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8" r:id="rId3"/>
    <p:sldId id="259" r:id="rId4"/>
    <p:sldId id="260" r:id="rId5"/>
    <p:sldId id="289" r:id="rId6"/>
    <p:sldId id="280" r:id="rId7"/>
    <p:sldId id="261" r:id="rId8"/>
    <p:sldId id="262" r:id="rId9"/>
    <p:sldId id="281" r:id="rId10"/>
    <p:sldId id="282" r:id="rId11"/>
    <p:sldId id="283" r:id="rId12"/>
    <p:sldId id="284" r:id="rId13"/>
    <p:sldId id="285" r:id="rId14"/>
    <p:sldId id="286" r:id="rId15"/>
    <p:sldId id="287" r:id="rId16"/>
    <p:sldId id="288" r:id="rId17"/>
    <p:sldId id="290" r:id="rId18"/>
    <p:sldId id="264" r:id="rId19"/>
    <p:sldId id="291" r:id="rId20"/>
    <p:sldId id="292" r:id="rId21"/>
    <p:sldId id="306"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Lst>
  <p:sldSz cx="9144000" cy="5143500" type="screen16x9"/>
  <p:notesSz cx="6858000" cy="9144000"/>
  <p:embeddedFontLst>
    <p:embeddedFont>
      <p:font typeface="Montserrat" panose="00000500000000000000"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3033244"/>
            <a:ext cx="8512500" cy="3784800"/>
          </a:xfrm>
          <a:prstGeom prst="rect">
            <a:avLst/>
          </a:prstGeom>
          <a:noFill/>
          <a:ln>
            <a:no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4200" b="1" u="sng" dirty="0">
                <a:solidFill>
                  <a:srgbClr val="CC0000"/>
                </a:solidFill>
                <a:latin typeface="Montserrat"/>
                <a:ea typeface="Montserrat"/>
                <a:cs typeface="Montserrat"/>
                <a:sym typeface="Montserrat"/>
              </a:rPr>
              <a:t>Capstone Project</a:t>
            </a:r>
            <a:br>
              <a:rPr lang="en-GB" sz="4200" b="1" dirty="0">
                <a:solidFill>
                  <a:srgbClr val="CC0000"/>
                </a:solidFill>
                <a:latin typeface="Montserrat"/>
                <a:ea typeface="Montserrat"/>
                <a:cs typeface="Montserrat"/>
                <a:sym typeface="Montserrat"/>
              </a:rPr>
            </a:br>
            <a:endParaRPr lang="en-IN" sz="4200" b="1" dirty="0">
              <a:solidFill>
                <a:srgbClr val="CC0000"/>
              </a:solidFill>
              <a:latin typeface="Montserrat"/>
              <a:ea typeface="Montserrat"/>
              <a:cs typeface="Montserrat"/>
              <a:sym typeface="Montserrat"/>
            </a:endParaRPr>
          </a:p>
          <a:p>
            <a:br>
              <a:rPr lang="en-US" sz="3600" b="1" dirty="0">
                <a:solidFill>
                  <a:schemeClr val="lt1"/>
                </a:solidFill>
                <a:latin typeface="Montserrat"/>
                <a:ea typeface="Montserrat"/>
                <a:cs typeface="Montserrat"/>
                <a:sym typeface="Montserrat"/>
              </a:rPr>
            </a:br>
            <a:r>
              <a:rPr lang="en-US" sz="2800" b="1" dirty="0">
                <a:solidFill>
                  <a:schemeClr val="lt1"/>
                </a:solidFill>
                <a:latin typeface="Montserrat"/>
                <a:ea typeface="Montserrat"/>
                <a:cs typeface="Montserrat"/>
                <a:sym typeface="Montserrat"/>
              </a:rPr>
              <a:t>Unsupervised – ML – Zomato Restaurant Clustering and Sentiment Analysis</a:t>
            </a:r>
            <a:br>
              <a:rPr lang="en-US" sz="3600" b="1" dirty="0">
                <a:solidFill>
                  <a:schemeClr val="lt1"/>
                </a:solidFill>
                <a:latin typeface="Montserrat"/>
                <a:ea typeface="Montserrat"/>
                <a:cs typeface="Montserrat"/>
                <a:sym typeface="Montserrat"/>
              </a:rPr>
            </a:br>
            <a:br>
              <a:rPr lang="en-US" sz="3600" b="1" dirty="0">
                <a:solidFill>
                  <a:schemeClr val="lt1"/>
                </a:solidFill>
                <a:latin typeface="Montserrat"/>
                <a:ea typeface="Montserrat"/>
                <a:cs typeface="Montserrat"/>
                <a:sym typeface="Montserrat"/>
              </a:rPr>
            </a:br>
            <a:br>
              <a:rPr lang="en-US" sz="1600" dirty="0"/>
            </a:br>
            <a:r>
              <a:rPr lang="en-US" sz="1600" b="1" dirty="0"/>
              <a:t>Team Members</a:t>
            </a:r>
            <a:br>
              <a:rPr lang="en-US" sz="1600" dirty="0"/>
            </a:br>
            <a:br>
              <a:rPr lang="en-US" sz="1600" dirty="0"/>
            </a:br>
            <a:r>
              <a:rPr lang="en-US" sz="1600" dirty="0"/>
              <a:t>Jayanth V</a:t>
            </a:r>
            <a:br>
              <a:rPr lang="en-US" sz="1600" dirty="0"/>
            </a:br>
            <a:br>
              <a:rPr lang="en-US" sz="1600" dirty="0"/>
            </a:br>
            <a:r>
              <a:rPr lang="en-US" sz="1600" dirty="0" err="1"/>
              <a:t>Gowthaam</a:t>
            </a:r>
            <a:r>
              <a:rPr lang="en-US" sz="1600" dirty="0"/>
              <a:t> </a:t>
            </a:r>
            <a:r>
              <a:rPr lang="en-US" sz="1600" dirty="0" err="1"/>
              <a:t>Kumarasamy</a:t>
            </a:r>
            <a:br>
              <a:rPr lang="en-US" sz="1600" dirty="0"/>
            </a:br>
            <a:br>
              <a:rPr lang="en-US" sz="1600" dirty="0"/>
            </a:br>
            <a:endParaRPr lang="en-IN"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C8F8-0912-30E0-84B4-67A6B962CB76}"/>
              </a:ext>
            </a:extLst>
          </p:cNvPr>
          <p:cNvSpPr>
            <a:spLocks noGrp="1"/>
          </p:cNvSpPr>
          <p:nvPr>
            <p:ph type="title"/>
          </p:nvPr>
        </p:nvSpPr>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54BA85D0-D08F-5042-C2ED-46D6E8B5648D}"/>
              </a:ext>
            </a:extLst>
          </p:cNvPr>
          <p:cNvSpPr>
            <a:spLocks noGrp="1"/>
          </p:cNvSpPr>
          <p:nvPr>
            <p:ph type="body" idx="1"/>
          </p:nvPr>
        </p:nvSpPr>
        <p:spPr>
          <a:xfrm>
            <a:off x="187536" y="1190575"/>
            <a:ext cx="8520600" cy="3416400"/>
          </a:xfrm>
        </p:spPr>
        <p:txBody>
          <a:bodyPr/>
          <a:lstStyle/>
          <a:p>
            <a:r>
              <a:rPr lang="en-US" b="0" dirty="0">
                <a:solidFill>
                  <a:srgbClr val="008000"/>
                </a:solidFill>
                <a:effectLst/>
                <a:latin typeface="Courier New" panose="02070309020205020404" pitchFamily="49" charset="0"/>
              </a:rPr>
              <a:t>Visualization of words from 'Cuisines' feature</a:t>
            </a:r>
            <a:endParaRPr lang="en-US" b="0" dirty="0">
              <a:solidFill>
                <a:srgbClr val="000000"/>
              </a:solidFill>
              <a:effectLst/>
              <a:latin typeface="Courier New" panose="02070309020205020404" pitchFamily="49" charset="0"/>
            </a:endParaRPr>
          </a:p>
          <a:p>
            <a:br>
              <a:rPr lang="en-US" sz="1800" dirty="0"/>
            </a:br>
            <a:br>
              <a:rPr lang="en-US" sz="1800" dirty="0">
                <a:solidFill>
                  <a:schemeClr val="bg1"/>
                </a:solidFill>
                <a:latin typeface="Montserrat" panose="00000500000000000000" pitchFamily="2" charset="0"/>
              </a:rPr>
            </a:br>
            <a:endParaRPr lang="en-IN" dirty="0"/>
          </a:p>
        </p:txBody>
      </p:sp>
      <p:pic>
        <p:nvPicPr>
          <p:cNvPr id="1026" name="Picture 2">
            <a:extLst>
              <a:ext uri="{FF2B5EF4-FFF2-40B4-BE49-F238E27FC236}">
                <a16:creationId xmlns:a16="http://schemas.microsoft.com/office/drawing/2014/main" id="{D4AB08BA-10F9-D0A4-E87B-10F903C48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36" y="1937766"/>
            <a:ext cx="4136136" cy="24318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E9D6B8E-1EA9-3347-2CBD-EDCF61F6F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73848"/>
            <a:ext cx="4136136" cy="255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23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C7E4-1E38-9F77-3E8C-280F092E9030}"/>
              </a:ext>
            </a:extLst>
          </p:cNvPr>
          <p:cNvSpPr>
            <a:spLocks noGrp="1"/>
          </p:cNvSpPr>
          <p:nvPr>
            <p:ph type="title"/>
          </p:nvPr>
        </p:nvSpPr>
        <p:spPr>
          <a:xfrm>
            <a:off x="232452" y="98625"/>
            <a:ext cx="8520600" cy="572700"/>
          </a:xfrm>
        </p:spPr>
        <p:txBody>
          <a:bodyPr/>
          <a:lstStyle/>
          <a:p>
            <a:r>
              <a:rPr lang="en-GB" sz="2800" u="sng" dirty="0"/>
              <a:t>EDA</a:t>
            </a:r>
            <a:r>
              <a:rPr lang="en-GB" sz="2800" dirty="0"/>
              <a:t> (continue… )</a:t>
            </a:r>
            <a:endParaRPr lang="en-IN" dirty="0"/>
          </a:p>
        </p:txBody>
      </p:sp>
      <p:sp>
        <p:nvSpPr>
          <p:cNvPr id="3" name="Text Placeholder 2">
            <a:extLst>
              <a:ext uri="{FF2B5EF4-FFF2-40B4-BE49-F238E27FC236}">
                <a16:creationId xmlns:a16="http://schemas.microsoft.com/office/drawing/2014/main" id="{62033131-5C6D-DD8B-FDB0-CDDCA2162BF7}"/>
              </a:ext>
            </a:extLst>
          </p:cNvPr>
          <p:cNvSpPr>
            <a:spLocks noGrp="1"/>
          </p:cNvSpPr>
          <p:nvPr>
            <p:ph type="body" idx="1"/>
          </p:nvPr>
        </p:nvSpPr>
        <p:spPr>
          <a:xfrm>
            <a:off x="153204" y="671325"/>
            <a:ext cx="8520600" cy="3416400"/>
          </a:xfrm>
        </p:spPr>
        <p:txBody>
          <a:bodyPr/>
          <a:lstStyle/>
          <a:p>
            <a:pPr marL="114300" indent="0">
              <a:buNone/>
            </a:pPr>
            <a:r>
              <a:rPr lang="en-US" b="0" dirty="0">
                <a:solidFill>
                  <a:srgbClr val="008000"/>
                </a:solidFill>
                <a:effectLst/>
                <a:latin typeface="Courier New" panose="02070309020205020404" pitchFamily="49" charset="0"/>
              </a:rPr>
              <a:t>Visualization of Restaurant names and their respective cost</a:t>
            </a:r>
            <a:endParaRPr lang="en-US" b="0" dirty="0">
              <a:solidFill>
                <a:srgbClr val="000000"/>
              </a:solidFill>
              <a:effectLst/>
              <a:latin typeface="Courier New" panose="02070309020205020404" pitchFamily="49" charset="0"/>
            </a:endParaRPr>
          </a:p>
          <a:p>
            <a:endParaRPr lang="en-IN" dirty="0"/>
          </a:p>
        </p:txBody>
      </p:sp>
      <p:pic>
        <p:nvPicPr>
          <p:cNvPr id="2050" name="Picture 2">
            <a:extLst>
              <a:ext uri="{FF2B5EF4-FFF2-40B4-BE49-F238E27FC236}">
                <a16:creationId xmlns:a16="http://schemas.microsoft.com/office/drawing/2014/main" id="{6EE9ED1A-B126-A159-6E1E-7A604AF05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04" y="1961948"/>
            <a:ext cx="8679096" cy="318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3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C79F-3DC6-EE88-D2EF-EAC05BF36704}"/>
              </a:ext>
            </a:extLst>
          </p:cNvPr>
          <p:cNvSpPr>
            <a:spLocks noGrp="1"/>
          </p:cNvSpPr>
          <p:nvPr>
            <p:ph type="title"/>
          </p:nvPr>
        </p:nvSpPr>
        <p:spPr>
          <a:xfrm>
            <a:off x="311700" y="445024"/>
            <a:ext cx="8520600" cy="4309855"/>
          </a:xfrm>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endParaRPr lang="en-IN" dirty="0"/>
          </a:p>
        </p:txBody>
      </p:sp>
      <p:sp>
        <p:nvSpPr>
          <p:cNvPr id="3" name="Text Placeholder 2">
            <a:extLst>
              <a:ext uri="{FF2B5EF4-FFF2-40B4-BE49-F238E27FC236}">
                <a16:creationId xmlns:a16="http://schemas.microsoft.com/office/drawing/2014/main" id="{276DDEE5-DF32-0DD3-3947-1E7D8CFE8FCA}"/>
              </a:ext>
            </a:extLst>
          </p:cNvPr>
          <p:cNvSpPr>
            <a:spLocks noGrp="1"/>
          </p:cNvSpPr>
          <p:nvPr>
            <p:ph type="body" idx="1"/>
          </p:nvPr>
        </p:nvSpPr>
        <p:spPr/>
        <p:txBody>
          <a:bodyPr/>
          <a:lstStyle/>
          <a:p>
            <a:pPr marL="114300" indent="0">
              <a:buNone/>
            </a:pPr>
            <a:r>
              <a:rPr lang="en-US" dirty="0">
                <a:solidFill>
                  <a:schemeClr val="accent2"/>
                </a:solidFill>
              </a:rPr>
              <a:t>We process the texts in specific columns for our model implementation. The process includes [ </a:t>
            </a:r>
            <a:r>
              <a:rPr lang="en-US" b="0" dirty="0">
                <a:solidFill>
                  <a:srgbClr val="008000"/>
                </a:solidFill>
                <a:effectLst/>
                <a:latin typeface="Courier New" panose="02070309020205020404" pitchFamily="49" charset="0"/>
              </a:rPr>
              <a:t>Removing non-ASCII words</a:t>
            </a:r>
            <a:endParaRPr lang="en-US" b="0" dirty="0">
              <a:solidFill>
                <a:srgbClr val="000000"/>
              </a:solidFill>
              <a:effectLst/>
              <a:latin typeface="Courier New" panose="02070309020205020404" pitchFamily="49" charset="0"/>
            </a:endParaRPr>
          </a:p>
          <a:p>
            <a:pPr marL="114300" indent="0">
              <a:buNone/>
            </a:pPr>
            <a:r>
              <a:rPr lang="en-US" b="0" dirty="0">
                <a:solidFill>
                  <a:srgbClr val="008000"/>
                </a:solidFill>
                <a:effectLst/>
                <a:latin typeface="Courier New" panose="02070309020205020404" pitchFamily="49" charset="0"/>
              </a:rPr>
              <a:t>Convert all words to lowercase</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Remove punctuation</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Replace numbers, Stem words</a:t>
            </a:r>
            <a:r>
              <a:rPr lang="en-US" dirty="0">
                <a:solidFill>
                  <a:srgbClr val="000000"/>
                </a:solidFill>
                <a:latin typeface="Courier New" panose="02070309020205020404" pitchFamily="49" charset="0"/>
              </a:rPr>
              <a:t>, </a:t>
            </a:r>
            <a:r>
              <a:rPr lang="en-US" b="0" dirty="0">
                <a:solidFill>
                  <a:srgbClr val="008000"/>
                </a:solidFill>
                <a:effectLst/>
                <a:latin typeface="Courier New" panose="02070309020205020404" pitchFamily="49" charset="0"/>
              </a:rPr>
              <a:t>Lemmatize verbs,</a:t>
            </a:r>
            <a:r>
              <a:rPr lang="en-US" dirty="0">
                <a:solidFill>
                  <a:srgbClr val="000000"/>
                </a:solidFill>
                <a:latin typeface="Courier New" panose="02070309020205020404" pitchFamily="49" charset="0"/>
              </a:rPr>
              <a:t> and </a:t>
            </a:r>
            <a:r>
              <a:rPr lang="en-US" b="0" dirty="0">
                <a:solidFill>
                  <a:srgbClr val="008000"/>
                </a:solidFill>
                <a:effectLst/>
                <a:latin typeface="Courier New" panose="02070309020205020404" pitchFamily="49" charset="0"/>
              </a:rPr>
              <a:t>normalize Words</a:t>
            </a:r>
            <a:endParaRPr lang="en-US" b="0" dirty="0">
              <a:solidFill>
                <a:srgbClr val="000000"/>
              </a:solidFill>
              <a:effectLst/>
              <a:latin typeface="Courier New" panose="02070309020205020404" pitchFamily="49" charset="0"/>
            </a:endParaRPr>
          </a:p>
          <a:p>
            <a:pPr marL="114300" indent="0">
              <a:buNone/>
            </a:pPr>
            <a:r>
              <a:rPr lang="en-US" dirty="0">
                <a:solidFill>
                  <a:schemeClr val="accent2"/>
                </a:solidFill>
              </a:rPr>
              <a:t> ]</a:t>
            </a:r>
            <a:r>
              <a:rPr lang="en-US" dirty="0"/>
              <a:t>                                               </a:t>
            </a:r>
            <a:endParaRPr lang="en-IN" dirty="0"/>
          </a:p>
        </p:txBody>
      </p:sp>
    </p:spTree>
    <p:extLst>
      <p:ext uri="{BB962C8B-B14F-4D97-AF65-F5344CB8AC3E}">
        <p14:creationId xmlns:p14="http://schemas.microsoft.com/office/powerpoint/2010/main" val="916829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122F-7ADB-AF42-7D73-91CD53D3563A}"/>
              </a:ext>
            </a:extLst>
          </p:cNvPr>
          <p:cNvSpPr>
            <a:spLocks noGrp="1"/>
          </p:cNvSpPr>
          <p:nvPr>
            <p:ph type="title"/>
          </p:nvPr>
        </p:nvSpPr>
        <p:spPr/>
        <p:txBody>
          <a:bodyPr/>
          <a:lstStyle/>
          <a:p>
            <a:r>
              <a:rPr lang="en-US" b="1" dirty="0">
                <a:solidFill>
                  <a:schemeClr val="tx1"/>
                </a:solidFill>
                <a:latin typeface="Montserrat" panose="00000500000000000000" pitchFamily="2" charset="0"/>
              </a:rPr>
              <a:t>Text Preprocessing</a:t>
            </a:r>
            <a:r>
              <a:rPr lang="en-US" sz="1400" b="1" dirty="0">
                <a:solidFill>
                  <a:schemeClr val="tx1"/>
                </a:solidFill>
                <a:latin typeface="Montserrat" panose="00000500000000000000" pitchFamily="2" charset="0"/>
              </a:rPr>
              <a:t> </a:t>
            </a:r>
            <a:r>
              <a:rPr lang="en-GB" sz="2800" dirty="0"/>
              <a:t> (continued… )</a:t>
            </a:r>
            <a:endParaRPr lang="en-IN" dirty="0"/>
          </a:p>
        </p:txBody>
      </p:sp>
      <p:sp>
        <p:nvSpPr>
          <p:cNvPr id="3" name="Text Placeholder 2">
            <a:extLst>
              <a:ext uri="{FF2B5EF4-FFF2-40B4-BE49-F238E27FC236}">
                <a16:creationId xmlns:a16="http://schemas.microsoft.com/office/drawing/2014/main" id="{9F129332-F938-6D4A-D588-EDD776A668DD}"/>
              </a:ext>
            </a:extLst>
          </p:cNvPr>
          <p:cNvSpPr>
            <a:spLocks noGrp="1"/>
          </p:cNvSpPr>
          <p:nvPr>
            <p:ph type="body" idx="1"/>
          </p:nvPr>
        </p:nvSpPr>
        <p:spPr>
          <a:xfrm>
            <a:off x="182880" y="1017725"/>
            <a:ext cx="8649420" cy="3551150"/>
          </a:xfrm>
        </p:spPr>
        <p:txBody>
          <a:bodyPr/>
          <a:lstStyle/>
          <a:p>
            <a:pPr marL="114300" indent="0">
              <a:buNone/>
            </a:pPr>
            <a:r>
              <a:rPr lang="en-US" sz="1800" b="1" dirty="0">
                <a:solidFill>
                  <a:schemeClr val="bg1"/>
                </a:solidFill>
                <a:latin typeface="Montserrat" panose="00000500000000000000" pitchFamily="2" charset="0"/>
              </a:rPr>
              <a:t>TFIDF vectorizer</a:t>
            </a:r>
          </a:p>
          <a:p>
            <a:pPr marL="114300" indent="0">
              <a:buNone/>
            </a:pPr>
            <a:r>
              <a:rPr lang="en-US" sz="1800" dirty="0">
                <a:solidFill>
                  <a:schemeClr val="bg1"/>
                </a:solidFill>
                <a:latin typeface="Montserrat" panose="00000500000000000000" pitchFamily="2" charset="0"/>
              </a:rPr>
              <a:t>	Term frequency-inverse document frequency is a text vectorizer that transforms the text into a usable vector. It combines 2 concepts, Term Frequency (TF) and Document Frequency (DF). The term frequency is the number of occurrences of a specific term in a document. This will help </a:t>
            </a:r>
            <a:r>
              <a:rPr lang="en-US" dirty="0">
                <a:solidFill>
                  <a:schemeClr val="bg1"/>
                </a:solidFill>
                <a:latin typeface="Montserrat" panose="00000500000000000000" pitchFamily="2" charset="0"/>
              </a:rPr>
              <a:t>us convert our words into numerical values for implementing our values.</a:t>
            </a:r>
            <a:br>
              <a:rPr lang="en-US" sz="1800" dirty="0">
                <a:solidFill>
                  <a:schemeClr val="bg1"/>
                </a:solidFill>
                <a:latin typeface="Montserrat" panose="00000500000000000000" pitchFamily="2" charset="0"/>
              </a:rPr>
            </a:br>
            <a:br>
              <a:rPr lang="en-US" sz="1800" dirty="0">
                <a:solidFill>
                  <a:schemeClr val="bg1"/>
                </a:solidFill>
                <a:latin typeface="Montserrat" panose="00000500000000000000" pitchFamily="2" charset="0"/>
              </a:rPr>
            </a:br>
            <a:endParaRPr lang="en-IN" sz="1800" dirty="0">
              <a:solidFill>
                <a:schemeClr val="bg1"/>
              </a:solidFill>
              <a:latin typeface="Montserrat" panose="00000500000000000000" pitchFamily="2" charset="0"/>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314219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89911-45EF-D186-9696-CE0919B35043}"/>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endParaRPr lang="en-IN" dirty="0"/>
          </a:p>
        </p:txBody>
      </p:sp>
      <p:sp>
        <p:nvSpPr>
          <p:cNvPr id="3" name="Text Placeholder 2">
            <a:extLst>
              <a:ext uri="{FF2B5EF4-FFF2-40B4-BE49-F238E27FC236}">
                <a16:creationId xmlns:a16="http://schemas.microsoft.com/office/drawing/2014/main" id="{C3725DF3-E2FF-FA96-FEE8-5B70E2D07A6E}"/>
              </a:ext>
            </a:extLst>
          </p:cNvPr>
          <p:cNvSpPr>
            <a:spLocks noGrp="1"/>
          </p:cNvSpPr>
          <p:nvPr>
            <p:ph type="body" idx="1"/>
          </p:nvPr>
        </p:nvSpPr>
        <p:spPr>
          <a:xfrm>
            <a:off x="311700" y="1029155"/>
            <a:ext cx="8520600" cy="3416400"/>
          </a:xfrm>
        </p:spPr>
        <p:txBody>
          <a:bodyPr/>
          <a:lstStyle/>
          <a:p>
            <a:pPr marL="114300" indent="0">
              <a:buNone/>
            </a:pPr>
            <a:r>
              <a:rPr lang="en-US" b="1" i="0" dirty="0">
                <a:solidFill>
                  <a:srgbClr val="202122"/>
                </a:solidFill>
                <a:effectLst/>
                <a:latin typeface="Arial" panose="020B0604020202020204" pitchFamily="34" charset="0"/>
              </a:rPr>
              <a:t>Cluster analysis</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clustering</a:t>
            </a:r>
            <a:r>
              <a:rPr lang="en-US" b="0" i="0" dirty="0">
                <a:solidFill>
                  <a:srgbClr val="202122"/>
                </a:solidFill>
                <a:effectLst/>
                <a:latin typeface="Arial" panose="020B0604020202020204" pitchFamily="34" charset="0"/>
              </a:rPr>
              <a:t> is the task of grouping a set of objects in such a way that objects in the same group (called a </a:t>
            </a:r>
            <a:r>
              <a:rPr lang="en-US" b="1" i="0" dirty="0">
                <a:solidFill>
                  <a:srgbClr val="202122"/>
                </a:solidFill>
                <a:effectLst/>
                <a:latin typeface="Arial" panose="020B0604020202020204" pitchFamily="34" charset="0"/>
              </a:rPr>
              <a:t>cluster</a:t>
            </a:r>
            <a:r>
              <a:rPr lang="en-US" b="0" i="0" dirty="0">
                <a:solidFill>
                  <a:srgbClr val="202122"/>
                </a:solidFill>
                <a:effectLst/>
                <a:latin typeface="Arial" panose="020B0604020202020204" pitchFamily="34" charset="0"/>
              </a:rPr>
              <a:t>) are more similar (in some sense) to each other than to those in other groups (clusters).</a:t>
            </a:r>
          </a:p>
          <a:p>
            <a:pPr marL="114300" indent="0">
              <a:buNone/>
            </a:pPr>
            <a:endParaRPr lang="en-US" dirty="0">
              <a:solidFill>
                <a:srgbClr val="202122"/>
              </a:solidFill>
              <a:latin typeface="Arial" panose="020B0604020202020204" pitchFamily="34" charset="0"/>
            </a:endParaRPr>
          </a:p>
          <a:p>
            <a:pPr marL="114300" indent="0">
              <a:buNone/>
            </a:pPr>
            <a:endParaRPr lang="en-IN" dirty="0"/>
          </a:p>
        </p:txBody>
      </p:sp>
      <p:pic>
        <p:nvPicPr>
          <p:cNvPr id="3074" name="Picture 2" descr="Clustering | Types Of Clustering | Clustering Applications">
            <a:extLst>
              <a:ext uri="{FF2B5EF4-FFF2-40B4-BE49-F238E27FC236}">
                <a16:creationId xmlns:a16="http://schemas.microsoft.com/office/drawing/2014/main" id="{6DDA056E-35E0-C11B-1FC2-CFBE69C26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629" y="2327910"/>
            <a:ext cx="3182683" cy="2569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23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0410-3B6E-2E63-CAE8-78EBDE9205B2}"/>
              </a:ext>
            </a:extLst>
          </p:cNvPr>
          <p:cNvSpPr>
            <a:spLocks noGrp="1"/>
          </p:cNvSpPr>
          <p:nvPr>
            <p:ph type="title"/>
          </p:nvPr>
        </p:nvSpPr>
        <p:spPr>
          <a:xfrm>
            <a:off x="311700" y="213377"/>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4AA14E02-1D39-86B4-11CF-5630C9143FF1}"/>
              </a:ext>
            </a:extLst>
          </p:cNvPr>
          <p:cNvSpPr>
            <a:spLocks noGrp="1"/>
          </p:cNvSpPr>
          <p:nvPr>
            <p:ph type="body" idx="1"/>
          </p:nvPr>
        </p:nvSpPr>
        <p:spPr>
          <a:xfrm>
            <a:off x="311700" y="754947"/>
            <a:ext cx="7939701" cy="2610867"/>
          </a:xfrm>
        </p:spPr>
        <p:txBody>
          <a:bodyPr/>
          <a:lstStyle/>
          <a:p>
            <a:pPr marL="114300" indent="0">
              <a:buNone/>
            </a:pPr>
            <a:r>
              <a:rPr lang="en-US" sz="1800" dirty="0">
                <a:solidFill>
                  <a:schemeClr val="bg1"/>
                </a:solidFill>
                <a:latin typeface="Montserrat" panose="00000500000000000000" pitchFamily="2" charset="0"/>
              </a:rPr>
              <a:t>On </a:t>
            </a:r>
            <a:r>
              <a:rPr lang="en-US" sz="1800" b="1" dirty="0">
                <a:solidFill>
                  <a:schemeClr val="bg1"/>
                </a:solidFill>
                <a:latin typeface="Montserrat" panose="00000500000000000000" pitchFamily="2" charset="0"/>
              </a:rPr>
              <a:t>Zomato Restaurant Names and Metadata </a:t>
            </a:r>
            <a:r>
              <a:rPr lang="en-US" sz="1800" dirty="0">
                <a:solidFill>
                  <a:schemeClr val="bg1"/>
                </a:solidFill>
                <a:latin typeface="Montserrat" panose="00000500000000000000" pitchFamily="2" charset="0"/>
              </a:rPr>
              <a:t>dataset.</a:t>
            </a:r>
            <a:br>
              <a:rPr lang="en-US" sz="1800" dirty="0"/>
            </a:br>
            <a:r>
              <a:rPr lang="en-US" sz="1800" b="1" dirty="0">
                <a:solidFill>
                  <a:schemeClr val="bg1"/>
                </a:solidFill>
                <a:latin typeface="Montserrat" panose="00000500000000000000" pitchFamily="2" charset="0"/>
              </a:rPr>
              <a:t>K Means Clustering</a:t>
            </a:r>
          </a:p>
          <a:p>
            <a:pPr marL="114300" indent="0" algn="just">
              <a:buNone/>
            </a:pPr>
            <a:r>
              <a:rPr lang="en-US" sz="1800" dirty="0">
                <a:solidFill>
                  <a:schemeClr val="bg1"/>
                </a:solidFill>
                <a:latin typeface="Montserrat" panose="00000500000000000000" pitchFamily="2" charset="0"/>
              </a:rPr>
              <a:t>	The K-means clustering algorithm computes centroids and repeats until the optimal centroid is found. It is presumptively known how many clusters there are. It is also known as the flat clustering algorithm. The number of clusters found from data by the method is denoted by the letter ‘K’ in K-means.</a:t>
            </a:r>
            <a:endParaRPr lang="en-IN" sz="1800" dirty="0">
              <a:solidFill>
                <a:schemeClr val="bg1"/>
              </a:solidFill>
              <a:latin typeface="Montserrat" panose="00000500000000000000" pitchFamily="2" charset="0"/>
            </a:endParaRPr>
          </a:p>
          <a:p>
            <a:endParaRPr lang="en-IN" dirty="0"/>
          </a:p>
        </p:txBody>
      </p:sp>
      <p:pic>
        <p:nvPicPr>
          <p:cNvPr id="4098" name="Picture 2" descr="ML-K-means Clustering. Unsupervised Learning | by Jaehoon Jang |  MLearning.ai | Medium">
            <a:extLst>
              <a:ext uri="{FF2B5EF4-FFF2-40B4-BE49-F238E27FC236}">
                <a16:creationId xmlns:a16="http://schemas.microsoft.com/office/drawing/2014/main" id="{F1FA92DC-7B07-4017-6345-1A3600D6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295" y="3084576"/>
            <a:ext cx="4978747" cy="2074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35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8765-F3C9-417A-7930-A183B2309707}"/>
              </a:ext>
            </a:extLst>
          </p:cNvPr>
          <p:cNvSpPr>
            <a:spLocks noGrp="1"/>
          </p:cNvSpPr>
          <p:nvPr>
            <p:ph type="title"/>
          </p:nvPr>
        </p:nvSpPr>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2584C1F-E1F3-763F-DF45-70892F43E817}"/>
              </a:ext>
            </a:extLst>
          </p:cNvPr>
          <p:cNvSpPr>
            <a:spLocks noGrp="1"/>
          </p:cNvSpPr>
          <p:nvPr>
            <p:ph type="body" idx="1"/>
          </p:nvPr>
        </p:nvSpPr>
        <p:spPr>
          <a:xfrm>
            <a:off x="243120" y="1017725"/>
            <a:ext cx="8520600" cy="3416400"/>
          </a:xfrm>
        </p:spPr>
        <p:txBody>
          <a:bodyPr/>
          <a:lstStyle/>
          <a:p>
            <a:pPr marL="114300" indent="0">
              <a:buNone/>
            </a:pPr>
            <a:r>
              <a:rPr lang="en-US" dirty="0">
                <a:solidFill>
                  <a:schemeClr val="accent2"/>
                </a:solidFill>
              </a:rPr>
              <a:t>In order to find the appropriate k – value we tend to implement the elbow method  </a:t>
            </a:r>
            <a:br>
              <a:rPr lang="en-US" sz="1800" dirty="0"/>
            </a:br>
            <a:r>
              <a:rPr lang="en-US" sz="1800" dirty="0">
                <a:solidFill>
                  <a:schemeClr val="accent2"/>
                </a:solidFill>
              </a:rPr>
              <a:t>The average silhouette score for k means </a:t>
            </a:r>
          </a:p>
          <a:p>
            <a:pPr marL="114300" indent="0">
              <a:buNone/>
            </a:pPr>
            <a:r>
              <a:rPr lang="en-US" dirty="0">
                <a:solidFill>
                  <a:schemeClr val="accent2"/>
                </a:solidFill>
              </a:rPr>
              <a:t>Is considered as 14 in our case.</a:t>
            </a:r>
            <a:endParaRPr lang="en-IN" dirty="0">
              <a:solidFill>
                <a:schemeClr val="accent2"/>
              </a:solidFill>
            </a:endParaRPr>
          </a:p>
        </p:txBody>
      </p:sp>
      <p:pic>
        <p:nvPicPr>
          <p:cNvPr id="5122" name="Picture 2">
            <a:extLst>
              <a:ext uri="{FF2B5EF4-FFF2-40B4-BE49-F238E27FC236}">
                <a16:creationId xmlns:a16="http://schemas.microsoft.com/office/drawing/2014/main" id="{7C73A2B3-BE84-C99C-5C7D-03A420464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212" y="2860675"/>
            <a:ext cx="4018788" cy="223121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018AAA-2295-35B9-1840-9DF33F67F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108" y="1427207"/>
            <a:ext cx="3614680" cy="1997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FFE8585-CAFF-85BD-66FE-D122FE57DC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3068" y="3424332"/>
            <a:ext cx="3200759" cy="172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837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2C2-E136-5806-C259-1F530B52A1F5}"/>
              </a:ext>
            </a:extLst>
          </p:cNvPr>
          <p:cNvSpPr>
            <a:spLocks noGrp="1"/>
          </p:cNvSpPr>
          <p:nvPr>
            <p:ph type="title"/>
          </p:nvPr>
        </p:nvSpPr>
        <p:spPr>
          <a:xfrm>
            <a:off x="165396" y="136675"/>
            <a:ext cx="8520600" cy="572700"/>
          </a:xfrm>
        </p:spPr>
        <p:txBody>
          <a:bodyPr/>
          <a:lstStyle/>
          <a:p>
            <a:r>
              <a:rPr lang="en-US" b="1" dirty="0">
                <a:solidFill>
                  <a:schemeClr val="tx1"/>
                </a:solidFill>
                <a:latin typeface="Montserrat" panose="00000500000000000000" pitchFamily="2" charset="0"/>
              </a:rPr>
              <a:t>Clustering</a:t>
            </a:r>
            <a:r>
              <a:rPr lang="en-US" sz="28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9F922CD-74A3-BFA3-65BE-4D1C6544CAB2}"/>
              </a:ext>
            </a:extLst>
          </p:cNvPr>
          <p:cNvSpPr>
            <a:spLocks noGrp="1"/>
          </p:cNvSpPr>
          <p:nvPr>
            <p:ph type="body" idx="1"/>
          </p:nvPr>
        </p:nvSpPr>
        <p:spPr>
          <a:xfrm>
            <a:off x="165396" y="709375"/>
            <a:ext cx="8520600" cy="3416400"/>
          </a:xfrm>
        </p:spPr>
        <p:txBody>
          <a:bodyPr/>
          <a:lstStyle/>
          <a:p>
            <a:pPr marL="114300" indent="0">
              <a:buNone/>
            </a:pPr>
            <a:r>
              <a:rPr lang="en-US" sz="1800" b="1" dirty="0">
                <a:solidFill>
                  <a:schemeClr val="bg1"/>
                </a:solidFill>
                <a:latin typeface="Montserrat" panose="00000500000000000000" pitchFamily="2" charset="0"/>
              </a:rPr>
              <a:t>On Zomato Restaurant Names and Metadata dataset.</a:t>
            </a:r>
          </a:p>
          <a:p>
            <a:pPr algn="l"/>
            <a:br>
              <a:rPr lang="en-US" sz="1800" dirty="0"/>
            </a:br>
            <a:r>
              <a:rPr lang="en-IN" sz="1800" b="1" dirty="0">
                <a:solidFill>
                  <a:schemeClr val="bg1"/>
                </a:solidFill>
                <a:latin typeface="Montserrat" panose="00000500000000000000" pitchFamily="2" charset="0"/>
              </a:rPr>
              <a:t>Working of K-Means Algorithm</a:t>
            </a:r>
          </a:p>
          <a:p>
            <a:pPr algn="l"/>
            <a:r>
              <a:rPr lang="en-US" sz="1800" dirty="0">
                <a:solidFill>
                  <a:schemeClr val="bg1"/>
                </a:solidFill>
                <a:latin typeface="Montserrat" panose="00000500000000000000" pitchFamily="2" charset="0"/>
              </a:rPr>
              <a:t>The following stages will help us understand how the K-Means clustering technique works-</a:t>
            </a:r>
          </a:p>
          <a:p>
            <a:pPr algn="l">
              <a:buFont typeface="Arial" panose="020B0604020202020204" pitchFamily="34" charset="0"/>
              <a:buChar char="•"/>
            </a:pPr>
            <a:r>
              <a:rPr lang="en-US" sz="1800" b="1" dirty="0">
                <a:solidFill>
                  <a:schemeClr val="bg1"/>
                </a:solidFill>
                <a:latin typeface="Montserrat" panose="00000500000000000000" pitchFamily="2" charset="0"/>
              </a:rPr>
              <a:t>Step 1: </a:t>
            </a:r>
            <a:r>
              <a:rPr lang="en-US" sz="1800" dirty="0">
                <a:solidFill>
                  <a:schemeClr val="bg1"/>
                </a:solidFill>
                <a:latin typeface="Montserrat" panose="00000500000000000000" pitchFamily="2" charset="0"/>
              </a:rPr>
              <a:t>First, we need to provide the number of clusters, K, that need to be generated by this algorithm.</a:t>
            </a:r>
          </a:p>
          <a:p>
            <a:pPr algn="l">
              <a:buFont typeface="Arial" panose="020B0604020202020204" pitchFamily="34" charset="0"/>
              <a:buChar char="•"/>
            </a:pPr>
            <a:r>
              <a:rPr lang="en-US" sz="1800" b="1" dirty="0">
                <a:solidFill>
                  <a:schemeClr val="bg1"/>
                </a:solidFill>
                <a:latin typeface="Montserrat" panose="00000500000000000000" pitchFamily="2" charset="0"/>
              </a:rPr>
              <a:t>Step 2: </a:t>
            </a:r>
            <a:r>
              <a:rPr lang="en-US" sz="1800" dirty="0">
                <a:solidFill>
                  <a:schemeClr val="bg1"/>
                </a:solidFill>
                <a:latin typeface="Montserrat" panose="00000500000000000000" pitchFamily="2" charset="0"/>
              </a:rPr>
              <a:t>Next, choose K data points at random and assign each to a cluster. Briefly, categorize the data based on the number of data points.</a:t>
            </a:r>
          </a:p>
          <a:p>
            <a:pPr algn="l">
              <a:buFont typeface="Arial" panose="020B0604020202020204" pitchFamily="34" charset="0"/>
              <a:buChar char="•"/>
            </a:pPr>
            <a:r>
              <a:rPr lang="en-US" sz="1800" b="1" dirty="0">
                <a:solidFill>
                  <a:schemeClr val="bg1"/>
                </a:solidFill>
                <a:latin typeface="Montserrat" panose="00000500000000000000" pitchFamily="2" charset="0"/>
              </a:rPr>
              <a:t>Step 3</a:t>
            </a:r>
            <a:r>
              <a:rPr lang="en-US" sz="1800" dirty="0">
                <a:solidFill>
                  <a:schemeClr val="bg1"/>
                </a:solidFill>
                <a:latin typeface="Montserrat" panose="00000500000000000000" pitchFamily="2" charset="0"/>
              </a:rPr>
              <a:t>: The cluster centroids will now be computed.</a:t>
            </a:r>
          </a:p>
          <a:p>
            <a:pPr algn="l">
              <a:buFont typeface="Arial" panose="020B0604020202020204" pitchFamily="34" charset="0"/>
              <a:buChar char="•"/>
            </a:pPr>
            <a:r>
              <a:rPr lang="en-US" sz="1800" b="1" dirty="0">
                <a:solidFill>
                  <a:schemeClr val="bg1"/>
                </a:solidFill>
                <a:latin typeface="Montserrat" panose="00000500000000000000" pitchFamily="2" charset="0"/>
              </a:rPr>
              <a:t>Step 4: </a:t>
            </a:r>
            <a:r>
              <a:rPr lang="en-US" sz="1800" dirty="0">
                <a:solidFill>
                  <a:schemeClr val="bg1"/>
                </a:solidFill>
                <a:latin typeface="Montserrat" panose="00000500000000000000" pitchFamily="2" charset="0"/>
              </a:rPr>
              <a:t>Iterate the steps below until we find the ideal centroid, which is the assigning of data points to clusters that do not vary.</a:t>
            </a:r>
          </a:p>
          <a:p>
            <a:pPr marL="114300" indent="0">
              <a:buNone/>
            </a:pPr>
            <a:endParaRPr lang="en-IN" sz="1800" dirty="0">
              <a:solidFill>
                <a:schemeClr val="bg1"/>
              </a:solidFill>
              <a:latin typeface="Montserrat" panose="00000500000000000000" pitchFamily="2" charset="0"/>
            </a:endParaRPr>
          </a:p>
          <a:p>
            <a:endParaRPr lang="en-IN" dirty="0"/>
          </a:p>
        </p:txBody>
      </p:sp>
    </p:spTree>
    <p:extLst>
      <p:ext uri="{BB962C8B-B14F-4D97-AF65-F5344CB8AC3E}">
        <p14:creationId xmlns:p14="http://schemas.microsoft.com/office/powerpoint/2010/main" val="1751562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696A68-FEDF-54E1-E018-74E6D9387D1C}"/>
              </a:ext>
            </a:extLst>
          </p:cNvPr>
          <p:cNvSpPr>
            <a:spLocks noGrp="1"/>
          </p:cNvSpPr>
          <p:nvPr>
            <p:ph type="body" idx="1"/>
          </p:nvPr>
        </p:nvSpPr>
        <p:spPr>
          <a:xfrm>
            <a:off x="311700" y="292608"/>
            <a:ext cx="2808000" cy="4276392"/>
          </a:xfrm>
        </p:spPr>
        <p:txBody>
          <a:bodyPr/>
          <a:lstStyle/>
          <a:p>
            <a:pPr marL="152400" indent="0">
              <a:buNone/>
            </a:pPr>
            <a:r>
              <a:rPr lang="en-US" sz="1800" dirty="0">
                <a:solidFill>
                  <a:schemeClr val="accent2"/>
                </a:solidFill>
              </a:rPr>
              <a:t>The scatter plot is put up to show the effect that the customers have on the sales.</a:t>
            </a:r>
            <a:endParaRPr lang="en-IN" sz="1800" dirty="0">
              <a:solidFill>
                <a:schemeClr val="accent2"/>
              </a:solidFill>
            </a:endParaRPr>
          </a:p>
        </p:txBody>
      </p:sp>
      <p:pic>
        <p:nvPicPr>
          <p:cNvPr id="2050" name="Picture 2">
            <a:extLst>
              <a:ext uri="{FF2B5EF4-FFF2-40B4-BE49-F238E27FC236}">
                <a16:creationId xmlns:a16="http://schemas.microsoft.com/office/drawing/2014/main" id="{5EDA8F1A-43B5-D63C-1D4C-6E9D65997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666" y="1196382"/>
            <a:ext cx="5457634" cy="3565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500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4CDC-5482-A4AD-263E-D2626BDD1C3F}"/>
              </a:ext>
            </a:extLst>
          </p:cNvPr>
          <p:cNvSpPr>
            <a:spLocks noGrp="1"/>
          </p:cNvSpPr>
          <p:nvPr>
            <p:ph type="title"/>
          </p:nvPr>
        </p:nvSpPr>
        <p:spPr>
          <a:xfrm>
            <a:off x="195072" y="-181200"/>
            <a:ext cx="822270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1376126-D4A8-84A8-AF26-7611909CDFFF}"/>
              </a:ext>
            </a:extLst>
          </p:cNvPr>
          <p:cNvSpPr>
            <a:spLocks noGrp="1"/>
          </p:cNvSpPr>
          <p:nvPr>
            <p:ph type="body" idx="1"/>
          </p:nvPr>
        </p:nvSpPr>
        <p:spPr>
          <a:xfrm>
            <a:off x="311700" y="574500"/>
            <a:ext cx="8520600" cy="3257700"/>
          </a:xfrm>
        </p:spPr>
        <p:txBody>
          <a:bodyPr/>
          <a:lstStyle/>
          <a:p>
            <a:r>
              <a:rPr lang="en-US" dirty="0"/>
              <a:t>                                                                 </a:t>
            </a:r>
            <a:r>
              <a:rPr lang="en-US" dirty="0">
                <a:solidFill>
                  <a:schemeClr val="accent2"/>
                </a:solidFill>
              </a:rPr>
              <a:t>The average scores of all cluster implementation is shown. among them </a:t>
            </a:r>
          </a:p>
          <a:p>
            <a:r>
              <a:rPr lang="en-US" dirty="0">
                <a:solidFill>
                  <a:schemeClr val="accent2"/>
                </a:solidFill>
              </a:rPr>
              <a:t>                                                         the cluster value is set as 14 so that we get an increased silhouette score of</a:t>
            </a:r>
          </a:p>
          <a:p>
            <a:r>
              <a:rPr lang="en-US" dirty="0">
                <a:solidFill>
                  <a:schemeClr val="accent2"/>
                </a:solidFill>
              </a:rPr>
              <a:t>                                                          0.1998</a:t>
            </a:r>
            <a:endParaRPr lang="en-IN" dirty="0"/>
          </a:p>
        </p:txBody>
      </p:sp>
      <p:pic>
        <p:nvPicPr>
          <p:cNvPr id="6146" name="Picture 2">
            <a:extLst>
              <a:ext uri="{FF2B5EF4-FFF2-40B4-BE49-F238E27FC236}">
                <a16:creationId xmlns:a16="http://schemas.microsoft.com/office/drawing/2014/main" id="{5AA7D6EB-F714-1838-B884-8F483403E5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 y="2332761"/>
            <a:ext cx="8332428" cy="28107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835A052-069B-DC3C-FE51-557B1C43FDE5}"/>
              </a:ext>
            </a:extLst>
          </p:cNvPr>
          <p:cNvPicPr>
            <a:picLocks noChangeAspect="1"/>
          </p:cNvPicPr>
          <p:nvPr/>
        </p:nvPicPr>
        <p:blipFill>
          <a:blip r:embed="rId3"/>
          <a:stretch>
            <a:fillRect/>
          </a:stretch>
        </p:blipFill>
        <p:spPr>
          <a:xfrm>
            <a:off x="311700" y="696675"/>
            <a:ext cx="2961273" cy="1066949"/>
          </a:xfrm>
          <a:prstGeom prst="rect">
            <a:avLst/>
          </a:prstGeom>
        </p:spPr>
      </p:pic>
    </p:spTree>
    <p:extLst>
      <p:ext uri="{BB962C8B-B14F-4D97-AF65-F5344CB8AC3E}">
        <p14:creationId xmlns:p14="http://schemas.microsoft.com/office/powerpoint/2010/main" val="16944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C1B3F-3426-347B-9DB2-12BDA4B9CA3A}"/>
              </a:ext>
            </a:extLst>
          </p:cNvPr>
          <p:cNvSpPr>
            <a:spLocks noGrp="1"/>
          </p:cNvSpPr>
          <p:nvPr>
            <p:ph type="title"/>
          </p:nvPr>
        </p:nvSpPr>
        <p:spPr>
          <a:xfrm>
            <a:off x="311700" y="274337"/>
            <a:ext cx="8520600" cy="572700"/>
          </a:xfrm>
        </p:spPr>
        <p:txBody>
          <a:bodyPr/>
          <a:lstStyle/>
          <a:p>
            <a:r>
              <a:rPr lang="en-US" b="1" dirty="0"/>
              <a:t>INDEX</a:t>
            </a:r>
            <a:endParaRPr lang="en-IN" dirty="0"/>
          </a:p>
        </p:txBody>
      </p:sp>
      <p:sp>
        <p:nvSpPr>
          <p:cNvPr id="3" name="Text Placeholder 2">
            <a:extLst>
              <a:ext uri="{FF2B5EF4-FFF2-40B4-BE49-F238E27FC236}">
                <a16:creationId xmlns:a16="http://schemas.microsoft.com/office/drawing/2014/main" id="{CAC16761-644B-8CEF-E892-CCC5E68C6FF6}"/>
              </a:ext>
            </a:extLst>
          </p:cNvPr>
          <p:cNvSpPr>
            <a:spLocks noGrp="1"/>
          </p:cNvSpPr>
          <p:nvPr>
            <p:ph type="body" idx="1"/>
          </p:nvPr>
        </p:nvSpPr>
        <p:spPr>
          <a:xfrm>
            <a:off x="311700" y="847037"/>
            <a:ext cx="8520600" cy="3416400"/>
          </a:xfrm>
        </p:spPr>
        <p:txBody>
          <a:bodyPr/>
          <a:lstStyle/>
          <a:p>
            <a:pPr>
              <a:buClrTx/>
              <a:buFont typeface="Wingdings" panose="05000000000000000000" pitchFamily="2" charset="2"/>
              <a:buChar char="§"/>
            </a:pPr>
            <a:r>
              <a:rPr lang="en-US" dirty="0">
                <a:solidFill>
                  <a:schemeClr val="accent2"/>
                </a:solidFill>
              </a:rPr>
              <a:t>Problem Statement </a:t>
            </a:r>
          </a:p>
          <a:p>
            <a:pPr>
              <a:buClrTx/>
              <a:buFont typeface="Wingdings" panose="05000000000000000000" pitchFamily="2" charset="2"/>
              <a:buChar char="§"/>
            </a:pPr>
            <a:r>
              <a:rPr lang="en-US" dirty="0">
                <a:solidFill>
                  <a:schemeClr val="accent2"/>
                </a:solidFill>
              </a:rPr>
              <a:t>Data Overview</a:t>
            </a:r>
          </a:p>
          <a:p>
            <a:pPr>
              <a:buClrTx/>
              <a:buFont typeface="Wingdings" panose="05000000000000000000" pitchFamily="2" charset="2"/>
              <a:buChar char="§"/>
            </a:pPr>
            <a:r>
              <a:rPr lang="en-US" dirty="0">
                <a:solidFill>
                  <a:schemeClr val="accent2"/>
                </a:solidFill>
              </a:rPr>
              <a:t>Zomato Business Model</a:t>
            </a:r>
            <a:endParaRPr lang="en-IN" dirty="0">
              <a:solidFill>
                <a:schemeClr val="accent2"/>
              </a:solidFill>
            </a:endParaRPr>
          </a:p>
          <a:p>
            <a:pPr>
              <a:buClrTx/>
              <a:buFont typeface="Wingdings" panose="05000000000000000000" pitchFamily="2" charset="2"/>
              <a:buChar char="§"/>
            </a:pPr>
            <a:r>
              <a:rPr lang="en-IN" dirty="0">
                <a:solidFill>
                  <a:schemeClr val="accent2"/>
                </a:solidFill>
              </a:rPr>
              <a:t>Pre Processing Data</a:t>
            </a:r>
          </a:p>
          <a:p>
            <a:pPr>
              <a:buClrTx/>
              <a:buFont typeface="Wingdings" panose="05000000000000000000" pitchFamily="2" charset="2"/>
              <a:buChar char="§"/>
            </a:pPr>
            <a:r>
              <a:rPr lang="en-IN" dirty="0">
                <a:solidFill>
                  <a:schemeClr val="accent2"/>
                </a:solidFill>
              </a:rPr>
              <a:t>EDA</a:t>
            </a:r>
          </a:p>
          <a:p>
            <a:pPr>
              <a:buClrTx/>
              <a:buFont typeface="Wingdings" panose="05000000000000000000" pitchFamily="2" charset="2"/>
              <a:buChar char="§"/>
            </a:pPr>
            <a:r>
              <a:rPr lang="en-IN" dirty="0">
                <a:solidFill>
                  <a:schemeClr val="accent2"/>
                </a:solidFill>
              </a:rPr>
              <a:t>Feature Engineering</a:t>
            </a:r>
          </a:p>
          <a:p>
            <a:pPr>
              <a:buClrTx/>
              <a:buFont typeface="Wingdings" panose="05000000000000000000" pitchFamily="2" charset="2"/>
              <a:buChar char="§"/>
            </a:pPr>
            <a:r>
              <a:rPr lang="en-IN" dirty="0">
                <a:solidFill>
                  <a:schemeClr val="accent2"/>
                </a:solidFill>
              </a:rPr>
              <a:t>Vader model (Text </a:t>
            </a:r>
            <a:r>
              <a:rPr lang="en-IN" dirty="0" err="1">
                <a:solidFill>
                  <a:schemeClr val="accent2"/>
                </a:solidFill>
              </a:rPr>
              <a:t>Preprocessing</a:t>
            </a:r>
            <a:r>
              <a:rPr lang="en-IN" dirty="0">
                <a:solidFill>
                  <a:schemeClr val="accent2"/>
                </a:solidFill>
              </a:rPr>
              <a:t>)</a:t>
            </a:r>
          </a:p>
          <a:p>
            <a:pPr>
              <a:buClrTx/>
              <a:buFont typeface="Wingdings" panose="05000000000000000000" pitchFamily="2" charset="2"/>
              <a:buChar char="§"/>
            </a:pPr>
            <a:r>
              <a:rPr lang="en-IN" dirty="0">
                <a:solidFill>
                  <a:schemeClr val="accent2"/>
                </a:solidFill>
              </a:rPr>
              <a:t>Clustering</a:t>
            </a:r>
          </a:p>
          <a:p>
            <a:pPr>
              <a:buClrTx/>
              <a:buFont typeface="Wingdings" panose="05000000000000000000" pitchFamily="2" charset="2"/>
              <a:buChar char="§"/>
            </a:pPr>
            <a:r>
              <a:rPr lang="en-IN" dirty="0">
                <a:solidFill>
                  <a:schemeClr val="accent2"/>
                </a:solidFill>
              </a:rPr>
              <a:t>K-Means Clustering</a:t>
            </a:r>
          </a:p>
          <a:p>
            <a:pPr>
              <a:buClrTx/>
              <a:buFont typeface="Wingdings" panose="05000000000000000000" pitchFamily="2" charset="2"/>
              <a:buChar char="§"/>
            </a:pPr>
            <a:r>
              <a:rPr lang="en-IN" dirty="0">
                <a:solidFill>
                  <a:schemeClr val="accent2"/>
                </a:solidFill>
              </a:rPr>
              <a:t>DBSCAN Clustering </a:t>
            </a:r>
          </a:p>
          <a:p>
            <a:pPr>
              <a:buClrTx/>
              <a:buFont typeface="Wingdings" panose="05000000000000000000" pitchFamily="2" charset="2"/>
              <a:buChar char="§"/>
            </a:pPr>
            <a:r>
              <a:rPr lang="en-IN" dirty="0">
                <a:solidFill>
                  <a:schemeClr val="accent2"/>
                </a:solidFill>
              </a:rPr>
              <a:t>Sentiment Analysis</a:t>
            </a:r>
          </a:p>
          <a:p>
            <a:pPr>
              <a:buClrTx/>
              <a:buFont typeface="Wingdings" panose="05000000000000000000" pitchFamily="2" charset="2"/>
              <a:buChar char="§"/>
            </a:pPr>
            <a:r>
              <a:rPr lang="en-IN" dirty="0">
                <a:solidFill>
                  <a:schemeClr val="accent2"/>
                </a:solidFill>
              </a:rPr>
              <a:t>Conclusion</a:t>
            </a:r>
          </a:p>
        </p:txBody>
      </p:sp>
    </p:spTree>
    <p:extLst>
      <p:ext uri="{BB962C8B-B14F-4D97-AF65-F5344CB8AC3E}">
        <p14:creationId xmlns:p14="http://schemas.microsoft.com/office/powerpoint/2010/main" val="1989994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8D7-C763-1F10-39F2-91CB06A9CFA1}"/>
              </a:ext>
            </a:extLst>
          </p:cNvPr>
          <p:cNvSpPr>
            <a:spLocks noGrp="1"/>
          </p:cNvSpPr>
          <p:nvPr>
            <p:ph type="title"/>
          </p:nvPr>
        </p:nvSpPr>
        <p:spPr>
          <a:xfrm>
            <a:off x="311700" y="555600"/>
            <a:ext cx="7576524" cy="755700"/>
          </a:xfrm>
        </p:spPr>
        <p:txBody>
          <a:bodyPr/>
          <a:lstStyle/>
          <a:p>
            <a:r>
              <a:rPr lang="en-US" sz="2800"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21EAE0D9-B92A-E23D-2D40-E5F864ABF397}"/>
              </a:ext>
            </a:extLst>
          </p:cNvPr>
          <p:cNvSpPr>
            <a:spLocks noGrp="1"/>
          </p:cNvSpPr>
          <p:nvPr>
            <p:ph type="body" idx="1"/>
          </p:nvPr>
        </p:nvSpPr>
        <p:spPr>
          <a:xfrm>
            <a:off x="311700" y="1389600"/>
            <a:ext cx="8539692" cy="3179400"/>
          </a:xfrm>
        </p:spPr>
        <p:txBody>
          <a:bodyPr/>
          <a:lstStyle/>
          <a:p>
            <a:pPr marL="152400" indent="0">
              <a:buNone/>
            </a:pPr>
            <a:r>
              <a:rPr lang="en-IN" sz="1200" b="1" dirty="0">
                <a:solidFill>
                  <a:schemeClr val="bg1"/>
                </a:solidFill>
                <a:latin typeface="Montserrat" panose="00000500000000000000" pitchFamily="2" charset="0"/>
              </a:rPr>
              <a:t>K Means Clustering</a:t>
            </a:r>
          </a:p>
          <a:p>
            <a:pPr marL="152400" indent="0">
              <a:buNone/>
            </a:pPr>
            <a:endParaRPr lang="en-IN" dirty="0"/>
          </a:p>
        </p:txBody>
      </p:sp>
      <p:pic>
        <p:nvPicPr>
          <p:cNvPr id="4" name="Picture 2">
            <a:extLst>
              <a:ext uri="{FF2B5EF4-FFF2-40B4-BE49-F238E27FC236}">
                <a16:creationId xmlns:a16="http://schemas.microsoft.com/office/drawing/2014/main" id="{AF687B86-7A07-31AD-7E75-27D98C477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2316480"/>
            <a:ext cx="8022336" cy="2827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7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396E-F6E3-A081-6290-4DCF14C7F30E}"/>
              </a:ext>
            </a:extLst>
          </p:cNvPr>
          <p:cNvSpPr>
            <a:spLocks noGrp="1"/>
          </p:cNvSpPr>
          <p:nvPr>
            <p:ph type="title"/>
          </p:nvPr>
        </p:nvSpPr>
        <p:spPr>
          <a:xfrm>
            <a:off x="311699" y="555600"/>
            <a:ext cx="7556159" cy="755700"/>
          </a:xfrm>
        </p:spPr>
        <p:txBody>
          <a:bodyPr/>
          <a:lstStyle/>
          <a:p>
            <a:r>
              <a:rPr lang="en-US" sz="2800"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4E921B2F-AA49-EB41-C01A-AF3D68DA09FD}"/>
              </a:ext>
            </a:extLst>
          </p:cNvPr>
          <p:cNvSpPr>
            <a:spLocks noGrp="1"/>
          </p:cNvSpPr>
          <p:nvPr>
            <p:ph type="body" idx="1"/>
          </p:nvPr>
        </p:nvSpPr>
        <p:spPr>
          <a:xfrm>
            <a:off x="311699" y="1389600"/>
            <a:ext cx="8571043" cy="3179400"/>
          </a:xfrm>
        </p:spPr>
        <p:txBody>
          <a:bodyPr/>
          <a:lstStyle/>
          <a:p>
            <a:pPr algn="just"/>
            <a:r>
              <a:rPr lang="en-US" b="1" dirty="0">
                <a:solidFill>
                  <a:srgbClr val="333333"/>
                </a:solidFill>
                <a:latin typeface="inter-regular"/>
              </a:rPr>
              <a:t>HIERARCHICAL CLUSTERING</a:t>
            </a:r>
            <a:endParaRPr lang="en-US" b="1" i="0" dirty="0">
              <a:solidFill>
                <a:srgbClr val="333333"/>
              </a:solidFill>
              <a:effectLst/>
              <a:latin typeface="inter-regular"/>
            </a:endParaRPr>
          </a:p>
          <a:p>
            <a:pPr algn="just"/>
            <a:r>
              <a:rPr lang="en-US" b="0" i="0" dirty="0">
                <a:solidFill>
                  <a:srgbClr val="333333"/>
                </a:solidFill>
                <a:effectLst/>
                <a:latin typeface="inter-regular"/>
              </a:rPr>
              <a:t>Hierarchical clustering is another unsupervised machine learning algorithm, which is used to group the unlabeled datasets into a cluster and is also known as </a:t>
            </a:r>
            <a:r>
              <a:rPr lang="en-US" b="1" i="0" dirty="0">
                <a:solidFill>
                  <a:srgbClr val="333333"/>
                </a:solidFill>
                <a:effectLst/>
                <a:latin typeface="inter-bold"/>
              </a:rPr>
              <a:t>hierarchical cluster analysis</a:t>
            </a:r>
            <a:r>
              <a:rPr lang="en-US" b="0" i="0" dirty="0">
                <a:solidFill>
                  <a:srgbClr val="333333"/>
                </a:solidFill>
                <a:effectLst/>
                <a:latin typeface="inter-regular"/>
              </a:rPr>
              <a:t> or HCA.</a:t>
            </a:r>
          </a:p>
          <a:p>
            <a:pPr algn="just"/>
            <a:r>
              <a:rPr lang="en-US" b="0" i="0" dirty="0">
                <a:solidFill>
                  <a:srgbClr val="333333"/>
                </a:solidFill>
                <a:effectLst/>
                <a:latin typeface="inter-regular"/>
              </a:rPr>
              <a:t>In this algorithm, we develop the hierarchy of clusters in the form of a tree, and this tree-shaped structure is known as the </a:t>
            </a:r>
            <a:r>
              <a:rPr lang="en-US" b="1" i="0" dirty="0">
                <a:solidFill>
                  <a:srgbClr val="333333"/>
                </a:solidFill>
                <a:effectLst/>
                <a:latin typeface="inter-bold"/>
              </a:rPr>
              <a:t>dendrogram</a:t>
            </a:r>
            <a:r>
              <a:rPr lang="en-US" b="0" i="0" dirty="0">
                <a:solidFill>
                  <a:srgbClr val="333333"/>
                </a:solidFill>
                <a:effectLst/>
                <a:latin typeface="inter-regular"/>
              </a:rPr>
              <a:t>.</a:t>
            </a:r>
          </a:p>
          <a:p>
            <a:endParaRPr lang="en-IN" dirty="0"/>
          </a:p>
        </p:txBody>
      </p:sp>
      <p:pic>
        <p:nvPicPr>
          <p:cNvPr id="1026" name="Picture 2">
            <a:extLst>
              <a:ext uri="{FF2B5EF4-FFF2-40B4-BE49-F238E27FC236}">
                <a16:creationId xmlns:a16="http://schemas.microsoft.com/office/drawing/2014/main" id="{1CF9451C-1E17-AFA5-05E4-2E039B022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111" y="2571750"/>
            <a:ext cx="7756632"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986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2702-7652-5B94-11F6-2B7073FD644F}"/>
              </a:ext>
            </a:extLst>
          </p:cNvPr>
          <p:cNvSpPr>
            <a:spLocks noGrp="1"/>
          </p:cNvSpPr>
          <p:nvPr>
            <p:ph type="title"/>
          </p:nvPr>
        </p:nvSpPr>
        <p:spPr>
          <a:xfrm>
            <a:off x="116628" y="0"/>
            <a:ext cx="8588460"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B1DCD7B6-4E0B-E653-0AE1-312B944EF576}"/>
              </a:ext>
            </a:extLst>
          </p:cNvPr>
          <p:cNvSpPr>
            <a:spLocks noGrp="1"/>
          </p:cNvSpPr>
          <p:nvPr>
            <p:ph type="body" idx="1"/>
          </p:nvPr>
        </p:nvSpPr>
        <p:spPr>
          <a:xfrm>
            <a:off x="311700" y="975360"/>
            <a:ext cx="8393388" cy="3593640"/>
          </a:xfrm>
        </p:spPr>
        <p:txBody>
          <a:bodyPr/>
          <a:lstStyle/>
          <a:p>
            <a:pPr marL="114300" indent="0" algn="l">
              <a:buNone/>
            </a:pPr>
            <a:r>
              <a:rPr lang="en-IN" sz="1800" b="1" dirty="0">
                <a:solidFill>
                  <a:schemeClr val="bg1"/>
                </a:solidFill>
                <a:latin typeface="Montserrat" panose="00000500000000000000" pitchFamily="2" charset="0"/>
              </a:rPr>
              <a:t>DBSCAN Clustering</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latin typeface="Montserrat" panose="00000500000000000000" pitchFamily="2" charset="0"/>
              </a:rPr>
              <a:t>	DBSCAN is a density-based clustering algorithm that works on the assumption     that clusters are dense regions in space separated by regions of lower density. It groups ‘densely grouped’ data points into a single cluster. It can identify clusters in large spatial datasets by looking at the local density of the data points. The most exciting feature of DBSCAN clustering is that it is robust to outliers. </a:t>
            </a:r>
            <a:endParaRPr lang="en-IN" sz="1800" b="1" dirty="0">
              <a:solidFill>
                <a:schemeClr val="bg1"/>
              </a:solidFill>
              <a:latin typeface="Montserrat" panose="00000500000000000000" pitchFamily="2" charset="0"/>
            </a:endParaRPr>
          </a:p>
          <a:p>
            <a:endParaRPr lang="en-IN" sz="1800" dirty="0"/>
          </a:p>
        </p:txBody>
      </p:sp>
      <p:sp>
        <p:nvSpPr>
          <p:cNvPr id="5" name="AutoShape 4" descr="The DBSCAN algorithm and two generated clusters. There are three types... |  Download Scientific Diagram">
            <a:extLst>
              <a:ext uri="{FF2B5EF4-FFF2-40B4-BE49-F238E27FC236}">
                <a16:creationId xmlns:a16="http://schemas.microsoft.com/office/drawing/2014/main" id="{34CB7BB5-F476-C725-4816-488C5AACAA5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0" name="Picture 8" descr="DBSCAN: Part 2 - YouTube">
            <a:extLst>
              <a:ext uri="{FF2B5EF4-FFF2-40B4-BE49-F238E27FC236}">
                <a16:creationId xmlns:a16="http://schemas.microsoft.com/office/drawing/2014/main" id="{4245B620-5379-AB6F-80E5-16FB61290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920" y="3020948"/>
            <a:ext cx="3578352" cy="20128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4784BAB-7A29-86B2-E821-9CE4DB5C2B44}"/>
              </a:ext>
            </a:extLst>
          </p:cNvPr>
          <p:cNvPicPr>
            <a:picLocks noChangeAspect="1"/>
          </p:cNvPicPr>
          <p:nvPr/>
        </p:nvPicPr>
        <p:blipFill>
          <a:blip r:embed="rId3"/>
          <a:stretch>
            <a:fillRect/>
          </a:stretch>
        </p:blipFill>
        <p:spPr>
          <a:xfrm>
            <a:off x="0" y="3261384"/>
            <a:ext cx="5328662" cy="1772387"/>
          </a:xfrm>
          <a:prstGeom prst="rect">
            <a:avLst/>
          </a:prstGeom>
        </p:spPr>
      </p:pic>
    </p:spTree>
    <p:extLst>
      <p:ext uri="{BB962C8B-B14F-4D97-AF65-F5344CB8AC3E}">
        <p14:creationId xmlns:p14="http://schemas.microsoft.com/office/powerpoint/2010/main" val="2537316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CE18-1135-9307-479E-412DEC8B83E7}"/>
              </a:ext>
            </a:extLst>
          </p:cNvPr>
          <p:cNvSpPr>
            <a:spLocks noGrp="1"/>
          </p:cNvSpPr>
          <p:nvPr>
            <p:ph type="title"/>
          </p:nvPr>
        </p:nvSpPr>
        <p:spPr>
          <a:xfrm>
            <a:off x="311700" y="0"/>
            <a:ext cx="8198316" cy="755700"/>
          </a:xfrm>
        </p:spPr>
        <p:txBody>
          <a:bodyPr/>
          <a:lstStyle/>
          <a:p>
            <a:r>
              <a:rPr lang="en-US" b="1" dirty="0">
                <a:solidFill>
                  <a:schemeClr val="tx1"/>
                </a:solidFill>
                <a:latin typeface="Montserrat" panose="00000500000000000000" pitchFamily="2" charset="0"/>
              </a:rPr>
              <a:t>Clustering</a:t>
            </a:r>
            <a:r>
              <a:rPr lang="en-US" sz="24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CB61CDBB-3CF8-8F80-466D-3140432C3D22}"/>
              </a:ext>
            </a:extLst>
          </p:cNvPr>
          <p:cNvSpPr>
            <a:spLocks noGrp="1"/>
          </p:cNvSpPr>
          <p:nvPr>
            <p:ph type="body" idx="1"/>
          </p:nvPr>
        </p:nvSpPr>
        <p:spPr>
          <a:xfrm>
            <a:off x="311700" y="755700"/>
            <a:ext cx="8734764" cy="4109176"/>
          </a:xfrm>
        </p:spPr>
        <p:txBody>
          <a:bodyPr/>
          <a:lstStyle/>
          <a:p>
            <a:r>
              <a:rPr lang="en-IN" sz="1200" b="1" dirty="0">
                <a:solidFill>
                  <a:schemeClr val="bg1"/>
                </a:solidFill>
                <a:latin typeface="Montserrat" panose="00000500000000000000" pitchFamily="2" charset="0"/>
              </a:rPr>
              <a:t>DBSCAN Clustering</a:t>
            </a:r>
          </a:p>
          <a:p>
            <a:endParaRPr lang="en-IN" dirty="0"/>
          </a:p>
        </p:txBody>
      </p:sp>
      <p:pic>
        <p:nvPicPr>
          <p:cNvPr id="4" name="Picture 3">
            <a:extLst>
              <a:ext uri="{FF2B5EF4-FFF2-40B4-BE49-F238E27FC236}">
                <a16:creationId xmlns:a16="http://schemas.microsoft.com/office/drawing/2014/main" id="{A682AE64-3E1D-3375-5C34-36407A05007C}"/>
              </a:ext>
            </a:extLst>
          </p:cNvPr>
          <p:cNvPicPr>
            <a:picLocks noChangeAspect="1"/>
          </p:cNvPicPr>
          <p:nvPr/>
        </p:nvPicPr>
        <p:blipFill>
          <a:blip r:embed="rId2"/>
          <a:stretch>
            <a:fillRect/>
          </a:stretch>
        </p:blipFill>
        <p:spPr>
          <a:xfrm>
            <a:off x="406943" y="1668224"/>
            <a:ext cx="7793665" cy="3475276"/>
          </a:xfrm>
          <a:prstGeom prst="rect">
            <a:avLst/>
          </a:prstGeom>
        </p:spPr>
      </p:pic>
    </p:spTree>
    <p:extLst>
      <p:ext uri="{BB962C8B-B14F-4D97-AF65-F5344CB8AC3E}">
        <p14:creationId xmlns:p14="http://schemas.microsoft.com/office/powerpoint/2010/main" val="3611185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7609-EBEE-7863-1499-1A133E933555}"/>
              </a:ext>
            </a:extLst>
          </p:cNvPr>
          <p:cNvSpPr>
            <a:spLocks noGrp="1"/>
          </p:cNvSpPr>
          <p:nvPr>
            <p:ph type="title"/>
          </p:nvPr>
        </p:nvSpPr>
        <p:spPr>
          <a:xfrm>
            <a:off x="311700" y="555600"/>
            <a:ext cx="7795980" cy="755700"/>
          </a:xfrm>
        </p:spPr>
        <p:txBody>
          <a:bodyPr/>
          <a:lstStyle/>
          <a:p>
            <a:r>
              <a:rPr lang="en-US" b="1" dirty="0">
                <a:solidFill>
                  <a:schemeClr val="tx1"/>
                </a:solidFill>
                <a:latin typeface="Montserrat" panose="00000500000000000000" pitchFamily="2" charset="0"/>
              </a:rPr>
              <a:t>Sentiment Analysis</a:t>
            </a:r>
            <a:endParaRPr lang="en-IN" dirty="0"/>
          </a:p>
        </p:txBody>
      </p:sp>
      <p:sp>
        <p:nvSpPr>
          <p:cNvPr id="3" name="Text Placeholder 2">
            <a:extLst>
              <a:ext uri="{FF2B5EF4-FFF2-40B4-BE49-F238E27FC236}">
                <a16:creationId xmlns:a16="http://schemas.microsoft.com/office/drawing/2014/main" id="{8837445C-1CC5-35B1-87B1-00AB80834C75}"/>
              </a:ext>
            </a:extLst>
          </p:cNvPr>
          <p:cNvSpPr>
            <a:spLocks noGrp="1"/>
          </p:cNvSpPr>
          <p:nvPr>
            <p:ph type="body" idx="1"/>
          </p:nvPr>
        </p:nvSpPr>
        <p:spPr>
          <a:xfrm>
            <a:off x="311700" y="1389600"/>
            <a:ext cx="7954476" cy="3179400"/>
          </a:xfrm>
        </p:spPr>
        <p:txBody>
          <a:bodyPr/>
          <a:lstStyle/>
          <a:p>
            <a:pPr marL="114300" indent="0">
              <a:buClr>
                <a:schemeClr val="bg1"/>
              </a:buClr>
              <a:buNone/>
            </a:pPr>
            <a:r>
              <a:rPr lang="en-US" sz="1200" b="1" dirty="0">
                <a:solidFill>
                  <a:schemeClr val="bg1"/>
                </a:solidFill>
                <a:latin typeface="Montserrat" panose="00000500000000000000" pitchFamily="2" charset="0"/>
              </a:rPr>
              <a:t>Vader Model</a:t>
            </a:r>
          </a:p>
          <a:p>
            <a:pPr marL="114300" indent="0">
              <a:buNone/>
            </a:pPr>
            <a:r>
              <a:rPr lang="en-US" sz="1200" dirty="0">
                <a:solidFill>
                  <a:schemeClr val="bg1"/>
                </a:solidFill>
                <a:latin typeface="Montserrat" panose="00000500000000000000" pitchFamily="2" charset="0"/>
              </a:rPr>
              <a:t>Sentiment analysis is a text analysis method that detects polarity (e.g. a positive or negative opinion) within the text, whether a whole document, paragraph, sentence, or clause. Sentiment analysis aims to measure the attitude, sentiments, evaluations, attitudes, and emotions of a speaker/writer based on the computational treatment of subjectivity in a text.</a:t>
            </a:r>
          </a:p>
          <a:p>
            <a:endParaRPr lang="en-IN" dirty="0"/>
          </a:p>
        </p:txBody>
      </p:sp>
      <p:pic>
        <p:nvPicPr>
          <p:cNvPr id="10242" name="Picture 2" descr="Sentiment Analysis &amp; Machine Learning Techniques - Data Analytics">
            <a:extLst>
              <a:ext uri="{FF2B5EF4-FFF2-40B4-BE49-F238E27FC236}">
                <a16:creationId xmlns:a16="http://schemas.microsoft.com/office/drawing/2014/main" id="{64DA2407-744C-1E79-3AB6-503267C02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456" y="2707650"/>
            <a:ext cx="3947732" cy="243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47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7BD5-9FEB-5EF6-8DAF-F322B5FF2D3A}"/>
              </a:ext>
            </a:extLst>
          </p:cNvPr>
          <p:cNvSpPr>
            <a:spLocks noGrp="1"/>
          </p:cNvSpPr>
          <p:nvPr>
            <p:ph type="title"/>
          </p:nvPr>
        </p:nvSpPr>
        <p:spPr>
          <a:xfrm>
            <a:off x="311700" y="555600"/>
            <a:ext cx="782036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9BD58F1-061F-113E-6881-5420E6D6BB73}"/>
              </a:ext>
            </a:extLst>
          </p:cNvPr>
          <p:cNvSpPr>
            <a:spLocks noGrp="1"/>
          </p:cNvSpPr>
          <p:nvPr>
            <p:ph type="body" idx="1"/>
          </p:nvPr>
        </p:nvSpPr>
        <p:spPr>
          <a:xfrm>
            <a:off x="311700" y="1389600"/>
            <a:ext cx="7405836" cy="3179400"/>
          </a:xfrm>
        </p:spPr>
        <p:txBody>
          <a:bodyPr/>
          <a:lstStyle/>
          <a:p>
            <a:pPr marL="152400" indent="0">
              <a:buNone/>
            </a:pPr>
            <a:r>
              <a:rPr lang="en-US" dirty="0">
                <a:solidFill>
                  <a:schemeClr val="accent2"/>
                </a:solidFill>
              </a:rPr>
              <a:t>Considering the rating given by all the customers, They are been spit into negative and positive ones by </a:t>
            </a:r>
            <a:r>
              <a:rPr lang="en-US" dirty="0" err="1">
                <a:solidFill>
                  <a:schemeClr val="accent2"/>
                </a:solidFill>
              </a:rPr>
              <a:t>analysing</a:t>
            </a:r>
            <a:r>
              <a:rPr lang="en-US" dirty="0">
                <a:solidFill>
                  <a:schemeClr val="accent2"/>
                </a:solidFill>
              </a:rPr>
              <a:t> the sentiments in their review and displaying them in the form of graph’s</a:t>
            </a:r>
          </a:p>
          <a:p>
            <a:pPr marL="1524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9388881F-58A6-D528-3FB8-59A88643B3BE}"/>
              </a:ext>
            </a:extLst>
          </p:cNvPr>
          <p:cNvPicPr>
            <a:picLocks noChangeAspect="1"/>
          </p:cNvPicPr>
          <p:nvPr/>
        </p:nvPicPr>
        <p:blipFill>
          <a:blip r:embed="rId2"/>
          <a:stretch>
            <a:fillRect/>
          </a:stretch>
        </p:blipFill>
        <p:spPr>
          <a:xfrm>
            <a:off x="586135" y="2238384"/>
            <a:ext cx="3985865" cy="2708344"/>
          </a:xfrm>
          <a:prstGeom prst="rect">
            <a:avLst/>
          </a:prstGeom>
        </p:spPr>
      </p:pic>
      <p:pic>
        <p:nvPicPr>
          <p:cNvPr id="5" name="Picture 4">
            <a:extLst>
              <a:ext uri="{FF2B5EF4-FFF2-40B4-BE49-F238E27FC236}">
                <a16:creationId xmlns:a16="http://schemas.microsoft.com/office/drawing/2014/main" id="{F1C0DA29-2921-501E-945F-71F22653840F}"/>
              </a:ext>
            </a:extLst>
          </p:cNvPr>
          <p:cNvPicPr>
            <a:picLocks noChangeAspect="1"/>
          </p:cNvPicPr>
          <p:nvPr/>
        </p:nvPicPr>
        <p:blipFill>
          <a:blip r:embed="rId3"/>
          <a:stretch>
            <a:fillRect/>
          </a:stretch>
        </p:blipFill>
        <p:spPr>
          <a:xfrm>
            <a:off x="4940375" y="2276453"/>
            <a:ext cx="3545197" cy="2670275"/>
          </a:xfrm>
          <a:prstGeom prst="rect">
            <a:avLst/>
          </a:prstGeom>
        </p:spPr>
      </p:pic>
    </p:spTree>
    <p:extLst>
      <p:ext uri="{BB962C8B-B14F-4D97-AF65-F5344CB8AC3E}">
        <p14:creationId xmlns:p14="http://schemas.microsoft.com/office/powerpoint/2010/main" val="78542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7BAD-6598-766B-E977-7EDAB6E83446}"/>
              </a:ext>
            </a:extLst>
          </p:cNvPr>
          <p:cNvSpPr>
            <a:spLocks noGrp="1"/>
          </p:cNvSpPr>
          <p:nvPr>
            <p:ph type="title"/>
          </p:nvPr>
        </p:nvSpPr>
        <p:spPr>
          <a:xfrm>
            <a:off x="311700" y="555600"/>
            <a:ext cx="808858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FE33342-0D66-80FD-8B44-F19358771410}"/>
              </a:ext>
            </a:extLst>
          </p:cNvPr>
          <p:cNvSpPr>
            <a:spLocks noGrp="1"/>
          </p:cNvSpPr>
          <p:nvPr>
            <p:ph type="body" idx="1"/>
          </p:nvPr>
        </p:nvSpPr>
        <p:spPr>
          <a:xfrm>
            <a:off x="311700" y="1389600"/>
            <a:ext cx="7576524" cy="3179400"/>
          </a:xfrm>
        </p:spPr>
        <p:txBody>
          <a:bodyPr/>
          <a:lstStyle/>
          <a:p>
            <a:endParaRPr lang="en-IN" dirty="0"/>
          </a:p>
        </p:txBody>
      </p:sp>
      <p:pic>
        <p:nvPicPr>
          <p:cNvPr id="4" name="Picture 3">
            <a:extLst>
              <a:ext uri="{FF2B5EF4-FFF2-40B4-BE49-F238E27FC236}">
                <a16:creationId xmlns:a16="http://schemas.microsoft.com/office/drawing/2014/main" id="{8EA3B659-ED83-A3B7-0D19-E05FF21C6B0D}"/>
              </a:ext>
            </a:extLst>
          </p:cNvPr>
          <p:cNvPicPr>
            <a:picLocks noChangeAspect="1"/>
          </p:cNvPicPr>
          <p:nvPr/>
        </p:nvPicPr>
        <p:blipFill>
          <a:blip r:embed="rId2"/>
          <a:stretch>
            <a:fillRect/>
          </a:stretch>
        </p:blipFill>
        <p:spPr>
          <a:xfrm>
            <a:off x="311700" y="1647589"/>
            <a:ext cx="4260300" cy="3050886"/>
          </a:xfrm>
          <a:prstGeom prst="rect">
            <a:avLst/>
          </a:prstGeom>
        </p:spPr>
      </p:pic>
      <p:pic>
        <p:nvPicPr>
          <p:cNvPr id="5" name="Picture 4">
            <a:extLst>
              <a:ext uri="{FF2B5EF4-FFF2-40B4-BE49-F238E27FC236}">
                <a16:creationId xmlns:a16="http://schemas.microsoft.com/office/drawing/2014/main" id="{5546E058-3AB1-EA88-7899-43679C381686}"/>
              </a:ext>
            </a:extLst>
          </p:cNvPr>
          <p:cNvPicPr>
            <a:picLocks noChangeAspect="1"/>
          </p:cNvPicPr>
          <p:nvPr/>
        </p:nvPicPr>
        <p:blipFill>
          <a:blip r:embed="rId3"/>
          <a:stretch>
            <a:fillRect/>
          </a:stretch>
        </p:blipFill>
        <p:spPr>
          <a:xfrm>
            <a:off x="4572000" y="1647589"/>
            <a:ext cx="4260300" cy="3050886"/>
          </a:xfrm>
          <a:prstGeom prst="rect">
            <a:avLst/>
          </a:prstGeom>
        </p:spPr>
      </p:pic>
    </p:spTree>
    <p:extLst>
      <p:ext uri="{BB962C8B-B14F-4D97-AF65-F5344CB8AC3E}">
        <p14:creationId xmlns:p14="http://schemas.microsoft.com/office/powerpoint/2010/main" val="187443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E7B7-EB7D-F416-56CD-1E36F190012D}"/>
              </a:ext>
            </a:extLst>
          </p:cNvPr>
          <p:cNvSpPr>
            <a:spLocks noGrp="1"/>
          </p:cNvSpPr>
          <p:nvPr>
            <p:ph type="title"/>
          </p:nvPr>
        </p:nvSpPr>
        <p:spPr>
          <a:xfrm>
            <a:off x="311700" y="555600"/>
            <a:ext cx="8685996"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E2F66702-B694-382F-1544-E19FB43C1C4A}"/>
              </a:ext>
            </a:extLst>
          </p:cNvPr>
          <p:cNvSpPr>
            <a:spLocks noGrp="1"/>
          </p:cNvSpPr>
          <p:nvPr>
            <p:ph type="body" idx="1"/>
          </p:nvPr>
        </p:nvSpPr>
        <p:spPr>
          <a:xfrm>
            <a:off x="311700" y="1389600"/>
            <a:ext cx="8259276" cy="3179400"/>
          </a:xfrm>
        </p:spPr>
        <p:txBody>
          <a:bodyPr/>
          <a:lstStyle/>
          <a:p>
            <a:pPr marL="152400" indent="0">
              <a:buNone/>
            </a:pPr>
            <a:r>
              <a:rPr lang="en-US" dirty="0">
                <a:solidFill>
                  <a:schemeClr val="accent2"/>
                </a:solidFill>
              </a:rPr>
              <a:t>Vader Model distribution.</a:t>
            </a:r>
            <a:endParaRPr lang="en-IN" dirty="0">
              <a:solidFill>
                <a:schemeClr val="accent2"/>
              </a:solidFill>
            </a:endParaRPr>
          </a:p>
        </p:txBody>
      </p:sp>
      <p:pic>
        <p:nvPicPr>
          <p:cNvPr id="4" name="Picture 3">
            <a:extLst>
              <a:ext uri="{FF2B5EF4-FFF2-40B4-BE49-F238E27FC236}">
                <a16:creationId xmlns:a16="http://schemas.microsoft.com/office/drawing/2014/main" id="{E820D8F9-A5BC-E33E-A4F9-E96692D623B2}"/>
              </a:ext>
            </a:extLst>
          </p:cNvPr>
          <p:cNvPicPr>
            <a:picLocks noChangeAspect="1"/>
          </p:cNvPicPr>
          <p:nvPr/>
        </p:nvPicPr>
        <p:blipFill>
          <a:blip r:embed="rId2"/>
          <a:stretch>
            <a:fillRect/>
          </a:stretch>
        </p:blipFill>
        <p:spPr>
          <a:xfrm>
            <a:off x="320465" y="2248796"/>
            <a:ext cx="4334233" cy="2894704"/>
          </a:xfrm>
          <a:prstGeom prst="rect">
            <a:avLst/>
          </a:prstGeom>
        </p:spPr>
      </p:pic>
      <p:pic>
        <p:nvPicPr>
          <p:cNvPr id="5" name="Picture 4">
            <a:extLst>
              <a:ext uri="{FF2B5EF4-FFF2-40B4-BE49-F238E27FC236}">
                <a16:creationId xmlns:a16="http://schemas.microsoft.com/office/drawing/2014/main" id="{509F1A80-0CD2-1A5D-2638-CBB29DFE993C}"/>
              </a:ext>
            </a:extLst>
          </p:cNvPr>
          <p:cNvPicPr>
            <a:picLocks noChangeAspect="1"/>
          </p:cNvPicPr>
          <p:nvPr/>
        </p:nvPicPr>
        <p:blipFill>
          <a:blip r:embed="rId3"/>
          <a:stretch>
            <a:fillRect/>
          </a:stretch>
        </p:blipFill>
        <p:spPr>
          <a:xfrm>
            <a:off x="5401103" y="2165050"/>
            <a:ext cx="3596593" cy="2978450"/>
          </a:xfrm>
          <a:prstGeom prst="rect">
            <a:avLst/>
          </a:prstGeom>
        </p:spPr>
      </p:pic>
    </p:spTree>
    <p:extLst>
      <p:ext uri="{BB962C8B-B14F-4D97-AF65-F5344CB8AC3E}">
        <p14:creationId xmlns:p14="http://schemas.microsoft.com/office/powerpoint/2010/main" val="2615912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79AD-3C91-0B2E-C5E2-C330010F6932}"/>
              </a:ext>
            </a:extLst>
          </p:cNvPr>
          <p:cNvSpPr>
            <a:spLocks noGrp="1"/>
          </p:cNvSpPr>
          <p:nvPr>
            <p:ph type="title"/>
          </p:nvPr>
        </p:nvSpPr>
        <p:spPr>
          <a:xfrm>
            <a:off x="311700" y="555600"/>
            <a:ext cx="8344620"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86B0DF93-85C0-4C35-FA14-826D784048C3}"/>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DFBAE1B0-89AD-8CC0-F548-CBF8C1DB62C8}"/>
              </a:ext>
            </a:extLst>
          </p:cNvPr>
          <p:cNvPicPr>
            <a:picLocks noChangeAspect="1"/>
          </p:cNvPicPr>
          <p:nvPr/>
        </p:nvPicPr>
        <p:blipFill>
          <a:blip r:embed="rId2"/>
          <a:stretch>
            <a:fillRect/>
          </a:stretch>
        </p:blipFill>
        <p:spPr>
          <a:xfrm>
            <a:off x="235797" y="1435013"/>
            <a:ext cx="4059752" cy="3626085"/>
          </a:xfrm>
          <a:prstGeom prst="rect">
            <a:avLst/>
          </a:prstGeom>
        </p:spPr>
      </p:pic>
      <p:pic>
        <p:nvPicPr>
          <p:cNvPr id="5" name="Picture 4">
            <a:extLst>
              <a:ext uri="{FF2B5EF4-FFF2-40B4-BE49-F238E27FC236}">
                <a16:creationId xmlns:a16="http://schemas.microsoft.com/office/drawing/2014/main" id="{80984E69-E8DF-BF7A-F6A1-01E04DE8BC95}"/>
              </a:ext>
            </a:extLst>
          </p:cNvPr>
          <p:cNvPicPr>
            <a:picLocks noChangeAspect="1"/>
          </p:cNvPicPr>
          <p:nvPr/>
        </p:nvPicPr>
        <p:blipFill>
          <a:blip r:embed="rId3"/>
          <a:stretch>
            <a:fillRect/>
          </a:stretch>
        </p:blipFill>
        <p:spPr>
          <a:xfrm>
            <a:off x="4647898" y="1435013"/>
            <a:ext cx="4225614" cy="3706562"/>
          </a:xfrm>
          <a:prstGeom prst="rect">
            <a:avLst/>
          </a:prstGeom>
        </p:spPr>
      </p:pic>
    </p:spTree>
    <p:extLst>
      <p:ext uri="{BB962C8B-B14F-4D97-AF65-F5344CB8AC3E}">
        <p14:creationId xmlns:p14="http://schemas.microsoft.com/office/powerpoint/2010/main" val="4050466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E66C-A8EC-BE69-A9DF-44C91D03E422}"/>
              </a:ext>
            </a:extLst>
          </p:cNvPr>
          <p:cNvSpPr>
            <a:spLocks noGrp="1"/>
          </p:cNvSpPr>
          <p:nvPr>
            <p:ph type="title"/>
          </p:nvPr>
        </p:nvSpPr>
        <p:spPr>
          <a:xfrm>
            <a:off x="265578" y="25860"/>
            <a:ext cx="8612844"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155B02F1-7728-E6F1-B5E3-19459C49EFCE}"/>
              </a:ext>
            </a:extLst>
          </p:cNvPr>
          <p:cNvSpPr>
            <a:spLocks noGrp="1"/>
          </p:cNvSpPr>
          <p:nvPr>
            <p:ph type="body" idx="1"/>
          </p:nvPr>
        </p:nvSpPr>
        <p:spPr>
          <a:xfrm>
            <a:off x="128820" y="781560"/>
            <a:ext cx="8100780" cy="4144008"/>
          </a:xfrm>
        </p:spPr>
        <p:txBody>
          <a:bodyPr/>
          <a:lstStyle/>
          <a:p>
            <a:pPr marL="152400" indent="0">
              <a:buNone/>
            </a:pPr>
            <a:r>
              <a:rPr lang="en-US" dirty="0">
                <a:solidFill>
                  <a:schemeClr val="accent2"/>
                </a:solidFill>
              </a:rPr>
              <a:t>Vader Model.</a:t>
            </a:r>
            <a:endParaRPr lang="en-IN" dirty="0">
              <a:solidFill>
                <a:schemeClr val="accent2"/>
              </a:solidFill>
            </a:endParaRPr>
          </a:p>
        </p:txBody>
      </p:sp>
      <p:pic>
        <p:nvPicPr>
          <p:cNvPr id="4" name="Picture 3">
            <a:extLst>
              <a:ext uri="{FF2B5EF4-FFF2-40B4-BE49-F238E27FC236}">
                <a16:creationId xmlns:a16="http://schemas.microsoft.com/office/drawing/2014/main" id="{97AA6196-34F8-B99D-2AB5-8E65A09DAA51}"/>
              </a:ext>
            </a:extLst>
          </p:cNvPr>
          <p:cNvPicPr>
            <a:picLocks noChangeAspect="1"/>
          </p:cNvPicPr>
          <p:nvPr/>
        </p:nvPicPr>
        <p:blipFill>
          <a:blip r:embed="rId2"/>
          <a:stretch>
            <a:fillRect/>
          </a:stretch>
        </p:blipFill>
        <p:spPr>
          <a:xfrm>
            <a:off x="471189" y="1590425"/>
            <a:ext cx="3866895" cy="3435242"/>
          </a:xfrm>
          <a:prstGeom prst="rect">
            <a:avLst/>
          </a:prstGeom>
        </p:spPr>
      </p:pic>
      <p:pic>
        <p:nvPicPr>
          <p:cNvPr id="5" name="Picture 4">
            <a:extLst>
              <a:ext uri="{FF2B5EF4-FFF2-40B4-BE49-F238E27FC236}">
                <a16:creationId xmlns:a16="http://schemas.microsoft.com/office/drawing/2014/main" id="{458E7E97-591A-DE6D-1980-26386676644B}"/>
              </a:ext>
            </a:extLst>
          </p:cNvPr>
          <p:cNvPicPr>
            <a:picLocks noChangeAspect="1"/>
          </p:cNvPicPr>
          <p:nvPr/>
        </p:nvPicPr>
        <p:blipFill>
          <a:blip r:embed="rId3"/>
          <a:stretch>
            <a:fillRect/>
          </a:stretch>
        </p:blipFill>
        <p:spPr>
          <a:xfrm>
            <a:off x="4899078" y="1585044"/>
            <a:ext cx="3866895" cy="3440623"/>
          </a:xfrm>
          <a:prstGeom prst="rect">
            <a:avLst/>
          </a:prstGeom>
        </p:spPr>
      </p:pic>
    </p:spTree>
    <p:extLst>
      <p:ext uri="{BB962C8B-B14F-4D97-AF65-F5344CB8AC3E}">
        <p14:creationId xmlns:p14="http://schemas.microsoft.com/office/powerpoint/2010/main" val="228693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B72FC-0ABD-6317-EF54-E5992F5F8FE7}"/>
              </a:ext>
            </a:extLst>
          </p:cNvPr>
          <p:cNvSpPr>
            <a:spLocks noGrp="1"/>
          </p:cNvSpPr>
          <p:nvPr>
            <p:ph type="title"/>
          </p:nvPr>
        </p:nvSpPr>
        <p:spPr/>
        <p:txBody>
          <a:bodyPr/>
          <a:lstStyle/>
          <a:p>
            <a:r>
              <a:rPr lang="en-US" dirty="0"/>
              <a:t>PROBLEM STATEMENT</a:t>
            </a:r>
            <a:endParaRPr lang="en-IN" dirty="0"/>
          </a:p>
        </p:txBody>
      </p:sp>
      <p:sp>
        <p:nvSpPr>
          <p:cNvPr id="3" name="Text Placeholder 2">
            <a:extLst>
              <a:ext uri="{FF2B5EF4-FFF2-40B4-BE49-F238E27FC236}">
                <a16:creationId xmlns:a16="http://schemas.microsoft.com/office/drawing/2014/main" id="{4BB5C80C-CD6F-28A2-FC06-4D8C14D5BA04}"/>
              </a:ext>
            </a:extLst>
          </p:cNvPr>
          <p:cNvSpPr>
            <a:spLocks noGrp="1"/>
          </p:cNvSpPr>
          <p:nvPr>
            <p:ph type="body" idx="1"/>
          </p:nvPr>
        </p:nvSpPr>
        <p:spPr/>
        <p:txBody>
          <a:bodyPr/>
          <a:lstStyle/>
          <a:p>
            <a:pPr algn="l">
              <a:buClrTx/>
              <a:buFont typeface="Wingdings" panose="05000000000000000000" pitchFamily="2" charset="2"/>
              <a:buChar char="Ø"/>
            </a:pPr>
            <a:r>
              <a:rPr lang="en-US" b="0" i="0" dirty="0">
                <a:solidFill>
                  <a:srgbClr val="212121"/>
                </a:solidFill>
                <a:effectLst/>
                <a:latin typeface="Roboto" panose="02000000000000000000" pitchFamily="2" charset="0"/>
              </a:rPr>
              <a:t>Zomato is an Indian restaurant aggregator and food delivery start-up founded by </a:t>
            </a:r>
            <a:r>
              <a:rPr lang="en-US" b="0" i="0" dirty="0" err="1">
                <a:solidFill>
                  <a:srgbClr val="212121"/>
                </a:solidFill>
                <a:effectLst/>
                <a:latin typeface="Roboto" panose="02000000000000000000" pitchFamily="2" charset="0"/>
              </a:rPr>
              <a:t>Deepinder</a:t>
            </a:r>
            <a:r>
              <a:rPr lang="en-US" b="0" i="0" dirty="0">
                <a:solidFill>
                  <a:srgbClr val="212121"/>
                </a:solidFill>
                <a:effectLst/>
                <a:latin typeface="Roboto" panose="02000000000000000000" pitchFamily="2" charset="0"/>
              </a:rPr>
              <a:t> Goyal and Pankaj </a:t>
            </a:r>
            <a:r>
              <a:rPr lang="en-US" b="0" i="0" dirty="0" err="1">
                <a:solidFill>
                  <a:srgbClr val="212121"/>
                </a:solidFill>
                <a:effectLst/>
                <a:latin typeface="Roboto" panose="02000000000000000000" pitchFamily="2" charset="0"/>
              </a:rPr>
              <a:t>Chaddah</a:t>
            </a:r>
            <a:r>
              <a:rPr lang="en-US" b="0" i="0" dirty="0">
                <a:solidFill>
                  <a:srgbClr val="212121"/>
                </a:solidFill>
                <a:effectLst/>
                <a:latin typeface="Roboto" panose="02000000000000000000" pitchFamily="2" charset="0"/>
              </a:rPr>
              <a:t> in 2008. Zomato provides information, menus, and user reviews of restaurants, and also has food delivery options from partner restaurants in select cities.</a:t>
            </a:r>
          </a:p>
          <a:p>
            <a:pPr algn="l">
              <a:buClrTx/>
              <a:buFont typeface="Wingdings" panose="05000000000000000000" pitchFamily="2" charset="2"/>
              <a:buChar char="Ø"/>
            </a:pPr>
            <a:r>
              <a:rPr lang="en-US" b="0" i="0" dirty="0">
                <a:solidFill>
                  <a:srgbClr val="212121"/>
                </a:solidFill>
                <a:effectLst/>
                <a:latin typeface="Roboto" panose="02000000000000000000" pitchFamily="2" charset="0"/>
              </a:rPr>
              <a:t>The Project focuses on Customers and companies, </a:t>
            </a:r>
            <a:r>
              <a:rPr lang="en-US" dirty="0">
                <a:solidFill>
                  <a:srgbClr val="212121"/>
                </a:solidFill>
                <a:latin typeface="Roboto" panose="02000000000000000000" pitchFamily="2" charset="0"/>
              </a:rPr>
              <a:t>We </a:t>
            </a:r>
            <a:r>
              <a:rPr lang="en-US" b="0" i="0" dirty="0">
                <a:solidFill>
                  <a:srgbClr val="212121"/>
                </a:solidFill>
                <a:effectLst/>
                <a:latin typeface="Roboto" panose="02000000000000000000" pitchFamily="2" charset="0"/>
              </a:rPr>
              <a:t>have to analyze the sentiments of the reviews given by the customer in the data and made some useful conclusions in the form of Visualizations. Also, cluster the </a:t>
            </a:r>
            <a:r>
              <a:rPr lang="en-US" b="0" i="0" dirty="0" err="1">
                <a:solidFill>
                  <a:srgbClr val="212121"/>
                </a:solidFill>
                <a:effectLst/>
                <a:latin typeface="Roboto" panose="02000000000000000000" pitchFamily="2" charset="0"/>
              </a:rPr>
              <a:t>zomato</a:t>
            </a:r>
            <a:r>
              <a:rPr lang="en-US" b="0" i="0" dirty="0">
                <a:solidFill>
                  <a:srgbClr val="212121"/>
                </a:solidFill>
                <a:effectLst/>
                <a:latin typeface="Roboto" panose="02000000000000000000" pitchFamily="2" charset="0"/>
              </a:rPr>
              <a:t> restaurants into different segments. The data is visualized as it becomes easy to analyze data in an instant. The Analysis also solve some of the business cases that can directly help the customers find the Best restaurant in their locality and for the company to grow up and work in the fields they are currently lagging in.</a:t>
            </a:r>
            <a:endParaRPr lang="en-US" dirty="0">
              <a:solidFill>
                <a:srgbClr val="212121"/>
              </a:solidFill>
              <a:latin typeface="Roboto" panose="02000000000000000000" pitchFamily="2" charset="0"/>
            </a:endParaRPr>
          </a:p>
          <a:p>
            <a:pPr marL="114300" indent="0">
              <a:buNone/>
            </a:pPr>
            <a:endParaRPr lang="en-IN" dirty="0"/>
          </a:p>
        </p:txBody>
      </p:sp>
    </p:spTree>
    <p:extLst>
      <p:ext uri="{BB962C8B-B14F-4D97-AF65-F5344CB8AC3E}">
        <p14:creationId xmlns:p14="http://schemas.microsoft.com/office/powerpoint/2010/main" val="327331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9012-45C7-BA36-56B1-D5D56614D146}"/>
              </a:ext>
            </a:extLst>
          </p:cNvPr>
          <p:cNvSpPr>
            <a:spLocks noGrp="1"/>
          </p:cNvSpPr>
          <p:nvPr>
            <p:ph type="title"/>
          </p:nvPr>
        </p:nvSpPr>
        <p:spPr>
          <a:xfrm>
            <a:off x="177588" y="0"/>
            <a:ext cx="8234892"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sp>
        <p:nvSpPr>
          <p:cNvPr id="3" name="Text Placeholder 2">
            <a:extLst>
              <a:ext uri="{FF2B5EF4-FFF2-40B4-BE49-F238E27FC236}">
                <a16:creationId xmlns:a16="http://schemas.microsoft.com/office/drawing/2014/main" id="{A6497634-A51C-3C9C-083D-D1C3B08D39B6}"/>
              </a:ext>
            </a:extLst>
          </p:cNvPr>
          <p:cNvSpPr>
            <a:spLocks noGrp="1"/>
          </p:cNvSpPr>
          <p:nvPr>
            <p:ph type="body" idx="1"/>
          </p:nvPr>
        </p:nvSpPr>
        <p:spPr>
          <a:xfrm>
            <a:off x="177588" y="865344"/>
            <a:ext cx="8478732" cy="3974880"/>
          </a:xfrm>
        </p:spPr>
        <p:txBody>
          <a:bodyPr/>
          <a:lstStyle/>
          <a:p>
            <a:endParaRPr lang="en-IN" dirty="0"/>
          </a:p>
        </p:txBody>
      </p:sp>
      <p:pic>
        <p:nvPicPr>
          <p:cNvPr id="4" name="Picture 3">
            <a:extLst>
              <a:ext uri="{FF2B5EF4-FFF2-40B4-BE49-F238E27FC236}">
                <a16:creationId xmlns:a16="http://schemas.microsoft.com/office/drawing/2014/main" id="{EB746D97-CDD0-9996-1898-482FBD50AC3B}"/>
              </a:ext>
            </a:extLst>
          </p:cNvPr>
          <p:cNvPicPr>
            <a:picLocks noChangeAspect="1"/>
          </p:cNvPicPr>
          <p:nvPr/>
        </p:nvPicPr>
        <p:blipFill>
          <a:blip r:embed="rId2"/>
          <a:stretch>
            <a:fillRect/>
          </a:stretch>
        </p:blipFill>
        <p:spPr>
          <a:xfrm>
            <a:off x="2060448" y="1792880"/>
            <a:ext cx="6048517" cy="2169353"/>
          </a:xfrm>
          <a:prstGeom prst="rect">
            <a:avLst/>
          </a:prstGeom>
        </p:spPr>
      </p:pic>
      <p:pic>
        <p:nvPicPr>
          <p:cNvPr id="5" name="Picture 4">
            <a:extLst>
              <a:ext uri="{FF2B5EF4-FFF2-40B4-BE49-F238E27FC236}">
                <a16:creationId xmlns:a16="http://schemas.microsoft.com/office/drawing/2014/main" id="{5CE12C34-BBE1-0D23-27DA-57F6978DD14D}"/>
              </a:ext>
            </a:extLst>
          </p:cNvPr>
          <p:cNvPicPr>
            <a:picLocks noChangeAspect="1"/>
          </p:cNvPicPr>
          <p:nvPr/>
        </p:nvPicPr>
        <p:blipFill>
          <a:blip r:embed="rId3"/>
          <a:stretch>
            <a:fillRect/>
          </a:stretch>
        </p:blipFill>
        <p:spPr>
          <a:xfrm>
            <a:off x="2487168" y="3962233"/>
            <a:ext cx="5451109" cy="1060701"/>
          </a:xfrm>
          <a:prstGeom prst="rect">
            <a:avLst/>
          </a:prstGeom>
        </p:spPr>
      </p:pic>
    </p:spTree>
    <p:extLst>
      <p:ext uri="{BB962C8B-B14F-4D97-AF65-F5344CB8AC3E}">
        <p14:creationId xmlns:p14="http://schemas.microsoft.com/office/powerpoint/2010/main" val="803810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BFC7-7BFF-DD81-B6D4-F101B8A9CA43}"/>
              </a:ext>
            </a:extLst>
          </p:cNvPr>
          <p:cNvSpPr>
            <a:spLocks noGrp="1"/>
          </p:cNvSpPr>
          <p:nvPr>
            <p:ph type="title"/>
          </p:nvPr>
        </p:nvSpPr>
        <p:spPr>
          <a:xfrm>
            <a:off x="311700" y="555600"/>
            <a:ext cx="8576268" cy="755700"/>
          </a:xfrm>
        </p:spPr>
        <p:txBody>
          <a:bodyPr/>
          <a:lstStyle/>
          <a:p>
            <a:r>
              <a:rPr lang="en-US" b="1" dirty="0">
                <a:solidFill>
                  <a:schemeClr val="tx1"/>
                </a:solidFill>
                <a:latin typeface="Montserrat" panose="00000500000000000000" pitchFamily="2" charset="0"/>
              </a:rPr>
              <a:t>Sentiment Analysis</a:t>
            </a:r>
            <a:r>
              <a:rPr lang="en-US" sz="1200" b="1" dirty="0">
                <a:solidFill>
                  <a:schemeClr val="tx1"/>
                </a:solidFill>
                <a:latin typeface="Montserrat" panose="00000500000000000000" pitchFamily="2" charset="0"/>
              </a:rPr>
              <a:t> (continued)</a:t>
            </a:r>
            <a:endParaRPr lang="en-IN" dirty="0"/>
          </a:p>
        </p:txBody>
      </p:sp>
      <p:pic>
        <p:nvPicPr>
          <p:cNvPr id="4" name="Picture 3">
            <a:extLst>
              <a:ext uri="{FF2B5EF4-FFF2-40B4-BE49-F238E27FC236}">
                <a16:creationId xmlns:a16="http://schemas.microsoft.com/office/drawing/2014/main" id="{F1EEE81D-4804-3B8A-8350-A72800F22AE6}"/>
              </a:ext>
            </a:extLst>
          </p:cNvPr>
          <p:cNvPicPr>
            <a:picLocks noChangeAspect="1"/>
          </p:cNvPicPr>
          <p:nvPr/>
        </p:nvPicPr>
        <p:blipFill>
          <a:blip r:embed="rId2"/>
          <a:stretch>
            <a:fillRect/>
          </a:stretch>
        </p:blipFill>
        <p:spPr>
          <a:xfrm>
            <a:off x="925033" y="1334647"/>
            <a:ext cx="7123814" cy="2439911"/>
          </a:xfrm>
          <a:prstGeom prst="rect">
            <a:avLst/>
          </a:prstGeom>
        </p:spPr>
      </p:pic>
      <p:pic>
        <p:nvPicPr>
          <p:cNvPr id="5" name="Picture 4">
            <a:extLst>
              <a:ext uri="{FF2B5EF4-FFF2-40B4-BE49-F238E27FC236}">
                <a16:creationId xmlns:a16="http://schemas.microsoft.com/office/drawing/2014/main" id="{C218929E-9909-6DD3-117D-7887A6ADE3A2}"/>
              </a:ext>
            </a:extLst>
          </p:cNvPr>
          <p:cNvPicPr>
            <a:picLocks noChangeAspect="1"/>
          </p:cNvPicPr>
          <p:nvPr/>
        </p:nvPicPr>
        <p:blipFill>
          <a:blip r:embed="rId3"/>
          <a:stretch>
            <a:fillRect/>
          </a:stretch>
        </p:blipFill>
        <p:spPr>
          <a:xfrm>
            <a:off x="1353121" y="3774557"/>
            <a:ext cx="6663830" cy="1367017"/>
          </a:xfrm>
          <a:prstGeom prst="rect">
            <a:avLst/>
          </a:prstGeom>
        </p:spPr>
      </p:pic>
    </p:spTree>
    <p:extLst>
      <p:ext uri="{BB962C8B-B14F-4D97-AF65-F5344CB8AC3E}">
        <p14:creationId xmlns:p14="http://schemas.microsoft.com/office/powerpoint/2010/main" val="936539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385C-1250-89B7-2F12-534CC4B14EE6}"/>
              </a:ext>
            </a:extLst>
          </p:cNvPr>
          <p:cNvSpPr>
            <a:spLocks noGrp="1"/>
          </p:cNvSpPr>
          <p:nvPr>
            <p:ph type="title"/>
          </p:nvPr>
        </p:nvSpPr>
        <p:spPr>
          <a:xfrm>
            <a:off x="311700" y="-167532"/>
            <a:ext cx="7539948"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694C7807-87A7-0B6C-7A46-40263B661FD1}"/>
              </a:ext>
            </a:extLst>
          </p:cNvPr>
          <p:cNvSpPr>
            <a:spLocks noGrp="1"/>
          </p:cNvSpPr>
          <p:nvPr>
            <p:ph type="body" idx="1"/>
          </p:nvPr>
        </p:nvSpPr>
        <p:spPr>
          <a:xfrm>
            <a:off x="153204" y="499584"/>
            <a:ext cx="8539692" cy="4547904"/>
          </a:xfrm>
        </p:spPr>
        <p:txBody>
          <a:bodyPr/>
          <a:lstStyle/>
          <a:p>
            <a:pPr marL="152400" indent="0" algn="l">
              <a:buNone/>
            </a:pPr>
            <a:endParaRPr lang="en-US"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North Indian cuisine</a:t>
            </a:r>
            <a:r>
              <a:rPr lang="en-US" sz="1400" b="0" i="0" dirty="0">
                <a:solidFill>
                  <a:srgbClr val="212121"/>
                </a:solidFill>
                <a:effectLst/>
                <a:latin typeface="Roboto" panose="02000000000000000000" pitchFamily="2" charset="0"/>
              </a:rPr>
              <a:t> is the most common cuisine found in restaurants.</a:t>
            </a:r>
          </a:p>
          <a:p>
            <a:pPr algn="l">
              <a:buFont typeface="+mj-lt"/>
              <a:buAutoNum type="arabicPeriod"/>
            </a:pPr>
            <a:r>
              <a:rPr lang="en-US" sz="1400" b="1" i="0" dirty="0">
                <a:solidFill>
                  <a:srgbClr val="212121"/>
                </a:solidFill>
                <a:effectLst/>
                <a:latin typeface="Roboto" panose="02000000000000000000" pitchFamily="2" charset="0"/>
              </a:rPr>
              <a:t>Collage - Hyatt Hyderabad Gachibowli</a:t>
            </a:r>
            <a:r>
              <a:rPr lang="en-US" sz="1400" b="0" i="0" dirty="0">
                <a:solidFill>
                  <a:srgbClr val="212121"/>
                </a:solidFill>
                <a:effectLst/>
                <a:latin typeface="Roboto" panose="02000000000000000000" pitchFamily="2" charset="0"/>
              </a:rPr>
              <a:t> is the most expensive restaurant.</a:t>
            </a:r>
          </a:p>
          <a:p>
            <a:pPr algn="l">
              <a:buFont typeface="+mj-lt"/>
              <a:buAutoNum type="arabicPeriod"/>
            </a:pPr>
            <a:r>
              <a:rPr lang="en-US" sz="1400" b="1" i="0" dirty="0">
                <a:solidFill>
                  <a:srgbClr val="212121"/>
                </a:solidFill>
                <a:effectLst/>
                <a:latin typeface="Roboto" panose="02000000000000000000" pitchFamily="2" charset="0"/>
              </a:rPr>
              <a:t>Amul and </a:t>
            </a:r>
            <a:r>
              <a:rPr lang="en-US" sz="1400" b="1" i="0" dirty="0" err="1">
                <a:solidFill>
                  <a:srgbClr val="212121"/>
                </a:solidFill>
                <a:effectLst/>
                <a:latin typeface="Roboto" panose="02000000000000000000" pitchFamily="2" charset="0"/>
              </a:rPr>
              <a:t>Mohammedia</a:t>
            </a:r>
            <a:r>
              <a:rPr lang="en-US" sz="1400" b="1" i="0" dirty="0">
                <a:solidFill>
                  <a:srgbClr val="212121"/>
                </a:solidFill>
                <a:effectLst/>
                <a:latin typeface="Roboto" panose="02000000000000000000" pitchFamily="2" charset="0"/>
              </a:rPr>
              <a:t> Shawarma</a:t>
            </a:r>
            <a:r>
              <a:rPr lang="en-US" sz="1400" b="0" i="0" dirty="0">
                <a:solidFill>
                  <a:srgbClr val="212121"/>
                </a:solidFill>
                <a:effectLst/>
                <a:latin typeface="Roboto" panose="02000000000000000000" pitchFamily="2" charset="0"/>
              </a:rPr>
              <a:t> are the most affordable restaurants.</a:t>
            </a:r>
          </a:p>
          <a:p>
            <a:pPr algn="l">
              <a:buFont typeface="+mj-lt"/>
              <a:buAutoNum type="arabicPeriod"/>
            </a:pPr>
            <a:r>
              <a:rPr lang="en-US" sz="1400" b="0" i="0" dirty="0">
                <a:solidFill>
                  <a:srgbClr val="212121"/>
                </a:solidFill>
                <a:effectLst/>
                <a:latin typeface="Roboto" panose="02000000000000000000" pitchFamily="2" charset="0"/>
              </a:rPr>
              <a:t>The Restaurants are clustered on cuisines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by using </a:t>
            </a:r>
            <a:r>
              <a:rPr lang="en-US" sz="1400" b="1" i="0" dirty="0" err="1">
                <a:solidFill>
                  <a:srgbClr val="212121"/>
                </a:solidFill>
                <a:effectLst/>
                <a:latin typeface="Roboto" panose="02000000000000000000" pitchFamily="2" charset="0"/>
              </a:rPr>
              <a:t>KMeans</a:t>
            </a:r>
            <a:r>
              <a:rPr lang="en-US" sz="1400" b="1" i="0" dirty="0">
                <a:solidFill>
                  <a:srgbClr val="212121"/>
                </a:solidFill>
                <a:effectLst/>
                <a:latin typeface="Roboto" panose="02000000000000000000" pitchFamily="2" charset="0"/>
              </a:rPr>
              <a:t> clustering</a:t>
            </a:r>
            <a:r>
              <a:rPr lang="en-US" sz="1400" b="0" i="0" dirty="0">
                <a:solidFill>
                  <a:srgbClr val="212121"/>
                </a:solidFill>
                <a:effectLst/>
                <a:latin typeface="Roboto" panose="02000000000000000000" pitchFamily="2" charset="0"/>
              </a:rPr>
              <a:t> algorithm with the Silhouette score of </a:t>
            </a:r>
            <a:r>
              <a:rPr lang="en-US" sz="1400" b="1" i="0" dirty="0">
                <a:solidFill>
                  <a:srgbClr val="212121"/>
                </a:solidFill>
                <a:effectLst/>
                <a:latin typeface="Roboto" panose="02000000000000000000" pitchFamily="2" charset="0"/>
              </a:rPr>
              <a:t>0.195.</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a:solidFill>
                  <a:srgbClr val="212121"/>
                </a:solidFill>
                <a:effectLst/>
                <a:latin typeface="Roboto" panose="02000000000000000000" pitchFamily="2" charset="0"/>
              </a:rPr>
              <a:t>DBSCAN algorithm</a:t>
            </a:r>
            <a:r>
              <a:rPr lang="en-US" sz="1400" b="0" i="0" dirty="0">
                <a:solidFill>
                  <a:srgbClr val="212121"/>
                </a:solidFill>
                <a:effectLst/>
                <a:latin typeface="Roboto" panose="02000000000000000000" pitchFamily="2" charset="0"/>
              </a:rPr>
              <a:t> is used to cluster the restaurants into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clusters and also helps us to detect the outlier observations with the Silhouette score of </a:t>
            </a:r>
            <a:r>
              <a:rPr lang="en-US" sz="1400" b="1" i="0" dirty="0">
                <a:solidFill>
                  <a:srgbClr val="212121"/>
                </a:solidFill>
                <a:effectLst/>
                <a:latin typeface="Roboto" panose="02000000000000000000" pitchFamily="2" charset="0"/>
              </a:rPr>
              <a:t>0.107</a:t>
            </a:r>
            <a:endParaRPr lang="en-US" sz="1400" b="0" i="0" dirty="0">
              <a:solidFill>
                <a:srgbClr val="212121"/>
              </a:solidFill>
              <a:effectLst/>
              <a:latin typeface="Roboto" panose="02000000000000000000" pitchFamily="2" charset="0"/>
            </a:endParaRPr>
          </a:p>
          <a:p>
            <a:pPr algn="l">
              <a:buFont typeface="+mj-lt"/>
              <a:buAutoNum type="arabicPeriod"/>
            </a:pPr>
            <a:r>
              <a:rPr lang="en-US" sz="1400" b="1" i="0" dirty="0" err="1">
                <a:solidFill>
                  <a:srgbClr val="212121"/>
                </a:solidFill>
                <a:effectLst/>
                <a:latin typeface="Roboto" panose="02000000000000000000" pitchFamily="2" charset="0"/>
              </a:rPr>
              <a:t>Anvesh</a:t>
            </a:r>
            <a:r>
              <a:rPr lang="en-US" sz="1400" b="1" i="0" dirty="0">
                <a:solidFill>
                  <a:srgbClr val="212121"/>
                </a:solidFill>
                <a:effectLst/>
                <a:latin typeface="Roboto" panose="02000000000000000000" pitchFamily="2" charset="0"/>
              </a:rPr>
              <a:t> Chowdary</a:t>
            </a:r>
            <a:r>
              <a:rPr lang="en-US" sz="1400" b="0" i="0" dirty="0">
                <a:solidFill>
                  <a:srgbClr val="212121"/>
                </a:solidFill>
                <a:effectLst/>
                <a:latin typeface="Roboto" panose="02000000000000000000" pitchFamily="2" charset="0"/>
              </a:rPr>
              <a:t> has given more reviews.</a:t>
            </a:r>
          </a:p>
          <a:p>
            <a:pPr algn="l">
              <a:buFont typeface="+mj-lt"/>
              <a:buAutoNum type="arabicPeriod"/>
            </a:pPr>
            <a:r>
              <a:rPr lang="en-US" sz="1400" b="1" i="0" dirty="0">
                <a:solidFill>
                  <a:srgbClr val="212121"/>
                </a:solidFill>
                <a:effectLst/>
                <a:latin typeface="Roboto" panose="02000000000000000000" pitchFamily="2" charset="0"/>
              </a:rPr>
              <a:t>AB's - Absolute Barbecues</a:t>
            </a:r>
            <a:r>
              <a:rPr lang="en-US" sz="1400" b="0" i="0" dirty="0">
                <a:solidFill>
                  <a:srgbClr val="212121"/>
                </a:solidFill>
                <a:effectLst/>
                <a:latin typeface="Roboto" panose="02000000000000000000" pitchFamily="2" charset="0"/>
              </a:rPr>
              <a:t> is the top-rated restaurant.</a:t>
            </a:r>
          </a:p>
          <a:p>
            <a:pPr algn="l">
              <a:buFont typeface="+mj-lt"/>
              <a:buAutoNum type="arabicPeriod"/>
            </a:pPr>
            <a:r>
              <a:rPr lang="en-US" sz="1400" b="0" i="0" dirty="0">
                <a:solidFill>
                  <a:srgbClr val="212121"/>
                </a:solidFill>
                <a:effectLst/>
                <a:latin typeface="Roboto" panose="02000000000000000000" pitchFamily="2" charset="0"/>
              </a:rPr>
              <a:t>Almost </a:t>
            </a:r>
            <a:r>
              <a:rPr lang="en-US" sz="1400" b="1" i="0" dirty="0">
                <a:solidFill>
                  <a:srgbClr val="212121"/>
                </a:solidFill>
                <a:effectLst/>
                <a:latin typeface="Roboto" panose="02000000000000000000" pitchFamily="2" charset="0"/>
              </a:rPr>
              <a:t>79 percent</a:t>
            </a:r>
            <a:r>
              <a:rPr lang="en-US" sz="1400" b="0" i="0" dirty="0">
                <a:solidFill>
                  <a:srgbClr val="212121"/>
                </a:solidFill>
                <a:effectLst/>
                <a:latin typeface="Roboto" panose="02000000000000000000" pitchFamily="2" charset="0"/>
              </a:rPr>
              <a:t> of the observations have positive sentiment and </a:t>
            </a:r>
            <a:r>
              <a:rPr lang="en-US" sz="1400" b="1" i="0" dirty="0">
                <a:solidFill>
                  <a:srgbClr val="212121"/>
                </a:solidFill>
                <a:effectLst/>
                <a:latin typeface="Roboto" panose="02000000000000000000" pitchFamily="2" charset="0"/>
              </a:rPr>
              <a:t>14</a:t>
            </a:r>
            <a:r>
              <a:rPr lang="en-US" sz="1400" b="0" i="0" dirty="0">
                <a:solidFill>
                  <a:srgbClr val="212121"/>
                </a:solidFill>
                <a:effectLst/>
                <a:latin typeface="Roboto" panose="02000000000000000000" pitchFamily="2" charset="0"/>
              </a:rPr>
              <a:t> and </a:t>
            </a:r>
            <a:r>
              <a:rPr lang="en-US" sz="1400" b="1" i="0" dirty="0">
                <a:solidFill>
                  <a:srgbClr val="212121"/>
                </a:solidFill>
                <a:effectLst/>
                <a:latin typeface="Roboto" panose="02000000000000000000" pitchFamily="2" charset="0"/>
              </a:rPr>
              <a:t>7</a:t>
            </a:r>
            <a:r>
              <a:rPr lang="en-US" sz="1400" b="0" i="0" dirty="0">
                <a:solidFill>
                  <a:srgbClr val="212121"/>
                </a:solidFill>
                <a:effectLst/>
                <a:latin typeface="Roboto" panose="02000000000000000000" pitchFamily="2" charset="0"/>
              </a:rPr>
              <a:t> percent of the observations have Neutral and Negative sentiments respectively.</a:t>
            </a:r>
          </a:p>
          <a:p>
            <a:pPr algn="l">
              <a:buFont typeface="+mj-lt"/>
              <a:buAutoNum type="arabicPeriod"/>
            </a:pPr>
            <a:r>
              <a:rPr lang="en-US" sz="1400" b="1" i="0" dirty="0">
                <a:solidFill>
                  <a:srgbClr val="212121"/>
                </a:solidFill>
                <a:effectLst/>
                <a:latin typeface="Roboto" panose="02000000000000000000" pitchFamily="2" charset="0"/>
              </a:rPr>
              <a:t>Good</a:t>
            </a:r>
            <a:r>
              <a:rPr lang="en-US" sz="1400" b="0" i="0" dirty="0">
                <a:solidFill>
                  <a:srgbClr val="212121"/>
                </a:solidFill>
                <a:effectLst/>
                <a:latin typeface="Roboto" panose="02000000000000000000" pitchFamily="2" charset="0"/>
              </a:rPr>
              <a:t> is the most common word in the highly positive sentiment.</a:t>
            </a:r>
          </a:p>
          <a:p>
            <a:pPr algn="l">
              <a:buFont typeface="+mj-lt"/>
              <a:buAutoNum type="arabicPeriod"/>
            </a:pPr>
            <a:r>
              <a:rPr lang="en-US" sz="1400" b="1" i="0" dirty="0">
                <a:solidFill>
                  <a:srgbClr val="212121"/>
                </a:solidFill>
                <a:effectLst/>
                <a:latin typeface="Roboto" panose="02000000000000000000" pitchFamily="2" charset="0"/>
              </a:rPr>
              <a:t>Worst</a:t>
            </a:r>
            <a:r>
              <a:rPr lang="en-US" sz="1400" b="0" i="0" dirty="0">
                <a:solidFill>
                  <a:srgbClr val="212121"/>
                </a:solidFill>
                <a:effectLst/>
                <a:latin typeface="Roboto" panose="02000000000000000000" pitchFamily="2" charset="0"/>
              </a:rPr>
              <a:t> is the most common word in the highly negative sentiment.</a:t>
            </a:r>
          </a:p>
          <a:p>
            <a:pPr algn="l">
              <a:buFont typeface="+mj-lt"/>
              <a:buAutoNum type="arabicPeriod"/>
            </a:pPr>
            <a:r>
              <a:rPr lang="en-US" sz="1400" b="1" i="0" dirty="0">
                <a:solidFill>
                  <a:srgbClr val="212121"/>
                </a:solidFill>
                <a:effectLst/>
                <a:latin typeface="Roboto" panose="02000000000000000000" pitchFamily="2" charset="0"/>
              </a:rPr>
              <a:t>AB’s – Absolute Barbecues, The Indi Grill, and B- </a:t>
            </a:r>
            <a:r>
              <a:rPr lang="en-US" sz="1400" b="1" i="0" dirty="0" err="1">
                <a:solidFill>
                  <a:srgbClr val="212121"/>
                </a:solidFill>
                <a:effectLst/>
                <a:latin typeface="Roboto" panose="02000000000000000000" pitchFamily="2" charset="0"/>
              </a:rPr>
              <a:t>Dubes</a:t>
            </a:r>
            <a:r>
              <a:rPr lang="en-US" sz="1400" b="0" i="0" dirty="0">
                <a:solidFill>
                  <a:srgbClr val="212121"/>
                </a:solidFill>
                <a:effectLst/>
                <a:latin typeface="Roboto" panose="02000000000000000000" pitchFamily="2" charset="0"/>
              </a:rPr>
              <a:t> are the restaurants with more number of positive reviews.</a:t>
            </a:r>
          </a:p>
          <a:p>
            <a:pPr algn="l">
              <a:buFont typeface="+mj-lt"/>
              <a:buAutoNum type="arabicPeriod"/>
            </a:pPr>
            <a:r>
              <a:rPr lang="en-US" sz="1400" b="1" i="0" dirty="0">
                <a:solidFill>
                  <a:srgbClr val="212121"/>
                </a:solidFill>
                <a:effectLst/>
                <a:latin typeface="Roboto" panose="02000000000000000000" pitchFamily="2" charset="0"/>
              </a:rPr>
              <a:t>Arena Eleven and Banana Leaf Multicuisine</a:t>
            </a:r>
            <a:r>
              <a:rPr lang="en-US" sz="1400" b="0" i="0" dirty="0">
                <a:solidFill>
                  <a:srgbClr val="212121"/>
                </a:solidFill>
                <a:effectLst/>
                <a:latin typeface="Roboto" panose="02000000000000000000" pitchFamily="2" charset="0"/>
              </a:rPr>
              <a:t> are the restaurants with more number of negative reviews</a:t>
            </a:r>
          </a:p>
          <a:p>
            <a:endParaRPr lang="en-IN" dirty="0"/>
          </a:p>
        </p:txBody>
      </p:sp>
    </p:spTree>
    <p:extLst>
      <p:ext uri="{BB962C8B-B14F-4D97-AF65-F5344CB8AC3E}">
        <p14:creationId xmlns:p14="http://schemas.microsoft.com/office/powerpoint/2010/main" val="1509241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5AEF-C717-3310-A41A-B765ED8BF44B}"/>
              </a:ext>
            </a:extLst>
          </p:cNvPr>
          <p:cNvSpPr>
            <a:spLocks noGrp="1"/>
          </p:cNvSpPr>
          <p:nvPr>
            <p:ph type="title"/>
          </p:nvPr>
        </p:nvSpPr>
        <p:spPr>
          <a:xfrm>
            <a:off x="311700" y="555600"/>
            <a:ext cx="5613612" cy="755700"/>
          </a:xfrm>
        </p:spPr>
        <p:txBody>
          <a:bodyPr/>
          <a:lstStyle/>
          <a:p>
            <a:r>
              <a:rPr lang="en-US" b="1" dirty="0">
                <a:solidFill>
                  <a:schemeClr val="tx1"/>
                </a:solidFill>
                <a:latin typeface="Montserrat" panose="00000500000000000000" pitchFamily="2" charset="0"/>
              </a:rPr>
              <a:t>Conclusion</a:t>
            </a:r>
            <a:endParaRPr lang="en-IN" dirty="0"/>
          </a:p>
        </p:txBody>
      </p:sp>
      <p:sp>
        <p:nvSpPr>
          <p:cNvPr id="3" name="Text Placeholder 2">
            <a:extLst>
              <a:ext uri="{FF2B5EF4-FFF2-40B4-BE49-F238E27FC236}">
                <a16:creationId xmlns:a16="http://schemas.microsoft.com/office/drawing/2014/main" id="{AA6D3ED2-57BF-1D9C-CA62-92FBA078F122}"/>
              </a:ext>
            </a:extLst>
          </p:cNvPr>
          <p:cNvSpPr>
            <a:spLocks noGrp="1"/>
          </p:cNvSpPr>
          <p:nvPr>
            <p:ph type="body" idx="1"/>
          </p:nvPr>
        </p:nvSpPr>
        <p:spPr>
          <a:xfrm>
            <a:off x="311700" y="1389600"/>
            <a:ext cx="8186124" cy="3179400"/>
          </a:xfrm>
        </p:spPr>
        <p:txBody>
          <a:bodyPr/>
          <a:lstStyle/>
          <a:p>
            <a:pPr>
              <a:buClr>
                <a:schemeClr val="bg1"/>
              </a:buClr>
              <a:buFont typeface="Arial" panose="020B0604020202020204" pitchFamily="34" charset="0"/>
              <a:buChar char="•"/>
            </a:pPr>
            <a:r>
              <a:rPr lang="en-IN" sz="1800" b="1" dirty="0" err="1">
                <a:solidFill>
                  <a:schemeClr val="accent2"/>
                </a:solidFill>
                <a:latin typeface="Montserrat" panose="00000500000000000000" pitchFamily="2" charset="0"/>
              </a:rPr>
              <a:t>Udipi's</a:t>
            </a:r>
            <a:r>
              <a:rPr lang="en-IN" sz="1800" b="1" dirty="0">
                <a:solidFill>
                  <a:schemeClr val="accent2"/>
                </a:solidFill>
                <a:latin typeface="Montserrat" panose="00000500000000000000" pitchFamily="2" charset="0"/>
              </a:rPr>
              <a:t> </a:t>
            </a:r>
            <a:r>
              <a:rPr lang="en-IN" sz="1800" b="1" dirty="0" err="1">
                <a:solidFill>
                  <a:schemeClr val="accent2"/>
                </a:solidFill>
                <a:latin typeface="Montserrat" panose="00000500000000000000" pitchFamily="2" charset="0"/>
              </a:rPr>
              <a:t>Upahar</a:t>
            </a:r>
            <a:r>
              <a:rPr lang="en-IN" sz="1800" b="1" dirty="0">
                <a:solidFill>
                  <a:schemeClr val="accent2"/>
                </a:solidFill>
                <a:latin typeface="Montserrat" panose="00000500000000000000" pitchFamily="2" charset="0"/>
              </a:rPr>
              <a:t>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Feast - Sheraton Hyderabad Hotel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best</a:t>
            </a:r>
            <a:r>
              <a:rPr lang="en-IN" sz="1800" dirty="0">
                <a:solidFill>
                  <a:schemeClr val="accent2"/>
                </a:solidFill>
                <a:latin typeface="Montserrat" panose="00000500000000000000" pitchFamily="2" charset="0"/>
              </a:rPr>
              <a:t> rating.</a:t>
            </a:r>
            <a:endParaRPr lang="en-US" sz="1800" dirty="0">
              <a:solidFill>
                <a:schemeClr val="accent2"/>
              </a:solidFill>
              <a:latin typeface="Montserrat" panose="00000500000000000000" pitchFamily="2" charset="0"/>
            </a:endParaRP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Asian Meal Box </a:t>
            </a:r>
            <a:r>
              <a:rPr lang="en-IN" sz="1800" dirty="0">
                <a:solidFill>
                  <a:schemeClr val="accent2"/>
                </a:solidFill>
                <a:latin typeface="Montserrat" panose="00000500000000000000" pitchFamily="2" charset="0"/>
              </a:rPr>
              <a:t>is the most </a:t>
            </a:r>
            <a:r>
              <a:rPr lang="en-IN" sz="1800" b="1" dirty="0">
                <a:solidFill>
                  <a:schemeClr val="accent2"/>
                </a:solidFill>
                <a:latin typeface="Montserrat" panose="00000500000000000000" pitchFamily="2" charset="0"/>
              </a:rPr>
              <a:t>affordable</a:t>
            </a:r>
            <a:r>
              <a:rPr lang="en-IN" sz="1800" dirty="0">
                <a:solidFill>
                  <a:schemeClr val="accent2"/>
                </a:solidFill>
                <a:latin typeface="Montserrat" panose="00000500000000000000" pitchFamily="2" charset="0"/>
              </a:rPr>
              <a:t> restaurant with the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p>
          <a:p>
            <a:pPr>
              <a:buClr>
                <a:schemeClr val="bg1"/>
              </a:buClr>
              <a:buFont typeface="Arial" panose="020B0604020202020204" pitchFamily="34" charset="0"/>
              <a:buChar char="•"/>
            </a:pPr>
            <a:r>
              <a:rPr lang="en-IN" sz="1800" b="1" dirty="0">
                <a:solidFill>
                  <a:schemeClr val="accent2"/>
                </a:solidFill>
                <a:latin typeface="Montserrat" panose="00000500000000000000" pitchFamily="2" charset="0"/>
              </a:rPr>
              <a:t>Club Rogue </a:t>
            </a:r>
            <a:r>
              <a:rPr lang="en-IN" sz="1800" dirty="0">
                <a:solidFill>
                  <a:schemeClr val="accent2"/>
                </a:solidFill>
                <a:latin typeface="Montserrat" panose="00000500000000000000" pitchFamily="2" charset="0"/>
              </a:rPr>
              <a:t>is the </a:t>
            </a:r>
            <a:r>
              <a:rPr lang="en-IN" sz="1800" b="1" dirty="0">
                <a:solidFill>
                  <a:schemeClr val="accent2"/>
                </a:solidFill>
                <a:latin typeface="Montserrat" panose="00000500000000000000" pitchFamily="2" charset="0"/>
              </a:rPr>
              <a:t>expensive</a:t>
            </a:r>
            <a:r>
              <a:rPr lang="en-IN" sz="1800" dirty="0">
                <a:solidFill>
                  <a:schemeClr val="accent2"/>
                </a:solidFill>
                <a:latin typeface="Montserrat" panose="00000500000000000000" pitchFamily="2" charset="0"/>
              </a:rPr>
              <a:t> restaurant with </a:t>
            </a:r>
            <a:r>
              <a:rPr lang="en-IN" sz="1800" b="1" dirty="0">
                <a:solidFill>
                  <a:schemeClr val="accent2"/>
                </a:solidFill>
                <a:latin typeface="Montserrat" panose="00000500000000000000" pitchFamily="2" charset="0"/>
              </a:rPr>
              <a:t>worst</a:t>
            </a:r>
            <a:r>
              <a:rPr lang="en-IN" sz="1800" dirty="0">
                <a:solidFill>
                  <a:schemeClr val="accent2"/>
                </a:solidFill>
                <a:latin typeface="Montserrat" panose="00000500000000000000" pitchFamily="2" charset="0"/>
              </a:rPr>
              <a:t> rating</a:t>
            </a:r>
            <a:endParaRPr lang="en-IN" sz="1800" dirty="0">
              <a:solidFill>
                <a:schemeClr val="accent2"/>
              </a:solidFill>
            </a:endParaRPr>
          </a:p>
        </p:txBody>
      </p:sp>
    </p:spTree>
    <p:extLst>
      <p:ext uri="{BB962C8B-B14F-4D97-AF65-F5344CB8AC3E}">
        <p14:creationId xmlns:p14="http://schemas.microsoft.com/office/powerpoint/2010/main" val="1887175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213B56-D45A-D6CD-F7F2-2C453B0C5F3F}"/>
              </a:ext>
            </a:extLst>
          </p:cNvPr>
          <p:cNvSpPr>
            <a:spLocks noGrp="1"/>
          </p:cNvSpPr>
          <p:nvPr>
            <p:ph type="body" idx="1"/>
          </p:nvPr>
        </p:nvSpPr>
        <p:spPr>
          <a:xfrm>
            <a:off x="1003194" y="1964100"/>
            <a:ext cx="7137612" cy="3179400"/>
          </a:xfrm>
        </p:spPr>
        <p:txBody>
          <a:bodyPr/>
          <a:lstStyle/>
          <a:p>
            <a:pPr algn="ctr"/>
            <a:r>
              <a:rPr lang="en-US" sz="1200" b="1" dirty="0">
                <a:solidFill>
                  <a:schemeClr val="tx1"/>
                </a:solidFill>
                <a:latin typeface="Montserrat" panose="00000500000000000000" pitchFamily="2" charset="0"/>
              </a:rPr>
              <a:t> </a:t>
            </a:r>
            <a:r>
              <a:rPr lang="en-US" sz="5400" b="1" dirty="0">
                <a:solidFill>
                  <a:schemeClr val="tx1"/>
                </a:solidFill>
                <a:latin typeface="Montserrat" panose="00000500000000000000" pitchFamily="2" charset="0"/>
              </a:rPr>
              <a:t>Thank you</a:t>
            </a:r>
            <a:endParaRPr lang="en-IN" sz="5400" dirty="0"/>
          </a:p>
        </p:txBody>
      </p:sp>
    </p:spTree>
    <p:extLst>
      <p:ext uri="{BB962C8B-B14F-4D97-AF65-F5344CB8AC3E}">
        <p14:creationId xmlns:p14="http://schemas.microsoft.com/office/powerpoint/2010/main" val="322850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DE5B4-D103-5F9A-A704-38284CA6AD38}"/>
              </a:ext>
            </a:extLst>
          </p:cNvPr>
          <p:cNvSpPr>
            <a:spLocks noGrp="1"/>
          </p:cNvSpPr>
          <p:nvPr>
            <p:ph type="title"/>
          </p:nvPr>
        </p:nvSpPr>
        <p:spPr>
          <a:xfrm>
            <a:off x="226356" y="1925"/>
            <a:ext cx="8520600" cy="572700"/>
          </a:xfrm>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C7F17883-3E05-06AD-ED81-EF6AC96DEAF4}"/>
              </a:ext>
            </a:extLst>
          </p:cNvPr>
          <p:cNvSpPr>
            <a:spLocks noGrp="1"/>
          </p:cNvSpPr>
          <p:nvPr>
            <p:ph type="body" idx="1"/>
          </p:nvPr>
        </p:nvSpPr>
        <p:spPr>
          <a:xfrm>
            <a:off x="226356" y="574625"/>
            <a:ext cx="8520600" cy="3416400"/>
          </a:xfrm>
        </p:spPr>
        <p:txBody>
          <a:bodyPr/>
          <a:lstStyle/>
          <a:p>
            <a:pPr marL="114300" indent="0">
              <a:buNone/>
            </a:pPr>
            <a:r>
              <a:rPr lang="en-US" dirty="0">
                <a:solidFill>
                  <a:schemeClr val="accent2"/>
                </a:solidFill>
              </a:rPr>
              <a:t>We have been given two datasets to work with, a metadata dataset and a review dataset. Analyzing both the datasets we have columns such as.</a:t>
            </a:r>
            <a:endParaRPr lang="en-IN" dirty="0">
              <a:solidFill>
                <a:srgbClr val="212121"/>
              </a:solidFill>
              <a:latin typeface="Courier New" panose="02070309020205020404" pitchFamily="49" charset="0"/>
            </a:endParaRPr>
          </a:p>
          <a:p>
            <a:pPr marL="114300" indent="0">
              <a:buNone/>
            </a:pPr>
            <a:r>
              <a:rPr lang="en-US" dirty="0">
                <a:solidFill>
                  <a:schemeClr val="accent2"/>
                </a:solidFill>
              </a:rPr>
              <a:t>Name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Links - </a:t>
            </a:r>
            <a:r>
              <a:rPr lang="en-US" sz="1800" dirty="0">
                <a:solidFill>
                  <a:schemeClr val="bg1"/>
                </a:solidFill>
                <a:latin typeface="Montserrat" panose="00000500000000000000" pitchFamily="2" charset="0"/>
              </a:rPr>
              <a:t>Links of the Restaurants</a:t>
            </a:r>
            <a:endParaRPr lang="en-US" dirty="0">
              <a:solidFill>
                <a:schemeClr val="accent2"/>
              </a:solidFill>
            </a:endParaRPr>
          </a:p>
          <a:p>
            <a:pPr marL="114300" indent="0">
              <a:buNone/>
            </a:pPr>
            <a:r>
              <a:rPr lang="en-US" dirty="0">
                <a:solidFill>
                  <a:schemeClr val="accent2"/>
                </a:solidFill>
              </a:rPr>
              <a:t>Cost - </a:t>
            </a:r>
            <a:r>
              <a:rPr lang="en-US" sz="1800" dirty="0">
                <a:solidFill>
                  <a:schemeClr val="bg1"/>
                </a:solidFill>
                <a:latin typeface="Montserrat" panose="00000500000000000000" pitchFamily="2" charset="0"/>
              </a:rPr>
              <a:t>Average cost of the meal in Restaurants.</a:t>
            </a:r>
            <a:endParaRPr lang="en-US" dirty="0">
              <a:solidFill>
                <a:schemeClr val="accent2"/>
              </a:solidFill>
            </a:endParaRPr>
          </a:p>
          <a:p>
            <a:pPr marL="114300" indent="0">
              <a:buNone/>
            </a:pPr>
            <a:r>
              <a:rPr lang="en-US" dirty="0">
                <a:solidFill>
                  <a:schemeClr val="accent2"/>
                </a:solidFill>
              </a:rPr>
              <a:t>Collections - </a:t>
            </a:r>
            <a:r>
              <a:rPr lang="en-US" sz="1800" dirty="0">
                <a:solidFill>
                  <a:schemeClr val="bg1"/>
                </a:solidFill>
                <a:latin typeface="Montserrat" panose="00000500000000000000" pitchFamily="2" charset="0"/>
              </a:rPr>
              <a:t>The Collections in Zomato features popular restaurants across specific themes and trends at a particular location.</a:t>
            </a:r>
            <a:endParaRPr lang="en-US" dirty="0">
              <a:solidFill>
                <a:schemeClr val="accent2"/>
              </a:solidFill>
            </a:endParaRPr>
          </a:p>
          <a:p>
            <a:pPr marL="114300" indent="0">
              <a:buNone/>
            </a:pPr>
            <a:r>
              <a:rPr lang="en-US" dirty="0">
                <a:solidFill>
                  <a:schemeClr val="accent2"/>
                </a:solidFill>
              </a:rPr>
              <a:t>Cuisines - </a:t>
            </a:r>
            <a:r>
              <a:rPr lang="en-US" sz="1800" dirty="0">
                <a:solidFill>
                  <a:schemeClr val="bg1"/>
                </a:solidFill>
                <a:latin typeface="Montserrat" panose="00000500000000000000" pitchFamily="2" charset="0"/>
              </a:rPr>
              <a:t>A cuisine is specific set of cooking traditions and practices, often associated with a specific culture or region.</a:t>
            </a:r>
            <a:endParaRPr lang="en-US" dirty="0">
              <a:solidFill>
                <a:schemeClr val="accent2"/>
              </a:solidFill>
            </a:endParaRPr>
          </a:p>
          <a:p>
            <a:pPr marL="114300" indent="0">
              <a:buNone/>
            </a:pPr>
            <a:r>
              <a:rPr lang="en-US" dirty="0">
                <a:solidFill>
                  <a:schemeClr val="accent2"/>
                </a:solidFill>
              </a:rPr>
              <a:t>Timing - </a:t>
            </a:r>
            <a:r>
              <a:rPr lang="en-US" sz="1800" dirty="0">
                <a:solidFill>
                  <a:schemeClr val="bg1"/>
                </a:solidFill>
                <a:latin typeface="Montserrat" panose="00000500000000000000" pitchFamily="2" charset="0"/>
              </a:rPr>
              <a:t>Opening and closing time of the Restaurants.</a:t>
            </a:r>
            <a:endParaRPr lang="en-US" dirty="0">
              <a:solidFill>
                <a:schemeClr val="accent2"/>
              </a:solidFill>
            </a:endParaRPr>
          </a:p>
          <a:p>
            <a:pPr marL="114300" indent="0">
              <a:buNone/>
            </a:pPr>
            <a:r>
              <a:rPr lang="en-US" dirty="0">
                <a:solidFill>
                  <a:schemeClr val="accent2"/>
                </a:solidFill>
              </a:rPr>
              <a:t>Restaurant - </a:t>
            </a:r>
            <a:r>
              <a:rPr lang="en-US" sz="1800" dirty="0">
                <a:solidFill>
                  <a:schemeClr val="bg1"/>
                </a:solidFill>
                <a:latin typeface="Montserrat" panose="00000500000000000000" pitchFamily="2" charset="0"/>
              </a:rPr>
              <a:t>Name of the Restaurants.</a:t>
            </a:r>
            <a:endParaRPr lang="en-US" dirty="0">
              <a:solidFill>
                <a:schemeClr val="accent2"/>
              </a:solidFill>
            </a:endParaRPr>
          </a:p>
          <a:p>
            <a:pPr marL="114300" indent="0">
              <a:buNone/>
            </a:pPr>
            <a:r>
              <a:rPr lang="en-US" dirty="0">
                <a:solidFill>
                  <a:schemeClr val="accent2"/>
                </a:solidFill>
              </a:rPr>
              <a:t>Reviewer - </a:t>
            </a:r>
            <a:r>
              <a:rPr lang="en-US" sz="1800" dirty="0">
                <a:solidFill>
                  <a:schemeClr val="bg1"/>
                </a:solidFill>
                <a:latin typeface="Montserrat" panose="00000500000000000000" pitchFamily="2" charset="0"/>
              </a:rPr>
              <a:t>Name of the Reviewer.</a:t>
            </a:r>
            <a:endParaRPr lang="en-US" dirty="0">
              <a:solidFill>
                <a:schemeClr val="accent2"/>
              </a:solidFill>
            </a:endParaRPr>
          </a:p>
          <a:p>
            <a:pPr marL="114300" indent="0">
              <a:buNone/>
            </a:pPr>
            <a:r>
              <a:rPr lang="en-US" dirty="0">
                <a:solidFill>
                  <a:schemeClr val="accent2"/>
                </a:solidFill>
              </a:rPr>
              <a:t>Review - </a:t>
            </a:r>
            <a:r>
              <a:rPr lang="en-US" sz="1800" dirty="0">
                <a:solidFill>
                  <a:schemeClr val="bg1"/>
                </a:solidFill>
                <a:latin typeface="Montserrat" panose="00000500000000000000" pitchFamily="2" charset="0"/>
              </a:rPr>
              <a:t>Experience of the reviewer in the restaurant expressed in words.</a:t>
            </a:r>
            <a:endParaRPr lang="en-US" dirty="0">
              <a:solidFill>
                <a:schemeClr val="accent2"/>
              </a:solidFill>
            </a:endParaRPr>
          </a:p>
          <a:p>
            <a:pPr marL="114300" indent="0">
              <a:buNone/>
            </a:pPr>
            <a:endParaRPr lang="en-IN" dirty="0">
              <a:solidFill>
                <a:schemeClr val="accent2"/>
              </a:solidFill>
            </a:endParaRPr>
          </a:p>
        </p:txBody>
      </p:sp>
    </p:spTree>
    <p:extLst>
      <p:ext uri="{BB962C8B-B14F-4D97-AF65-F5344CB8AC3E}">
        <p14:creationId xmlns:p14="http://schemas.microsoft.com/office/powerpoint/2010/main" val="221797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7FF1-5A95-53DA-3BF9-EAB33FB3659D}"/>
              </a:ext>
            </a:extLst>
          </p:cNvPr>
          <p:cNvSpPr>
            <a:spLocks noGrp="1"/>
          </p:cNvSpPr>
          <p:nvPr>
            <p:ph type="title"/>
          </p:nvPr>
        </p:nvSpPr>
        <p:spPr/>
        <p:txBody>
          <a:bodyPr/>
          <a:lstStyle/>
          <a:p>
            <a:r>
              <a:rPr lang="en-US" dirty="0"/>
              <a:t>DATA OVERVIEW</a:t>
            </a:r>
            <a:endParaRPr lang="en-IN" dirty="0"/>
          </a:p>
        </p:txBody>
      </p:sp>
      <p:sp>
        <p:nvSpPr>
          <p:cNvPr id="3" name="Text Placeholder 2">
            <a:extLst>
              <a:ext uri="{FF2B5EF4-FFF2-40B4-BE49-F238E27FC236}">
                <a16:creationId xmlns:a16="http://schemas.microsoft.com/office/drawing/2014/main" id="{D015FEEC-55F4-4260-0E1C-59F381371844}"/>
              </a:ext>
            </a:extLst>
          </p:cNvPr>
          <p:cNvSpPr>
            <a:spLocks noGrp="1"/>
          </p:cNvSpPr>
          <p:nvPr>
            <p:ph type="body" idx="1"/>
          </p:nvPr>
        </p:nvSpPr>
        <p:spPr/>
        <p:txBody>
          <a:bodyPr/>
          <a:lstStyle/>
          <a:p>
            <a:pPr marL="114300" indent="0">
              <a:buClr>
                <a:schemeClr val="bg1"/>
              </a:buClr>
              <a:buNone/>
            </a:pPr>
            <a:r>
              <a:rPr lang="en-US" sz="1800" b="1" dirty="0">
                <a:solidFill>
                  <a:schemeClr val="accent2"/>
                </a:solidFill>
                <a:latin typeface="Montserrat" panose="00000500000000000000" pitchFamily="2" charset="0"/>
              </a:rPr>
              <a:t>Rating</a:t>
            </a:r>
            <a:r>
              <a:rPr lang="en-US" sz="1800" dirty="0">
                <a:solidFill>
                  <a:schemeClr val="bg1"/>
                </a:solidFill>
                <a:latin typeface="Montserrat" panose="00000500000000000000" pitchFamily="2" charset="0"/>
              </a:rPr>
              <a:t> -</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Experience of the reviewer in the restaurant expressed in numbers.</a:t>
            </a:r>
          </a:p>
          <a:p>
            <a:pPr marL="114300" indent="0">
              <a:buClr>
                <a:schemeClr val="bg1"/>
              </a:buClr>
              <a:buNone/>
            </a:pPr>
            <a:r>
              <a:rPr lang="en-US" sz="1800" b="1" dirty="0">
                <a:solidFill>
                  <a:schemeClr val="accent2"/>
                </a:solidFill>
                <a:latin typeface="Montserrat" panose="00000500000000000000" pitchFamily="2" charset="0"/>
              </a:rPr>
              <a:t>Metadata</a:t>
            </a:r>
            <a:r>
              <a:rPr lang="en-US" sz="1800" b="1" dirty="0">
                <a:solidFill>
                  <a:schemeClr val="bg1"/>
                </a:solidFill>
                <a:latin typeface="Montserrat" panose="00000500000000000000" pitchFamily="2" charset="0"/>
              </a:rPr>
              <a:t> </a:t>
            </a:r>
            <a:r>
              <a:rPr lang="en-US" sz="1800" dirty="0">
                <a:solidFill>
                  <a:schemeClr val="bg1"/>
                </a:solidFill>
                <a:latin typeface="Montserrat" panose="00000500000000000000" pitchFamily="2" charset="0"/>
              </a:rPr>
              <a:t>– A set of data that describes and gives information about reviewers.</a:t>
            </a:r>
          </a:p>
          <a:p>
            <a:pPr marL="114300" indent="0">
              <a:buClr>
                <a:schemeClr val="bg1"/>
              </a:buClr>
              <a:buNone/>
            </a:pPr>
            <a:r>
              <a:rPr lang="en-US" sz="1800" b="1" dirty="0">
                <a:solidFill>
                  <a:schemeClr val="accent2"/>
                </a:solidFill>
                <a:latin typeface="Montserrat" panose="00000500000000000000" pitchFamily="2" charset="0"/>
              </a:rPr>
              <a:t>Time</a:t>
            </a:r>
            <a:r>
              <a:rPr lang="en-US" sz="1800" b="0" i="0" dirty="0">
                <a:solidFill>
                  <a:srgbClr val="202124"/>
                </a:solidFill>
                <a:effectLst/>
                <a:latin typeface="arial" panose="020B0604020202020204" pitchFamily="34" charset="0"/>
              </a:rPr>
              <a:t> </a:t>
            </a:r>
            <a:r>
              <a:rPr lang="en-US" sz="1800" dirty="0">
                <a:solidFill>
                  <a:schemeClr val="bg1"/>
                </a:solidFill>
                <a:latin typeface="Montserrat" panose="00000500000000000000" pitchFamily="2" charset="0"/>
              </a:rPr>
              <a:t>– The time at which the reviews and ratings are given.</a:t>
            </a:r>
          </a:p>
          <a:p>
            <a:pPr marL="114300" indent="0">
              <a:buClr>
                <a:schemeClr val="bg1"/>
              </a:buClr>
              <a:buNone/>
            </a:pPr>
            <a:r>
              <a:rPr lang="en-US" sz="1800" b="1" dirty="0">
                <a:solidFill>
                  <a:schemeClr val="accent2"/>
                </a:solidFill>
                <a:latin typeface="Montserrat" panose="00000500000000000000" pitchFamily="2" charset="0"/>
              </a:rPr>
              <a:t>Pictures</a:t>
            </a:r>
            <a:r>
              <a:rPr lang="en-US" sz="1800" b="1" dirty="0">
                <a:solidFill>
                  <a:schemeClr val="bg1"/>
                </a:solidFill>
                <a:latin typeface="Montserrat" panose="00000500000000000000" pitchFamily="2" charset="0"/>
              </a:rPr>
              <a:t> – </a:t>
            </a:r>
            <a:r>
              <a:rPr lang="en-US" sz="1800" dirty="0">
                <a:solidFill>
                  <a:schemeClr val="bg1"/>
                </a:solidFill>
                <a:latin typeface="Montserrat" panose="00000500000000000000" pitchFamily="2" charset="0"/>
              </a:rPr>
              <a:t>Number of pictures taken by the reviewer.</a:t>
            </a:r>
          </a:p>
          <a:p>
            <a:pPr marL="114300" indent="0">
              <a:buClr>
                <a:schemeClr val="bg1"/>
              </a:buClr>
              <a:buNone/>
            </a:pPr>
            <a:endParaRPr lang="en-US" sz="1800" dirty="0">
              <a:solidFill>
                <a:schemeClr val="bg1"/>
              </a:solidFill>
              <a:latin typeface="Montserrat" panose="00000500000000000000" pitchFamily="2" charset="0"/>
            </a:endParaRPr>
          </a:p>
          <a:p>
            <a:pPr marL="114300" indent="0">
              <a:buNone/>
            </a:pPr>
            <a:endParaRPr lang="en-IN" dirty="0"/>
          </a:p>
        </p:txBody>
      </p:sp>
    </p:spTree>
    <p:extLst>
      <p:ext uri="{BB962C8B-B14F-4D97-AF65-F5344CB8AC3E}">
        <p14:creationId xmlns:p14="http://schemas.microsoft.com/office/powerpoint/2010/main" val="348865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18304-D14D-9F80-451E-0B5913524DA1}"/>
              </a:ext>
            </a:extLst>
          </p:cNvPr>
          <p:cNvSpPr>
            <a:spLocks noGrp="1"/>
          </p:cNvSpPr>
          <p:nvPr>
            <p:ph type="title"/>
          </p:nvPr>
        </p:nvSpPr>
        <p:spPr/>
        <p:txBody>
          <a:bodyPr/>
          <a:lstStyle/>
          <a:p>
            <a:r>
              <a:rPr lang="en-US" dirty="0"/>
              <a:t>Zomato Business Model</a:t>
            </a:r>
            <a:endParaRPr lang="en-IN" dirty="0"/>
          </a:p>
        </p:txBody>
      </p:sp>
      <p:sp>
        <p:nvSpPr>
          <p:cNvPr id="3" name="Text Placeholder 2">
            <a:extLst>
              <a:ext uri="{FF2B5EF4-FFF2-40B4-BE49-F238E27FC236}">
                <a16:creationId xmlns:a16="http://schemas.microsoft.com/office/drawing/2014/main" id="{6877DD82-C5A6-8966-B194-665A1B61C8C2}"/>
              </a:ext>
            </a:extLst>
          </p:cNvPr>
          <p:cNvSpPr>
            <a:spLocks noGrp="1"/>
          </p:cNvSpPr>
          <p:nvPr>
            <p:ph type="body" idx="1"/>
          </p:nvPr>
        </p:nvSpPr>
        <p:spPr>
          <a:xfrm>
            <a:off x="-139404" y="1017725"/>
            <a:ext cx="8520600" cy="3416400"/>
          </a:xfrm>
        </p:spPr>
        <p:txBody>
          <a:bodyPr/>
          <a:lstStyle/>
          <a:p>
            <a:pPr marL="114300" indent="0">
              <a:buNone/>
            </a:pPr>
            <a:r>
              <a:rPr lang="en-US" sz="1800" dirty="0">
                <a:solidFill>
                  <a:schemeClr val="bg1"/>
                </a:solidFill>
                <a:latin typeface="Montserrat" panose="00000500000000000000" pitchFamily="2" charset="0"/>
              </a:rPr>
              <a:t>Zomato’s Business Model is aimed at </a:t>
            </a:r>
          </a:p>
          <a:p>
            <a:pPr marL="114300" indent="0">
              <a:buNone/>
            </a:pPr>
            <a:r>
              <a:rPr lang="en-US" sz="1800" dirty="0">
                <a:solidFill>
                  <a:schemeClr val="bg1"/>
                </a:solidFill>
                <a:latin typeface="Montserrat" panose="00000500000000000000" pitchFamily="2" charset="0"/>
              </a:rPr>
              <a:t>providing quality food  services, </a:t>
            </a:r>
          </a:p>
          <a:p>
            <a:pPr marL="114300" indent="0">
              <a:buNone/>
            </a:pPr>
            <a:r>
              <a:rPr lang="en-US" sz="1800" dirty="0">
                <a:solidFill>
                  <a:schemeClr val="bg1"/>
                </a:solidFill>
                <a:latin typeface="Montserrat" panose="00000500000000000000" pitchFamily="2" charset="0"/>
              </a:rPr>
              <a:t>information related to restaurants, </a:t>
            </a:r>
          </a:p>
          <a:p>
            <a:pPr marL="114300" indent="0">
              <a:buNone/>
            </a:pPr>
            <a:r>
              <a:rPr lang="en-US" sz="1800" dirty="0">
                <a:solidFill>
                  <a:schemeClr val="bg1"/>
                </a:solidFill>
                <a:latin typeface="Montserrat" panose="00000500000000000000" pitchFamily="2" charset="0"/>
              </a:rPr>
              <a:t>their menus and user reviews. The </a:t>
            </a:r>
          </a:p>
          <a:p>
            <a:pPr marL="114300" indent="0">
              <a:buNone/>
            </a:pPr>
            <a:r>
              <a:rPr lang="en-US" sz="1800" dirty="0">
                <a:solidFill>
                  <a:schemeClr val="bg1"/>
                </a:solidFill>
                <a:latin typeface="Montserrat" panose="00000500000000000000" pitchFamily="2" charset="0"/>
              </a:rPr>
              <a:t>The business model of Zomato consists </a:t>
            </a:r>
          </a:p>
          <a:p>
            <a:pPr marL="114300" indent="0">
              <a:buNone/>
            </a:pPr>
            <a:r>
              <a:rPr lang="en-US" sz="1800" dirty="0">
                <a:solidFill>
                  <a:schemeClr val="bg1"/>
                </a:solidFill>
                <a:latin typeface="Montserrat" panose="00000500000000000000" pitchFamily="2" charset="0"/>
              </a:rPr>
              <a:t>of providing food delivery services, </a:t>
            </a:r>
          </a:p>
          <a:p>
            <a:pPr marL="114300" indent="0">
              <a:buNone/>
            </a:pPr>
            <a:r>
              <a:rPr lang="en-US" sz="1800" dirty="0">
                <a:solidFill>
                  <a:schemeClr val="bg1"/>
                </a:solidFill>
                <a:latin typeface="Montserrat" panose="00000500000000000000" pitchFamily="2" charset="0"/>
              </a:rPr>
              <a:t>information, user reviews, and menus </a:t>
            </a:r>
          </a:p>
          <a:p>
            <a:pPr marL="114300" indent="0">
              <a:buNone/>
            </a:pPr>
            <a:r>
              <a:rPr lang="en-US" sz="1800" dirty="0">
                <a:solidFill>
                  <a:schemeClr val="bg1"/>
                </a:solidFill>
                <a:latin typeface="Montserrat" panose="00000500000000000000" pitchFamily="2" charset="0"/>
              </a:rPr>
              <a:t>of partner restaurants. It has created a </a:t>
            </a:r>
          </a:p>
          <a:p>
            <a:pPr marL="114300" indent="0">
              <a:buNone/>
            </a:pPr>
            <a:r>
              <a:rPr lang="en-US" sz="1800" dirty="0">
                <a:solidFill>
                  <a:schemeClr val="bg1"/>
                </a:solidFill>
                <a:latin typeface="Montserrat" panose="00000500000000000000" pitchFamily="2" charset="0"/>
              </a:rPr>
              <a:t>revolution in industries doing food </a:t>
            </a:r>
          </a:p>
          <a:p>
            <a:pPr marL="114300" indent="0">
              <a:buNone/>
            </a:pPr>
            <a:r>
              <a:rPr lang="en-US" sz="1800" dirty="0">
                <a:solidFill>
                  <a:schemeClr val="bg1"/>
                </a:solidFill>
                <a:latin typeface="Montserrat" panose="00000500000000000000" pitchFamily="2" charset="0"/>
              </a:rPr>
              <a:t>business by including different </a:t>
            </a:r>
          </a:p>
          <a:p>
            <a:pPr marL="114300" indent="0">
              <a:buNone/>
            </a:pPr>
            <a:r>
              <a:rPr lang="en-US" sz="1800" dirty="0">
                <a:solidFill>
                  <a:schemeClr val="bg1"/>
                </a:solidFill>
                <a:latin typeface="Montserrat" panose="00000500000000000000" pitchFamily="2" charset="0"/>
              </a:rPr>
              <a:t>restaurants and facilitating people to </a:t>
            </a:r>
          </a:p>
          <a:p>
            <a:pPr marL="114300" indent="0">
              <a:buNone/>
            </a:pPr>
            <a:r>
              <a:rPr lang="en-US" sz="1800" dirty="0">
                <a:solidFill>
                  <a:schemeClr val="bg1"/>
                </a:solidFill>
                <a:latin typeface="Montserrat" panose="00000500000000000000" pitchFamily="2" charset="0"/>
              </a:rPr>
              <a:t>look for restaurants more conveniently.</a:t>
            </a:r>
            <a:endParaRPr lang="en-IN" dirty="0"/>
          </a:p>
        </p:txBody>
      </p:sp>
      <p:pic>
        <p:nvPicPr>
          <p:cNvPr id="2050" name="Picture 2" descr="Revenue Model Of Zomato-This Is How Zomato Makes Revenues In Millions">
            <a:extLst>
              <a:ext uri="{FF2B5EF4-FFF2-40B4-BE49-F238E27FC236}">
                <a16:creationId xmlns:a16="http://schemas.microsoft.com/office/drawing/2014/main" id="{BE7F8091-A0EE-7B63-CB6F-AA3E79F72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536" y="483930"/>
            <a:ext cx="4348364" cy="456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1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64F8-5A3F-F609-7712-26753A659A2E}"/>
              </a:ext>
            </a:extLst>
          </p:cNvPr>
          <p:cNvSpPr>
            <a:spLocks noGrp="1"/>
          </p:cNvSpPr>
          <p:nvPr>
            <p:ph type="title"/>
          </p:nvPr>
        </p:nvSpPr>
        <p:spPr/>
        <p:txBody>
          <a:bodyPr/>
          <a:lstStyle/>
          <a:p>
            <a:r>
              <a:rPr lang="en-US" dirty="0"/>
              <a:t>PRE PROCESSING DATA</a:t>
            </a:r>
            <a:endParaRPr lang="en-IN" dirty="0"/>
          </a:p>
        </p:txBody>
      </p:sp>
      <p:sp>
        <p:nvSpPr>
          <p:cNvPr id="3" name="Text Placeholder 2">
            <a:extLst>
              <a:ext uri="{FF2B5EF4-FFF2-40B4-BE49-F238E27FC236}">
                <a16:creationId xmlns:a16="http://schemas.microsoft.com/office/drawing/2014/main" id="{DBAE1D83-FA46-79D9-BA31-98B1235D6618}"/>
              </a:ext>
            </a:extLst>
          </p:cNvPr>
          <p:cNvSpPr>
            <a:spLocks noGrp="1"/>
          </p:cNvSpPr>
          <p:nvPr>
            <p:ph type="body" idx="1"/>
          </p:nvPr>
        </p:nvSpPr>
        <p:spPr/>
        <p:txBody>
          <a:bodyPr/>
          <a:lstStyle/>
          <a:p>
            <a:pPr marL="114300" indent="0">
              <a:buNone/>
            </a:pPr>
            <a:r>
              <a:rPr lang="en-US" dirty="0">
                <a:solidFill>
                  <a:schemeClr val="accent2"/>
                </a:solidFill>
              </a:rPr>
              <a:t>While processing the data we tend to :</a:t>
            </a:r>
          </a:p>
          <a:p>
            <a:pPr marL="114300" indent="0">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 In the metadata dataset, the collection feature contains more than 50% of null values, so we are dropping the collections feature.</a:t>
            </a:r>
          </a:p>
          <a:p>
            <a:pPr marL="114300" indent="0">
              <a:buClrTx/>
              <a:buNone/>
            </a:pPr>
            <a:endParaRPr lang="en-US" dirty="0">
              <a:solidFill>
                <a:schemeClr val="accent2"/>
              </a:solidFill>
            </a:endParaRPr>
          </a:p>
          <a:p>
            <a:pPr>
              <a:buClrTx/>
              <a:buFont typeface="Wingdings" panose="05000000000000000000" pitchFamily="2" charset="2"/>
              <a:buChar char="§"/>
            </a:pPr>
            <a:r>
              <a:rPr lang="en-US" dirty="0">
                <a:solidFill>
                  <a:schemeClr val="accent2"/>
                </a:solidFill>
              </a:rPr>
              <a:t>Remove some columns if not necessary for our analysis.</a:t>
            </a:r>
          </a:p>
        </p:txBody>
      </p:sp>
    </p:spTree>
    <p:extLst>
      <p:ext uri="{BB962C8B-B14F-4D97-AF65-F5344CB8AC3E}">
        <p14:creationId xmlns:p14="http://schemas.microsoft.com/office/powerpoint/2010/main" val="102370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B772CD-0FB1-AF58-8BB0-FA1F5387C6A6}"/>
              </a:ext>
            </a:extLst>
          </p:cNvPr>
          <p:cNvSpPr>
            <a:spLocks noGrp="1"/>
          </p:cNvSpPr>
          <p:nvPr>
            <p:ph type="body" idx="1"/>
          </p:nvPr>
        </p:nvSpPr>
        <p:spPr>
          <a:xfrm>
            <a:off x="189780" y="652603"/>
            <a:ext cx="8520600" cy="3416400"/>
          </a:xfrm>
        </p:spPr>
        <p:txBody>
          <a:bodyPr/>
          <a:lstStyle/>
          <a:p>
            <a:pPr algn="ctr"/>
            <a:endParaRPr lang="en-US" dirty="0"/>
          </a:p>
          <a:p>
            <a:pPr algn="ctr"/>
            <a:endParaRPr lang="en-IN" dirty="0"/>
          </a:p>
          <a:p>
            <a:pPr algn="ctr"/>
            <a:endParaRPr lang="en-IN" dirty="0"/>
          </a:p>
          <a:p>
            <a:pPr algn="ctr"/>
            <a:endParaRPr lang="en-IN" dirty="0"/>
          </a:p>
          <a:p>
            <a:pPr algn="ctr"/>
            <a:endParaRPr lang="en-IN" dirty="0"/>
          </a:p>
          <a:p>
            <a:pPr algn="ctr"/>
            <a:r>
              <a:rPr lang="en-US" sz="3600" b="1" dirty="0">
                <a:solidFill>
                  <a:schemeClr val="tx1"/>
                </a:solidFill>
              </a:rPr>
              <a:t>EXPLORATORY  DATA  ANALYSIS</a:t>
            </a:r>
            <a:endParaRPr lang="en-IN" sz="3600" b="1" dirty="0">
              <a:solidFill>
                <a:schemeClr val="tx1"/>
              </a:solidFill>
            </a:endParaRPr>
          </a:p>
        </p:txBody>
      </p:sp>
    </p:spTree>
    <p:extLst>
      <p:ext uri="{BB962C8B-B14F-4D97-AF65-F5344CB8AC3E}">
        <p14:creationId xmlns:p14="http://schemas.microsoft.com/office/powerpoint/2010/main" val="153014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5C2BB7A-AF80-1F31-A16E-8EA3BC7D2B40}"/>
              </a:ext>
            </a:extLst>
          </p:cNvPr>
          <p:cNvSpPr>
            <a:spLocks noGrp="1"/>
          </p:cNvSpPr>
          <p:nvPr>
            <p:ph type="body" idx="1"/>
          </p:nvPr>
        </p:nvSpPr>
        <p:spPr>
          <a:xfrm>
            <a:off x="311700" y="444701"/>
            <a:ext cx="8520600" cy="3416400"/>
          </a:xfrm>
        </p:spPr>
        <p:txBody>
          <a:bodyPr/>
          <a:lstStyle/>
          <a:p>
            <a:pPr marL="114300" indent="0">
              <a:buNone/>
            </a:pPr>
            <a:r>
              <a:rPr lang="en-US" dirty="0">
                <a:solidFill>
                  <a:schemeClr val="accent2"/>
                </a:solidFill>
              </a:rPr>
              <a:t>The metadata dataset is displayed below in the form of a bar graph.</a:t>
            </a:r>
          </a:p>
          <a:p>
            <a:pPr marL="114300" indent="0">
              <a:buNone/>
            </a:pPr>
            <a:endParaRPr lang="en-IN" dirty="0">
              <a:solidFill>
                <a:schemeClr val="accent2"/>
              </a:solidFill>
            </a:endParaRPr>
          </a:p>
        </p:txBody>
      </p:sp>
      <p:pic>
        <p:nvPicPr>
          <p:cNvPr id="4" name="Picture 3">
            <a:extLst>
              <a:ext uri="{FF2B5EF4-FFF2-40B4-BE49-F238E27FC236}">
                <a16:creationId xmlns:a16="http://schemas.microsoft.com/office/drawing/2014/main" id="{AFD342D0-7624-FB10-205C-78C3A55A98E9}"/>
              </a:ext>
            </a:extLst>
          </p:cNvPr>
          <p:cNvPicPr>
            <a:picLocks noChangeAspect="1"/>
          </p:cNvPicPr>
          <p:nvPr/>
        </p:nvPicPr>
        <p:blipFill>
          <a:blip r:embed="rId2"/>
          <a:stretch>
            <a:fillRect/>
          </a:stretch>
        </p:blipFill>
        <p:spPr>
          <a:xfrm>
            <a:off x="311700" y="1152450"/>
            <a:ext cx="8417772" cy="3802049"/>
          </a:xfrm>
          <a:prstGeom prst="rect">
            <a:avLst/>
          </a:prstGeom>
        </p:spPr>
      </p:pic>
    </p:spTree>
    <p:extLst>
      <p:ext uri="{BB962C8B-B14F-4D97-AF65-F5344CB8AC3E}">
        <p14:creationId xmlns:p14="http://schemas.microsoft.com/office/powerpoint/2010/main" val="199502955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967</TotalTime>
  <Words>1546</Words>
  <Application>Microsoft Office PowerPoint</Application>
  <PresentationFormat>On-screen Show (16:9)</PresentationFormat>
  <Paragraphs>138</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Wingdings</vt:lpstr>
      <vt:lpstr>inter-bold</vt:lpstr>
      <vt:lpstr>Courier New</vt:lpstr>
      <vt:lpstr>Arial</vt:lpstr>
      <vt:lpstr>Montserrat</vt:lpstr>
      <vt:lpstr>Roboto</vt:lpstr>
      <vt:lpstr>Arial</vt:lpstr>
      <vt:lpstr>inter-regular</vt:lpstr>
      <vt:lpstr>Simple Light</vt:lpstr>
      <vt:lpstr> Capstone Project   Unsupervised – ML – Zomato Restaurant Clustering and Sentiment Analysis   Team Members  Jayanth V  Gowthaam Kumarasamy     </vt:lpstr>
      <vt:lpstr>INDEX</vt:lpstr>
      <vt:lpstr>PROBLEM STATEMENT</vt:lpstr>
      <vt:lpstr>DATA OVERVIEW</vt:lpstr>
      <vt:lpstr>DATA OVERVIEW</vt:lpstr>
      <vt:lpstr>Zomato Business Model</vt:lpstr>
      <vt:lpstr>PRE PROCESSING DATA</vt:lpstr>
      <vt:lpstr>PowerPoint Presentation</vt:lpstr>
      <vt:lpstr>PowerPoint Presentation</vt:lpstr>
      <vt:lpstr>EDA (continue… )</vt:lpstr>
      <vt:lpstr>EDA (continue… )</vt:lpstr>
      <vt:lpstr>Text Preprocessing </vt:lpstr>
      <vt:lpstr>Text Preprocessing  (continued… )</vt:lpstr>
      <vt:lpstr>Clustering</vt:lpstr>
      <vt:lpstr>Clustering (continued)</vt:lpstr>
      <vt:lpstr>Clustering (continued)</vt:lpstr>
      <vt:lpstr>Clustering (continued)</vt:lpstr>
      <vt:lpstr>PowerPoint Presentation</vt:lpstr>
      <vt:lpstr>Clustering (continued)</vt:lpstr>
      <vt:lpstr>Clustering (continued)</vt:lpstr>
      <vt:lpstr>Clustering (continued)</vt:lpstr>
      <vt:lpstr>Clustering (continued)</vt:lpstr>
      <vt:lpstr>Clustering (continued)</vt:lpstr>
      <vt:lpstr>Sentiment Analysis</vt:lpstr>
      <vt:lpstr>Sentiment Analysis (continued)</vt:lpstr>
      <vt:lpstr>Sentiment Analysis (continued)</vt:lpstr>
      <vt:lpstr>Sentiment Analysis (continued)</vt:lpstr>
      <vt:lpstr>Sentiment Analysis (continued)</vt:lpstr>
      <vt:lpstr>Sentiment Analysis (continued)</vt:lpstr>
      <vt:lpstr>Sentiment Analysis (continued)</vt:lpstr>
      <vt:lpstr>Sentiment Analysis (continued)</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RETAIL SALES PREDICTION   Team Members  Jayanth V  Gowthaam Kumarasamy</dc:title>
  <dc:creator>Admin</dc:creator>
  <cp:lastModifiedBy>Jayanth V</cp:lastModifiedBy>
  <cp:revision>5</cp:revision>
  <dcterms:modified xsi:type="dcterms:W3CDTF">2022-11-25T10:48:06Z</dcterms:modified>
</cp:coreProperties>
</file>