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41" r:id="rId1"/>
  </p:sldMasterIdLst>
  <p:notesMasterIdLst>
    <p:notesMasterId r:id="rId9"/>
  </p:notesMasterIdLst>
  <p:sldIdLst>
    <p:sldId id="256" r:id="rId2"/>
    <p:sldId id="257" r:id="rId3"/>
    <p:sldId id="259" r:id="rId4"/>
    <p:sldId id="272" r:id="rId5"/>
    <p:sldId id="260" r:id="rId6"/>
    <p:sldId id="270" r:id="rId7"/>
    <p:sldId id="271" r:id="rId8"/>
  </p:sldIdLst>
  <p:sldSz cx="12192000" cy="6858000"/>
  <p:notesSz cx="6858000" cy="9144000"/>
  <p:embeddedFontLst>
    <p:embeddedFont>
      <p:font typeface="Rockwell" panose="02060603020205020403" pitchFamily="18" charset="0"/>
      <p:regular r:id="rId10"/>
      <p:bold r:id="rId11"/>
      <p:italic r:id="rId12"/>
      <p:boldItalic r:id="rId13"/>
    </p:embeddedFont>
    <p:embeddedFont>
      <p:font typeface="Rokkitt" panose="020B0604020202020204" charset="0"/>
      <p:regular r:id="rId14"/>
      <p:bold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77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6585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40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3414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58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92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0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17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2.0/" TargetMode="External"/><Relationship Id="rId4" Type="http://schemas.openxmlformats.org/officeDocument/2006/relationships/hyperlink" Target="http://www-personal.umich.edu/~mejn/election/200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087395" y="988541"/>
            <a:ext cx="10392032" cy="230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635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640"/>
              <a:buFont typeface="Rokkitt"/>
              <a:buNone/>
            </a:pPr>
            <a:r>
              <a:rPr lang="en-US" sz="8000" b="0" i="0" strike="noStrike" cap="none" dirty="0">
                <a:latin typeface="Rokkitt"/>
                <a:ea typeface="Rokkitt"/>
                <a:cs typeface="Rokkitt"/>
                <a:sym typeface="Rokkitt"/>
              </a:rPr>
              <a:t>USA STATISTICS</a:t>
            </a:r>
            <a:br>
              <a:rPr lang="en-US" sz="8000" b="0" i="0" strike="noStrike" cap="none" dirty="0">
                <a:latin typeface="Rokkitt"/>
                <a:ea typeface="Rokkitt"/>
                <a:cs typeface="Rokkitt"/>
                <a:sym typeface="Rokkitt"/>
              </a:rPr>
            </a:br>
            <a:endParaRPr sz="8000" b="0" i="0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164827" y="4509320"/>
            <a:ext cx="4277032" cy="198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Group 03: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Jayalakshmi Vaidyanathan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Krutika Ambavane</a:t>
            </a:r>
            <a:endParaRPr sz="22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Neha Narayankar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5280" y="4332090"/>
            <a:ext cx="3634332" cy="222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414861" y="6784201"/>
            <a:ext cx="382475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4"/>
              </a:rPr>
              <a:t>This Photo</a:t>
            </a:r>
            <a:r>
              <a:rPr lang="en-US"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by Unknown Author is licensed under </a:t>
            </a:r>
            <a:r>
              <a:rPr lang="en-US" sz="900" b="0" i="0" u="sng" strike="noStrike" cap="none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5"/>
              </a:rPr>
              <a:t>CC BY</a:t>
            </a:r>
            <a:endParaRPr sz="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1081798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b="0" i="0" u="none" strike="noStrike" cap="none" dirty="0">
                <a:latin typeface="Times New Roman" panose="02020603050405020304" pitchFamily="18" charset="0"/>
                <a:ea typeface="Rokkitt"/>
                <a:cs typeface="Times New Roman" panose="02020603050405020304" pitchFamily="18" charset="0"/>
                <a:sym typeface="Rokkitt"/>
              </a:rPr>
              <a:t>Dataset On USA Statistics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xfrm>
            <a:off x="677334" y="1930401"/>
            <a:ext cx="9146288" cy="411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4025" marR="0" lvl="0">
              <a:lnSpc>
                <a:spcPct val="150000"/>
              </a:lnSpc>
              <a:spcBef>
                <a:spcPts val="1200"/>
              </a:spcBef>
              <a:buSzPts val="1850"/>
              <a:buFont typeface="Wingdings" panose="05000000000000000000" pitchFamily="2" charset="2"/>
              <a:buChar char="§"/>
            </a:pPr>
            <a:r>
              <a:rPr lang="en-US" sz="1850" dirty="0">
                <a:sym typeface="Rockwell"/>
              </a:rPr>
              <a:t>The dataset is composed of </a:t>
            </a:r>
            <a:r>
              <a:rPr lang="en-US" sz="1850" dirty="0"/>
              <a:t>homeowners</a:t>
            </a:r>
            <a:r>
              <a:rPr lang="en-US" sz="1850" dirty="0">
                <a:sym typeface="Rockwell"/>
              </a:rPr>
              <a:t> financial, family and population related information from 2012-2016</a:t>
            </a:r>
          </a:p>
          <a:p>
            <a:pPr marL="111125" marR="0" lvl="0" indent="0">
              <a:lnSpc>
                <a:spcPct val="150000"/>
              </a:lnSpc>
              <a:spcBef>
                <a:spcPts val="1200"/>
              </a:spcBef>
              <a:buSzPts val="1850"/>
              <a:buNone/>
            </a:pPr>
            <a:r>
              <a:rPr lang="en-US" sz="1850" dirty="0"/>
              <a:t>Important </a:t>
            </a:r>
            <a:r>
              <a:rPr lang="en-US" sz="1850" dirty="0" err="1">
                <a:sym typeface="Rockwell"/>
              </a:rPr>
              <a:t>coulmns</a:t>
            </a:r>
            <a:r>
              <a:rPr lang="en-US" sz="1850" dirty="0">
                <a:sym typeface="Rockwell"/>
              </a:rPr>
              <a:t> in the dataset are 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 sz="185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4025">
              <a:lnSpc>
                <a:spcPct val="150000"/>
              </a:lnSpc>
              <a:spcBef>
                <a:spcPts val="1200"/>
              </a:spcBef>
              <a:buSzPts val="1850"/>
              <a:buFont typeface="Wingdings" panose="05000000000000000000" pitchFamily="2" charset="2"/>
              <a:buChar char="§"/>
            </a:pPr>
            <a:r>
              <a:rPr lang="en-US" sz="1850" dirty="0" err="1"/>
              <a:t>hi_mean</a:t>
            </a:r>
            <a:r>
              <a:rPr lang="en-US" sz="1850" dirty="0"/>
              <a:t>: </a:t>
            </a:r>
            <a:r>
              <a:rPr lang="en-US" dirty="0"/>
              <a:t>Household Income	</a:t>
            </a:r>
            <a:endParaRPr lang="en-US" sz="1850" dirty="0"/>
          </a:p>
          <a:p>
            <a:pPr marL="454025">
              <a:lnSpc>
                <a:spcPct val="150000"/>
              </a:lnSpc>
              <a:spcBef>
                <a:spcPts val="0"/>
              </a:spcBef>
              <a:buSzPts val="1850"/>
              <a:buFont typeface="Wingdings" panose="05000000000000000000" pitchFamily="2" charset="2"/>
              <a:buChar char="§"/>
            </a:pPr>
            <a:r>
              <a:rPr lang="en-US" sz="1850" dirty="0"/>
              <a:t>debt: Percentage of home with some type of debt</a:t>
            </a:r>
          </a:p>
          <a:p>
            <a:pPr marL="454025">
              <a:lnSpc>
                <a:spcPct val="150000"/>
              </a:lnSpc>
              <a:spcBef>
                <a:spcPts val="0"/>
              </a:spcBef>
              <a:buSzPts val="1850"/>
              <a:buFont typeface="Wingdings" panose="05000000000000000000" pitchFamily="2" charset="2"/>
              <a:buChar char="§"/>
            </a:pPr>
            <a:r>
              <a:rPr lang="en-US" sz="1850" dirty="0" err="1"/>
              <a:t>rent_mean</a:t>
            </a:r>
            <a:r>
              <a:rPr lang="en-US" sz="1850" dirty="0"/>
              <a:t>: The mean gross rent of the specified graphic location</a:t>
            </a:r>
          </a:p>
          <a:p>
            <a:pPr marL="454025">
              <a:lnSpc>
                <a:spcPct val="150000"/>
              </a:lnSpc>
              <a:spcBef>
                <a:spcPts val="0"/>
              </a:spcBef>
              <a:buSzPts val="1850"/>
              <a:buFont typeface="Wingdings" panose="05000000000000000000" pitchFamily="2" charset="2"/>
              <a:buChar char="§"/>
            </a:pPr>
            <a:r>
              <a:rPr lang="en-US" dirty="0"/>
              <a:t>type: The place type reported by the U.S. Census Bureau for the specified geographic location</a:t>
            </a:r>
          </a:p>
          <a:p>
            <a:pPr marL="111125" indent="0">
              <a:lnSpc>
                <a:spcPct val="150000"/>
              </a:lnSpc>
              <a:spcBef>
                <a:spcPts val="0"/>
              </a:spcBef>
              <a:buSzPts val="1850"/>
              <a:buNone/>
            </a:pPr>
            <a:endParaRPr lang="en-US" dirty="0"/>
          </a:p>
          <a:p>
            <a:pPr marL="111125" indent="0">
              <a:lnSpc>
                <a:spcPct val="150000"/>
              </a:lnSpc>
              <a:spcBef>
                <a:spcPts val="0"/>
              </a:spcBef>
              <a:buSzPts val="1850"/>
              <a:buNone/>
            </a:pPr>
            <a:endParaRPr lang="en-US" dirty="0"/>
          </a:p>
          <a:p>
            <a:pPr marL="454025">
              <a:lnSpc>
                <a:spcPct val="150000"/>
              </a:lnSpc>
              <a:spcBef>
                <a:spcPts val="0"/>
              </a:spcBef>
              <a:buSzPts val="1850"/>
              <a:buFont typeface="Wingdings" panose="05000000000000000000" pitchFamily="2" charset="2"/>
              <a:buChar char="§"/>
            </a:pPr>
            <a:endParaRPr sz="1665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§"/>
            </a:pPr>
            <a:r>
              <a:rPr lang="en-US" dirty="0"/>
              <a:t>Dropped unnecessary and redundant columns</a:t>
            </a:r>
            <a:endParaRPr dirty="0"/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§"/>
            </a:pPr>
            <a:r>
              <a:rPr lang="en-US" dirty="0"/>
              <a:t>Handled NaN values</a:t>
            </a:r>
            <a:endParaRPr dirty="0"/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§"/>
            </a:pPr>
            <a:r>
              <a:rPr lang="en-US" dirty="0"/>
              <a:t>Converted all the columns to lower case</a:t>
            </a:r>
            <a:endParaRPr dirty="0"/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§"/>
            </a:pPr>
            <a:r>
              <a:rPr lang="en-US" dirty="0"/>
              <a:t>Used the binning concept </a:t>
            </a: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§"/>
            </a:pPr>
            <a:r>
              <a:rPr lang="en-US" dirty="0"/>
              <a:t>Adjusted the precision of the values </a:t>
            </a:r>
            <a:endParaRPr dirty="0"/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endParaRPr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C582-5E2F-2847-81ED-05ECBFE0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To 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65D9-0762-5C4D-AF8C-2CB92540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the rent variation across entire United States?</a:t>
            </a:r>
          </a:p>
          <a:p>
            <a:r>
              <a:rPr lang="en-US" dirty="0"/>
              <a:t>What are the factors that affect the rent prices?</a:t>
            </a:r>
          </a:p>
          <a:p>
            <a:r>
              <a:rPr lang="en-US" dirty="0"/>
              <a:t>What kind of people prefer higher rent?</a:t>
            </a:r>
          </a:p>
          <a:p>
            <a:r>
              <a:rPr lang="en-US" dirty="0"/>
              <a:t>How are income, rent and debt related?</a:t>
            </a:r>
          </a:p>
          <a:p>
            <a:r>
              <a:rPr lang="en-US" dirty="0"/>
              <a:t>What do people do to handle their debts?</a:t>
            </a:r>
          </a:p>
        </p:txBody>
      </p:sp>
    </p:spTree>
    <p:extLst>
      <p:ext uri="{BB962C8B-B14F-4D97-AF65-F5344CB8AC3E}">
        <p14:creationId xmlns:p14="http://schemas.microsoft.com/office/powerpoint/2010/main" val="282475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Rent Distribution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B4FD4771-13C1-407F-B22A-BB41C1BCE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6970" y="2160588"/>
            <a:ext cx="7493333" cy="3881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E62A-FA9C-4E85-BC76-4AF608FB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64726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: Variable Correlation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ECD2D9-7F7A-1847-B317-5B18D7AD7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7144493" cy="4227855"/>
          </a:xfrm>
        </p:spPr>
      </p:pic>
    </p:spTree>
    <p:extLst>
      <p:ext uri="{BB962C8B-B14F-4D97-AF65-F5344CB8AC3E}">
        <p14:creationId xmlns:p14="http://schemas.microsoft.com/office/powerpoint/2010/main" val="407618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78E2-591F-4A37-9BAE-2BFF796A2E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6517-5241-0B46-97C4-A4B1E3132547}"/>
              </a:ext>
            </a:extLst>
          </p:cNvPr>
          <p:cNvSpPr txBox="1"/>
          <p:nvPr/>
        </p:nvSpPr>
        <p:spPr>
          <a:xfrm>
            <a:off x="3929449" y="2261286"/>
            <a:ext cx="405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2252462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</TotalTime>
  <Words>138</Words>
  <Application>Microsoft Office PowerPoint</Application>
  <PresentationFormat>Widescreen</PresentationFormat>
  <Paragraphs>30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Times New Roman</vt:lpstr>
      <vt:lpstr>Rokkitt</vt:lpstr>
      <vt:lpstr>Rockwell</vt:lpstr>
      <vt:lpstr>Noto Sans Symbols</vt:lpstr>
      <vt:lpstr>Wingdings</vt:lpstr>
      <vt:lpstr>Arial</vt:lpstr>
      <vt:lpstr>Wingdings 3</vt:lpstr>
      <vt:lpstr>Trebuchet MS</vt:lpstr>
      <vt:lpstr>Facet</vt:lpstr>
      <vt:lpstr>USA STATISTICS </vt:lpstr>
      <vt:lpstr>Dataset On USA Statistics</vt:lpstr>
      <vt:lpstr>Data Cleansing</vt:lpstr>
      <vt:lpstr>Questions To Analyze</vt:lpstr>
      <vt:lpstr>US Rent Distribution</vt:lpstr>
      <vt:lpstr>Heatmap : Variable Correlation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STATISTICS ANALYSIS</dc:title>
  <cp:lastModifiedBy>Neha Narayankar</cp:lastModifiedBy>
  <cp:revision>50</cp:revision>
  <dcterms:modified xsi:type="dcterms:W3CDTF">2018-06-12T19:34:01Z</dcterms:modified>
</cp:coreProperties>
</file>