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1"/>
  </p:notesMasterIdLst>
  <p:sldIdLst>
    <p:sldId id="256" r:id="rId2"/>
    <p:sldId id="257" r:id="rId3"/>
    <p:sldId id="258" r:id="rId4"/>
    <p:sldId id="259" r:id="rId5"/>
    <p:sldId id="262" r:id="rId6"/>
    <p:sldId id="346" r:id="rId7"/>
    <p:sldId id="350" r:id="rId8"/>
    <p:sldId id="260" r:id="rId9"/>
    <p:sldId id="261" r:id="rId10"/>
    <p:sldId id="263" r:id="rId11"/>
    <p:sldId id="264" r:id="rId12"/>
    <p:sldId id="265" r:id="rId13"/>
    <p:sldId id="323" r:id="rId14"/>
    <p:sldId id="324" r:id="rId15"/>
    <p:sldId id="340" r:id="rId16"/>
    <p:sldId id="325" r:id="rId17"/>
    <p:sldId id="266" r:id="rId18"/>
    <p:sldId id="267" r:id="rId19"/>
    <p:sldId id="268" r:id="rId20"/>
    <p:sldId id="269" r:id="rId21"/>
    <p:sldId id="270" r:id="rId22"/>
    <p:sldId id="271" r:id="rId23"/>
    <p:sldId id="272" r:id="rId24"/>
    <p:sldId id="351" r:id="rId25"/>
    <p:sldId id="273" r:id="rId26"/>
    <p:sldId id="352" r:id="rId27"/>
    <p:sldId id="353" r:id="rId28"/>
    <p:sldId id="354" r:id="rId29"/>
    <p:sldId id="355" r:id="rId30"/>
    <p:sldId id="356" r:id="rId31"/>
    <p:sldId id="357" r:id="rId32"/>
    <p:sldId id="358" r:id="rId33"/>
    <p:sldId id="359" r:id="rId34"/>
    <p:sldId id="360" r:id="rId35"/>
    <p:sldId id="274" r:id="rId36"/>
    <p:sldId id="338" r:id="rId37"/>
    <p:sldId id="347"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366" r:id="rId51"/>
    <p:sldId id="287" r:id="rId52"/>
    <p:sldId id="288" r:id="rId53"/>
    <p:sldId id="289" r:id="rId54"/>
    <p:sldId id="290" r:id="rId55"/>
    <p:sldId id="291" r:id="rId56"/>
    <p:sldId id="292" r:id="rId57"/>
    <p:sldId id="293" r:id="rId58"/>
    <p:sldId id="294" r:id="rId59"/>
    <p:sldId id="295" r:id="rId60"/>
    <p:sldId id="296" r:id="rId61"/>
    <p:sldId id="302" r:id="rId62"/>
    <p:sldId id="303" r:id="rId63"/>
    <p:sldId id="306" r:id="rId64"/>
    <p:sldId id="307" r:id="rId65"/>
    <p:sldId id="327" r:id="rId66"/>
    <p:sldId id="332" r:id="rId67"/>
    <p:sldId id="333" r:id="rId68"/>
    <p:sldId id="334" r:id="rId69"/>
    <p:sldId id="339" r:id="rId70"/>
    <p:sldId id="335" r:id="rId71"/>
    <p:sldId id="336" r:id="rId72"/>
    <p:sldId id="328" r:id="rId73"/>
    <p:sldId id="304" r:id="rId74"/>
    <p:sldId id="305" r:id="rId75"/>
    <p:sldId id="329" r:id="rId76"/>
    <p:sldId id="348" r:id="rId77"/>
    <p:sldId id="337" r:id="rId78"/>
    <p:sldId id="317" r:id="rId79"/>
    <p:sldId id="318" r:id="rId80"/>
    <p:sldId id="319" r:id="rId81"/>
    <p:sldId id="320" r:id="rId82"/>
    <p:sldId id="321" r:id="rId83"/>
    <p:sldId id="322" r:id="rId84"/>
    <p:sldId id="344" r:id="rId85"/>
    <p:sldId id="345" r:id="rId86"/>
    <p:sldId id="362" r:id="rId87"/>
    <p:sldId id="363" r:id="rId88"/>
    <p:sldId id="364" r:id="rId89"/>
    <p:sldId id="367" r:id="rId90"/>
  </p:sldIdLst>
  <p:sldSz cx="9144000" cy="5143500" type="screen16x9"/>
  <p:notesSz cx="6858000" cy="9144000"/>
  <p:embeddedFontLst>
    <p:embeddedFont>
      <p:font typeface="Verdana" panose="020B0604030504040204" pitchFamily="34" charset="0"/>
      <p:regular r:id="rId92"/>
      <p:bold r:id="rId93"/>
      <p:italic r:id="rId94"/>
      <p:boldItalic r:id="rId95"/>
    </p:embeddedFont>
    <p:embeddedFont>
      <p:font typeface="Calibri" panose="020F0502020204030204" pitchFamily="34" charset="0"/>
      <p:regular r:id="rId96"/>
      <p:bold r:id="rId97"/>
      <p:italic r:id="rId98"/>
      <p:boldItalic r:id="rId99"/>
    </p:embeddedFont>
    <p:embeddedFont>
      <p:font typeface="Open Sans" panose="020B0604020202020204" charset="0"/>
      <p:regular r:id="rId100"/>
      <p:bold r:id="rId101"/>
      <p:italic r:id="rId102"/>
      <p:boldItalic r:id="rId103"/>
    </p:embeddedFont>
    <p:embeddedFont>
      <p:font typeface="Wingdings 3" panose="05040102010807070707" pitchFamily="18" charset="2"/>
      <p:regular r:id="rId104"/>
    </p:embeddedFont>
    <p:embeddedFont>
      <p:font typeface="Trebuchet MS" panose="020B0603020202020204" pitchFamily="34" charset="0"/>
      <p:regular r:id="rId105"/>
      <p:bold r:id="rId106"/>
      <p:italic r:id="rId107"/>
      <p:boldItalic r:id="rId10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F5C152-5AD3-443C-9CCF-F1099C05FF24}">
  <a:tblStyle styleId="{8BF5C152-5AD3-443C-9CCF-F1099C05FF2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011" autoAdjust="0"/>
  </p:normalViewPr>
  <p:slideViewPr>
    <p:cSldViewPr snapToGrid="0">
      <p:cViewPr varScale="1">
        <p:scale>
          <a:sx n="97" d="100"/>
          <a:sy n="97" d="100"/>
        </p:scale>
        <p:origin x="570"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font" Target="fonts/font16.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font" Target="fonts/font11.fntdata"/><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9.fntdata"/><Relationship Id="rId105"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font" Target="fonts/font2.fntdata"/><Relationship Id="rId98"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12.fntdata"/><Relationship Id="rId108"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font" Target="fonts/font5.fntdata"/><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1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3.fntdata"/><Relationship Id="rId99" Type="http://schemas.openxmlformats.org/officeDocument/2006/relationships/font" Target="fonts/font8.fntdata"/><Relationship Id="rId10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6.fntdata"/><Relationship Id="rId104"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F:\Coursework\Courses\SPM\ROI.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Coursework\Courses\SPM\ROI.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ROI Vs Time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9362292213473317"/>
          <c:y val="0.19721055701370663"/>
          <c:w val="0.7619326334208224"/>
          <c:h val="0.77736111111111106"/>
        </c:manualLayout>
      </c:layout>
      <c:lineChart>
        <c:grouping val="standard"/>
        <c:varyColors val="0"/>
        <c:ser>
          <c:idx val="0"/>
          <c:order val="0"/>
          <c:spPr>
            <a:ln w="28575" cap="rnd">
              <a:solidFill>
                <a:srgbClr val="0070C0"/>
              </a:solidFill>
              <a:round/>
            </a:ln>
            <a:effectLst/>
          </c:spPr>
          <c:marker>
            <c:symbol val="none"/>
          </c:marker>
          <c:cat>
            <c:strRef>
              <c:f>[ROI.xlsx]Sheet6!$J$26:$L$26</c:f>
              <c:strCache>
                <c:ptCount val="3"/>
                <c:pt idx="0">
                  <c:v>Year 1</c:v>
                </c:pt>
                <c:pt idx="1">
                  <c:v>Year 2</c:v>
                </c:pt>
                <c:pt idx="2">
                  <c:v>Year 3</c:v>
                </c:pt>
              </c:strCache>
            </c:strRef>
          </c:cat>
          <c:val>
            <c:numRef>
              <c:f>[ROI.xlsx]Sheet6!$J$27:$L$27</c:f>
              <c:numCache>
                <c:formatCode>_("$"* #,##0.00_);_("$"* \(#,##0.00\);_("$"* "-"??_);_(@_)</c:formatCode>
                <c:ptCount val="3"/>
                <c:pt idx="0">
                  <c:v>-1330000</c:v>
                </c:pt>
                <c:pt idx="1">
                  <c:v>380000</c:v>
                </c:pt>
                <c:pt idx="2">
                  <c:v>1430000</c:v>
                </c:pt>
              </c:numCache>
            </c:numRef>
          </c:val>
          <c:smooth val="0"/>
          <c:extLst>
            <c:ext xmlns:c16="http://schemas.microsoft.com/office/drawing/2014/chart" uri="{C3380CC4-5D6E-409C-BE32-E72D297353CC}">
              <c16:uniqueId val="{00000000-69EA-4DE3-96E4-B00E15AF948B}"/>
            </c:ext>
          </c:extLst>
        </c:ser>
        <c:dLbls>
          <c:showLegendKey val="0"/>
          <c:showVal val="0"/>
          <c:showCatName val="0"/>
          <c:showSerName val="0"/>
          <c:showPercent val="0"/>
          <c:showBubbleSize val="0"/>
        </c:dLbls>
        <c:smooth val="0"/>
        <c:axId val="631128592"/>
        <c:axId val="631129904"/>
      </c:lineChart>
      <c:catAx>
        <c:axId val="631128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1129904"/>
        <c:crosses val="autoZero"/>
        <c:auto val="1"/>
        <c:lblAlgn val="ctr"/>
        <c:lblOffset val="100"/>
        <c:noMultiLvlLbl val="0"/>
      </c:catAx>
      <c:valAx>
        <c:axId val="631129904"/>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1128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Expense Vs Revenue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Expense</c:v>
          </c:tx>
          <c:spPr>
            <a:solidFill>
              <a:srgbClr val="00B0F0"/>
            </a:solidFill>
            <a:ln>
              <a:noFill/>
            </a:ln>
            <a:effectLst/>
          </c:spPr>
          <c:invertIfNegative val="0"/>
          <c:cat>
            <c:strRef>
              <c:f>[ROI.xlsx]Sheet6!$J$22:$L$22</c:f>
              <c:strCache>
                <c:ptCount val="3"/>
                <c:pt idx="0">
                  <c:v>Year 1</c:v>
                </c:pt>
                <c:pt idx="1">
                  <c:v>Year 2</c:v>
                </c:pt>
                <c:pt idx="2">
                  <c:v>Year 3</c:v>
                </c:pt>
              </c:strCache>
            </c:strRef>
          </c:cat>
          <c:val>
            <c:numRef>
              <c:f>[ROI.xlsx]Sheet6!$J$23:$L$23</c:f>
              <c:numCache>
                <c:formatCode>_("$"* #,##0.00_);_("$"* \(#,##0.00\);_("$"* "-"??_);_(@_)</c:formatCode>
                <c:ptCount val="3"/>
                <c:pt idx="0">
                  <c:v>-2080000</c:v>
                </c:pt>
                <c:pt idx="1">
                  <c:v>-820000</c:v>
                </c:pt>
                <c:pt idx="2">
                  <c:v>-370000</c:v>
                </c:pt>
              </c:numCache>
            </c:numRef>
          </c:val>
          <c:extLst>
            <c:ext xmlns:c16="http://schemas.microsoft.com/office/drawing/2014/chart" uri="{C3380CC4-5D6E-409C-BE32-E72D297353CC}">
              <c16:uniqueId val="{00000000-C105-4995-AA55-BC3B0D62BBE4}"/>
            </c:ext>
          </c:extLst>
        </c:ser>
        <c:ser>
          <c:idx val="1"/>
          <c:order val="1"/>
          <c:tx>
            <c:v>Revenue</c:v>
          </c:tx>
          <c:spPr>
            <a:solidFill>
              <a:schemeClr val="accent3"/>
            </a:solidFill>
            <a:ln>
              <a:noFill/>
            </a:ln>
            <a:effectLst/>
          </c:spPr>
          <c:invertIfNegative val="0"/>
          <c:cat>
            <c:strRef>
              <c:f>[ROI.xlsx]Sheet6!$J$22:$L$22</c:f>
              <c:strCache>
                <c:ptCount val="3"/>
                <c:pt idx="0">
                  <c:v>Year 1</c:v>
                </c:pt>
                <c:pt idx="1">
                  <c:v>Year 2</c:v>
                </c:pt>
                <c:pt idx="2">
                  <c:v>Year 3</c:v>
                </c:pt>
              </c:strCache>
            </c:strRef>
          </c:cat>
          <c:val>
            <c:numRef>
              <c:f>[ROI.xlsx]Sheet6!$J$24:$L$24</c:f>
              <c:numCache>
                <c:formatCode>_("$"* #,##0.00_);_("$"* \(#,##0.00\);_("$"* "-"??_);_(@_)</c:formatCode>
                <c:ptCount val="3"/>
                <c:pt idx="0">
                  <c:v>750000</c:v>
                </c:pt>
                <c:pt idx="1">
                  <c:v>1200000</c:v>
                </c:pt>
                <c:pt idx="2">
                  <c:v>1800000</c:v>
                </c:pt>
              </c:numCache>
            </c:numRef>
          </c:val>
          <c:extLst>
            <c:ext xmlns:c16="http://schemas.microsoft.com/office/drawing/2014/chart" uri="{C3380CC4-5D6E-409C-BE32-E72D297353CC}">
              <c16:uniqueId val="{00000001-C105-4995-AA55-BC3B0D62BBE4}"/>
            </c:ext>
          </c:extLst>
        </c:ser>
        <c:dLbls>
          <c:showLegendKey val="0"/>
          <c:showVal val="0"/>
          <c:showCatName val="0"/>
          <c:showSerName val="0"/>
          <c:showPercent val="0"/>
          <c:showBubbleSize val="0"/>
        </c:dLbls>
        <c:gapWidth val="219"/>
        <c:overlap val="-27"/>
        <c:axId val="492471296"/>
        <c:axId val="625218112"/>
      </c:barChart>
      <c:catAx>
        <c:axId val="49247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5218112"/>
        <c:crosses val="autoZero"/>
        <c:auto val="1"/>
        <c:lblAlgn val="ctr"/>
        <c:lblOffset val="100"/>
        <c:noMultiLvlLbl val="0"/>
      </c:catAx>
      <c:valAx>
        <c:axId val="625218112"/>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24712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3" name="Shape 4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9" name="Shape 4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Shape 5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5" name="Shape 5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91335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Shape 5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5" name="Shape 5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https://www.researchgate.net/figure/MongoDB-Architecture_fig2_289519350</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486357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85003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634098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043969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1" name="Shape 5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68035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1" name="Shape 5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892016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1" name="Shape 5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732492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1" name="Shape 5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411479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1" name="Shape 5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739943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1" name="Shape 5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559241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079497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752332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3" name="Shape 2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7" name="Shape 2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776452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4" name="Shape 2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6" name="Shape 3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2" name="Shape 3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6" name="Shape 3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822500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2" name="Shape 3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7" name="Shape 3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0" name="Shape 3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75702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0294373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3" name="Shape 3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21730901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9" name="Shape 3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35665830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9" name="Shape 3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93279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6104083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5" name="Shape 3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94319468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0" name="Shape 3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38908300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4" name="Shape 4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0212986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9" name="Shape 3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 name="Shape 3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6" name="Shape 5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600"/>
              </a:spcAft>
              <a:buNone/>
            </a:pPr>
            <a:endParaRPr/>
          </a:p>
        </p:txBody>
      </p:sp>
    </p:spTree>
    <p:extLst>
      <p:ext uri="{BB962C8B-B14F-4D97-AF65-F5344CB8AC3E}">
        <p14:creationId xmlns:p14="http://schemas.microsoft.com/office/powerpoint/2010/main" val="324546343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0" name="Shape 3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25815241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Shape 6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8" name="Shape 6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1343012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6" name="Shape 4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1" name="Shape 4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Shape 4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7" name="Shape 4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Shape 4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3" name="Shape 4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Shape 4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0" name="Shape 4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6" name="Shape 4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Shape 5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9" name="Shape 5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3455779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Shape 5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4" name="Shape 5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9721910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0" name="Shape 5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2619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02/06/2018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8873070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02/06/2018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417474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02/06/2018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28390151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02/06/2018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6435384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02/06/2018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024740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02/06/2018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6548276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02/06/2018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6409995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02/06/2018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9284695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7" name="Shape 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Shape 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34636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21"/>
        <p:cNvGrpSpPr/>
        <p:nvPr/>
      </p:nvGrpSpPr>
      <p:grpSpPr>
        <a:xfrm>
          <a:off x="0" y="0"/>
          <a:ext cx="0" cy="0"/>
          <a:chOff x="0" y="0"/>
          <a:chExt cx="0" cy="0"/>
        </a:xfrm>
      </p:grpSpPr>
      <p:sp>
        <p:nvSpPr>
          <p:cNvPr id="23" name="Shape 2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97250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02/06/2018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5862734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02/06/2018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443283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02/06/2018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1190277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02/06/2018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7589753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02/06/2018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0482726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02/06/2018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3872998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02/06/2018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238780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02/06/2018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1180765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02/06/2018</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07232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hyperlink" Target="https://www.linkedin.com/pulse/real-comparison-nosql-databases-hbase-cassandra-mongodb-sahu/" TargetMode="External"/><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hyperlink" Target="https://www.mongodb.com/mongodb-architecture" TargetMode="External"/><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MongoDB" TargetMode="External"/><Relationship Id="rId7" Type="http://schemas.openxmlformats.org/officeDocument/2006/relationships/hyperlink" Target="https://docs.mongodb.com/manual/core/map-reduce/" TargetMode="External"/><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hyperlink" Target="https://www.zdnet.com/article/mongodb-3-0-gets-ready-to-roll-with-wiredtiger-engine-onboard/" TargetMode="External"/><Relationship Id="rId5" Type="http://schemas.openxmlformats.org/officeDocument/2006/relationships/hyperlink" Target="https://www.mongodb.com/products/spark-connector" TargetMode="External"/><Relationship Id="rId4" Type="http://schemas.openxmlformats.org/officeDocument/2006/relationships/hyperlink" Target="https://docs.mongodb.com/manual/applications/drivers/index.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hyperlink" Target="https://www.mongodb.com/products/compass" TargetMode="External"/><Relationship Id="rId2" Type="http://schemas.openxmlformats.org/officeDocument/2006/relationships/notesSlide" Target="../notesSlides/notesSlide20.xml"/><Relationship Id="rId1" Type="http://schemas.openxmlformats.org/officeDocument/2006/relationships/slideLayout" Target="../slideLayouts/slideLayout17.xml"/><Relationship Id="rId4" Type="http://schemas.openxmlformats.org/officeDocument/2006/relationships/hyperlink" Target="https://www.mongodb.com/cloud/atla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hyperlink" Target="https://www.mongodb.com/mongodb-architecture" TargetMode="External"/><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hyperlink" Target="https://docs.mongodb.com/manual/core/gridfs/?_ga=1.174136930.1757467839.1446130408" TargetMode="External"/><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2.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3" Type="http://schemas.openxmlformats.org/officeDocument/2006/relationships/hyperlink" Target="http://www.bmc.com/it-solutions/remedy-itsm.html" TargetMode="External"/><Relationship Id="rId2" Type="http://schemas.openxmlformats.org/officeDocument/2006/relationships/notesSlide" Target="../notesSlides/notesSlide71.xml"/><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2.xml"/><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5.xml"/><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subTitle" idx="1"/>
          </p:nvPr>
        </p:nvSpPr>
        <p:spPr>
          <a:xfrm>
            <a:off x="741234" y="2737025"/>
            <a:ext cx="5487600" cy="839100"/>
          </a:xfrm>
          <a:prstGeom prst="rect">
            <a:avLst/>
          </a:prstGeom>
        </p:spPr>
        <p:txBody>
          <a:bodyPr spcFirstLastPara="1" wrap="square" lIns="91425" tIns="91425" rIns="91425" bIns="91425" anchor="t" anchorCtr="0">
            <a:noAutofit/>
          </a:bodyPr>
          <a:lstStyle/>
          <a:p>
            <a:pPr marL="139700" algn="ctr">
              <a:lnSpc>
                <a:spcPct val="150000"/>
              </a:lnSpc>
              <a:spcBef>
                <a:spcPts val="0"/>
              </a:spcBef>
              <a:buClr>
                <a:srgbClr val="454545"/>
              </a:buClr>
              <a:buSzPts val="1400"/>
            </a:pPr>
            <a:r>
              <a:rPr lang="en" sz="1400" b="1" i="1" dirty="0">
                <a:solidFill>
                  <a:schemeClr val="tx1"/>
                </a:solidFill>
                <a:highlight>
                  <a:srgbClr val="FFFFFF"/>
                </a:highlight>
                <a:latin typeface="Arial" panose="020B0604020202020204" pitchFamily="34" charset="0"/>
                <a:ea typeface="Arial"/>
                <a:cs typeface="Arial" panose="020B0604020202020204" pitchFamily="34" charset="0"/>
              </a:rPr>
              <a:t>The OSS </a:t>
            </a:r>
            <a:r>
              <a:rPr lang="en" sz="1400" b="1" i="1" dirty="0" smtClean="0">
                <a:solidFill>
                  <a:schemeClr val="tx1"/>
                </a:solidFill>
                <a:highlight>
                  <a:srgbClr val="FFFFFF"/>
                </a:highlight>
                <a:latin typeface="Arial" panose="020B0604020202020204" pitchFamily="34" charset="0"/>
                <a:ea typeface="Arial"/>
                <a:cs typeface="Arial" panose="020B0604020202020204" pitchFamily="34" charset="0"/>
              </a:rPr>
              <a:t>Crew</a:t>
            </a:r>
            <a:endParaRPr sz="1400" dirty="0">
              <a:solidFill>
                <a:schemeClr val="tx1"/>
              </a:solidFill>
              <a:highlight>
                <a:srgbClr val="FFFFFF"/>
              </a:highlight>
              <a:latin typeface="Arial" panose="020B0604020202020204" pitchFamily="34" charset="0"/>
              <a:ea typeface="Arial"/>
              <a:cs typeface="Arial" panose="020B0604020202020204" pitchFamily="34" charset="0"/>
            </a:endParaRPr>
          </a:p>
          <a:p>
            <a:pPr marL="139700" algn="ctr">
              <a:lnSpc>
                <a:spcPct val="150000"/>
              </a:lnSpc>
              <a:spcBef>
                <a:spcPts val="0"/>
              </a:spcBef>
              <a:buClr>
                <a:srgbClr val="454545"/>
              </a:buClr>
              <a:buSzPts val="1400"/>
            </a:pPr>
            <a:r>
              <a:rPr lang="en" sz="1400" dirty="0">
                <a:solidFill>
                  <a:schemeClr val="tx1"/>
                </a:solidFill>
                <a:highlight>
                  <a:srgbClr val="FFFFFF"/>
                </a:highlight>
                <a:latin typeface="Arial" panose="020B0604020202020204" pitchFamily="34" charset="0"/>
                <a:ea typeface="Arial"/>
                <a:cs typeface="Arial" panose="020B0604020202020204" pitchFamily="34" charset="0"/>
              </a:rPr>
              <a:t>Chengkai Yang </a:t>
            </a:r>
          </a:p>
          <a:p>
            <a:pPr marL="139700" algn="ctr">
              <a:lnSpc>
                <a:spcPct val="150000"/>
              </a:lnSpc>
              <a:spcBef>
                <a:spcPts val="0"/>
              </a:spcBef>
              <a:buClr>
                <a:srgbClr val="454545"/>
              </a:buClr>
              <a:buSzPts val="1400"/>
            </a:pPr>
            <a:r>
              <a:rPr lang="en" sz="1400" dirty="0">
                <a:solidFill>
                  <a:schemeClr val="tx1"/>
                </a:solidFill>
                <a:highlight>
                  <a:srgbClr val="FFFFFF"/>
                </a:highlight>
                <a:latin typeface="Arial" panose="020B0604020202020204" pitchFamily="34" charset="0"/>
                <a:ea typeface="Arial"/>
                <a:cs typeface="Arial" panose="020B0604020202020204" pitchFamily="34" charset="0"/>
              </a:rPr>
              <a:t>Christopher Wong</a:t>
            </a:r>
          </a:p>
          <a:p>
            <a:pPr marL="139700" algn="ctr">
              <a:lnSpc>
                <a:spcPct val="150000"/>
              </a:lnSpc>
              <a:spcBef>
                <a:spcPts val="0"/>
              </a:spcBef>
              <a:buClr>
                <a:srgbClr val="454545"/>
              </a:buClr>
              <a:buSzPts val="1400"/>
            </a:pPr>
            <a:r>
              <a:rPr lang="en" sz="1400" dirty="0">
                <a:solidFill>
                  <a:schemeClr val="tx1"/>
                </a:solidFill>
                <a:highlight>
                  <a:srgbClr val="FFFFFF"/>
                </a:highlight>
                <a:latin typeface="Arial" panose="020B0604020202020204" pitchFamily="34" charset="0"/>
                <a:ea typeface="Arial"/>
                <a:cs typeface="Arial" panose="020B0604020202020204" pitchFamily="34" charset="0"/>
              </a:rPr>
              <a:t>Hrishikesh Panchbhai</a:t>
            </a:r>
          </a:p>
          <a:p>
            <a:pPr marL="139700" algn="ctr">
              <a:lnSpc>
                <a:spcPct val="150000"/>
              </a:lnSpc>
              <a:spcBef>
                <a:spcPts val="0"/>
              </a:spcBef>
              <a:buClr>
                <a:srgbClr val="454545"/>
              </a:buClr>
              <a:buSzPts val="1400"/>
            </a:pPr>
            <a:r>
              <a:rPr lang="en" sz="1400" dirty="0">
                <a:solidFill>
                  <a:schemeClr val="tx1"/>
                </a:solidFill>
                <a:highlight>
                  <a:srgbClr val="FFFFFF"/>
                </a:highlight>
                <a:latin typeface="Arial" panose="020B0604020202020204" pitchFamily="34" charset="0"/>
                <a:ea typeface="Arial"/>
                <a:cs typeface="Arial" panose="020B0604020202020204" pitchFamily="34" charset="0"/>
              </a:rPr>
              <a:t>Jayalakshmi Vaidayanathan</a:t>
            </a:r>
          </a:p>
          <a:p>
            <a:pPr marL="139700" algn="ctr">
              <a:lnSpc>
                <a:spcPct val="150000"/>
              </a:lnSpc>
              <a:spcBef>
                <a:spcPts val="0"/>
              </a:spcBef>
              <a:buClr>
                <a:srgbClr val="454545"/>
              </a:buClr>
              <a:buSzPts val="1400"/>
            </a:pPr>
            <a:r>
              <a:rPr lang="en" sz="1400" dirty="0">
                <a:solidFill>
                  <a:schemeClr val="tx1"/>
                </a:solidFill>
                <a:highlight>
                  <a:srgbClr val="FFFFFF"/>
                </a:highlight>
                <a:latin typeface="Arial" panose="020B0604020202020204" pitchFamily="34" charset="0"/>
                <a:ea typeface="Arial"/>
                <a:cs typeface="Arial" panose="020B0604020202020204" pitchFamily="34" charset="0"/>
              </a:rPr>
              <a:t>Vishal Reddy Gopu </a:t>
            </a:r>
            <a:endParaRPr sz="1400" dirty="0">
              <a:solidFill>
                <a:schemeClr val="tx1"/>
              </a:solidFill>
              <a:highlight>
                <a:srgbClr val="FFFFFF"/>
              </a:highlight>
              <a:latin typeface="Arial" panose="020B0604020202020204" pitchFamily="34" charset="0"/>
              <a:ea typeface="Arial"/>
              <a:cs typeface="Arial" panose="020B0604020202020204" pitchFamily="34" charset="0"/>
            </a:endParaRPr>
          </a:p>
          <a:p>
            <a:pPr marL="0" lvl="0" indent="0">
              <a:spcBef>
                <a:spcPts val="0"/>
              </a:spcBef>
              <a:spcAft>
                <a:spcPts val="0"/>
              </a:spcAft>
              <a:buNone/>
            </a:pPr>
            <a:endParaRPr sz="1400" b="1" dirty="0">
              <a:solidFill>
                <a:schemeClr val="tx1"/>
              </a:solidFill>
              <a:latin typeface="Arial" panose="020B0604020202020204" pitchFamily="34" charset="0"/>
              <a:cs typeface="Arial" panose="020B0604020202020204" pitchFamily="34" charset="0"/>
            </a:endParaRPr>
          </a:p>
          <a:p>
            <a:pPr marL="0" lvl="0" indent="0" rtl="0">
              <a:spcBef>
                <a:spcPts val="0"/>
              </a:spcBef>
              <a:spcAft>
                <a:spcPts val="0"/>
              </a:spcAft>
              <a:buNone/>
            </a:pPr>
            <a:endParaRPr sz="1400" dirty="0">
              <a:solidFill>
                <a:schemeClr val="tx1"/>
              </a:solidFill>
              <a:latin typeface="Arial" panose="020B0604020202020204" pitchFamily="34" charset="0"/>
              <a:cs typeface="Arial" panose="020B0604020202020204" pitchFamily="34" charset="0"/>
            </a:endParaRPr>
          </a:p>
        </p:txBody>
      </p:sp>
      <p:pic>
        <p:nvPicPr>
          <p:cNvPr id="67" name="Shape 67"/>
          <p:cNvPicPr preferRelativeResize="0"/>
          <p:nvPr/>
        </p:nvPicPr>
        <p:blipFill>
          <a:blip r:embed="rId3">
            <a:alphaModFix/>
          </a:blip>
          <a:stretch>
            <a:fillRect/>
          </a:stretch>
        </p:blipFill>
        <p:spPr>
          <a:xfrm>
            <a:off x="1555511" y="1175356"/>
            <a:ext cx="4268000" cy="114307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862472" y="1999364"/>
            <a:ext cx="8571300" cy="94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a:t>The Solution - MongoDB</a:t>
            </a: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261350"/>
            <a:ext cx="8520600" cy="89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Proposed System</a:t>
            </a:r>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44" y="1228098"/>
            <a:ext cx="4990521" cy="364842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Why MongoDB?</a:t>
            </a:r>
            <a:endParaRPr dirty="0"/>
          </a:p>
        </p:txBody>
      </p:sp>
      <p:sp>
        <p:nvSpPr>
          <p:cNvPr id="123" name="Shape 123"/>
          <p:cNvSpPr txBox="1">
            <a:spLocks noGrp="1"/>
          </p:cNvSpPr>
          <p:nvPr>
            <p:ph type="body" idx="1"/>
          </p:nvPr>
        </p:nvSpPr>
        <p:spPr>
          <a:xfrm>
            <a:off x="311700" y="1266325"/>
            <a:ext cx="6709210" cy="3302700"/>
          </a:xfrm>
          <a:prstGeom prst="rect">
            <a:avLst/>
          </a:prstGeom>
        </p:spPr>
        <p:txBody>
          <a:bodyPr spcFirstLastPara="1" wrap="square" lIns="91425" tIns="91425" rIns="91425" bIns="91425" anchor="t" anchorCtr="0">
            <a:noAutofit/>
          </a:bodyPr>
          <a:lstStyle/>
          <a:p>
            <a:pPr>
              <a:lnSpc>
                <a:spcPct val="150000"/>
              </a:lnSpc>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MongoDB </a:t>
            </a:r>
            <a:r>
              <a:rPr lang="en-US" sz="1400" dirty="0">
                <a:solidFill>
                  <a:schemeClr val="tx1"/>
                </a:solidFill>
                <a:latin typeface="Arial" panose="020B0604020202020204" pitchFamily="34" charset="0"/>
                <a:cs typeface="Arial" panose="020B0604020202020204" pitchFamily="34" charset="0"/>
              </a:rPr>
              <a:t>is a </a:t>
            </a:r>
            <a:r>
              <a:rPr lang="en-US" sz="1400" dirty="0">
                <a:solidFill>
                  <a:schemeClr val="tx1"/>
                </a:solidFill>
                <a:uFill>
                  <a:noFill/>
                </a:uFill>
                <a:latin typeface="Arial" panose="020B0604020202020204" pitchFamily="34" charset="0"/>
                <a:cs typeface="Arial" panose="020B0604020202020204" pitchFamily="34" charset="0"/>
              </a:rPr>
              <a:t>free and open-source</a:t>
            </a:r>
            <a:r>
              <a:rPr lang="en-US" sz="1400" dirty="0">
                <a:solidFill>
                  <a:schemeClr val="tx1"/>
                </a:solidFill>
                <a:latin typeface="Arial" panose="020B0604020202020204" pitchFamily="34" charset="0"/>
                <a:cs typeface="Arial" panose="020B0604020202020204" pitchFamily="34" charset="0"/>
              </a:rPr>
              <a:t> </a:t>
            </a:r>
            <a:r>
              <a:rPr lang="en-US" sz="1400" dirty="0" smtClean="0">
                <a:solidFill>
                  <a:schemeClr val="tx1"/>
                </a:solidFill>
                <a:uFill>
                  <a:noFill/>
                </a:uFill>
                <a:latin typeface="Arial" panose="020B0604020202020204" pitchFamily="34" charset="0"/>
                <a:cs typeface="Arial" panose="020B0604020202020204" pitchFamily="34" charset="0"/>
              </a:rPr>
              <a:t>cross-platform</a:t>
            </a:r>
            <a:endParaRPr lang="en-US" sz="1400" dirty="0" smtClean="0">
              <a:solidFill>
                <a:schemeClr val="tx1"/>
              </a:solidFill>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
            </a:pPr>
            <a:r>
              <a:rPr lang="en-US" sz="1400" dirty="0" smtClean="0">
                <a:solidFill>
                  <a:schemeClr val="tx1"/>
                </a:solidFill>
                <a:uFill>
                  <a:noFill/>
                </a:uFill>
                <a:latin typeface="Arial" panose="020B0604020202020204" pitchFamily="34" charset="0"/>
                <a:cs typeface="Arial" panose="020B0604020202020204" pitchFamily="34" charset="0"/>
              </a:rPr>
              <a:t>NoSQL</a:t>
            </a:r>
            <a:r>
              <a:rPr lang="en-US" sz="1400" dirty="0" smtClean="0">
                <a:solidFill>
                  <a:schemeClr val="tx1"/>
                </a:solidFill>
                <a:latin typeface="Arial" panose="020B0604020202020204" pitchFamily="34" charset="0"/>
                <a:cs typeface="Arial" panose="020B0604020202020204" pitchFamily="34" charset="0"/>
              </a:rPr>
              <a:t> </a:t>
            </a:r>
            <a:r>
              <a:rPr lang="en-US" sz="1400" dirty="0">
                <a:solidFill>
                  <a:schemeClr val="tx1"/>
                </a:solidFill>
                <a:latin typeface="Arial" panose="020B0604020202020204" pitchFamily="34" charset="0"/>
                <a:cs typeface="Arial" panose="020B0604020202020204" pitchFamily="34" charset="0"/>
              </a:rPr>
              <a:t>database program, uses </a:t>
            </a:r>
            <a:r>
              <a:rPr lang="en-US" sz="1400" dirty="0">
                <a:solidFill>
                  <a:schemeClr val="tx1"/>
                </a:solidFill>
                <a:uFill>
                  <a:noFill/>
                </a:uFill>
                <a:latin typeface="Arial" panose="020B0604020202020204" pitchFamily="34" charset="0"/>
                <a:cs typeface="Arial" panose="020B0604020202020204" pitchFamily="34" charset="0"/>
              </a:rPr>
              <a:t>JSON</a:t>
            </a:r>
            <a:r>
              <a:rPr lang="en-US" sz="1400" dirty="0">
                <a:solidFill>
                  <a:schemeClr val="tx1"/>
                </a:solidFill>
                <a:latin typeface="Arial" panose="020B0604020202020204" pitchFamily="34" charset="0"/>
                <a:cs typeface="Arial" panose="020B0604020202020204" pitchFamily="34" charset="0"/>
              </a:rPr>
              <a:t>-like documents with </a:t>
            </a:r>
            <a:r>
              <a:rPr lang="en-US" sz="1400" dirty="0" smtClean="0">
                <a:solidFill>
                  <a:schemeClr val="tx1"/>
                </a:solidFill>
                <a:uFill>
                  <a:noFill/>
                </a:uFill>
                <a:latin typeface="Arial" panose="020B0604020202020204" pitchFamily="34" charset="0"/>
                <a:cs typeface="Arial" panose="020B0604020202020204" pitchFamily="34" charset="0"/>
              </a:rPr>
              <a:t>schemas</a:t>
            </a:r>
            <a:endParaRPr lang="en-US" sz="1400" dirty="0" smtClean="0">
              <a:solidFill>
                <a:schemeClr val="tx1"/>
              </a:solidFill>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Supports </a:t>
            </a:r>
            <a:r>
              <a:rPr lang="en-US" sz="1400" dirty="0">
                <a:solidFill>
                  <a:schemeClr val="tx1"/>
                </a:solidFill>
                <a:latin typeface="Arial" panose="020B0604020202020204" pitchFamily="34" charset="0"/>
                <a:cs typeface="Arial" panose="020B0604020202020204" pitchFamily="34" charset="0"/>
              </a:rPr>
              <a:t>dynamic </a:t>
            </a:r>
            <a:r>
              <a:rPr lang="en-US" sz="1400" dirty="0">
                <a:solidFill>
                  <a:schemeClr val="tx1"/>
                </a:solidFill>
                <a:uFill>
                  <a:noFill/>
                </a:uFill>
                <a:latin typeface="Arial" panose="020B0604020202020204" pitchFamily="34" charset="0"/>
                <a:cs typeface="Arial" panose="020B0604020202020204" pitchFamily="34" charset="0"/>
              </a:rPr>
              <a:t>schema</a:t>
            </a:r>
            <a:r>
              <a:rPr lang="en-US" sz="1400" dirty="0">
                <a:solidFill>
                  <a:schemeClr val="tx1"/>
                </a:solidFill>
                <a:latin typeface="Arial" panose="020B0604020202020204" pitchFamily="34" charset="0"/>
                <a:cs typeface="Arial" panose="020B0604020202020204" pitchFamily="34" charset="0"/>
              </a:rPr>
              <a:t> design, allowing the documents in a collection to have </a:t>
            </a:r>
            <a:r>
              <a:rPr lang="en-US" sz="1400" dirty="0" smtClean="0">
                <a:solidFill>
                  <a:schemeClr val="tx1"/>
                </a:solidFill>
                <a:latin typeface="Arial" panose="020B0604020202020204" pitchFamily="34" charset="0"/>
                <a:cs typeface="Arial" panose="020B0604020202020204" pitchFamily="34" charset="0"/>
              </a:rPr>
              <a:t>different </a:t>
            </a:r>
            <a:r>
              <a:rPr lang="en-US" sz="1400" dirty="0">
                <a:solidFill>
                  <a:schemeClr val="tx1"/>
                </a:solidFill>
                <a:latin typeface="Arial" panose="020B0604020202020204" pitchFamily="34" charset="0"/>
                <a:cs typeface="Arial" panose="020B0604020202020204" pitchFamily="34" charset="0"/>
              </a:rPr>
              <a:t>fields and </a:t>
            </a:r>
            <a:r>
              <a:rPr lang="en-US" sz="1400" dirty="0" smtClean="0">
                <a:solidFill>
                  <a:schemeClr val="tx1"/>
                </a:solidFill>
                <a:latin typeface="Arial" panose="020B0604020202020204" pitchFamily="34" charset="0"/>
                <a:cs typeface="Arial" panose="020B0604020202020204" pitchFamily="34" charset="0"/>
              </a:rPr>
              <a:t>structures</a:t>
            </a:r>
          </a:p>
          <a:p>
            <a:pPr>
              <a:lnSpc>
                <a:spcPct val="150000"/>
              </a:lnSpc>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Automatic </a:t>
            </a:r>
            <a:r>
              <a:rPr lang="en-US" sz="1400" dirty="0">
                <a:solidFill>
                  <a:schemeClr val="tx1"/>
                </a:solidFill>
                <a:uFill>
                  <a:noFill/>
                </a:uFill>
                <a:latin typeface="Arial" panose="020B0604020202020204" pitchFamily="34" charset="0"/>
                <a:cs typeface="Arial" panose="020B0604020202020204" pitchFamily="34" charset="0"/>
              </a:rPr>
              <a:t>sharding</a:t>
            </a:r>
            <a:r>
              <a:rPr lang="en-US" sz="1400" dirty="0">
                <a:solidFill>
                  <a:schemeClr val="tx1"/>
                </a:solidFill>
                <a:latin typeface="Arial" panose="020B0604020202020204" pitchFamily="34" charset="0"/>
                <a:cs typeface="Arial" panose="020B0604020202020204" pitchFamily="34" charset="0"/>
              </a:rPr>
              <a:t> enables data in a collection to be distributed across multiple systems for </a:t>
            </a:r>
            <a:r>
              <a:rPr lang="en-US" sz="1400" dirty="0">
                <a:solidFill>
                  <a:schemeClr val="tx1"/>
                </a:solidFill>
                <a:uFill>
                  <a:noFill/>
                </a:uFill>
                <a:latin typeface="Arial" panose="020B0604020202020204" pitchFamily="34" charset="0"/>
                <a:cs typeface="Arial" panose="020B0604020202020204" pitchFamily="34" charset="0"/>
              </a:rPr>
              <a:t>horizontal scalability</a:t>
            </a:r>
            <a:r>
              <a:rPr lang="en-US" sz="1400" dirty="0">
                <a:solidFill>
                  <a:schemeClr val="tx1"/>
                </a:solidFill>
                <a:latin typeface="Arial" panose="020B0604020202020204" pitchFamily="34" charset="0"/>
                <a:cs typeface="Arial" panose="020B0604020202020204" pitchFamily="34" charset="0"/>
              </a:rPr>
              <a:t> as data </a:t>
            </a:r>
            <a:r>
              <a:rPr lang="en-US" sz="1400" dirty="0">
                <a:solidFill>
                  <a:schemeClr val="tx1"/>
                </a:solidFill>
                <a:uFill>
                  <a:noFill/>
                </a:uFill>
                <a:latin typeface="Arial" panose="020B0604020202020204" pitchFamily="34" charset="0"/>
                <a:cs typeface="Arial" panose="020B0604020202020204" pitchFamily="34" charset="0"/>
              </a:rPr>
              <a:t>volumes</a:t>
            </a:r>
            <a:r>
              <a:rPr lang="en-US" sz="1400" dirty="0">
                <a:solidFill>
                  <a:schemeClr val="tx1"/>
                </a:solidFill>
                <a:latin typeface="Arial" panose="020B0604020202020204" pitchFamily="34" charset="0"/>
                <a:cs typeface="Arial" panose="020B0604020202020204" pitchFamily="34" charset="0"/>
              </a:rPr>
              <a:t> increase.</a:t>
            </a:r>
            <a:endParaRPr lang="en-US" sz="1400" dirty="0">
              <a:solidFill>
                <a:schemeClr val="tx1"/>
              </a:solidFill>
              <a:highlight>
                <a:srgbClr val="FFFFFF"/>
              </a:highlight>
              <a:latin typeface="Arial" panose="020B0604020202020204" pitchFamily="34" charset="0"/>
              <a:cs typeface="Arial" panose="020B0604020202020204" pitchFamily="34" charset="0"/>
            </a:endParaRPr>
          </a:p>
          <a:p>
            <a:pPr marL="0" indent="0">
              <a:lnSpc>
                <a:spcPct val="200000"/>
              </a:lnSpc>
              <a:spcAft>
                <a:spcPts val="1600"/>
              </a:spcAft>
              <a:buNone/>
            </a:pPr>
            <a:endParaRPr sz="1400" dirty="0">
              <a:solidFill>
                <a:schemeClr val="tx1"/>
              </a:solidFill>
              <a:highlight>
                <a:srgbClr val="FFFFFF"/>
              </a:highligh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xfrm>
            <a:off x="331914" y="175598"/>
            <a:ext cx="8520600" cy="707400"/>
          </a:xfrm>
          <a:prstGeom prst="rect">
            <a:avLst/>
          </a:prstGeom>
        </p:spPr>
        <p:txBody>
          <a:bodyPr spcFirstLastPara="1" wrap="square" lIns="91425" tIns="91425" rIns="91425" bIns="91425" anchor="t" anchorCtr="0">
            <a:noAutofit/>
          </a:bodyPr>
          <a:lstStyle/>
          <a:p>
            <a:pPr lvl="0"/>
            <a:r>
              <a:rPr lang="en" dirty="0" smtClean="0"/>
              <a:t>Comparison</a:t>
            </a:r>
            <a:endParaRPr dirty="0"/>
          </a:p>
        </p:txBody>
      </p:sp>
      <p:graphicFrame>
        <p:nvGraphicFramePr>
          <p:cNvPr id="496" name="Shape 496"/>
          <p:cNvGraphicFramePr/>
          <p:nvPr>
            <p:extLst>
              <p:ext uri="{D42A27DB-BD31-4B8C-83A1-F6EECF244321}">
                <p14:modId xmlns:p14="http://schemas.microsoft.com/office/powerpoint/2010/main" val="1329615418"/>
              </p:ext>
            </p:extLst>
          </p:nvPr>
        </p:nvGraphicFramePr>
        <p:xfrm>
          <a:off x="331914" y="903780"/>
          <a:ext cx="6546868" cy="3962250"/>
        </p:xfrm>
        <a:graphic>
          <a:graphicData uri="http://schemas.openxmlformats.org/drawingml/2006/table">
            <a:tbl>
              <a:tblPr>
                <a:noFill/>
                <a:tableStyleId>{8BF5C152-5AD3-443C-9CCF-F1099C05FF24}</a:tableStyleId>
              </a:tblPr>
              <a:tblGrid>
                <a:gridCol w="1611186">
                  <a:extLst>
                    <a:ext uri="{9D8B030D-6E8A-4147-A177-3AD203B41FA5}">
                      <a16:colId xmlns:a16="http://schemas.microsoft.com/office/drawing/2014/main" val="20000"/>
                    </a:ext>
                  </a:extLst>
                </a:gridCol>
                <a:gridCol w="1506682">
                  <a:extLst>
                    <a:ext uri="{9D8B030D-6E8A-4147-A177-3AD203B41FA5}">
                      <a16:colId xmlns:a16="http://schemas.microsoft.com/office/drawing/2014/main" val="20001"/>
                    </a:ext>
                  </a:extLst>
                </a:gridCol>
                <a:gridCol w="1724891">
                  <a:extLst>
                    <a:ext uri="{9D8B030D-6E8A-4147-A177-3AD203B41FA5}">
                      <a16:colId xmlns:a16="http://schemas.microsoft.com/office/drawing/2014/main" val="20002"/>
                    </a:ext>
                  </a:extLst>
                </a:gridCol>
                <a:gridCol w="1704109">
                  <a:extLst>
                    <a:ext uri="{9D8B030D-6E8A-4147-A177-3AD203B41FA5}">
                      <a16:colId xmlns:a16="http://schemas.microsoft.com/office/drawing/2014/main" val="20003"/>
                    </a:ext>
                  </a:extLst>
                </a:gridCol>
              </a:tblGrid>
              <a:tr h="381000">
                <a:tc>
                  <a:txBody>
                    <a:bodyPr/>
                    <a:lstStyle/>
                    <a:p>
                      <a:pPr marL="0" lvl="0" indent="0">
                        <a:spcBef>
                          <a:spcPts val="0"/>
                        </a:spcBef>
                        <a:spcAft>
                          <a:spcPts val="0"/>
                        </a:spcAft>
                        <a:buNone/>
                      </a:pPr>
                      <a:r>
                        <a:rPr lang="en" b="1">
                          <a:solidFill>
                            <a:schemeClr val="tx1"/>
                          </a:solidFill>
                        </a:rPr>
                        <a:t>NAME</a:t>
                      </a:r>
                      <a:endParaRPr b="1">
                        <a:solidFill>
                          <a:schemeClr val="tx1"/>
                        </a:solidFill>
                      </a:endParaRPr>
                    </a:p>
                  </a:txBody>
                  <a:tcPr marL="91425" marR="91425" marT="91425" marB="91425"/>
                </a:tc>
                <a:tc>
                  <a:txBody>
                    <a:bodyPr/>
                    <a:lstStyle/>
                    <a:p>
                      <a:pPr marL="0" lvl="0" indent="0">
                        <a:spcBef>
                          <a:spcPts val="0"/>
                        </a:spcBef>
                        <a:spcAft>
                          <a:spcPts val="0"/>
                        </a:spcAft>
                        <a:buNone/>
                      </a:pPr>
                      <a:r>
                        <a:rPr lang="en" b="1" dirty="0">
                          <a:solidFill>
                            <a:schemeClr val="tx1"/>
                          </a:solidFill>
                        </a:rPr>
                        <a:t>MongoDB</a:t>
                      </a:r>
                      <a:endParaRPr b="1" dirty="0">
                        <a:solidFill>
                          <a:schemeClr val="tx1"/>
                        </a:solidFill>
                      </a:endParaRPr>
                    </a:p>
                  </a:txBody>
                  <a:tcPr marL="91425" marR="91425" marT="91425" marB="91425"/>
                </a:tc>
                <a:tc>
                  <a:txBody>
                    <a:bodyPr/>
                    <a:lstStyle/>
                    <a:p>
                      <a:pPr marL="0" lvl="0" indent="0">
                        <a:spcBef>
                          <a:spcPts val="0"/>
                        </a:spcBef>
                        <a:spcAft>
                          <a:spcPts val="0"/>
                        </a:spcAft>
                        <a:buNone/>
                      </a:pPr>
                      <a:r>
                        <a:rPr lang="en" b="1" dirty="0">
                          <a:solidFill>
                            <a:schemeClr val="tx1"/>
                          </a:solidFill>
                        </a:rPr>
                        <a:t>Cassandra</a:t>
                      </a:r>
                      <a:endParaRPr b="1" dirty="0">
                        <a:solidFill>
                          <a:schemeClr val="tx1"/>
                        </a:solidFill>
                      </a:endParaRPr>
                    </a:p>
                  </a:txBody>
                  <a:tcPr marL="91425" marR="91425" marT="91425" marB="91425"/>
                </a:tc>
                <a:tc>
                  <a:txBody>
                    <a:bodyPr/>
                    <a:lstStyle/>
                    <a:p>
                      <a:pPr marL="0" lvl="0" indent="0">
                        <a:spcBef>
                          <a:spcPts val="0"/>
                        </a:spcBef>
                        <a:spcAft>
                          <a:spcPts val="0"/>
                        </a:spcAft>
                        <a:buNone/>
                      </a:pPr>
                      <a:r>
                        <a:rPr lang="en" b="1" dirty="0">
                          <a:solidFill>
                            <a:schemeClr val="tx1"/>
                          </a:solidFill>
                        </a:rPr>
                        <a:t>MySQL</a:t>
                      </a:r>
                      <a:endParaRPr b="1" dirty="0">
                        <a:solidFill>
                          <a:schemeClr val="tx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spcBef>
                          <a:spcPts val="0"/>
                        </a:spcBef>
                        <a:spcAft>
                          <a:spcPts val="0"/>
                        </a:spcAft>
                        <a:buNone/>
                      </a:pPr>
                      <a:r>
                        <a:rPr lang="en" dirty="0">
                          <a:solidFill>
                            <a:schemeClr val="tx1"/>
                          </a:solidFill>
                        </a:rPr>
                        <a:t>Description</a:t>
                      </a:r>
                      <a:endParaRPr dirty="0">
                        <a:solidFill>
                          <a:schemeClr val="tx1"/>
                        </a:solidFill>
                      </a:endParaRPr>
                    </a:p>
                  </a:txBody>
                  <a:tcPr marL="91425" marR="91425" marT="91425" marB="91425"/>
                </a:tc>
                <a:tc>
                  <a:txBody>
                    <a:bodyPr/>
                    <a:lstStyle/>
                    <a:p>
                      <a:pPr marL="0" lvl="0" indent="0" algn="l" defTabSz="342900" rtl="0" eaLnBrk="1" latinLnBrk="0" hangingPunct="1">
                        <a:spcBef>
                          <a:spcPts val="0"/>
                        </a:spcBef>
                        <a:spcAft>
                          <a:spcPts val="0"/>
                        </a:spcAft>
                        <a:buNone/>
                      </a:pPr>
                      <a:r>
                        <a:rPr lang="en" sz="1350" kern="1200">
                          <a:solidFill>
                            <a:schemeClr val="tx1"/>
                          </a:solidFill>
                          <a:latin typeface="Arial"/>
                          <a:ea typeface="Arial"/>
                          <a:cs typeface="Arial"/>
                        </a:rPr>
                        <a:t>One of the most popular document stores</a:t>
                      </a:r>
                      <a:endParaRPr sz="1350" kern="1200">
                        <a:solidFill>
                          <a:schemeClr val="tx1"/>
                        </a:solidFill>
                        <a:latin typeface="Arial"/>
                        <a:ea typeface="Arial"/>
                        <a:cs typeface="Arial"/>
                      </a:endParaRPr>
                    </a:p>
                  </a:txBody>
                  <a:tcPr marL="91425" marR="91425" marT="91425" marB="91425"/>
                </a:tc>
                <a:tc>
                  <a:txBody>
                    <a:bodyPr/>
                    <a:lstStyle/>
                    <a:p>
                      <a:pPr marL="0" lvl="0" indent="0" algn="l" defTabSz="342900" rtl="0" eaLnBrk="1" latinLnBrk="0" hangingPunct="1">
                        <a:spcBef>
                          <a:spcPts val="0"/>
                        </a:spcBef>
                        <a:spcAft>
                          <a:spcPts val="0"/>
                        </a:spcAft>
                        <a:buNone/>
                      </a:pPr>
                      <a:r>
                        <a:rPr lang="en" sz="1350" kern="1200">
                          <a:solidFill>
                            <a:schemeClr val="tx1"/>
                          </a:solidFill>
                          <a:latin typeface="Arial"/>
                          <a:ea typeface="Arial"/>
                          <a:cs typeface="Arial"/>
                        </a:rPr>
                        <a:t>Wide-column store based on ideas of BigTable and DynamoDB </a:t>
                      </a:r>
                      <a:endParaRPr sz="1350" kern="1200">
                        <a:solidFill>
                          <a:schemeClr val="tx1"/>
                        </a:solidFill>
                        <a:latin typeface="Arial"/>
                        <a:ea typeface="Arial"/>
                        <a:cs typeface="Arial"/>
                      </a:endParaRPr>
                    </a:p>
                  </a:txBody>
                  <a:tcPr marL="91425" marR="91425" marT="91425" marB="91425"/>
                </a:tc>
                <a:tc>
                  <a:txBody>
                    <a:bodyPr/>
                    <a:lstStyle/>
                    <a:p>
                      <a:pPr marL="0" lvl="0" indent="0" algn="l" defTabSz="342900" rtl="0" eaLnBrk="1" latinLnBrk="0" hangingPunct="1">
                        <a:spcBef>
                          <a:spcPts val="0"/>
                        </a:spcBef>
                        <a:spcAft>
                          <a:spcPts val="0"/>
                        </a:spcAft>
                        <a:buNone/>
                      </a:pPr>
                      <a:r>
                        <a:rPr lang="en" sz="1350" kern="1200" dirty="0">
                          <a:solidFill>
                            <a:schemeClr val="tx1"/>
                          </a:solidFill>
                          <a:latin typeface="Arial"/>
                          <a:ea typeface="Arial"/>
                          <a:cs typeface="Arial"/>
                        </a:rPr>
                        <a:t>Widely used open source Relational</a:t>
                      </a:r>
                      <a:endParaRPr sz="1350" kern="1200" dirty="0">
                        <a:solidFill>
                          <a:schemeClr val="tx1"/>
                        </a:solidFill>
                        <a:latin typeface="Arial"/>
                        <a:ea typeface="Arial"/>
                        <a:cs typeface="Arial"/>
                      </a:endParaRPr>
                    </a:p>
                    <a:p>
                      <a:pPr marL="0" lvl="0" indent="0" algn="l" defTabSz="342900" rtl="0" eaLnBrk="1" latinLnBrk="0" hangingPunct="1">
                        <a:spcBef>
                          <a:spcPts val="0"/>
                        </a:spcBef>
                        <a:spcAft>
                          <a:spcPts val="0"/>
                        </a:spcAft>
                        <a:buNone/>
                      </a:pPr>
                      <a:r>
                        <a:rPr lang="en" sz="1350" kern="1200" dirty="0">
                          <a:solidFill>
                            <a:schemeClr val="tx1"/>
                          </a:solidFill>
                          <a:latin typeface="Arial"/>
                          <a:ea typeface="Arial"/>
                          <a:cs typeface="Arial"/>
                        </a:rPr>
                        <a:t>Database Management System</a:t>
                      </a:r>
                      <a:endParaRPr sz="1350" kern="1200" dirty="0">
                        <a:solidFill>
                          <a:schemeClr val="tx1"/>
                        </a:solidFill>
                        <a:latin typeface="Arial"/>
                        <a:ea typeface="Arial"/>
                        <a:cs typeface="Aria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defTabSz="342900" rtl="0" eaLnBrk="1" latinLnBrk="0" hangingPunct="1">
                        <a:spcBef>
                          <a:spcPts val="0"/>
                        </a:spcBef>
                        <a:spcAft>
                          <a:spcPts val="0"/>
                        </a:spcAft>
                        <a:buNone/>
                      </a:pPr>
                      <a:r>
                        <a:rPr lang="en" sz="1350" kern="1200" dirty="0">
                          <a:solidFill>
                            <a:schemeClr val="tx1"/>
                          </a:solidFill>
                          <a:latin typeface="Arial"/>
                          <a:ea typeface="Arial"/>
                          <a:cs typeface="Arial"/>
                          <a:sym typeface="Verdana"/>
                        </a:rPr>
                        <a:t>Primary database model</a:t>
                      </a:r>
                      <a:endParaRPr sz="1350" kern="1200" dirty="0">
                        <a:solidFill>
                          <a:schemeClr val="tx1"/>
                        </a:solidFill>
                        <a:latin typeface="Arial"/>
                        <a:ea typeface="Arial"/>
                        <a:cs typeface="Arial"/>
                      </a:endParaRPr>
                    </a:p>
                  </a:txBody>
                  <a:tcPr marL="91425" marR="91425" marT="91425" marB="91425"/>
                </a:tc>
                <a:tc>
                  <a:txBody>
                    <a:bodyPr/>
                    <a:lstStyle/>
                    <a:p>
                      <a:pPr marL="0" lvl="0" indent="0">
                        <a:spcBef>
                          <a:spcPts val="0"/>
                        </a:spcBef>
                        <a:spcAft>
                          <a:spcPts val="0"/>
                        </a:spcAft>
                        <a:buNone/>
                      </a:pPr>
                      <a:r>
                        <a:rPr lang="en" dirty="0">
                          <a:solidFill>
                            <a:schemeClr val="tx1"/>
                          </a:solidFill>
                        </a:rPr>
                        <a:t>Document Store</a:t>
                      </a:r>
                      <a:endParaRPr dirty="0">
                        <a:solidFill>
                          <a:schemeClr val="tx1"/>
                        </a:solidFill>
                      </a:endParaRPr>
                    </a:p>
                  </a:txBody>
                  <a:tcPr marL="91425" marR="91425" marT="91425" marB="91425"/>
                </a:tc>
                <a:tc>
                  <a:txBody>
                    <a:bodyPr/>
                    <a:lstStyle/>
                    <a:p>
                      <a:pPr marL="0" lvl="0" indent="0">
                        <a:spcBef>
                          <a:spcPts val="0"/>
                        </a:spcBef>
                        <a:spcAft>
                          <a:spcPts val="0"/>
                        </a:spcAft>
                        <a:buNone/>
                      </a:pPr>
                      <a:r>
                        <a:rPr lang="en" sz="1300">
                          <a:solidFill>
                            <a:schemeClr val="tx1"/>
                          </a:solidFill>
                        </a:rPr>
                        <a:t>Wide Column Store</a:t>
                      </a:r>
                      <a:endParaRPr>
                        <a:solidFill>
                          <a:schemeClr val="tx1"/>
                        </a:solidFill>
                      </a:endParaRPr>
                    </a:p>
                  </a:txBody>
                  <a:tcPr marL="91425" marR="91425" marT="91425" marB="91425"/>
                </a:tc>
                <a:tc>
                  <a:txBody>
                    <a:bodyPr/>
                    <a:lstStyle/>
                    <a:p>
                      <a:pPr marL="0" lvl="0" indent="0">
                        <a:spcBef>
                          <a:spcPts val="0"/>
                        </a:spcBef>
                        <a:spcAft>
                          <a:spcPts val="0"/>
                        </a:spcAft>
                        <a:buNone/>
                      </a:pPr>
                      <a:r>
                        <a:rPr lang="en">
                          <a:solidFill>
                            <a:schemeClr val="tx1"/>
                          </a:solidFill>
                        </a:rPr>
                        <a:t>Relational DBMS</a:t>
                      </a:r>
                      <a:endParaRPr>
                        <a:solidFill>
                          <a:schemeClr val="tx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spcBef>
                          <a:spcPts val="0"/>
                        </a:spcBef>
                        <a:spcAft>
                          <a:spcPts val="0"/>
                        </a:spcAft>
                        <a:buNone/>
                      </a:pPr>
                      <a:r>
                        <a:rPr lang="en">
                          <a:solidFill>
                            <a:schemeClr val="tx1"/>
                          </a:solidFill>
                        </a:rPr>
                        <a:t>Implementation Language</a:t>
                      </a:r>
                      <a:endParaRPr>
                        <a:solidFill>
                          <a:schemeClr val="tx1"/>
                        </a:solidFill>
                      </a:endParaRPr>
                    </a:p>
                  </a:txBody>
                  <a:tcPr marL="91425" marR="91425" marT="91425" marB="91425"/>
                </a:tc>
                <a:tc>
                  <a:txBody>
                    <a:bodyPr/>
                    <a:lstStyle/>
                    <a:p>
                      <a:pPr marL="0" lvl="0" indent="0">
                        <a:spcBef>
                          <a:spcPts val="0"/>
                        </a:spcBef>
                        <a:spcAft>
                          <a:spcPts val="0"/>
                        </a:spcAft>
                        <a:buNone/>
                      </a:pPr>
                      <a:r>
                        <a:rPr lang="en">
                          <a:solidFill>
                            <a:schemeClr val="tx1"/>
                          </a:solidFill>
                        </a:rPr>
                        <a:t>C++</a:t>
                      </a:r>
                      <a:endParaRPr>
                        <a:solidFill>
                          <a:schemeClr val="tx1"/>
                        </a:solidFill>
                      </a:endParaRPr>
                    </a:p>
                  </a:txBody>
                  <a:tcPr marL="91425" marR="91425" marT="91425" marB="91425"/>
                </a:tc>
                <a:tc>
                  <a:txBody>
                    <a:bodyPr/>
                    <a:lstStyle/>
                    <a:p>
                      <a:pPr marL="0" lvl="0" indent="0">
                        <a:spcBef>
                          <a:spcPts val="0"/>
                        </a:spcBef>
                        <a:spcAft>
                          <a:spcPts val="0"/>
                        </a:spcAft>
                        <a:buNone/>
                      </a:pPr>
                      <a:r>
                        <a:rPr lang="en">
                          <a:solidFill>
                            <a:schemeClr val="tx1"/>
                          </a:solidFill>
                        </a:rPr>
                        <a:t>JAVA</a:t>
                      </a:r>
                      <a:endParaRPr>
                        <a:solidFill>
                          <a:schemeClr val="tx1"/>
                        </a:solidFill>
                      </a:endParaRPr>
                    </a:p>
                  </a:txBody>
                  <a:tcPr marL="91425" marR="91425" marT="91425" marB="91425"/>
                </a:tc>
                <a:tc>
                  <a:txBody>
                    <a:bodyPr/>
                    <a:lstStyle/>
                    <a:p>
                      <a:pPr marL="0" lvl="0" indent="0">
                        <a:spcBef>
                          <a:spcPts val="0"/>
                        </a:spcBef>
                        <a:spcAft>
                          <a:spcPts val="0"/>
                        </a:spcAft>
                        <a:buNone/>
                      </a:pPr>
                      <a:r>
                        <a:rPr lang="en">
                          <a:solidFill>
                            <a:schemeClr val="tx1"/>
                          </a:solidFill>
                        </a:rPr>
                        <a:t>C and C++</a:t>
                      </a:r>
                      <a:endParaRPr>
                        <a:solidFill>
                          <a:schemeClr val="tx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spcBef>
                          <a:spcPts val="0"/>
                        </a:spcBef>
                        <a:spcAft>
                          <a:spcPts val="0"/>
                        </a:spcAft>
                        <a:buNone/>
                      </a:pPr>
                      <a:r>
                        <a:rPr lang="en">
                          <a:solidFill>
                            <a:schemeClr val="tx1"/>
                          </a:solidFill>
                        </a:rPr>
                        <a:t>Server Operating System</a:t>
                      </a:r>
                      <a:endParaRPr>
                        <a:solidFill>
                          <a:schemeClr val="tx1"/>
                        </a:solidFill>
                      </a:endParaRPr>
                    </a:p>
                  </a:txBody>
                  <a:tcPr marL="91425" marR="91425" marT="91425" marB="91425"/>
                </a:tc>
                <a:tc>
                  <a:txBody>
                    <a:bodyPr/>
                    <a:lstStyle/>
                    <a:p>
                      <a:pPr marL="0" lvl="0" indent="0">
                        <a:spcBef>
                          <a:spcPts val="0"/>
                        </a:spcBef>
                        <a:spcAft>
                          <a:spcPts val="0"/>
                        </a:spcAft>
                        <a:buNone/>
                      </a:pPr>
                      <a:r>
                        <a:rPr lang="en" sz="1300">
                          <a:solidFill>
                            <a:schemeClr val="tx1"/>
                          </a:solidFill>
                          <a:highlight>
                            <a:srgbClr val="F8F8F8"/>
                          </a:highlight>
                        </a:rPr>
                        <a:t>Linux</a:t>
                      </a:r>
                      <a:endParaRPr sz="1300">
                        <a:solidFill>
                          <a:schemeClr val="tx1"/>
                        </a:solidFill>
                        <a:highlight>
                          <a:srgbClr val="F8F8F8"/>
                        </a:highlight>
                      </a:endParaRPr>
                    </a:p>
                    <a:p>
                      <a:pPr marL="0" lvl="0" indent="0">
                        <a:spcBef>
                          <a:spcPts val="0"/>
                        </a:spcBef>
                        <a:spcAft>
                          <a:spcPts val="0"/>
                        </a:spcAft>
                        <a:buNone/>
                      </a:pPr>
                      <a:r>
                        <a:rPr lang="en" sz="1300">
                          <a:solidFill>
                            <a:schemeClr val="tx1"/>
                          </a:solidFill>
                          <a:highlight>
                            <a:srgbClr val="F8F8F8"/>
                          </a:highlight>
                        </a:rPr>
                        <a:t>OS X</a:t>
                      </a:r>
                      <a:endParaRPr sz="1300">
                        <a:solidFill>
                          <a:schemeClr val="tx1"/>
                        </a:solidFill>
                        <a:highlight>
                          <a:srgbClr val="F8F8F8"/>
                        </a:highlight>
                      </a:endParaRPr>
                    </a:p>
                    <a:p>
                      <a:pPr marL="0" lvl="0" indent="0">
                        <a:spcBef>
                          <a:spcPts val="0"/>
                        </a:spcBef>
                        <a:spcAft>
                          <a:spcPts val="0"/>
                        </a:spcAft>
                        <a:buNone/>
                      </a:pPr>
                      <a:r>
                        <a:rPr lang="en" sz="1300">
                          <a:solidFill>
                            <a:schemeClr val="tx1"/>
                          </a:solidFill>
                          <a:highlight>
                            <a:srgbClr val="F8F8F8"/>
                          </a:highlight>
                        </a:rPr>
                        <a:t>Solaris</a:t>
                      </a:r>
                      <a:endParaRPr sz="1300">
                        <a:solidFill>
                          <a:schemeClr val="tx1"/>
                        </a:solidFill>
                        <a:highlight>
                          <a:srgbClr val="F8F8F8"/>
                        </a:highlight>
                      </a:endParaRPr>
                    </a:p>
                    <a:p>
                      <a:pPr marL="0" lvl="0" indent="0">
                        <a:spcBef>
                          <a:spcPts val="0"/>
                        </a:spcBef>
                        <a:spcAft>
                          <a:spcPts val="0"/>
                        </a:spcAft>
                        <a:buNone/>
                      </a:pPr>
                      <a:r>
                        <a:rPr lang="en" sz="1300">
                          <a:solidFill>
                            <a:schemeClr val="tx1"/>
                          </a:solidFill>
                          <a:highlight>
                            <a:srgbClr val="F8F8F8"/>
                          </a:highlight>
                        </a:rPr>
                        <a:t>Windows</a:t>
                      </a:r>
                      <a:endParaRPr>
                        <a:solidFill>
                          <a:schemeClr val="tx1"/>
                        </a:solidFill>
                      </a:endParaRPr>
                    </a:p>
                  </a:txBody>
                  <a:tcPr marL="91425" marR="91425" marT="91425" marB="91425"/>
                </a:tc>
                <a:tc>
                  <a:txBody>
                    <a:bodyPr/>
                    <a:lstStyle/>
                    <a:p>
                      <a:pPr marL="0" lvl="0" indent="0">
                        <a:spcBef>
                          <a:spcPts val="0"/>
                        </a:spcBef>
                        <a:spcAft>
                          <a:spcPts val="0"/>
                        </a:spcAft>
                        <a:buNone/>
                      </a:pPr>
                      <a:r>
                        <a:rPr lang="en" sz="1300" dirty="0">
                          <a:solidFill>
                            <a:schemeClr val="tx1"/>
                          </a:solidFill>
                          <a:highlight>
                            <a:srgbClr val="F8F8F8"/>
                          </a:highlight>
                        </a:rPr>
                        <a:t>BSD</a:t>
                      </a:r>
                      <a:endParaRPr sz="1300" dirty="0">
                        <a:solidFill>
                          <a:schemeClr val="tx1"/>
                        </a:solidFill>
                        <a:highlight>
                          <a:srgbClr val="F8F8F8"/>
                        </a:highlight>
                      </a:endParaRPr>
                    </a:p>
                    <a:p>
                      <a:pPr marL="0" lvl="0" indent="0">
                        <a:spcBef>
                          <a:spcPts val="0"/>
                        </a:spcBef>
                        <a:spcAft>
                          <a:spcPts val="0"/>
                        </a:spcAft>
                        <a:buNone/>
                      </a:pPr>
                      <a:r>
                        <a:rPr lang="en" sz="1300" dirty="0">
                          <a:solidFill>
                            <a:schemeClr val="tx1"/>
                          </a:solidFill>
                          <a:highlight>
                            <a:srgbClr val="F8F8F8"/>
                          </a:highlight>
                        </a:rPr>
                        <a:t>Linux</a:t>
                      </a:r>
                      <a:endParaRPr sz="1300" dirty="0">
                        <a:solidFill>
                          <a:schemeClr val="tx1"/>
                        </a:solidFill>
                        <a:highlight>
                          <a:srgbClr val="F8F8F8"/>
                        </a:highlight>
                      </a:endParaRPr>
                    </a:p>
                    <a:p>
                      <a:pPr marL="0" lvl="0" indent="0">
                        <a:spcBef>
                          <a:spcPts val="0"/>
                        </a:spcBef>
                        <a:spcAft>
                          <a:spcPts val="0"/>
                        </a:spcAft>
                        <a:buNone/>
                      </a:pPr>
                      <a:r>
                        <a:rPr lang="en" sz="1300" dirty="0">
                          <a:solidFill>
                            <a:schemeClr val="tx1"/>
                          </a:solidFill>
                          <a:highlight>
                            <a:srgbClr val="F8F8F8"/>
                          </a:highlight>
                        </a:rPr>
                        <a:t>OS X</a:t>
                      </a:r>
                      <a:endParaRPr sz="1300" dirty="0">
                        <a:solidFill>
                          <a:schemeClr val="tx1"/>
                        </a:solidFill>
                        <a:highlight>
                          <a:srgbClr val="F8F8F8"/>
                        </a:highlight>
                      </a:endParaRPr>
                    </a:p>
                    <a:p>
                      <a:pPr marL="0" lvl="0" indent="0">
                        <a:spcBef>
                          <a:spcPts val="0"/>
                        </a:spcBef>
                        <a:spcAft>
                          <a:spcPts val="0"/>
                        </a:spcAft>
                        <a:buNone/>
                      </a:pPr>
                      <a:r>
                        <a:rPr lang="en" sz="1300" dirty="0">
                          <a:solidFill>
                            <a:schemeClr val="tx1"/>
                          </a:solidFill>
                          <a:highlight>
                            <a:srgbClr val="F8F8F8"/>
                          </a:highlight>
                        </a:rPr>
                        <a:t>Windows</a:t>
                      </a:r>
                      <a:endParaRPr dirty="0">
                        <a:solidFill>
                          <a:schemeClr val="tx1"/>
                        </a:solidFill>
                      </a:endParaRPr>
                    </a:p>
                  </a:txBody>
                  <a:tcPr marL="91425" marR="91425" marT="91425" marB="91425"/>
                </a:tc>
                <a:tc>
                  <a:txBody>
                    <a:bodyPr/>
                    <a:lstStyle/>
                    <a:p>
                      <a:pPr marL="0" lvl="0" indent="0">
                        <a:spcBef>
                          <a:spcPts val="0"/>
                        </a:spcBef>
                        <a:spcAft>
                          <a:spcPts val="0"/>
                        </a:spcAft>
                        <a:buNone/>
                      </a:pPr>
                      <a:r>
                        <a:rPr lang="en" sz="1300" dirty="0">
                          <a:solidFill>
                            <a:schemeClr val="tx1"/>
                          </a:solidFill>
                          <a:highlight>
                            <a:srgbClr val="F8F8F8"/>
                          </a:highlight>
                        </a:rPr>
                        <a:t>FreeBSD</a:t>
                      </a:r>
                      <a:endParaRPr sz="1300" dirty="0">
                        <a:solidFill>
                          <a:schemeClr val="tx1"/>
                        </a:solidFill>
                        <a:highlight>
                          <a:srgbClr val="F8F8F8"/>
                        </a:highlight>
                      </a:endParaRPr>
                    </a:p>
                    <a:p>
                      <a:pPr marL="0" lvl="0" indent="0">
                        <a:spcBef>
                          <a:spcPts val="0"/>
                        </a:spcBef>
                        <a:spcAft>
                          <a:spcPts val="0"/>
                        </a:spcAft>
                        <a:buNone/>
                      </a:pPr>
                      <a:r>
                        <a:rPr lang="en" sz="1300" dirty="0">
                          <a:solidFill>
                            <a:schemeClr val="tx1"/>
                          </a:solidFill>
                          <a:highlight>
                            <a:srgbClr val="F8F8F8"/>
                          </a:highlight>
                        </a:rPr>
                        <a:t>Linux</a:t>
                      </a:r>
                      <a:endParaRPr sz="1300" dirty="0">
                        <a:solidFill>
                          <a:schemeClr val="tx1"/>
                        </a:solidFill>
                        <a:highlight>
                          <a:srgbClr val="F8F8F8"/>
                        </a:highlight>
                      </a:endParaRPr>
                    </a:p>
                    <a:p>
                      <a:pPr marL="0" lvl="0" indent="0">
                        <a:spcBef>
                          <a:spcPts val="0"/>
                        </a:spcBef>
                        <a:spcAft>
                          <a:spcPts val="0"/>
                        </a:spcAft>
                        <a:buNone/>
                      </a:pPr>
                      <a:r>
                        <a:rPr lang="en" sz="1300" dirty="0">
                          <a:solidFill>
                            <a:schemeClr val="tx1"/>
                          </a:solidFill>
                          <a:highlight>
                            <a:srgbClr val="F8F8F8"/>
                          </a:highlight>
                        </a:rPr>
                        <a:t>OS X</a:t>
                      </a:r>
                      <a:endParaRPr sz="1300" dirty="0">
                        <a:solidFill>
                          <a:schemeClr val="tx1"/>
                        </a:solidFill>
                        <a:highlight>
                          <a:srgbClr val="F8F8F8"/>
                        </a:highlight>
                      </a:endParaRPr>
                    </a:p>
                    <a:p>
                      <a:pPr marL="0" lvl="0" indent="0">
                        <a:spcBef>
                          <a:spcPts val="0"/>
                        </a:spcBef>
                        <a:spcAft>
                          <a:spcPts val="0"/>
                        </a:spcAft>
                        <a:buNone/>
                      </a:pPr>
                      <a:r>
                        <a:rPr lang="en" sz="1300" dirty="0">
                          <a:solidFill>
                            <a:schemeClr val="tx1"/>
                          </a:solidFill>
                          <a:highlight>
                            <a:srgbClr val="F8F8F8"/>
                          </a:highlight>
                        </a:rPr>
                        <a:t>Solaris</a:t>
                      </a:r>
                      <a:endParaRPr sz="1300" dirty="0">
                        <a:solidFill>
                          <a:schemeClr val="tx1"/>
                        </a:solidFill>
                        <a:highlight>
                          <a:srgbClr val="F8F8F8"/>
                        </a:highlight>
                      </a:endParaRPr>
                    </a:p>
                    <a:p>
                      <a:pPr marL="0" lvl="0" indent="0">
                        <a:spcBef>
                          <a:spcPts val="0"/>
                        </a:spcBef>
                        <a:spcAft>
                          <a:spcPts val="0"/>
                        </a:spcAft>
                        <a:buNone/>
                      </a:pPr>
                      <a:r>
                        <a:rPr lang="en" sz="1300" dirty="0">
                          <a:solidFill>
                            <a:schemeClr val="tx1"/>
                          </a:solidFill>
                          <a:highlight>
                            <a:srgbClr val="F8F8F8"/>
                          </a:highlight>
                        </a:rPr>
                        <a:t>Windows</a:t>
                      </a:r>
                      <a:endParaRPr dirty="0">
                        <a:solidFill>
                          <a:schemeClr val="tx1"/>
                        </a:solidFill>
                      </a:endParaRPr>
                    </a:p>
                  </a:txBody>
                  <a:tcPr marL="91425" marR="91425" marT="91425" marB="91425"/>
                </a:tc>
                <a:extLst>
                  <a:ext uri="{0D108BD9-81ED-4DB2-BD59-A6C34878D82A}">
                    <a16:rowId xmlns:a16="http://schemas.microsoft.com/office/drawing/2014/main" val="10004"/>
                  </a:ext>
                </a:extLst>
              </a:tr>
            </a:tbl>
          </a:graphicData>
        </a:graphic>
      </p:graphicFrame>
      <p:sp>
        <p:nvSpPr>
          <p:cNvPr id="2" name="Rectangle 1"/>
          <p:cNvSpPr/>
          <p:nvPr/>
        </p:nvSpPr>
        <p:spPr>
          <a:xfrm>
            <a:off x="331914" y="4833472"/>
            <a:ext cx="4572000" cy="461665"/>
          </a:xfrm>
          <a:prstGeom prst="rect">
            <a:avLst/>
          </a:prstGeom>
        </p:spPr>
        <p:txBody>
          <a:bodyPr>
            <a:spAutoFit/>
          </a:bodyPr>
          <a:lstStyle/>
          <a:p>
            <a:pPr lvl="0"/>
            <a:r>
              <a:rPr lang="en-US" sz="800" u="sng" dirty="0">
                <a:solidFill>
                  <a:schemeClr val="hlink"/>
                </a:solidFill>
                <a:hlinkClick r:id="rId3"/>
              </a:rPr>
              <a:t>https://www.linkedin.com/pulse/real-comparison-nosql-databases-hbase-cassandra-mongodb-sahu/</a:t>
            </a:r>
            <a:endParaRPr lang="en-US" sz="800" dirty="0"/>
          </a:p>
          <a:p>
            <a:pPr lvl="0"/>
            <a:endParaRPr lang="en-US" sz="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xfrm>
            <a:off x="311700" y="89950"/>
            <a:ext cx="8520600" cy="707400"/>
          </a:xfrm>
          <a:prstGeom prst="rect">
            <a:avLst/>
          </a:prstGeom>
        </p:spPr>
        <p:txBody>
          <a:bodyPr spcFirstLastPara="1" wrap="square" lIns="91425" tIns="91425" rIns="91425" bIns="91425" anchor="t" anchorCtr="0">
            <a:noAutofit/>
          </a:bodyPr>
          <a:lstStyle/>
          <a:p>
            <a:pPr lvl="0"/>
            <a:r>
              <a:rPr lang="en-US" dirty="0"/>
              <a:t>Comparison continued..</a:t>
            </a:r>
            <a:endParaRPr dirty="0"/>
          </a:p>
        </p:txBody>
      </p:sp>
      <p:graphicFrame>
        <p:nvGraphicFramePr>
          <p:cNvPr id="502" name="Shape 502"/>
          <p:cNvGraphicFramePr/>
          <p:nvPr>
            <p:extLst>
              <p:ext uri="{D42A27DB-BD31-4B8C-83A1-F6EECF244321}">
                <p14:modId xmlns:p14="http://schemas.microsoft.com/office/powerpoint/2010/main" val="3017908355"/>
              </p:ext>
            </p:extLst>
          </p:nvPr>
        </p:nvGraphicFramePr>
        <p:xfrm>
          <a:off x="311700" y="660715"/>
          <a:ext cx="6712555" cy="4380180"/>
        </p:xfrm>
        <a:graphic>
          <a:graphicData uri="http://schemas.openxmlformats.org/drawingml/2006/table">
            <a:tbl>
              <a:tblPr>
                <a:noFill/>
                <a:tableStyleId>{8BF5C152-5AD3-443C-9CCF-F1099C05FF24}</a:tableStyleId>
              </a:tblPr>
              <a:tblGrid>
                <a:gridCol w="1243831">
                  <a:extLst>
                    <a:ext uri="{9D8B030D-6E8A-4147-A177-3AD203B41FA5}">
                      <a16:colId xmlns:a16="http://schemas.microsoft.com/office/drawing/2014/main" val="20000"/>
                    </a:ext>
                  </a:extLst>
                </a:gridCol>
                <a:gridCol w="2879835">
                  <a:extLst>
                    <a:ext uri="{9D8B030D-6E8A-4147-A177-3AD203B41FA5}">
                      <a16:colId xmlns:a16="http://schemas.microsoft.com/office/drawing/2014/main" val="20001"/>
                    </a:ext>
                  </a:extLst>
                </a:gridCol>
                <a:gridCol w="1186116">
                  <a:extLst>
                    <a:ext uri="{9D8B030D-6E8A-4147-A177-3AD203B41FA5}">
                      <a16:colId xmlns:a16="http://schemas.microsoft.com/office/drawing/2014/main" val="20002"/>
                    </a:ext>
                  </a:extLst>
                </a:gridCol>
                <a:gridCol w="1402773">
                  <a:extLst>
                    <a:ext uri="{9D8B030D-6E8A-4147-A177-3AD203B41FA5}">
                      <a16:colId xmlns:a16="http://schemas.microsoft.com/office/drawing/2014/main" val="20003"/>
                    </a:ext>
                  </a:extLst>
                </a:gridCol>
              </a:tblGrid>
              <a:tr h="439302">
                <a:tc>
                  <a:txBody>
                    <a:bodyPr/>
                    <a:lstStyle/>
                    <a:p>
                      <a:pPr marL="0" lvl="0" indent="0">
                        <a:lnSpc>
                          <a:spcPct val="150000"/>
                        </a:lnSpc>
                        <a:spcBef>
                          <a:spcPts val="0"/>
                        </a:spcBef>
                        <a:spcAft>
                          <a:spcPts val="0"/>
                        </a:spcAft>
                        <a:buNone/>
                      </a:pPr>
                      <a:r>
                        <a:rPr lang="en" sz="1400" b="1" dirty="0"/>
                        <a:t>NAME</a:t>
                      </a:r>
                      <a:endParaRPr sz="1400" b="1" dirty="0"/>
                    </a:p>
                  </a:txBody>
                  <a:tcPr marL="91425" marR="91425" marT="91425" marB="91425"/>
                </a:tc>
                <a:tc>
                  <a:txBody>
                    <a:bodyPr/>
                    <a:lstStyle/>
                    <a:p>
                      <a:pPr marL="0" lvl="0" indent="0">
                        <a:lnSpc>
                          <a:spcPct val="150000"/>
                        </a:lnSpc>
                        <a:spcBef>
                          <a:spcPts val="0"/>
                        </a:spcBef>
                        <a:spcAft>
                          <a:spcPts val="0"/>
                        </a:spcAft>
                        <a:buNone/>
                      </a:pPr>
                      <a:r>
                        <a:rPr lang="en" sz="1400" b="1" dirty="0"/>
                        <a:t>MongoDB</a:t>
                      </a:r>
                      <a:endParaRPr sz="1400" b="1" dirty="0"/>
                    </a:p>
                  </a:txBody>
                  <a:tcPr marL="91425" marR="91425" marT="91425" marB="91425"/>
                </a:tc>
                <a:tc>
                  <a:txBody>
                    <a:bodyPr/>
                    <a:lstStyle/>
                    <a:p>
                      <a:pPr marL="0" lvl="0" indent="0">
                        <a:lnSpc>
                          <a:spcPct val="150000"/>
                        </a:lnSpc>
                        <a:spcBef>
                          <a:spcPts val="0"/>
                        </a:spcBef>
                        <a:spcAft>
                          <a:spcPts val="0"/>
                        </a:spcAft>
                        <a:buNone/>
                      </a:pPr>
                      <a:r>
                        <a:rPr lang="en" sz="1400" b="1"/>
                        <a:t>Cassandra</a:t>
                      </a:r>
                      <a:endParaRPr sz="1400" b="1"/>
                    </a:p>
                  </a:txBody>
                  <a:tcPr marL="91425" marR="91425" marT="91425" marB="91425"/>
                </a:tc>
                <a:tc>
                  <a:txBody>
                    <a:bodyPr/>
                    <a:lstStyle/>
                    <a:p>
                      <a:pPr marL="0" lvl="0" indent="0">
                        <a:lnSpc>
                          <a:spcPct val="150000"/>
                        </a:lnSpc>
                        <a:spcBef>
                          <a:spcPts val="0"/>
                        </a:spcBef>
                        <a:spcAft>
                          <a:spcPts val="0"/>
                        </a:spcAft>
                        <a:buNone/>
                      </a:pPr>
                      <a:r>
                        <a:rPr lang="en" sz="1400" b="1"/>
                        <a:t>MySQL</a:t>
                      </a:r>
                      <a:endParaRPr sz="1400" b="1"/>
                    </a:p>
                  </a:txBody>
                  <a:tcPr marL="91425" marR="91425" marT="91425" marB="91425"/>
                </a:tc>
                <a:extLst>
                  <a:ext uri="{0D108BD9-81ED-4DB2-BD59-A6C34878D82A}">
                    <a16:rowId xmlns:a16="http://schemas.microsoft.com/office/drawing/2014/main" val="10000"/>
                  </a:ext>
                </a:extLst>
              </a:tr>
              <a:tr h="1046187">
                <a:tc>
                  <a:txBody>
                    <a:bodyPr/>
                    <a:lstStyle/>
                    <a:p>
                      <a:pPr marL="0" lvl="0" indent="0">
                        <a:lnSpc>
                          <a:spcPct val="150000"/>
                        </a:lnSpc>
                        <a:spcBef>
                          <a:spcPts val="0"/>
                        </a:spcBef>
                        <a:spcAft>
                          <a:spcPts val="0"/>
                        </a:spcAft>
                        <a:buNone/>
                      </a:pPr>
                      <a:r>
                        <a:rPr lang="en" sz="1400"/>
                        <a:t>Data Scheme</a:t>
                      </a:r>
                      <a:endParaRPr sz="1400"/>
                    </a:p>
                  </a:txBody>
                  <a:tcPr marL="91425" marR="91425" marT="91425" marB="91425"/>
                </a:tc>
                <a:tc>
                  <a:txBody>
                    <a:bodyPr/>
                    <a:lstStyle/>
                    <a:p>
                      <a:pPr marL="0" lvl="0" indent="0">
                        <a:lnSpc>
                          <a:spcPct val="150000"/>
                        </a:lnSpc>
                        <a:spcBef>
                          <a:spcPts val="0"/>
                        </a:spcBef>
                        <a:spcAft>
                          <a:spcPts val="0"/>
                        </a:spcAft>
                        <a:buNone/>
                      </a:pPr>
                      <a:r>
                        <a:rPr lang="en" sz="1400"/>
                        <a:t>Although Schema Free, documents of the same collection often follow same structure </a:t>
                      </a:r>
                      <a:endParaRPr sz="1400"/>
                    </a:p>
                  </a:txBody>
                  <a:tcPr marL="91425" marR="91425" marT="91425" marB="91425"/>
                </a:tc>
                <a:tc>
                  <a:txBody>
                    <a:bodyPr/>
                    <a:lstStyle/>
                    <a:p>
                      <a:pPr marL="0" lvl="0" indent="0">
                        <a:lnSpc>
                          <a:spcPct val="150000"/>
                        </a:lnSpc>
                        <a:spcBef>
                          <a:spcPts val="0"/>
                        </a:spcBef>
                        <a:spcAft>
                          <a:spcPts val="0"/>
                        </a:spcAft>
                        <a:buNone/>
                      </a:pPr>
                      <a:r>
                        <a:rPr lang="en" sz="1400"/>
                        <a:t>Schema Free</a:t>
                      </a:r>
                      <a:endParaRPr sz="1400"/>
                    </a:p>
                  </a:txBody>
                  <a:tcPr marL="91425" marR="91425" marT="91425" marB="91425"/>
                </a:tc>
                <a:tc>
                  <a:txBody>
                    <a:bodyPr/>
                    <a:lstStyle/>
                    <a:p>
                      <a:pPr marL="0" lvl="0" indent="0">
                        <a:lnSpc>
                          <a:spcPct val="150000"/>
                        </a:lnSpc>
                        <a:spcBef>
                          <a:spcPts val="0"/>
                        </a:spcBef>
                        <a:spcAft>
                          <a:spcPts val="0"/>
                        </a:spcAft>
                        <a:buNone/>
                      </a:pPr>
                      <a:r>
                        <a:rPr lang="en" sz="1400"/>
                        <a:t>Fixed Schema</a:t>
                      </a:r>
                      <a:endParaRPr sz="1400"/>
                    </a:p>
                  </a:txBody>
                  <a:tcPr marL="91425" marR="91425" marT="91425" marB="91425"/>
                </a:tc>
                <a:extLst>
                  <a:ext uri="{0D108BD9-81ED-4DB2-BD59-A6C34878D82A}">
                    <a16:rowId xmlns:a16="http://schemas.microsoft.com/office/drawing/2014/main" val="10001"/>
                  </a:ext>
                </a:extLst>
              </a:tr>
              <a:tr h="742744">
                <a:tc>
                  <a:txBody>
                    <a:bodyPr/>
                    <a:lstStyle/>
                    <a:p>
                      <a:pPr marL="0" lvl="0" indent="0">
                        <a:lnSpc>
                          <a:spcPct val="150000"/>
                        </a:lnSpc>
                        <a:spcBef>
                          <a:spcPts val="0"/>
                        </a:spcBef>
                        <a:spcAft>
                          <a:spcPts val="0"/>
                        </a:spcAft>
                        <a:buNone/>
                      </a:pPr>
                      <a:r>
                        <a:rPr lang="en" sz="1400"/>
                        <a:t>Secondary Indexes</a:t>
                      </a:r>
                      <a:endParaRPr sz="1400"/>
                    </a:p>
                  </a:txBody>
                  <a:tcPr marL="91425" marR="91425" marT="91425" marB="91425"/>
                </a:tc>
                <a:tc>
                  <a:txBody>
                    <a:bodyPr/>
                    <a:lstStyle/>
                    <a:p>
                      <a:pPr marL="0" lvl="0" indent="0">
                        <a:lnSpc>
                          <a:spcPct val="150000"/>
                        </a:lnSpc>
                        <a:spcBef>
                          <a:spcPts val="0"/>
                        </a:spcBef>
                        <a:spcAft>
                          <a:spcPts val="0"/>
                        </a:spcAft>
                        <a:buNone/>
                      </a:pPr>
                      <a:r>
                        <a:rPr lang="en" sz="1400"/>
                        <a:t>Supported</a:t>
                      </a:r>
                      <a:endParaRPr sz="1400"/>
                    </a:p>
                  </a:txBody>
                  <a:tcPr marL="91425" marR="91425" marT="91425" marB="91425"/>
                </a:tc>
                <a:tc>
                  <a:txBody>
                    <a:bodyPr/>
                    <a:lstStyle/>
                    <a:p>
                      <a:pPr marL="0" lvl="0" indent="0">
                        <a:lnSpc>
                          <a:spcPct val="150000"/>
                        </a:lnSpc>
                        <a:spcBef>
                          <a:spcPts val="0"/>
                        </a:spcBef>
                        <a:spcAft>
                          <a:spcPts val="0"/>
                        </a:spcAft>
                        <a:buNone/>
                      </a:pPr>
                      <a:r>
                        <a:rPr lang="en" sz="1400"/>
                        <a:t>Restricted</a:t>
                      </a:r>
                      <a:endParaRPr sz="1400"/>
                    </a:p>
                  </a:txBody>
                  <a:tcPr marL="91425" marR="91425" marT="91425" marB="91425"/>
                </a:tc>
                <a:tc>
                  <a:txBody>
                    <a:bodyPr/>
                    <a:lstStyle/>
                    <a:p>
                      <a:pPr marL="0" lvl="0" indent="0">
                        <a:lnSpc>
                          <a:spcPct val="150000"/>
                        </a:lnSpc>
                        <a:spcBef>
                          <a:spcPts val="0"/>
                        </a:spcBef>
                        <a:spcAft>
                          <a:spcPts val="0"/>
                        </a:spcAft>
                        <a:buNone/>
                      </a:pPr>
                      <a:r>
                        <a:rPr lang="en" sz="1400"/>
                        <a:t>Supported</a:t>
                      </a:r>
                      <a:endParaRPr sz="1400"/>
                    </a:p>
                  </a:txBody>
                  <a:tcPr marL="91425" marR="91425" marT="91425" marB="91425"/>
                </a:tc>
                <a:extLst>
                  <a:ext uri="{0D108BD9-81ED-4DB2-BD59-A6C34878D82A}">
                    <a16:rowId xmlns:a16="http://schemas.microsoft.com/office/drawing/2014/main" val="10002"/>
                  </a:ext>
                </a:extLst>
              </a:tr>
              <a:tr h="439302">
                <a:tc>
                  <a:txBody>
                    <a:bodyPr/>
                    <a:lstStyle/>
                    <a:p>
                      <a:pPr marL="0" lvl="0" indent="0">
                        <a:lnSpc>
                          <a:spcPct val="150000"/>
                        </a:lnSpc>
                        <a:spcBef>
                          <a:spcPts val="0"/>
                        </a:spcBef>
                        <a:spcAft>
                          <a:spcPts val="0"/>
                        </a:spcAft>
                        <a:buNone/>
                      </a:pPr>
                      <a:r>
                        <a:rPr lang="en" sz="1400"/>
                        <a:t>Triggers</a:t>
                      </a:r>
                      <a:endParaRPr sz="1400"/>
                    </a:p>
                  </a:txBody>
                  <a:tcPr marL="91425" marR="91425" marT="91425" marB="91425"/>
                </a:tc>
                <a:tc>
                  <a:txBody>
                    <a:bodyPr/>
                    <a:lstStyle/>
                    <a:p>
                      <a:pPr marL="0" lvl="0" indent="0">
                        <a:lnSpc>
                          <a:spcPct val="150000"/>
                        </a:lnSpc>
                        <a:spcBef>
                          <a:spcPts val="0"/>
                        </a:spcBef>
                        <a:spcAft>
                          <a:spcPts val="0"/>
                        </a:spcAft>
                        <a:buNone/>
                      </a:pPr>
                      <a:r>
                        <a:rPr lang="en" sz="1400" dirty="0"/>
                        <a:t>Not Supported</a:t>
                      </a:r>
                      <a:endParaRPr sz="1400" dirty="0"/>
                    </a:p>
                  </a:txBody>
                  <a:tcPr marL="91425" marR="91425" marT="91425" marB="91425"/>
                </a:tc>
                <a:tc>
                  <a:txBody>
                    <a:bodyPr/>
                    <a:lstStyle/>
                    <a:p>
                      <a:pPr marL="0" lvl="0" indent="0">
                        <a:lnSpc>
                          <a:spcPct val="150000"/>
                        </a:lnSpc>
                        <a:spcBef>
                          <a:spcPts val="0"/>
                        </a:spcBef>
                        <a:spcAft>
                          <a:spcPts val="0"/>
                        </a:spcAft>
                        <a:buNone/>
                      </a:pPr>
                      <a:r>
                        <a:rPr lang="en" sz="1400"/>
                        <a:t>Supported</a:t>
                      </a:r>
                      <a:endParaRPr sz="1400"/>
                    </a:p>
                  </a:txBody>
                  <a:tcPr marL="91425" marR="91425" marT="91425" marB="91425"/>
                </a:tc>
                <a:tc>
                  <a:txBody>
                    <a:bodyPr/>
                    <a:lstStyle/>
                    <a:p>
                      <a:pPr marL="0" lvl="0" indent="0">
                        <a:lnSpc>
                          <a:spcPct val="150000"/>
                        </a:lnSpc>
                        <a:spcBef>
                          <a:spcPts val="0"/>
                        </a:spcBef>
                        <a:spcAft>
                          <a:spcPts val="0"/>
                        </a:spcAft>
                        <a:buNone/>
                      </a:pPr>
                      <a:r>
                        <a:rPr lang="en" sz="1400"/>
                        <a:t>Supported</a:t>
                      </a:r>
                      <a:endParaRPr sz="1400"/>
                    </a:p>
                  </a:txBody>
                  <a:tcPr marL="91425" marR="91425" marT="91425" marB="91425"/>
                </a:tc>
                <a:extLst>
                  <a:ext uri="{0D108BD9-81ED-4DB2-BD59-A6C34878D82A}">
                    <a16:rowId xmlns:a16="http://schemas.microsoft.com/office/drawing/2014/main" val="10003"/>
                  </a:ext>
                </a:extLst>
              </a:tr>
              <a:tr h="742744">
                <a:tc>
                  <a:txBody>
                    <a:bodyPr/>
                    <a:lstStyle/>
                    <a:p>
                      <a:pPr marL="0" lvl="0" indent="0">
                        <a:lnSpc>
                          <a:spcPct val="150000"/>
                        </a:lnSpc>
                        <a:spcBef>
                          <a:spcPts val="0"/>
                        </a:spcBef>
                        <a:spcAft>
                          <a:spcPts val="0"/>
                        </a:spcAft>
                        <a:buNone/>
                      </a:pPr>
                      <a:r>
                        <a:rPr lang="en" sz="1400"/>
                        <a:t>Foreign Keys</a:t>
                      </a:r>
                      <a:endParaRPr sz="1400"/>
                    </a:p>
                  </a:txBody>
                  <a:tcPr marL="91425" marR="91425" marT="91425" marB="91425"/>
                </a:tc>
                <a:tc>
                  <a:txBody>
                    <a:bodyPr/>
                    <a:lstStyle/>
                    <a:p>
                      <a:pPr marL="0" lvl="0" indent="0">
                        <a:lnSpc>
                          <a:spcPct val="150000"/>
                        </a:lnSpc>
                        <a:spcBef>
                          <a:spcPts val="0"/>
                        </a:spcBef>
                        <a:spcAft>
                          <a:spcPts val="0"/>
                        </a:spcAft>
                        <a:buNone/>
                      </a:pPr>
                      <a:r>
                        <a:rPr lang="en" sz="1400"/>
                        <a:t>No (typically not used, however similar functionality with)</a:t>
                      </a:r>
                      <a:endParaRPr sz="1400"/>
                    </a:p>
                  </a:txBody>
                  <a:tcPr marL="91425" marR="91425" marT="91425" marB="91425"/>
                </a:tc>
                <a:tc>
                  <a:txBody>
                    <a:bodyPr/>
                    <a:lstStyle/>
                    <a:p>
                      <a:pPr marL="0" lvl="0" indent="0">
                        <a:lnSpc>
                          <a:spcPct val="150000"/>
                        </a:lnSpc>
                        <a:spcBef>
                          <a:spcPts val="0"/>
                        </a:spcBef>
                        <a:spcAft>
                          <a:spcPts val="0"/>
                        </a:spcAft>
                        <a:buNone/>
                      </a:pPr>
                      <a:r>
                        <a:rPr lang="en" sz="1400"/>
                        <a:t>NO</a:t>
                      </a:r>
                      <a:endParaRPr sz="1400"/>
                    </a:p>
                  </a:txBody>
                  <a:tcPr marL="91425" marR="91425" marT="91425" marB="91425"/>
                </a:tc>
                <a:tc>
                  <a:txBody>
                    <a:bodyPr/>
                    <a:lstStyle/>
                    <a:p>
                      <a:pPr marL="0" lvl="0" indent="0">
                        <a:lnSpc>
                          <a:spcPct val="150000"/>
                        </a:lnSpc>
                        <a:spcBef>
                          <a:spcPts val="0"/>
                        </a:spcBef>
                        <a:spcAft>
                          <a:spcPts val="0"/>
                        </a:spcAft>
                        <a:buNone/>
                      </a:pPr>
                      <a:r>
                        <a:rPr lang="en" sz="1400"/>
                        <a:t>YES</a:t>
                      </a:r>
                      <a:endParaRPr sz="1400"/>
                    </a:p>
                  </a:txBody>
                  <a:tcPr marL="91425" marR="91425" marT="91425" marB="91425"/>
                </a:tc>
                <a:extLst>
                  <a:ext uri="{0D108BD9-81ED-4DB2-BD59-A6C34878D82A}">
                    <a16:rowId xmlns:a16="http://schemas.microsoft.com/office/drawing/2014/main" val="10004"/>
                  </a:ext>
                </a:extLst>
              </a:tr>
              <a:tr h="742744">
                <a:tc>
                  <a:txBody>
                    <a:bodyPr/>
                    <a:lstStyle/>
                    <a:p>
                      <a:pPr marL="0" lvl="0" indent="0" rtl="0">
                        <a:lnSpc>
                          <a:spcPct val="150000"/>
                        </a:lnSpc>
                        <a:spcBef>
                          <a:spcPts val="0"/>
                        </a:spcBef>
                        <a:spcAft>
                          <a:spcPts val="0"/>
                        </a:spcAft>
                        <a:buNone/>
                      </a:pPr>
                      <a:r>
                        <a:rPr lang="en" sz="1400" dirty="0"/>
                        <a:t>In Memory Capabilities </a:t>
                      </a:r>
                      <a:endParaRPr sz="1400" dirty="0"/>
                    </a:p>
                  </a:txBody>
                  <a:tcPr marL="91425" marR="91425" marT="91425" marB="91425"/>
                </a:tc>
                <a:tc>
                  <a:txBody>
                    <a:bodyPr/>
                    <a:lstStyle/>
                    <a:p>
                      <a:pPr marL="0" lvl="0" indent="0" rtl="0">
                        <a:lnSpc>
                          <a:spcPct val="150000"/>
                        </a:lnSpc>
                        <a:spcBef>
                          <a:spcPts val="0"/>
                        </a:spcBef>
                        <a:spcAft>
                          <a:spcPts val="0"/>
                        </a:spcAft>
                        <a:buNone/>
                      </a:pPr>
                      <a:r>
                        <a:rPr lang="en" sz="1400" dirty="0"/>
                        <a:t>Supported </a:t>
                      </a:r>
                      <a:endParaRPr sz="1400" dirty="0"/>
                    </a:p>
                  </a:txBody>
                  <a:tcPr marL="91425" marR="91425" marT="91425" marB="91425"/>
                </a:tc>
                <a:tc>
                  <a:txBody>
                    <a:bodyPr/>
                    <a:lstStyle/>
                    <a:p>
                      <a:pPr marL="0" lvl="0" indent="0" rtl="0">
                        <a:lnSpc>
                          <a:spcPct val="150000"/>
                        </a:lnSpc>
                        <a:spcBef>
                          <a:spcPts val="0"/>
                        </a:spcBef>
                        <a:spcAft>
                          <a:spcPts val="0"/>
                        </a:spcAft>
                        <a:buNone/>
                      </a:pPr>
                      <a:r>
                        <a:rPr lang="en" sz="1400"/>
                        <a:t>Not Supported </a:t>
                      </a:r>
                      <a:endParaRPr sz="1400"/>
                    </a:p>
                  </a:txBody>
                  <a:tcPr marL="91425" marR="91425" marT="91425" marB="91425"/>
                </a:tc>
                <a:tc>
                  <a:txBody>
                    <a:bodyPr/>
                    <a:lstStyle/>
                    <a:p>
                      <a:pPr marL="0" lvl="0" indent="0" rtl="0">
                        <a:lnSpc>
                          <a:spcPct val="150000"/>
                        </a:lnSpc>
                        <a:spcBef>
                          <a:spcPts val="0"/>
                        </a:spcBef>
                        <a:spcAft>
                          <a:spcPts val="0"/>
                        </a:spcAft>
                        <a:buNone/>
                      </a:pPr>
                      <a:r>
                        <a:rPr lang="en" sz="1400" dirty="0"/>
                        <a:t>Supported</a:t>
                      </a:r>
                      <a:endParaRPr sz="1400" dirty="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Shape 50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Comparison continued..</a:t>
            </a:r>
            <a:endParaRPr dirty="0"/>
          </a:p>
        </p:txBody>
      </p:sp>
      <p:sp>
        <p:nvSpPr>
          <p:cNvPr id="4" name="Shape 346"/>
          <p:cNvSpPr txBox="1">
            <a:spLocks/>
          </p:cNvSpPr>
          <p:nvPr/>
        </p:nvSpPr>
        <p:spPr>
          <a:xfrm>
            <a:off x="311700" y="1234794"/>
            <a:ext cx="6824824" cy="3302700"/>
          </a:xfrm>
          <a:prstGeom prst="rect">
            <a:avLst/>
          </a:prstGeom>
        </p:spPr>
        <p:txBody>
          <a:bodyPr spcFirstLastPara="1" vert="horz" wrap="square" lIns="91425" tIns="91425" rIns="91425" bIns="91425" rtlCol="0" anchor="t" anchorCtr="0">
            <a:noAutofit/>
          </a:bodyPr>
          <a:lstStyle>
            <a:lvl1pPr marL="457200" lvl="0" indent="-342900" algn="l" defTabSz="342900" rtl="0" eaLnBrk="1" latinLnBrk="0" hangingPunct="1">
              <a:spcBef>
                <a:spcPts val="0"/>
              </a:spcBef>
              <a:spcAft>
                <a:spcPts val="0"/>
              </a:spcAft>
              <a:buClr>
                <a:schemeClr val="accent1"/>
              </a:buClr>
              <a:buSzPts val="1800"/>
              <a:buFont typeface="Wingdings 3" charset="2"/>
              <a:buChar char="●"/>
              <a:defRPr sz="1350" kern="1200">
                <a:solidFill>
                  <a:schemeClr val="tx1">
                    <a:lumMod val="75000"/>
                    <a:lumOff val="25000"/>
                  </a:schemeClr>
                </a:solidFill>
                <a:latin typeface="+mn-lt"/>
                <a:ea typeface="+mn-ea"/>
                <a:cs typeface="+mn-cs"/>
              </a:defRPr>
            </a:lvl1pPr>
            <a:lvl2pPr marL="914400" lvl="1" indent="-317500" algn="l" defTabSz="342900" rtl="0" eaLnBrk="1" latinLnBrk="0" hangingPunct="1">
              <a:spcBef>
                <a:spcPts val="160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2pPr>
            <a:lvl3pPr marL="1371600" lvl="2" indent="-317500" algn="l" defTabSz="342900" rtl="0" eaLnBrk="1" latinLnBrk="0" hangingPunct="1">
              <a:spcBef>
                <a:spcPts val="1600"/>
              </a:spcBef>
              <a:spcAft>
                <a:spcPts val="0"/>
              </a:spcAft>
              <a:buClr>
                <a:schemeClr val="accent1"/>
              </a:buClr>
              <a:buSzPts val="1400"/>
              <a:buFont typeface="Wingdings 3" charset="2"/>
              <a:buChar char="■"/>
              <a:defRPr sz="1050" kern="1200">
                <a:solidFill>
                  <a:schemeClr val="tx1">
                    <a:lumMod val="75000"/>
                    <a:lumOff val="25000"/>
                  </a:schemeClr>
                </a:solidFill>
                <a:latin typeface="+mn-lt"/>
                <a:ea typeface="+mn-ea"/>
                <a:cs typeface="+mn-cs"/>
              </a:defRPr>
            </a:lvl3pPr>
            <a:lvl4pPr marL="1828800" lvl="3"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4pPr>
            <a:lvl5pPr marL="2286000" lvl="4"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5pPr>
            <a:lvl6pPr marL="2743200" lvl="5"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6pPr>
            <a:lvl7pPr marL="3200400" lvl="6"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7pPr>
            <a:lvl8pPr marL="3657600" lvl="7"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8pPr>
            <a:lvl9pPr marL="4114800" lvl="8" indent="-317500" algn="l" defTabSz="342900" rtl="0" eaLnBrk="1" latinLnBrk="0" hangingPunct="1">
              <a:spcBef>
                <a:spcPts val="1600"/>
              </a:spcBef>
              <a:spcAft>
                <a:spcPts val="160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9pPr>
          </a:lstStyle>
          <a:p>
            <a:pPr marL="171450" indent="-171450">
              <a:lnSpc>
                <a:spcPct val="150000"/>
              </a:lnSpc>
              <a:spcBef>
                <a:spcPts val="1600"/>
              </a:spcBef>
              <a:buFont typeface="Wingdings" panose="05000000000000000000" pitchFamily="2" charset="2"/>
              <a:buChar char="§"/>
            </a:pPr>
            <a:r>
              <a:rPr lang="en-US" sz="1400" dirty="0" smtClean="0">
                <a:solidFill>
                  <a:schemeClr val="tx1"/>
                </a:solidFill>
                <a:highlight>
                  <a:srgbClr val="FFFFFF"/>
                </a:highlight>
                <a:latin typeface="Arial"/>
                <a:ea typeface="Arial"/>
                <a:cs typeface="Arial"/>
              </a:rPr>
              <a:t>In </a:t>
            </a:r>
            <a:r>
              <a:rPr lang="en-US" sz="1400" dirty="0">
                <a:solidFill>
                  <a:schemeClr val="tx1"/>
                </a:solidFill>
                <a:highlight>
                  <a:srgbClr val="FFFFFF"/>
                </a:highlight>
                <a:latin typeface="Arial"/>
                <a:ea typeface="Arial"/>
                <a:cs typeface="Arial"/>
              </a:rPr>
              <a:t>MongoDB, data is represented in a collection of JSON documents while in MySQL, data is in tables and rows. JSON documents can compare to associative arrays when using PHP and directory objects when using </a:t>
            </a:r>
            <a:r>
              <a:rPr lang="en-US" sz="1400" dirty="0" smtClean="0">
                <a:solidFill>
                  <a:schemeClr val="tx1"/>
                </a:solidFill>
                <a:highlight>
                  <a:srgbClr val="FFFFFF"/>
                </a:highlight>
                <a:latin typeface="Arial"/>
                <a:ea typeface="Arial"/>
                <a:cs typeface="Arial"/>
              </a:rPr>
              <a:t>Python.</a:t>
            </a:r>
          </a:p>
          <a:p>
            <a:pPr marL="171450" indent="-171450">
              <a:lnSpc>
                <a:spcPct val="150000"/>
              </a:lnSpc>
              <a:spcBef>
                <a:spcPts val="1600"/>
              </a:spcBef>
              <a:buFont typeface="Wingdings" panose="05000000000000000000" pitchFamily="2" charset="2"/>
              <a:buChar char="§"/>
            </a:pPr>
            <a:r>
              <a:rPr lang="en-US" sz="1400" dirty="0" smtClean="0">
                <a:solidFill>
                  <a:schemeClr val="tx1"/>
                </a:solidFill>
                <a:highlight>
                  <a:srgbClr val="FFFFFF"/>
                </a:highlight>
                <a:latin typeface="Arial"/>
                <a:ea typeface="Arial"/>
                <a:cs typeface="Arial"/>
              </a:rPr>
              <a:t>MongoDB </a:t>
            </a:r>
            <a:r>
              <a:rPr lang="en-US" sz="1400" dirty="0">
                <a:solidFill>
                  <a:schemeClr val="tx1"/>
                </a:solidFill>
                <a:highlight>
                  <a:srgbClr val="FFFFFF"/>
                </a:highlight>
                <a:latin typeface="Arial"/>
                <a:ea typeface="Arial"/>
                <a:cs typeface="Arial"/>
              </a:rPr>
              <a:t>has a Map Reduce feature that allows for easier scalability. This means you can get the full functionality of MongoDB database even if you are using low-cost </a:t>
            </a:r>
            <a:r>
              <a:rPr lang="en-US" sz="1400" dirty="0" smtClean="0">
                <a:solidFill>
                  <a:schemeClr val="tx1"/>
                </a:solidFill>
                <a:highlight>
                  <a:srgbClr val="FFFFFF"/>
                </a:highlight>
                <a:latin typeface="Arial"/>
                <a:ea typeface="Arial"/>
                <a:cs typeface="Arial"/>
              </a:rPr>
              <a:t>hardware.</a:t>
            </a:r>
          </a:p>
          <a:p>
            <a:pPr marL="171450" indent="-171450">
              <a:lnSpc>
                <a:spcPct val="150000"/>
              </a:lnSpc>
              <a:spcBef>
                <a:spcPts val="1600"/>
              </a:spcBef>
              <a:buFont typeface="Wingdings" panose="05000000000000000000" pitchFamily="2" charset="2"/>
              <a:buChar char="§"/>
            </a:pPr>
            <a:r>
              <a:rPr lang="en-US" sz="1400" dirty="0" smtClean="0">
                <a:solidFill>
                  <a:schemeClr val="tx1"/>
                </a:solidFill>
                <a:highlight>
                  <a:srgbClr val="FFFFFF"/>
                </a:highlight>
                <a:latin typeface="Arial"/>
                <a:ea typeface="Arial"/>
                <a:cs typeface="Arial"/>
              </a:rPr>
              <a:t>We </a:t>
            </a:r>
            <a:r>
              <a:rPr lang="en-US" sz="1400" dirty="0">
                <a:solidFill>
                  <a:schemeClr val="tx1"/>
                </a:solidFill>
                <a:highlight>
                  <a:srgbClr val="FFFFFF"/>
                </a:highlight>
                <a:latin typeface="Arial"/>
                <a:ea typeface="Arial"/>
                <a:cs typeface="Arial"/>
              </a:rPr>
              <a:t>do not have to come up with a detailed DB model with MongoDB because of is </a:t>
            </a:r>
            <a:r>
              <a:rPr lang="en-US" sz="1400" dirty="0" smtClean="0">
                <a:solidFill>
                  <a:schemeClr val="tx1"/>
                </a:solidFill>
                <a:highlight>
                  <a:srgbClr val="FFFFFF"/>
                </a:highlight>
                <a:latin typeface="Arial"/>
                <a:ea typeface="Arial"/>
                <a:cs typeface="Arial"/>
              </a:rPr>
              <a:t>non-relational.</a:t>
            </a:r>
          </a:p>
        </p:txBody>
      </p:sp>
    </p:spTree>
    <p:extLst>
      <p:ext uri="{BB962C8B-B14F-4D97-AF65-F5344CB8AC3E}">
        <p14:creationId xmlns:p14="http://schemas.microsoft.com/office/powerpoint/2010/main" val="6398075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Shape 50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Comparison continued..</a:t>
            </a:r>
            <a:endParaRPr dirty="0"/>
          </a:p>
        </p:txBody>
      </p:sp>
      <p:sp>
        <p:nvSpPr>
          <p:cNvPr id="4" name="Shape 346"/>
          <p:cNvSpPr txBox="1">
            <a:spLocks/>
          </p:cNvSpPr>
          <p:nvPr/>
        </p:nvSpPr>
        <p:spPr>
          <a:xfrm>
            <a:off x="311700" y="982545"/>
            <a:ext cx="6824824" cy="3302700"/>
          </a:xfrm>
          <a:prstGeom prst="rect">
            <a:avLst/>
          </a:prstGeom>
        </p:spPr>
        <p:txBody>
          <a:bodyPr spcFirstLastPara="1" vert="horz" wrap="square" lIns="91425" tIns="91425" rIns="91425" bIns="91425" rtlCol="0" anchor="t" anchorCtr="0">
            <a:noAutofit/>
          </a:bodyPr>
          <a:lstStyle>
            <a:lvl1pPr marL="457200" lvl="0" indent="-342900" algn="l" defTabSz="342900" rtl="0" eaLnBrk="1" latinLnBrk="0" hangingPunct="1">
              <a:spcBef>
                <a:spcPts val="0"/>
              </a:spcBef>
              <a:spcAft>
                <a:spcPts val="0"/>
              </a:spcAft>
              <a:buClr>
                <a:schemeClr val="accent1"/>
              </a:buClr>
              <a:buSzPts val="1800"/>
              <a:buFont typeface="Wingdings 3" charset="2"/>
              <a:buChar char="●"/>
              <a:defRPr sz="1350" kern="1200">
                <a:solidFill>
                  <a:schemeClr val="tx1">
                    <a:lumMod val="75000"/>
                    <a:lumOff val="25000"/>
                  </a:schemeClr>
                </a:solidFill>
                <a:latin typeface="+mn-lt"/>
                <a:ea typeface="+mn-ea"/>
                <a:cs typeface="+mn-cs"/>
              </a:defRPr>
            </a:lvl1pPr>
            <a:lvl2pPr marL="914400" lvl="1" indent="-317500" algn="l" defTabSz="342900" rtl="0" eaLnBrk="1" latinLnBrk="0" hangingPunct="1">
              <a:spcBef>
                <a:spcPts val="160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2pPr>
            <a:lvl3pPr marL="1371600" lvl="2" indent="-317500" algn="l" defTabSz="342900" rtl="0" eaLnBrk="1" latinLnBrk="0" hangingPunct="1">
              <a:spcBef>
                <a:spcPts val="1600"/>
              </a:spcBef>
              <a:spcAft>
                <a:spcPts val="0"/>
              </a:spcAft>
              <a:buClr>
                <a:schemeClr val="accent1"/>
              </a:buClr>
              <a:buSzPts val="1400"/>
              <a:buFont typeface="Wingdings 3" charset="2"/>
              <a:buChar char="■"/>
              <a:defRPr sz="1050" kern="1200">
                <a:solidFill>
                  <a:schemeClr val="tx1">
                    <a:lumMod val="75000"/>
                    <a:lumOff val="25000"/>
                  </a:schemeClr>
                </a:solidFill>
                <a:latin typeface="+mn-lt"/>
                <a:ea typeface="+mn-ea"/>
                <a:cs typeface="+mn-cs"/>
              </a:defRPr>
            </a:lvl3pPr>
            <a:lvl4pPr marL="1828800" lvl="3"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4pPr>
            <a:lvl5pPr marL="2286000" lvl="4"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5pPr>
            <a:lvl6pPr marL="2743200" lvl="5"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6pPr>
            <a:lvl7pPr marL="3200400" lvl="6"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7pPr>
            <a:lvl8pPr marL="3657600" lvl="7"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8pPr>
            <a:lvl9pPr marL="4114800" lvl="8" indent="-317500" algn="l" defTabSz="342900" rtl="0" eaLnBrk="1" latinLnBrk="0" hangingPunct="1">
              <a:spcBef>
                <a:spcPts val="1600"/>
              </a:spcBef>
              <a:spcAft>
                <a:spcPts val="160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9pPr>
          </a:lstStyle>
          <a:p>
            <a:pPr marL="0" indent="0">
              <a:lnSpc>
                <a:spcPct val="150000"/>
              </a:lnSpc>
              <a:spcBef>
                <a:spcPts val="1600"/>
              </a:spcBef>
              <a:buNone/>
            </a:pPr>
            <a:endParaRPr lang="en-US" sz="1400" dirty="0" smtClean="0">
              <a:solidFill>
                <a:schemeClr val="tx1"/>
              </a:solidFill>
              <a:highlight>
                <a:srgbClr val="FFFFFF"/>
              </a:highlight>
              <a:latin typeface="Arial"/>
              <a:ea typeface="Arial"/>
              <a:cs typeface="Arial"/>
            </a:endParaRPr>
          </a:p>
          <a:p>
            <a:pPr marL="171450" indent="-171450">
              <a:lnSpc>
                <a:spcPct val="150000"/>
              </a:lnSpc>
              <a:spcBef>
                <a:spcPts val="1600"/>
              </a:spcBef>
              <a:buFont typeface="Wingdings" panose="05000000000000000000" pitchFamily="2" charset="2"/>
              <a:buChar char="§"/>
            </a:pPr>
            <a:r>
              <a:rPr lang="en-US" sz="1400" dirty="0" smtClean="0">
                <a:solidFill>
                  <a:schemeClr val="tx1"/>
                </a:solidFill>
                <a:highlight>
                  <a:srgbClr val="FFFFFF"/>
                </a:highlight>
                <a:latin typeface="Arial"/>
                <a:ea typeface="Arial"/>
                <a:cs typeface="Arial"/>
              </a:rPr>
              <a:t>MongoDB </a:t>
            </a:r>
            <a:r>
              <a:rPr lang="en-US" sz="1400" dirty="0">
                <a:solidFill>
                  <a:schemeClr val="tx1"/>
                </a:solidFill>
                <a:highlight>
                  <a:srgbClr val="FFFFFF"/>
                </a:highlight>
                <a:latin typeface="Arial"/>
                <a:ea typeface="Arial"/>
                <a:cs typeface="Arial"/>
              </a:rPr>
              <a:t>main purpose is to assist in data storage and the solution can indeed store documents on </a:t>
            </a:r>
            <a:r>
              <a:rPr lang="en-US" sz="1400" dirty="0" smtClean="0">
                <a:solidFill>
                  <a:schemeClr val="tx1"/>
                </a:solidFill>
                <a:highlight>
                  <a:srgbClr val="FFFFFF"/>
                </a:highlight>
                <a:latin typeface="Arial"/>
                <a:ea typeface="Arial"/>
                <a:cs typeface="Arial"/>
              </a:rPr>
              <a:t>the World </a:t>
            </a:r>
            <a:r>
              <a:rPr lang="en-US" sz="1400" dirty="0">
                <a:solidFill>
                  <a:schemeClr val="tx1"/>
                </a:solidFill>
                <a:highlight>
                  <a:srgbClr val="FFFFFF"/>
                </a:highlight>
                <a:latin typeface="Arial"/>
                <a:ea typeface="Arial"/>
                <a:cs typeface="Arial"/>
              </a:rPr>
              <a:t>Wide Web. </a:t>
            </a:r>
            <a:endParaRPr lang="en-US" sz="1400" dirty="0" smtClean="0">
              <a:solidFill>
                <a:schemeClr val="tx1"/>
              </a:solidFill>
              <a:highlight>
                <a:srgbClr val="FFFFFF"/>
              </a:highlight>
              <a:latin typeface="Arial"/>
              <a:ea typeface="Arial"/>
              <a:cs typeface="Arial"/>
            </a:endParaRPr>
          </a:p>
          <a:p>
            <a:pPr marL="171450" indent="-171450">
              <a:lnSpc>
                <a:spcPct val="150000"/>
              </a:lnSpc>
              <a:spcBef>
                <a:spcPts val="1600"/>
              </a:spcBef>
              <a:buFont typeface="Wingdings" panose="05000000000000000000" pitchFamily="2" charset="2"/>
              <a:buChar char="§"/>
            </a:pPr>
            <a:r>
              <a:rPr lang="en-US" sz="1400" dirty="0" smtClean="0">
                <a:solidFill>
                  <a:schemeClr val="tx1"/>
                </a:solidFill>
                <a:highlight>
                  <a:srgbClr val="FFFFFF"/>
                </a:highlight>
                <a:latin typeface="Arial"/>
                <a:ea typeface="Arial"/>
                <a:cs typeface="Arial"/>
              </a:rPr>
              <a:t>One </a:t>
            </a:r>
            <a:r>
              <a:rPr lang="en-US" sz="1400" dirty="0">
                <a:solidFill>
                  <a:schemeClr val="tx1"/>
                </a:solidFill>
                <a:highlight>
                  <a:srgbClr val="FFFFFF"/>
                </a:highlight>
                <a:latin typeface="Arial"/>
                <a:ea typeface="Arial"/>
                <a:cs typeface="Arial"/>
              </a:rPr>
              <a:t>of its most outstanding features is data storage in a dynamic schema.</a:t>
            </a:r>
          </a:p>
          <a:p>
            <a:pPr marL="171450" indent="-171450">
              <a:lnSpc>
                <a:spcPct val="150000"/>
              </a:lnSpc>
              <a:spcBef>
                <a:spcPts val="1600"/>
              </a:spcBef>
              <a:buFont typeface="Wingdings" panose="05000000000000000000" pitchFamily="2" charset="2"/>
              <a:buChar char="§"/>
            </a:pPr>
            <a:endParaRPr lang="en-US" sz="1400" dirty="0" smtClean="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MongoDB - Architecture</a:t>
            </a:r>
            <a:endParaRPr/>
          </a:p>
        </p:txBody>
      </p:sp>
      <p:sp>
        <p:nvSpPr>
          <p:cNvPr id="129" name="Shape 129"/>
          <p:cNvSpPr txBox="1">
            <a:spLocks noGrp="1"/>
          </p:cNvSpPr>
          <p:nvPr>
            <p:ph type="body" idx="1"/>
          </p:nvPr>
        </p:nvSpPr>
        <p:spPr>
          <a:xfrm>
            <a:off x="311700" y="1266324"/>
            <a:ext cx="8520600" cy="387717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a:p>
            <a:pPr marL="0" lvl="0" indent="0">
              <a:spcBef>
                <a:spcPts val="1600"/>
              </a:spcBef>
              <a:spcAft>
                <a:spcPts val="0"/>
              </a:spcAft>
              <a:buNone/>
            </a:pPr>
            <a:endParaRPr dirty="0"/>
          </a:p>
          <a:p>
            <a:pPr marL="0" lvl="0" indent="0">
              <a:spcBef>
                <a:spcPts val="1600"/>
              </a:spcBef>
              <a:spcAft>
                <a:spcPts val="0"/>
              </a:spcAft>
              <a:buNone/>
            </a:pPr>
            <a:endParaRPr dirty="0"/>
          </a:p>
          <a:p>
            <a:pPr marL="0" lvl="0" indent="0">
              <a:spcBef>
                <a:spcPts val="1600"/>
              </a:spcBef>
              <a:spcAft>
                <a:spcPts val="0"/>
              </a:spcAft>
              <a:buNone/>
            </a:pPr>
            <a:endParaRPr dirty="0"/>
          </a:p>
          <a:p>
            <a:pPr marL="0" lvl="0" indent="0">
              <a:spcBef>
                <a:spcPts val="1600"/>
              </a:spcBef>
              <a:spcAft>
                <a:spcPts val="0"/>
              </a:spcAft>
              <a:buNone/>
            </a:pPr>
            <a:endParaRPr dirty="0"/>
          </a:p>
          <a:p>
            <a:pPr marL="0" lvl="0" indent="0">
              <a:spcBef>
                <a:spcPts val="1600"/>
              </a:spcBef>
              <a:spcAft>
                <a:spcPts val="0"/>
              </a:spcAft>
              <a:buNone/>
            </a:pPr>
            <a:endParaRPr dirty="0"/>
          </a:p>
          <a:p>
            <a:pPr marL="0" lvl="0" indent="0">
              <a:spcBef>
                <a:spcPts val="1600"/>
              </a:spcBef>
              <a:spcAft>
                <a:spcPts val="0"/>
              </a:spcAft>
              <a:buClr>
                <a:schemeClr val="dk1"/>
              </a:buClr>
              <a:buSzPts val="1100"/>
              <a:buFont typeface="Arial"/>
              <a:buNone/>
            </a:pPr>
            <a:endParaRPr lang="en" sz="1200" dirty="0" smtClean="0">
              <a:solidFill>
                <a:schemeClr val="dk1"/>
              </a:solidFill>
              <a:highlight>
                <a:srgbClr val="FFFFFF"/>
              </a:highlight>
            </a:endParaRPr>
          </a:p>
          <a:p>
            <a:pPr marL="0" lvl="0" indent="0">
              <a:spcBef>
                <a:spcPts val="1600"/>
              </a:spcBef>
              <a:spcAft>
                <a:spcPts val="0"/>
              </a:spcAft>
              <a:buClr>
                <a:schemeClr val="dk1"/>
              </a:buClr>
              <a:buSzPts val="1100"/>
              <a:buFont typeface="Arial"/>
              <a:buNone/>
            </a:pPr>
            <a:endParaRPr lang="en" sz="1200" dirty="0" smtClean="0">
              <a:solidFill>
                <a:schemeClr val="dk1"/>
              </a:solidFill>
              <a:highlight>
                <a:srgbClr val="FFFFFF"/>
              </a:highlight>
            </a:endParaRPr>
          </a:p>
          <a:p>
            <a:pPr marL="0" lvl="0" indent="0">
              <a:spcBef>
                <a:spcPts val="1600"/>
              </a:spcBef>
              <a:spcAft>
                <a:spcPts val="0"/>
              </a:spcAft>
              <a:buClr>
                <a:schemeClr val="dk1"/>
              </a:buClr>
              <a:buSzPts val="1100"/>
              <a:buFont typeface="Arial"/>
              <a:buNone/>
            </a:pPr>
            <a:endParaRPr lang="en" sz="1200" dirty="0" smtClean="0">
              <a:solidFill>
                <a:schemeClr val="dk1"/>
              </a:solidFill>
              <a:highlight>
                <a:srgbClr val="FFFFFF"/>
              </a:highlight>
            </a:endParaRPr>
          </a:p>
          <a:p>
            <a:pPr marL="0" lvl="0" indent="0">
              <a:spcBef>
                <a:spcPts val="1600"/>
              </a:spcBef>
              <a:spcAft>
                <a:spcPts val="0"/>
              </a:spcAft>
              <a:buClr>
                <a:schemeClr val="dk1"/>
              </a:buClr>
              <a:buSzPts val="1100"/>
              <a:buFont typeface="Arial"/>
              <a:buNone/>
            </a:pPr>
            <a:r>
              <a:rPr lang="en" sz="800" u="sng" dirty="0" smtClean="0">
                <a:solidFill>
                  <a:schemeClr val="hlink"/>
                </a:solidFill>
                <a:highlight>
                  <a:srgbClr val="FFFFFF"/>
                </a:highlight>
                <a:latin typeface="Arial" panose="020B0604020202020204" pitchFamily="34" charset="0"/>
                <a:cs typeface="Arial" panose="020B0604020202020204" pitchFamily="34" charset="0"/>
                <a:hlinkClick r:id="rId3"/>
              </a:rPr>
              <a:t>https://www.mongodb.com/mongodb-architecture</a:t>
            </a:r>
            <a:endParaRPr sz="800" u="sng" dirty="0" smtClean="0">
              <a:solidFill>
                <a:schemeClr val="hlink"/>
              </a:solidFill>
              <a:highlight>
                <a:srgbClr val="FFFFFF"/>
              </a:highlight>
              <a:latin typeface="Arial" panose="020B0604020202020204" pitchFamily="34" charset="0"/>
              <a:cs typeface="Arial" panose="020B0604020202020204" pitchFamily="34" charset="0"/>
              <a:hlinkClick r:id="rId3"/>
            </a:endParaRPr>
          </a:p>
          <a:p>
            <a:pPr marL="0" lvl="0" indent="0">
              <a:spcBef>
                <a:spcPts val="1600"/>
              </a:spcBef>
              <a:spcAft>
                <a:spcPts val="1600"/>
              </a:spcAft>
              <a:buNone/>
            </a:pPr>
            <a:endParaRPr dirty="0"/>
          </a:p>
        </p:txBody>
      </p:sp>
      <p:pic>
        <p:nvPicPr>
          <p:cNvPr id="130" name="Shape 130"/>
          <p:cNvPicPr preferRelativeResize="0"/>
          <p:nvPr/>
        </p:nvPicPr>
        <p:blipFill>
          <a:blip r:embed="rId4">
            <a:alphaModFix/>
          </a:blip>
          <a:stretch>
            <a:fillRect/>
          </a:stretch>
        </p:blipFill>
        <p:spPr>
          <a:xfrm>
            <a:off x="311700" y="1068479"/>
            <a:ext cx="6203400" cy="3586647"/>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MongoDB: Capabilities</a:t>
            </a:r>
            <a:endParaRPr dirty="0"/>
          </a:p>
        </p:txBody>
      </p:sp>
      <p:sp>
        <p:nvSpPr>
          <p:cNvPr id="136" name="Shape 136"/>
          <p:cNvSpPr txBox="1">
            <a:spLocks noGrp="1"/>
          </p:cNvSpPr>
          <p:nvPr>
            <p:ph type="body" idx="1"/>
          </p:nvPr>
        </p:nvSpPr>
        <p:spPr>
          <a:prstGeom prst="rect">
            <a:avLst/>
          </a:prstGeom>
        </p:spPr>
        <p:txBody>
          <a:bodyPr spcFirstLastPara="1" wrap="square" lIns="91425" tIns="91425" rIns="91425" bIns="91425" anchor="t" anchorCtr="0">
            <a:noAutofit/>
          </a:bodyPr>
          <a:lstStyle/>
          <a:p>
            <a:pPr>
              <a:buFont typeface="Wingdings" panose="05000000000000000000" pitchFamily="2" charset="2"/>
              <a:buChar char="ü"/>
            </a:pPr>
            <a:r>
              <a:rPr lang="en" sz="1400" dirty="0">
                <a:solidFill>
                  <a:schemeClr val="dk1"/>
                </a:solidFill>
                <a:latin typeface="Arial" panose="020B0604020202020204" pitchFamily="34" charset="0"/>
                <a:cs typeface="Arial" panose="020B0604020202020204" pitchFamily="34" charset="0"/>
              </a:rPr>
              <a:t>Flexible Data </a:t>
            </a:r>
            <a:r>
              <a:rPr lang="en" sz="1400" dirty="0" smtClean="0">
                <a:solidFill>
                  <a:schemeClr val="dk1"/>
                </a:solidFill>
                <a:latin typeface="Arial" panose="020B0604020202020204" pitchFamily="34" charset="0"/>
                <a:cs typeface="Arial" panose="020B0604020202020204" pitchFamily="34" charset="0"/>
              </a:rPr>
              <a:t>Model</a:t>
            </a:r>
            <a:endParaRPr lang="en" sz="1400" dirty="0">
              <a:solidFill>
                <a:schemeClr val="dk1"/>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en" sz="1400" dirty="0" smtClean="0">
                <a:solidFill>
                  <a:schemeClr val="dk1"/>
                </a:solidFill>
                <a:latin typeface="Arial" panose="020B0604020202020204" pitchFamily="34" charset="0"/>
                <a:cs typeface="Arial" panose="020B0604020202020204" pitchFamily="34" charset="0"/>
              </a:rPr>
              <a:t>Scalability </a:t>
            </a:r>
            <a:r>
              <a:rPr lang="en" sz="1400" dirty="0">
                <a:solidFill>
                  <a:schemeClr val="dk1"/>
                </a:solidFill>
                <a:latin typeface="Arial" panose="020B0604020202020204" pitchFamily="34" charset="0"/>
                <a:cs typeface="Arial" panose="020B0604020202020204" pitchFamily="34" charset="0"/>
              </a:rPr>
              <a:t>and </a:t>
            </a:r>
            <a:r>
              <a:rPr lang="en" sz="1400" dirty="0" smtClean="0">
                <a:solidFill>
                  <a:schemeClr val="dk1"/>
                </a:solidFill>
                <a:latin typeface="Arial" panose="020B0604020202020204" pitchFamily="34" charset="0"/>
                <a:cs typeface="Arial" panose="020B0604020202020204" pitchFamily="34" charset="0"/>
              </a:rPr>
              <a:t>Performance</a:t>
            </a:r>
            <a:endParaRPr lang="en" sz="1400" dirty="0">
              <a:solidFill>
                <a:schemeClr val="dk1"/>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en" sz="1400" dirty="0" smtClean="0">
                <a:solidFill>
                  <a:schemeClr val="dk1"/>
                </a:solidFill>
                <a:latin typeface="Arial" panose="020B0604020202020204" pitchFamily="34" charset="0"/>
                <a:cs typeface="Arial" panose="020B0604020202020204" pitchFamily="34" charset="0"/>
              </a:rPr>
              <a:t>Always-On </a:t>
            </a:r>
            <a:r>
              <a:rPr lang="en" sz="1400" dirty="0">
                <a:solidFill>
                  <a:schemeClr val="dk1"/>
                </a:solidFill>
                <a:latin typeface="Arial" panose="020B0604020202020204" pitchFamily="34" charset="0"/>
                <a:cs typeface="Arial" panose="020B0604020202020204" pitchFamily="34" charset="0"/>
              </a:rPr>
              <a:t>Global Deployments</a:t>
            </a:r>
            <a:endParaRPr sz="1400" dirty="0">
              <a:solidFill>
                <a:schemeClr val="dk1"/>
              </a:solidFill>
              <a:latin typeface="Arial" panose="020B0604020202020204" pitchFamily="34" charset="0"/>
              <a:cs typeface="Arial" panose="020B0604020202020204" pitchFamily="34" charset="0"/>
            </a:endParaRPr>
          </a:p>
        </p:txBody>
      </p:sp>
      <p:pic>
        <p:nvPicPr>
          <p:cNvPr id="137" name="Shape 137"/>
          <p:cNvPicPr preferRelativeResize="0"/>
          <p:nvPr/>
        </p:nvPicPr>
        <p:blipFill>
          <a:blip r:embed="rId3">
            <a:alphaModFix/>
          </a:blip>
          <a:stretch>
            <a:fillRect/>
          </a:stretch>
        </p:blipFill>
        <p:spPr>
          <a:xfrm>
            <a:off x="460556" y="2148453"/>
            <a:ext cx="6213791" cy="2771763"/>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01309" y="393070"/>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Upstream</a:t>
            </a:r>
            <a:endParaRPr dirty="0"/>
          </a:p>
        </p:txBody>
      </p:sp>
      <p:sp>
        <p:nvSpPr>
          <p:cNvPr id="144" name="Shape 144"/>
          <p:cNvSpPr txBox="1">
            <a:spLocks noGrp="1"/>
          </p:cNvSpPr>
          <p:nvPr>
            <p:ph type="body" idx="1"/>
          </p:nvPr>
        </p:nvSpPr>
        <p:spPr>
          <a:xfrm>
            <a:off x="301309" y="1214370"/>
            <a:ext cx="8520600" cy="3302700"/>
          </a:xfrm>
          <a:prstGeom prst="rect">
            <a:avLst/>
          </a:prstGeom>
        </p:spPr>
        <p:txBody>
          <a:bodyPr spcFirstLastPara="1" wrap="square" lIns="91425" tIns="91425" rIns="91425" bIns="91425" anchor="t" anchorCtr="0">
            <a:noAutofit/>
          </a:bodyPr>
          <a:lstStyle/>
          <a:p>
            <a:pPr marL="285750" indent="-285750" algn="just">
              <a:lnSpc>
                <a:spcPct val="150000"/>
              </a:lnSpc>
              <a:buFont typeface="Wingdings" panose="05000000000000000000" pitchFamily="2" charset="2"/>
              <a:buChar char="q"/>
            </a:pPr>
            <a:r>
              <a:rPr lang="en" sz="1400" dirty="0">
                <a:solidFill>
                  <a:schemeClr val="tx1"/>
                </a:solidFill>
                <a:latin typeface="Arial" panose="020B0604020202020204" pitchFamily="34" charset="0"/>
                <a:cs typeface="Arial" panose="020B0604020202020204" pitchFamily="34" charset="0"/>
              </a:rPr>
              <a:t>MongoDB</a:t>
            </a:r>
            <a:r>
              <a:rPr lang="en" sz="1400" dirty="0">
                <a:solidFill>
                  <a:schemeClr val="tx1"/>
                </a:solidFill>
                <a:highlight>
                  <a:schemeClr val="lt1"/>
                </a:highlight>
                <a:latin typeface="Arial" panose="020B0604020202020204" pitchFamily="34" charset="0"/>
                <a:ea typeface="Calibri"/>
                <a:cs typeface="Arial" panose="020B0604020202020204" pitchFamily="34" charset="0"/>
                <a:sym typeface="Calibri"/>
              </a:rPr>
              <a:t> </a:t>
            </a:r>
            <a:r>
              <a:rPr lang="en" sz="1400" dirty="0">
                <a:solidFill>
                  <a:schemeClr val="tx1"/>
                </a:solidFill>
                <a:latin typeface="Arial" panose="020B0604020202020204" pitchFamily="34" charset="0"/>
                <a:cs typeface="Arial" panose="020B0604020202020204" pitchFamily="34" charset="0"/>
              </a:rPr>
              <a:t>dependencies v3.6:</a:t>
            </a:r>
            <a:endParaRPr sz="1400" dirty="0">
              <a:solidFill>
                <a:schemeClr val="tx1"/>
              </a:solidFill>
              <a:latin typeface="Arial" panose="020B0604020202020204" pitchFamily="34" charset="0"/>
              <a:cs typeface="Arial" panose="020B0604020202020204" pitchFamily="34" charset="0"/>
            </a:endParaRPr>
          </a:p>
          <a:p>
            <a:pPr lvl="0" rtl="0">
              <a:lnSpc>
                <a:spcPct val="150000"/>
              </a:lnSpc>
              <a:spcBef>
                <a:spcPts val="0"/>
              </a:spcBef>
              <a:spcAft>
                <a:spcPts val="0"/>
              </a:spcAft>
              <a:buSzPts val="18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Apache  - Provides back end GUI support</a:t>
            </a:r>
            <a:endParaRPr sz="1400" dirty="0">
              <a:solidFill>
                <a:schemeClr val="tx1"/>
              </a:solidFill>
              <a:latin typeface="Arial" panose="020B0604020202020204" pitchFamily="34" charset="0"/>
              <a:cs typeface="Arial" panose="020B0604020202020204" pitchFamily="34" charset="0"/>
            </a:endParaRPr>
          </a:p>
          <a:p>
            <a:pPr lvl="0" rtl="0">
              <a:lnSpc>
                <a:spcPct val="150000"/>
              </a:lnSpc>
              <a:spcBef>
                <a:spcPts val="0"/>
              </a:spcBef>
              <a:spcAft>
                <a:spcPts val="0"/>
              </a:spcAft>
              <a:buSzPts val="18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Java  - Allows for creation of Javascript queries</a:t>
            </a:r>
            <a:endParaRPr sz="1400" dirty="0">
              <a:solidFill>
                <a:schemeClr val="tx1"/>
              </a:solidFill>
              <a:latin typeface="Arial" panose="020B0604020202020204" pitchFamily="34" charset="0"/>
              <a:cs typeface="Arial" panose="020B0604020202020204" pitchFamily="34" charset="0"/>
            </a:endParaRPr>
          </a:p>
          <a:p>
            <a:pPr lvl="0" rtl="0">
              <a:lnSpc>
                <a:spcPct val="150000"/>
              </a:lnSpc>
              <a:spcBef>
                <a:spcPts val="0"/>
              </a:spcBef>
              <a:spcAft>
                <a:spcPts val="0"/>
              </a:spcAft>
              <a:buSzPts val="18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MapReduce  - Provides data aggregation features</a:t>
            </a:r>
            <a:endParaRPr sz="1400" dirty="0">
              <a:solidFill>
                <a:schemeClr val="tx1"/>
              </a:solidFill>
              <a:latin typeface="Arial" panose="020B0604020202020204" pitchFamily="34" charset="0"/>
              <a:cs typeface="Arial" panose="020B0604020202020204" pitchFamily="34" charset="0"/>
            </a:endParaRPr>
          </a:p>
          <a:p>
            <a:pPr lvl="0" rtl="0">
              <a:lnSpc>
                <a:spcPct val="150000"/>
              </a:lnSpc>
              <a:spcBef>
                <a:spcPts val="0"/>
              </a:spcBef>
              <a:spcAft>
                <a:spcPts val="0"/>
              </a:spcAft>
              <a:buSzPts val="18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WiredTiger  - Internal data storage method for documents</a:t>
            </a:r>
            <a:endParaRPr sz="1400" dirty="0">
              <a:solidFill>
                <a:schemeClr val="tx1"/>
              </a:solidFill>
              <a:latin typeface="Arial" panose="020B0604020202020204" pitchFamily="34" charset="0"/>
              <a:cs typeface="Arial" panose="020B0604020202020204" pitchFamily="34" charset="0"/>
            </a:endParaRPr>
          </a:p>
        </p:txBody>
      </p:sp>
      <p:sp>
        <p:nvSpPr>
          <p:cNvPr id="145" name="Shape 145"/>
          <p:cNvSpPr txBox="1"/>
          <p:nvPr/>
        </p:nvSpPr>
        <p:spPr>
          <a:xfrm>
            <a:off x="1351307" y="1566965"/>
            <a:ext cx="351600" cy="4356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sz="700" dirty="0">
                <a:solidFill>
                  <a:schemeClr val="dk2"/>
                </a:solidFill>
                <a:latin typeface="Open Sans"/>
                <a:ea typeface="Open Sans"/>
                <a:cs typeface="Open Sans"/>
                <a:sym typeface="Open Sans"/>
              </a:rPr>
              <a:t>1</a:t>
            </a:r>
            <a:endParaRPr sz="700" dirty="0"/>
          </a:p>
        </p:txBody>
      </p:sp>
      <p:sp>
        <p:nvSpPr>
          <p:cNvPr id="146" name="Shape 146"/>
          <p:cNvSpPr txBox="1"/>
          <p:nvPr/>
        </p:nvSpPr>
        <p:spPr>
          <a:xfrm>
            <a:off x="1087607" y="1812202"/>
            <a:ext cx="351600" cy="4356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sz="700" dirty="0">
                <a:solidFill>
                  <a:schemeClr val="dk2"/>
                </a:solidFill>
                <a:latin typeface="Open Sans"/>
                <a:ea typeface="Open Sans"/>
                <a:cs typeface="Open Sans"/>
                <a:sym typeface="Open Sans"/>
              </a:rPr>
              <a:t>2</a:t>
            </a:r>
            <a:endParaRPr sz="700" dirty="0"/>
          </a:p>
        </p:txBody>
      </p:sp>
      <p:sp>
        <p:nvSpPr>
          <p:cNvPr id="147" name="Shape 147"/>
          <p:cNvSpPr txBox="1"/>
          <p:nvPr/>
        </p:nvSpPr>
        <p:spPr>
          <a:xfrm>
            <a:off x="1731434" y="2191458"/>
            <a:ext cx="351600" cy="4356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sz="700" dirty="0">
                <a:solidFill>
                  <a:schemeClr val="dk2"/>
                </a:solidFill>
                <a:latin typeface="Open Sans"/>
                <a:ea typeface="Open Sans"/>
                <a:cs typeface="Open Sans"/>
                <a:sym typeface="Open Sans"/>
              </a:rPr>
              <a:t>3</a:t>
            </a:r>
            <a:endParaRPr sz="700" dirty="0"/>
          </a:p>
        </p:txBody>
      </p:sp>
      <p:sp>
        <p:nvSpPr>
          <p:cNvPr id="148" name="Shape 148"/>
          <p:cNvSpPr txBox="1"/>
          <p:nvPr/>
        </p:nvSpPr>
        <p:spPr>
          <a:xfrm>
            <a:off x="1555634" y="2460193"/>
            <a:ext cx="351600" cy="4356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sz="700" dirty="0">
                <a:solidFill>
                  <a:schemeClr val="dk2"/>
                </a:solidFill>
                <a:latin typeface="Open Sans"/>
                <a:ea typeface="Open Sans"/>
                <a:cs typeface="Open Sans"/>
                <a:sym typeface="Open Sans"/>
              </a:rPr>
              <a:t>4</a:t>
            </a:r>
            <a:endParaRPr sz="700" dirty="0"/>
          </a:p>
        </p:txBody>
      </p:sp>
      <p:sp>
        <p:nvSpPr>
          <p:cNvPr id="149" name="Shape 149"/>
          <p:cNvSpPr txBox="1"/>
          <p:nvPr/>
        </p:nvSpPr>
        <p:spPr>
          <a:xfrm>
            <a:off x="301309" y="4092845"/>
            <a:ext cx="8520600" cy="9147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sz="700" dirty="0">
                <a:solidFill>
                  <a:schemeClr val="dk2"/>
                </a:solidFill>
                <a:latin typeface="Open Sans"/>
                <a:ea typeface="Open Sans"/>
                <a:cs typeface="Open Sans"/>
                <a:sym typeface="Open Sans"/>
              </a:rPr>
              <a:t>1</a:t>
            </a:r>
            <a:r>
              <a:rPr lang="en" sz="700" u="sng" dirty="0">
                <a:solidFill>
                  <a:schemeClr val="hlink"/>
                </a:solidFill>
                <a:latin typeface="Open Sans"/>
                <a:ea typeface="Open Sans"/>
                <a:cs typeface="Open Sans"/>
                <a:sym typeface="Open Sans"/>
                <a:hlinkClick r:id="rId3"/>
              </a:rPr>
              <a:t>https://en.wikipedia.org/wiki/MongoDB</a:t>
            </a:r>
            <a:r>
              <a:rPr lang="en" sz="700" dirty="0">
                <a:solidFill>
                  <a:schemeClr val="dk2"/>
                </a:solidFill>
                <a:latin typeface="Open Sans"/>
                <a:ea typeface="Open Sans"/>
                <a:cs typeface="Open Sans"/>
                <a:sym typeface="Open Sans"/>
              </a:rPr>
              <a:t>  </a:t>
            </a:r>
            <a:r>
              <a:rPr lang="en" sz="700" u="sng" dirty="0">
                <a:solidFill>
                  <a:schemeClr val="hlink"/>
                </a:solidFill>
                <a:latin typeface="Open Sans"/>
                <a:ea typeface="Open Sans"/>
                <a:cs typeface="Open Sans"/>
                <a:sym typeface="Open Sans"/>
                <a:hlinkClick r:id="rId4"/>
              </a:rPr>
              <a:t>https://docs.mongodb.com/manual/applications/drivers/index.html</a:t>
            </a:r>
            <a:r>
              <a:rPr lang="en" sz="700" dirty="0">
                <a:solidFill>
                  <a:schemeClr val="dk2"/>
                </a:solidFill>
                <a:latin typeface="Open Sans"/>
                <a:ea typeface="Open Sans"/>
                <a:cs typeface="Open Sans"/>
                <a:sym typeface="Open Sans"/>
              </a:rPr>
              <a:t>  </a:t>
            </a:r>
            <a:r>
              <a:rPr lang="en" sz="700" u="sng" dirty="0">
                <a:solidFill>
                  <a:schemeClr val="hlink"/>
                </a:solidFill>
                <a:latin typeface="Open Sans"/>
                <a:ea typeface="Open Sans"/>
                <a:cs typeface="Open Sans"/>
                <a:sym typeface="Open Sans"/>
                <a:hlinkClick r:id="rId5"/>
              </a:rPr>
              <a:t>https://www.mongodb.com/products/spark-connector</a:t>
            </a:r>
            <a:r>
              <a:rPr lang="en" sz="700" dirty="0">
                <a:solidFill>
                  <a:schemeClr val="dk2"/>
                </a:solidFill>
                <a:latin typeface="Open Sans"/>
                <a:ea typeface="Open Sans"/>
                <a:cs typeface="Open Sans"/>
                <a:sym typeface="Open Sans"/>
              </a:rPr>
              <a:t> </a:t>
            </a:r>
            <a:endParaRPr sz="700" dirty="0">
              <a:solidFill>
                <a:schemeClr val="dk2"/>
              </a:solidFill>
              <a:latin typeface="Open Sans"/>
              <a:ea typeface="Open Sans"/>
              <a:cs typeface="Open Sans"/>
              <a:sym typeface="Open Sans"/>
            </a:endParaRPr>
          </a:p>
          <a:p>
            <a:pPr marL="0" lvl="0" indent="0" algn="just" rtl="0">
              <a:lnSpc>
                <a:spcPct val="200000"/>
              </a:lnSpc>
              <a:spcBef>
                <a:spcPts val="0"/>
              </a:spcBef>
              <a:spcAft>
                <a:spcPts val="0"/>
              </a:spcAft>
              <a:buNone/>
            </a:pPr>
            <a:r>
              <a:rPr lang="en" sz="700" dirty="0">
                <a:solidFill>
                  <a:schemeClr val="dk2"/>
                </a:solidFill>
                <a:latin typeface="Open Sans"/>
                <a:ea typeface="Open Sans"/>
                <a:cs typeface="Open Sans"/>
                <a:sym typeface="Open Sans"/>
              </a:rPr>
              <a:t>2 </a:t>
            </a:r>
            <a:r>
              <a:rPr lang="en" sz="700" u="sng" dirty="0">
                <a:solidFill>
                  <a:schemeClr val="accent5"/>
                </a:solidFill>
                <a:latin typeface="Open Sans"/>
                <a:ea typeface="Open Sans"/>
                <a:cs typeface="Open Sans"/>
                <a:sym typeface="Open Sans"/>
                <a:hlinkClick r:id="rId4"/>
              </a:rPr>
              <a:t>https://docs.mongodb.com/manual/applications/drivers/index.html</a:t>
            </a:r>
            <a:r>
              <a:rPr lang="en" sz="700" dirty="0">
                <a:solidFill>
                  <a:schemeClr val="dk2"/>
                </a:solidFill>
                <a:latin typeface="Open Sans"/>
                <a:ea typeface="Open Sans"/>
                <a:cs typeface="Open Sans"/>
                <a:sym typeface="Open Sans"/>
              </a:rPr>
              <a:t> </a:t>
            </a:r>
            <a:endParaRPr sz="700" dirty="0">
              <a:solidFill>
                <a:schemeClr val="dk2"/>
              </a:solidFill>
              <a:latin typeface="Open Sans"/>
              <a:ea typeface="Open Sans"/>
              <a:cs typeface="Open Sans"/>
              <a:sym typeface="Open Sans"/>
            </a:endParaRPr>
          </a:p>
          <a:p>
            <a:pPr marL="0" lvl="0" indent="0" algn="just" rtl="0">
              <a:lnSpc>
                <a:spcPct val="200000"/>
              </a:lnSpc>
              <a:spcBef>
                <a:spcPts val="0"/>
              </a:spcBef>
              <a:spcAft>
                <a:spcPts val="0"/>
              </a:spcAft>
              <a:buNone/>
            </a:pPr>
            <a:r>
              <a:rPr lang="en" sz="700" dirty="0">
                <a:solidFill>
                  <a:schemeClr val="dk2"/>
                </a:solidFill>
                <a:latin typeface="Open Sans"/>
                <a:ea typeface="Open Sans"/>
                <a:cs typeface="Open Sans"/>
                <a:sym typeface="Open Sans"/>
              </a:rPr>
              <a:t>3 - </a:t>
            </a:r>
            <a:r>
              <a:rPr lang="en" sz="700" u="sng" dirty="0">
                <a:solidFill>
                  <a:schemeClr val="hlink"/>
                </a:solidFill>
                <a:latin typeface="Open Sans"/>
                <a:ea typeface="Open Sans"/>
                <a:cs typeface="Open Sans"/>
                <a:sym typeface="Open Sans"/>
                <a:hlinkClick r:id="rId6"/>
              </a:rPr>
              <a:t>https://www.zdnet.com/article/mongodb-3-0-gets-ready-to-roll-with-wiredtiger-engine-onboard/</a:t>
            </a:r>
            <a:r>
              <a:rPr lang="en" sz="700" dirty="0">
                <a:solidFill>
                  <a:schemeClr val="dk2"/>
                </a:solidFill>
                <a:latin typeface="Open Sans"/>
                <a:ea typeface="Open Sans"/>
                <a:cs typeface="Open Sans"/>
                <a:sym typeface="Open Sans"/>
              </a:rPr>
              <a:t> </a:t>
            </a:r>
            <a:endParaRPr sz="700" dirty="0">
              <a:solidFill>
                <a:schemeClr val="dk2"/>
              </a:solidFill>
              <a:latin typeface="Open Sans"/>
              <a:ea typeface="Open Sans"/>
              <a:cs typeface="Open Sans"/>
              <a:sym typeface="Open Sans"/>
            </a:endParaRPr>
          </a:p>
          <a:p>
            <a:pPr marL="0" lvl="0" indent="0" algn="just" rtl="0">
              <a:lnSpc>
                <a:spcPct val="200000"/>
              </a:lnSpc>
              <a:spcBef>
                <a:spcPts val="0"/>
              </a:spcBef>
              <a:spcAft>
                <a:spcPts val="0"/>
              </a:spcAft>
              <a:buNone/>
            </a:pPr>
            <a:r>
              <a:rPr lang="en" sz="700" dirty="0">
                <a:solidFill>
                  <a:schemeClr val="dk2"/>
                </a:solidFill>
                <a:latin typeface="Open Sans"/>
                <a:ea typeface="Open Sans"/>
                <a:cs typeface="Open Sans"/>
                <a:sym typeface="Open Sans"/>
              </a:rPr>
              <a:t>4 </a:t>
            </a:r>
            <a:r>
              <a:rPr lang="en" sz="700" u="sng" dirty="0">
                <a:solidFill>
                  <a:schemeClr val="hlink"/>
                </a:solidFill>
                <a:latin typeface="Open Sans"/>
                <a:ea typeface="Open Sans"/>
                <a:cs typeface="Open Sans"/>
                <a:sym typeface="Open Sans"/>
                <a:hlinkClick r:id="rId7"/>
              </a:rPr>
              <a:t>https://docs.mongodb.com/manual/core/map-reduce/</a:t>
            </a:r>
            <a:r>
              <a:rPr lang="en" sz="700" dirty="0">
                <a:solidFill>
                  <a:schemeClr val="dk2"/>
                </a:solidFill>
                <a:latin typeface="Open Sans"/>
                <a:ea typeface="Open Sans"/>
                <a:cs typeface="Open Sans"/>
                <a:sym typeface="Open Sans"/>
              </a:rPr>
              <a:t> </a:t>
            </a:r>
            <a:endParaRPr sz="7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Table of Contents</a:t>
            </a:r>
            <a:endParaRPr dirty="0"/>
          </a:p>
        </p:txBody>
      </p:sp>
      <p:sp>
        <p:nvSpPr>
          <p:cNvPr id="73" name="Shape 73"/>
          <p:cNvSpPr txBox="1">
            <a:spLocks noGrp="1"/>
          </p:cNvSpPr>
          <p:nvPr>
            <p:ph type="body" idx="1"/>
          </p:nvPr>
        </p:nvSpPr>
        <p:spPr>
          <a:prstGeom prst="rect">
            <a:avLst/>
          </a:prstGeom>
        </p:spPr>
        <p:txBody>
          <a:bodyPr spcFirstLastPara="1" wrap="square" lIns="91425" tIns="91425" rIns="91425" bIns="91425" anchor="t" anchorCtr="0">
            <a:noAutofit/>
          </a:bodyPr>
          <a:lstStyle/>
          <a:p>
            <a:pPr>
              <a:lnSpc>
                <a:spcPct val="150000"/>
              </a:lnSpc>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Business Introduction</a:t>
            </a:r>
            <a:endParaRPr sz="1400" dirty="0">
              <a:solidFill>
                <a:schemeClr val="tx1"/>
              </a:solidFill>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Problem Statement</a:t>
            </a:r>
            <a:endParaRPr sz="1400" dirty="0">
              <a:solidFill>
                <a:schemeClr val="tx1"/>
              </a:solidFill>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The Solution</a:t>
            </a:r>
            <a:endParaRPr sz="1400" dirty="0">
              <a:solidFill>
                <a:schemeClr val="tx1"/>
              </a:solidFill>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Personas</a:t>
            </a:r>
            <a:endParaRPr sz="1400" dirty="0">
              <a:solidFill>
                <a:schemeClr val="tx1"/>
              </a:solidFill>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User Stories</a:t>
            </a:r>
            <a:endParaRPr sz="1400" dirty="0">
              <a:solidFill>
                <a:schemeClr val="tx1"/>
              </a:solidFill>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Business Requirements</a:t>
            </a:r>
            <a:endParaRPr sz="1400" dirty="0">
              <a:solidFill>
                <a:schemeClr val="tx1"/>
              </a:solidFill>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High-Level Requirements</a:t>
            </a:r>
            <a:endParaRPr sz="1400" dirty="0">
              <a:solidFill>
                <a:schemeClr val="tx1"/>
              </a:solidFill>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SDLC Model</a:t>
            </a:r>
            <a:endParaRPr sz="1400" dirty="0">
              <a:solidFill>
                <a:schemeClr val="tx1"/>
              </a:solidFill>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Risks and Mitigations</a:t>
            </a:r>
            <a:endParaRPr sz="1400" dirty="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Downstream</a:t>
            </a:r>
            <a:endParaRPr/>
          </a:p>
        </p:txBody>
      </p:sp>
      <p:sp>
        <p:nvSpPr>
          <p:cNvPr id="156" name="Shape 156"/>
          <p:cNvSpPr txBox="1">
            <a:spLocks noGrp="1"/>
          </p:cNvSpPr>
          <p:nvPr>
            <p:ph type="body" idx="1"/>
          </p:nvPr>
        </p:nvSpPr>
        <p:spPr>
          <a:xfrm>
            <a:off x="311700" y="1281625"/>
            <a:ext cx="8520600" cy="3302700"/>
          </a:xfrm>
          <a:prstGeom prst="rect">
            <a:avLst/>
          </a:prstGeom>
        </p:spPr>
        <p:txBody>
          <a:bodyPr spcFirstLastPara="1" wrap="square" lIns="91425" tIns="91425" rIns="91425" bIns="91425" anchor="t" anchorCtr="0">
            <a:noAutofit/>
          </a:bodyPr>
          <a:lstStyle/>
          <a:p>
            <a:pPr marL="285750" indent="-285750">
              <a:lnSpc>
                <a:spcPct val="150000"/>
              </a:lnSpc>
              <a:buFont typeface="Wingdings" panose="05000000000000000000" pitchFamily="2" charset="2"/>
              <a:buChar char="q"/>
            </a:pPr>
            <a:r>
              <a:rPr lang="en" sz="1400" dirty="0">
                <a:solidFill>
                  <a:schemeClr val="tx1"/>
                </a:solidFill>
                <a:latin typeface="Arial" panose="020B0604020202020204" pitchFamily="34" charset="0"/>
                <a:cs typeface="Arial" panose="020B0604020202020204" pitchFamily="34" charset="0"/>
              </a:rPr>
              <a:t>MongoDB Modules v3.6:</a:t>
            </a:r>
            <a:endParaRPr sz="1400" dirty="0">
              <a:solidFill>
                <a:schemeClr val="tx1"/>
              </a:solidFill>
              <a:latin typeface="Arial" panose="020B0604020202020204" pitchFamily="34" charset="0"/>
              <a:cs typeface="Arial" panose="020B0604020202020204" pitchFamily="34" charset="0"/>
            </a:endParaRPr>
          </a:p>
          <a:p>
            <a:pPr marL="457200" lvl="0" indent="-317500" rtl="0">
              <a:lnSpc>
                <a:spcPct val="150000"/>
              </a:lnSpc>
              <a:spcBef>
                <a:spcPts val="1600"/>
              </a:spcBef>
              <a:spcAft>
                <a:spcPts val="0"/>
              </a:spcAft>
              <a:buSzPts val="14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Compass - Provides GUI support for data visualization, also API support </a:t>
            </a:r>
            <a:r>
              <a:rPr lang="en" sz="1400" dirty="0" smtClean="0">
                <a:solidFill>
                  <a:schemeClr val="tx1"/>
                </a:solidFill>
                <a:latin typeface="Arial" panose="020B0604020202020204" pitchFamily="34" charset="0"/>
                <a:cs typeface="Arial" panose="020B0604020202020204" pitchFamily="34" charset="0"/>
              </a:rPr>
              <a:t>for 3rd </a:t>
            </a:r>
            <a:r>
              <a:rPr lang="en" sz="1400" dirty="0">
                <a:solidFill>
                  <a:schemeClr val="tx1"/>
                </a:solidFill>
                <a:latin typeface="Arial" panose="020B0604020202020204" pitchFamily="34" charset="0"/>
                <a:cs typeface="Arial" panose="020B0604020202020204" pitchFamily="34" charset="0"/>
              </a:rPr>
              <a:t>party management software</a:t>
            </a:r>
            <a:endParaRPr sz="1400" dirty="0">
              <a:solidFill>
                <a:schemeClr val="tx1"/>
              </a:solidFill>
              <a:latin typeface="Arial" panose="020B0604020202020204" pitchFamily="34" charset="0"/>
              <a:cs typeface="Arial" panose="020B0604020202020204" pitchFamily="34" charset="0"/>
            </a:endParaRPr>
          </a:p>
          <a:p>
            <a:pPr marL="457200" lvl="0" indent="-317500" rtl="0">
              <a:lnSpc>
                <a:spcPct val="150000"/>
              </a:lnSpc>
              <a:spcBef>
                <a:spcPts val="0"/>
              </a:spcBef>
              <a:spcAft>
                <a:spcPts val="0"/>
              </a:spcAft>
              <a:buSzPts val="14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Atlas  - Provides cloud support and management for a distributed virtualized shard deployment</a:t>
            </a:r>
            <a:endParaRPr sz="1400" dirty="0">
              <a:solidFill>
                <a:schemeClr val="tx1"/>
              </a:solidFill>
              <a:latin typeface="Arial" panose="020B0604020202020204" pitchFamily="34" charset="0"/>
              <a:cs typeface="Arial" panose="020B0604020202020204" pitchFamily="34" charset="0"/>
            </a:endParaRPr>
          </a:p>
          <a:p>
            <a:pPr marL="457200" lvl="0" indent="-317500" rtl="0">
              <a:lnSpc>
                <a:spcPct val="150000"/>
              </a:lnSpc>
              <a:spcBef>
                <a:spcPts val="0"/>
              </a:spcBef>
              <a:spcAft>
                <a:spcPts val="0"/>
              </a:spcAft>
              <a:buSzPts val="14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Stitch  - Back end support and integration for external applications along with API </a:t>
            </a:r>
            <a:r>
              <a:rPr lang="en" sz="1400" dirty="0" smtClean="0">
                <a:solidFill>
                  <a:schemeClr val="tx1"/>
                </a:solidFill>
                <a:latin typeface="Arial" panose="020B0604020202020204" pitchFamily="34" charset="0"/>
                <a:cs typeface="Arial" panose="020B0604020202020204" pitchFamily="34" charset="0"/>
              </a:rPr>
              <a:t>access, </a:t>
            </a:r>
            <a:r>
              <a:rPr lang="en" sz="1400" dirty="0">
                <a:solidFill>
                  <a:schemeClr val="tx1"/>
                </a:solidFill>
                <a:latin typeface="Arial" panose="020B0604020202020204" pitchFamily="34" charset="0"/>
                <a:cs typeface="Arial" panose="020B0604020202020204" pitchFamily="34" charset="0"/>
              </a:rPr>
              <a:t>a</a:t>
            </a:r>
            <a:r>
              <a:rPr lang="en" sz="1400" dirty="0" smtClean="0">
                <a:solidFill>
                  <a:schemeClr val="tx1"/>
                </a:solidFill>
                <a:latin typeface="Arial" panose="020B0604020202020204" pitchFamily="34" charset="0"/>
                <a:cs typeface="Arial" panose="020B0604020202020204" pitchFamily="34" charset="0"/>
              </a:rPr>
              <a:t>lso </a:t>
            </a:r>
            <a:r>
              <a:rPr lang="en" sz="1400" dirty="0">
                <a:solidFill>
                  <a:schemeClr val="tx1"/>
                </a:solidFill>
                <a:latin typeface="Arial" panose="020B0604020202020204" pitchFamily="34" charset="0"/>
                <a:cs typeface="Arial" panose="020B0604020202020204" pitchFamily="34" charset="0"/>
              </a:rPr>
              <a:t>provides application management services</a:t>
            </a:r>
            <a:r>
              <a:rPr lang="en" sz="1400" dirty="0" smtClean="0">
                <a:solidFill>
                  <a:schemeClr val="tx1"/>
                </a:solidFill>
                <a:latin typeface="Arial" panose="020B0604020202020204" pitchFamily="34" charset="0"/>
                <a:cs typeface="Arial" panose="020B0604020202020204" pitchFamily="34" charset="0"/>
              </a:rPr>
              <a:t>.</a:t>
            </a:r>
          </a:p>
          <a:p>
            <a:pPr marL="457200" lvl="0" indent="-317500" rtl="0">
              <a:lnSpc>
                <a:spcPct val="150000"/>
              </a:lnSpc>
              <a:spcBef>
                <a:spcPts val="0"/>
              </a:spcBef>
              <a:spcAft>
                <a:spcPts val="0"/>
              </a:spcAft>
              <a:buSzPts val="1400"/>
              <a:buFont typeface="Wingdings" panose="05000000000000000000" pitchFamily="2" charset="2"/>
              <a:buChar char="§"/>
            </a:pPr>
            <a:endParaRPr sz="1400" dirty="0">
              <a:solidFill>
                <a:schemeClr val="dk1"/>
              </a:solidFill>
              <a:highlight>
                <a:schemeClr val="lt1"/>
              </a:highlight>
              <a:latin typeface="Arial"/>
              <a:ea typeface="Arial"/>
              <a:cs typeface="Arial"/>
              <a:sym typeface="Arial"/>
            </a:endParaRPr>
          </a:p>
          <a:p>
            <a:pPr marL="0" lvl="0" indent="0">
              <a:spcBef>
                <a:spcPts val="1600"/>
              </a:spcBef>
              <a:spcAft>
                <a:spcPts val="1600"/>
              </a:spcAft>
              <a:buNone/>
            </a:pPr>
            <a:endParaRPr sz="1400" dirty="0"/>
          </a:p>
        </p:txBody>
      </p:sp>
      <p:sp>
        <p:nvSpPr>
          <p:cNvPr id="157" name="Shape 157"/>
          <p:cNvSpPr txBox="1"/>
          <p:nvPr/>
        </p:nvSpPr>
        <p:spPr>
          <a:xfrm>
            <a:off x="1490350" y="1685150"/>
            <a:ext cx="237300" cy="2832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sz="700">
                <a:solidFill>
                  <a:schemeClr val="dk2"/>
                </a:solidFill>
                <a:latin typeface="Open Sans"/>
                <a:ea typeface="Open Sans"/>
                <a:cs typeface="Open Sans"/>
                <a:sym typeface="Open Sans"/>
              </a:rPr>
              <a:t>1</a:t>
            </a:r>
            <a:endParaRPr sz="700"/>
          </a:p>
        </p:txBody>
      </p:sp>
      <p:sp>
        <p:nvSpPr>
          <p:cNvPr id="158" name="Shape 158"/>
          <p:cNvSpPr txBox="1"/>
          <p:nvPr/>
        </p:nvSpPr>
        <p:spPr>
          <a:xfrm>
            <a:off x="1168075" y="2571750"/>
            <a:ext cx="237300" cy="2832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sz="700">
                <a:solidFill>
                  <a:schemeClr val="dk2"/>
                </a:solidFill>
                <a:latin typeface="Open Sans"/>
                <a:ea typeface="Open Sans"/>
                <a:cs typeface="Open Sans"/>
                <a:sym typeface="Open Sans"/>
              </a:rPr>
              <a:t>2</a:t>
            </a:r>
            <a:endParaRPr sz="700"/>
          </a:p>
        </p:txBody>
      </p:sp>
      <p:sp>
        <p:nvSpPr>
          <p:cNvPr id="159" name="Shape 159"/>
          <p:cNvSpPr txBox="1"/>
          <p:nvPr/>
        </p:nvSpPr>
        <p:spPr>
          <a:xfrm>
            <a:off x="1214300" y="3419125"/>
            <a:ext cx="237300" cy="2832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sz="700">
                <a:solidFill>
                  <a:schemeClr val="dk2"/>
                </a:solidFill>
                <a:latin typeface="Open Sans"/>
                <a:ea typeface="Open Sans"/>
                <a:cs typeface="Open Sans"/>
                <a:sym typeface="Open Sans"/>
              </a:rPr>
              <a:t>3</a:t>
            </a:r>
            <a:endParaRPr sz="700"/>
          </a:p>
        </p:txBody>
      </p:sp>
      <p:sp>
        <p:nvSpPr>
          <p:cNvPr id="160" name="Shape 160"/>
          <p:cNvSpPr txBox="1"/>
          <p:nvPr/>
        </p:nvSpPr>
        <p:spPr>
          <a:xfrm>
            <a:off x="205025" y="4380050"/>
            <a:ext cx="8627400" cy="6450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sz="700">
                <a:solidFill>
                  <a:schemeClr val="dk2"/>
                </a:solidFill>
                <a:latin typeface="Open Sans"/>
                <a:ea typeface="Open Sans"/>
                <a:cs typeface="Open Sans"/>
                <a:sym typeface="Open Sans"/>
              </a:rPr>
              <a:t>1 </a:t>
            </a:r>
            <a:r>
              <a:rPr lang="en" sz="700" u="sng">
                <a:solidFill>
                  <a:schemeClr val="hlink"/>
                </a:solidFill>
                <a:latin typeface="Open Sans"/>
                <a:ea typeface="Open Sans"/>
                <a:cs typeface="Open Sans"/>
                <a:sym typeface="Open Sans"/>
                <a:hlinkClick r:id="rId3"/>
              </a:rPr>
              <a:t>https://www.mongodb.com/products/compass</a:t>
            </a:r>
            <a:endParaRPr sz="700">
              <a:solidFill>
                <a:schemeClr val="dk2"/>
              </a:solidFill>
              <a:latin typeface="Open Sans"/>
              <a:ea typeface="Open Sans"/>
              <a:cs typeface="Open Sans"/>
              <a:sym typeface="Open Sans"/>
            </a:endParaRPr>
          </a:p>
          <a:p>
            <a:pPr marL="0" lvl="0" indent="0" algn="just" rtl="0">
              <a:lnSpc>
                <a:spcPct val="200000"/>
              </a:lnSpc>
              <a:spcBef>
                <a:spcPts val="0"/>
              </a:spcBef>
              <a:spcAft>
                <a:spcPts val="0"/>
              </a:spcAft>
              <a:buNone/>
            </a:pPr>
            <a:r>
              <a:rPr lang="en" sz="700">
                <a:solidFill>
                  <a:schemeClr val="dk2"/>
                </a:solidFill>
                <a:latin typeface="Open Sans"/>
                <a:ea typeface="Open Sans"/>
                <a:cs typeface="Open Sans"/>
                <a:sym typeface="Open Sans"/>
              </a:rPr>
              <a:t>2 </a:t>
            </a:r>
            <a:r>
              <a:rPr lang="en" sz="700" u="sng">
                <a:solidFill>
                  <a:schemeClr val="hlink"/>
                </a:solidFill>
                <a:latin typeface="Open Sans"/>
                <a:ea typeface="Open Sans"/>
                <a:cs typeface="Open Sans"/>
                <a:sym typeface="Open Sans"/>
                <a:hlinkClick r:id="rId4"/>
              </a:rPr>
              <a:t>https://www.mongodb.com/cloud/atlas</a:t>
            </a:r>
            <a:endParaRPr sz="700">
              <a:solidFill>
                <a:schemeClr val="dk2"/>
              </a:solidFill>
              <a:latin typeface="Open Sans"/>
              <a:ea typeface="Open Sans"/>
              <a:cs typeface="Open Sans"/>
              <a:sym typeface="Open Sans"/>
            </a:endParaRPr>
          </a:p>
          <a:p>
            <a:pPr marL="0" lvl="0" indent="0" algn="just" rtl="0">
              <a:lnSpc>
                <a:spcPct val="200000"/>
              </a:lnSpc>
              <a:spcBef>
                <a:spcPts val="0"/>
              </a:spcBef>
              <a:spcAft>
                <a:spcPts val="0"/>
              </a:spcAft>
              <a:buNone/>
            </a:pPr>
            <a:r>
              <a:rPr lang="en" sz="700">
                <a:solidFill>
                  <a:schemeClr val="dk2"/>
                </a:solidFill>
                <a:latin typeface="Open Sans"/>
                <a:ea typeface="Open Sans"/>
                <a:cs typeface="Open Sans"/>
                <a:sym typeface="Open Sans"/>
              </a:rPr>
              <a:t>3 https://www.mongodb.com/cloud/stitch</a:t>
            </a:r>
            <a:endParaRPr sz="700">
              <a:solidFill>
                <a:schemeClr val="dk2"/>
              </a:solidFill>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Mongo Partners</a:t>
            </a:r>
            <a:endParaRPr/>
          </a:p>
        </p:txBody>
      </p:sp>
      <p:sp>
        <p:nvSpPr>
          <p:cNvPr id="166" name="Shape 166"/>
          <p:cNvSpPr txBox="1"/>
          <p:nvPr/>
        </p:nvSpPr>
        <p:spPr>
          <a:xfrm>
            <a:off x="311700" y="1380050"/>
            <a:ext cx="8141100" cy="30000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1600"/>
              </a:spcAft>
              <a:buNone/>
            </a:pPr>
            <a:endParaRPr sz="2400">
              <a:solidFill>
                <a:schemeClr val="dk1"/>
              </a:solidFill>
              <a:highlight>
                <a:schemeClr val="lt1"/>
              </a:highlight>
            </a:endParaRPr>
          </a:p>
        </p:txBody>
      </p:sp>
      <p:pic>
        <p:nvPicPr>
          <p:cNvPr id="167" name="Shape 167"/>
          <p:cNvPicPr preferRelativeResize="0"/>
          <p:nvPr/>
        </p:nvPicPr>
        <p:blipFill>
          <a:blip r:embed="rId3">
            <a:alphaModFix/>
          </a:blip>
          <a:stretch>
            <a:fillRect/>
          </a:stretch>
        </p:blipFill>
        <p:spPr>
          <a:xfrm>
            <a:off x="311700" y="1056012"/>
            <a:ext cx="5915025" cy="3648075"/>
          </a:xfrm>
          <a:prstGeom prst="rect">
            <a:avLst/>
          </a:prstGeom>
          <a:noFill/>
          <a:ln>
            <a:noFill/>
          </a:ln>
        </p:spPr>
      </p:pic>
      <p:sp>
        <p:nvSpPr>
          <p:cNvPr id="2" name="Rectangle 1"/>
          <p:cNvSpPr/>
          <p:nvPr/>
        </p:nvSpPr>
        <p:spPr>
          <a:xfrm>
            <a:off x="311700" y="4986571"/>
            <a:ext cx="4572000" cy="215444"/>
          </a:xfrm>
          <a:prstGeom prst="rect">
            <a:avLst/>
          </a:prstGeom>
        </p:spPr>
        <p:txBody>
          <a:bodyPr>
            <a:spAutoFit/>
          </a:bodyPr>
          <a:lstStyle/>
          <a:p>
            <a:pPr lvl="0"/>
            <a:r>
              <a:rPr lang="en-US" sz="800" dirty="0"/>
              <a:t>https://www.slideshare.net/mongodb/how-insurance-companies-use-mongodb</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MongoDB Deployment</a:t>
            </a:r>
            <a:endParaRPr/>
          </a:p>
        </p:txBody>
      </p:sp>
      <p:sp>
        <p:nvSpPr>
          <p:cNvPr id="175" name="Shape 175"/>
          <p:cNvSpPr txBox="1"/>
          <p:nvPr/>
        </p:nvSpPr>
        <p:spPr>
          <a:xfrm>
            <a:off x="7176450" y="1380050"/>
            <a:ext cx="351600" cy="4356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sz="700">
                <a:solidFill>
                  <a:schemeClr val="dk2"/>
                </a:solidFill>
                <a:latin typeface="Open Sans"/>
                <a:ea typeface="Open Sans"/>
                <a:cs typeface="Open Sans"/>
                <a:sym typeface="Open Sans"/>
              </a:rPr>
              <a:t>1</a:t>
            </a:r>
            <a:endParaRPr sz="700"/>
          </a:p>
        </p:txBody>
      </p:sp>
      <p:sp>
        <p:nvSpPr>
          <p:cNvPr id="176" name="Shape 176"/>
          <p:cNvSpPr txBox="1"/>
          <p:nvPr/>
        </p:nvSpPr>
        <p:spPr>
          <a:xfrm>
            <a:off x="251750" y="4380050"/>
            <a:ext cx="8040600" cy="7074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sz="700" dirty="0">
                <a:solidFill>
                  <a:schemeClr val="dk2"/>
                </a:solidFill>
                <a:latin typeface="Open Sans"/>
                <a:ea typeface="Open Sans"/>
                <a:cs typeface="Open Sans"/>
                <a:sym typeface="Open Sans"/>
              </a:rPr>
              <a:t>1 </a:t>
            </a:r>
            <a:r>
              <a:rPr lang="en" sz="700" u="sng" dirty="0">
                <a:solidFill>
                  <a:schemeClr val="hlink"/>
                </a:solidFill>
                <a:latin typeface="Open Sans"/>
                <a:ea typeface="Open Sans"/>
                <a:cs typeface="Open Sans"/>
                <a:sym typeface="Open Sans"/>
                <a:hlinkClick r:id="rId3"/>
              </a:rPr>
              <a:t>https://www.mongodb.com/mongodb-architecture</a:t>
            </a:r>
            <a:endParaRPr sz="700" dirty="0">
              <a:solidFill>
                <a:schemeClr val="dk2"/>
              </a:solidFill>
              <a:latin typeface="Open Sans"/>
              <a:ea typeface="Open Sans"/>
              <a:cs typeface="Open Sans"/>
              <a:sym typeface="Open Sans"/>
            </a:endParaRPr>
          </a:p>
          <a:p>
            <a:pPr marL="0" lvl="0" indent="0" algn="just" rtl="0">
              <a:lnSpc>
                <a:spcPct val="200000"/>
              </a:lnSpc>
              <a:spcBef>
                <a:spcPts val="0"/>
              </a:spcBef>
              <a:spcAft>
                <a:spcPts val="0"/>
              </a:spcAft>
              <a:buNone/>
            </a:pPr>
            <a:r>
              <a:rPr lang="en" sz="700" dirty="0">
                <a:solidFill>
                  <a:schemeClr val="dk2"/>
                </a:solidFill>
                <a:latin typeface="Open Sans"/>
                <a:ea typeface="Open Sans"/>
                <a:cs typeface="Open Sans"/>
                <a:sym typeface="Open Sans"/>
              </a:rPr>
              <a:t>2 https://docs.mongodb.com/manual/sharding/index.html</a:t>
            </a:r>
            <a:endParaRPr sz="700" dirty="0">
              <a:solidFill>
                <a:schemeClr val="dk2"/>
              </a:solidFill>
              <a:latin typeface="Open Sans"/>
              <a:ea typeface="Open Sans"/>
              <a:cs typeface="Open Sans"/>
              <a:sym typeface="Open Sans"/>
            </a:endParaRPr>
          </a:p>
        </p:txBody>
      </p:sp>
      <p:sp>
        <p:nvSpPr>
          <p:cNvPr id="177" name="Shape 177"/>
          <p:cNvSpPr txBox="1"/>
          <p:nvPr/>
        </p:nvSpPr>
        <p:spPr>
          <a:xfrm>
            <a:off x="1734450" y="2992200"/>
            <a:ext cx="351600" cy="4356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sz="700">
                <a:solidFill>
                  <a:schemeClr val="dk2"/>
                </a:solidFill>
                <a:latin typeface="Open Sans"/>
                <a:ea typeface="Open Sans"/>
                <a:cs typeface="Open Sans"/>
                <a:sym typeface="Open Sans"/>
              </a:rPr>
              <a:t>1</a:t>
            </a:r>
            <a:endParaRPr sz="700"/>
          </a:p>
        </p:txBody>
      </p:sp>
      <p:sp>
        <p:nvSpPr>
          <p:cNvPr id="9" name="Shape 156"/>
          <p:cNvSpPr txBox="1">
            <a:spLocks/>
          </p:cNvSpPr>
          <p:nvPr/>
        </p:nvSpPr>
        <p:spPr>
          <a:xfrm>
            <a:off x="251750" y="1175514"/>
            <a:ext cx="8520600" cy="3302700"/>
          </a:xfrm>
          <a:prstGeom prst="rect">
            <a:avLst/>
          </a:prstGeom>
        </p:spPr>
        <p:txBody>
          <a:bodyPr spcFirstLastPara="1" vert="horz" wrap="square" lIns="91425" tIns="91425" rIns="91425" bIns="91425" rtlCol="0" anchor="t" anchorCtr="0">
            <a:noAutofit/>
          </a:bodyPr>
          <a:lstStyle>
            <a:lvl1pPr marL="457200" lvl="0" indent="-342900" algn="l" defTabSz="342900" rtl="0" eaLnBrk="1" latinLnBrk="0" hangingPunct="1">
              <a:spcBef>
                <a:spcPts val="0"/>
              </a:spcBef>
              <a:spcAft>
                <a:spcPts val="0"/>
              </a:spcAft>
              <a:buClr>
                <a:schemeClr val="accent1"/>
              </a:buClr>
              <a:buSzPts val="1800"/>
              <a:buFont typeface="Wingdings 3" charset="2"/>
              <a:buChar char="●"/>
              <a:defRPr sz="1350" kern="1200">
                <a:solidFill>
                  <a:schemeClr val="tx1">
                    <a:lumMod val="75000"/>
                    <a:lumOff val="25000"/>
                  </a:schemeClr>
                </a:solidFill>
                <a:latin typeface="+mn-lt"/>
                <a:ea typeface="+mn-ea"/>
                <a:cs typeface="+mn-cs"/>
              </a:defRPr>
            </a:lvl1pPr>
            <a:lvl2pPr marL="914400" lvl="1" indent="-317500" algn="l" defTabSz="342900" rtl="0" eaLnBrk="1" latinLnBrk="0" hangingPunct="1">
              <a:spcBef>
                <a:spcPts val="160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2pPr>
            <a:lvl3pPr marL="1371600" lvl="2" indent="-317500" algn="l" defTabSz="342900" rtl="0" eaLnBrk="1" latinLnBrk="0" hangingPunct="1">
              <a:spcBef>
                <a:spcPts val="1600"/>
              </a:spcBef>
              <a:spcAft>
                <a:spcPts val="0"/>
              </a:spcAft>
              <a:buClr>
                <a:schemeClr val="accent1"/>
              </a:buClr>
              <a:buSzPts val="1400"/>
              <a:buFont typeface="Wingdings 3" charset="2"/>
              <a:buChar char="■"/>
              <a:defRPr sz="1050" kern="1200">
                <a:solidFill>
                  <a:schemeClr val="tx1">
                    <a:lumMod val="75000"/>
                    <a:lumOff val="25000"/>
                  </a:schemeClr>
                </a:solidFill>
                <a:latin typeface="+mn-lt"/>
                <a:ea typeface="+mn-ea"/>
                <a:cs typeface="+mn-cs"/>
              </a:defRPr>
            </a:lvl3pPr>
            <a:lvl4pPr marL="1828800" lvl="3"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4pPr>
            <a:lvl5pPr marL="2286000" lvl="4"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5pPr>
            <a:lvl6pPr marL="2743200" lvl="5"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6pPr>
            <a:lvl7pPr marL="3200400" lvl="6"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7pPr>
            <a:lvl8pPr marL="3657600" lvl="7"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8pPr>
            <a:lvl9pPr marL="4114800" lvl="8" indent="-317500" algn="l" defTabSz="342900" rtl="0" eaLnBrk="1" latinLnBrk="0" hangingPunct="1">
              <a:spcBef>
                <a:spcPts val="1600"/>
              </a:spcBef>
              <a:spcAft>
                <a:spcPts val="160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9pPr>
          </a:lstStyle>
          <a:p>
            <a:pPr indent="-317500">
              <a:lnSpc>
                <a:spcPct val="150000"/>
              </a:lnSpc>
              <a:buSzPts val="1400"/>
              <a:buFont typeface="Wingdings" panose="05000000000000000000" pitchFamily="2" charset="2"/>
              <a:buChar char="q"/>
            </a:pPr>
            <a:r>
              <a:rPr lang="en-US" sz="1400" dirty="0" smtClean="0">
                <a:solidFill>
                  <a:schemeClr val="tx1"/>
                </a:solidFill>
                <a:latin typeface="Arial" panose="020B0604020202020204" pitchFamily="34" charset="0"/>
                <a:cs typeface="Arial" panose="020B0604020202020204" pitchFamily="34" charset="0"/>
              </a:rPr>
              <a:t>MongoDB </a:t>
            </a:r>
            <a:r>
              <a:rPr lang="en-US" sz="1400" dirty="0">
                <a:solidFill>
                  <a:schemeClr val="tx1"/>
                </a:solidFill>
                <a:latin typeface="Arial" panose="020B0604020202020204" pitchFamily="34" charset="0"/>
                <a:cs typeface="Arial" panose="020B0604020202020204" pitchFamily="34" charset="0"/>
              </a:rPr>
              <a:t>can run on Windows, Linux, Solaris, and </a:t>
            </a:r>
            <a:r>
              <a:rPr lang="en-US" sz="1400" dirty="0" smtClean="0">
                <a:solidFill>
                  <a:schemeClr val="tx1"/>
                </a:solidFill>
                <a:latin typeface="Arial" panose="020B0604020202020204" pitchFamily="34" charset="0"/>
                <a:cs typeface="Arial" panose="020B0604020202020204" pitchFamily="34" charset="0"/>
              </a:rPr>
              <a:t>FreeBSD</a:t>
            </a:r>
          </a:p>
          <a:p>
            <a:pPr indent="-317500">
              <a:lnSpc>
                <a:spcPct val="150000"/>
              </a:lnSpc>
              <a:buSzPts val="1400"/>
              <a:buFont typeface="Wingdings" panose="05000000000000000000" pitchFamily="2" charset="2"/>
              <a:buChar char="q"/>
            </a:pPr>
            <a:r>
              <a:rPr lang="en-US" sz="1400" dirty="0" smtClean="0">
                <a:solidFill>
                  <a:schemeClr val="tx1"/>
                </a:solidFill>
                <a:latin typeface="Arial" panose="020B0604020202020204" pitchFamily="34" charset="0"/>
                <a:cs typeface="Arial" panose="020B0604020202020204" pitchFamily="34" charset="0"/>
              </a:rPr>
              <a:t>Internal </a:t>
            </a:r>
            <a:r>
              <a:rPr lang="en-US" sz="1400" dirty="0">
                <a:solidFill>
                  <a:schemeClr val="tx1"/>
                </a:solidFill>
                <a:latin typeface="Arial" panose="020B0604020202020204" pitchFamily="34" charset="0"/>
                <a:cs typeface="Arial" panose="020B0604020202020204" pitchFamily="34" charset="0"/>
              </a:rPr>
              <a:t>Java environment with Apache </a:t>
            </a:r>
            <a:r>
              <a:rPr lang="en-US" sz="1400" dirty="0" smtClean="0">
                <a:solidFill>
                  <a:schemeClr val="tx1"/>
                </a:solidFill>
                <a:latin typeface="Arial" panose="020B0604020202020204" pitchFamily="34" charset="0"/>
                <a:cs typeface="Arial" panose="020B0604020202020204" pitchFamily="34" charset="0"/>
              </a:rPr>
              <a:t>dependencies</a:t>
            </a:r>
          </a:p>
          <a:p>
            <a:pPr indent="-317500">
              <a:lnSpc>
                <a:spcPct val="150000"/>
              </a:lnSpc>
              <a:buSzPts val="1400"/>
              <a:buFont typeface="Wingdings" panose="05000000000000000000" pitchFamily="2" charset="2"/>
              <a:buChar char="q"/>
            </a:pPr>
            <a:r>
              <a:rPr lang="en-US" sz="1400" dirty="0" smtClean="0">
                <a:solidFill>
                  <a:schemeClr val="tx1"/>
                </a:solidFill>
                <a:latin typeface="Arial" panose="020B0604020202020204" pitchFamily="34" charset="0"/>
                <a:cs typeface="Arial" panose="020B0604020202020204" pitchFamily="34" charset="0"/>
              </a:rPr>
              <a:t>Supports </a:t>
            </a:r>
            <a:r>
              <a:rPr lang="en-US" sz="1400" dirty="0">
                <a:solidFill>
                  <a:schemeClr val="tx1"/>
                </a:solidFill>
                <a:latin typeface="Arial" panose="020B0604020202020204" pitchFamily="34" charset="0"/>
                <a:cs typeface="Arial" panose="020B0604020202020204" pitchFamily="34" charset="0"/>
              </a:rPr>
              <a:t>web GUI </a:t>
            </a:r>
            <a:endParaRPr lang="en-US" sz="1400" dirty="0" smtClean="0">
              <a:solidFill>
                <a:schemeClr val="tx1"/>
              </a:solidFill>
              <a:latin typeface="Arial" panose="020B0604020202020204" pitchFamily="34" charset="0"/>
              <a:cs typeface="Arial" panose="020B0604020202020204" pitchFamily="34" charset="0"/>
            </a:endParaRPr>
          </a:p>
          <a:p>
            <a:pPr indent="-317500">
              <a:lnSpc>
                <a:spcPct val="150000"/>
              </a:lnSpc>
              <a:buSzPts val="1400"/>
              <a:buFont typeface="Wingdings" panose="05000000000000000000" pitchFamily="2" charset="2"/>
              <a:buChar char="q"/>
            </a:pPr>
            <a:r>
              <a:rPr lang="en-US" sz="1400" dirty="0" smtClean="0">
                <a:solidFill>
                  <a:schemeClr val="tx1"/>
                </a:solidFill>
                <a:latin typeface="Arial" panose="020B0604020202020204" pitchFamily="34" charset="0"/>
                <a:cs typeface="Arial" panose="020B0604020202020204" pitchFamily="34" charset="0"/>
              </a:rPr>
              <a:t>Sharding </a:t>
            </a:r>
            <a:r>
              <a:rPr lang="en-US" sz="1400" dirty="0">
                <a:solidFill>
                  <a:schemeClr val="tx1"/>
                </a:solidFill>
                <a:latin typeface="Arial" panose="020B0604020202020204" pitchFamily="34" charset="0"/>
                <a:cs typeface="Arial" panose="020B0604020202020204" pitchFamily="34" charset="0"/>
              </a:rPr>
              <a:t>- allows for distributed data and increased resiliency of the system along </a:t>
            </a:r>
            <a:endParaRPr lang="en-US" sz="1400" dirty="0" smtClean="0">
              <a:solidFill>
                <a:schemeClr val="tx1"/>
              </a:solidFill>
              <a:latin typeface="Arial" panose="020B0604020202020204" pitchFamily="34" charset="0"/>
              <a:cs typeface="Arial" panose="020B0604020202020204" pitchFamily="34" charset="0"/>
            </a:endParaRPr>
          </a:p>
          <a:p>
            <a:pPr marL="139700" indent="0">
              <a:lnSpc>
                <a:spcPct val="150000"/>
              </a:lnSpc>
              <a:buSzPts val="1400"/>
              <a:buNone/>
            </a:pPr>
            <a:r>
              <a:rPr lang="en-US" sz="1400" dirty="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	  with </a:t>
            </a:r>
            <a:r>
              <a:rPr lang="en-US" sz="1400" dirty="0">
                <a:solidFill>
                  <a:schemeClr val="tx1"/>
                </a:solidFill>
                <a:latin typeface="Arial" panose="020B0604020202020204" pitchFamily="34" charset="0"/>
                <a:cs typeface="Arial" panose="020B0604020202020204" pitchFamily="34" charset="0"/>
              </a:rPr>
              <a:t>increased throughput with more simultaneous transactions</a:t>
            </a:r>
            <a:r>
              <a:rPr lang="en-US" sz="1400" dirty="0" smtClean="0">
                <a:solidFill>
                  <a:schemeClr val="tx1"/>
                </a:solidFill>
                <a:latin typeface="Arial" panose="020B0604020202020204" pitchFamily="34" charset="0"/>
                <a:cs typeface="Arial" panose="020B0604020202020204" pitchFamily="34" charset="0"/>
              </a:rPr>
              <a:t>.</a:t>
            </a:r>
            <a:endParaRPr lang="en-US" sz="1400" dirty="0">
              <a:solidFill>
                <a:schemeClr val="tx1"/>
              </a:solidFill>
              <a:latin typeface="Arial" panose="020B0604020202020204" pitchFamily="34" charset="0"/>
              <a:cs typeface="Arial" panose="020B0604020202020204" pitchFamily="34" charset="0"/>
            </a:endParaRPr>
          </a:p>
          <a:p>
            <a:pPr indent="-317500">
              <a:lnSpc>
                <a:spcPct val="150000"/>
              </a:lnSpc>
              <a:buSzPts val="1400"/>
              <a:buFont typeface="Wingdings" panose="05000000000000000000" pitchFamily="2" charset="2"/>
              <a:buChar char="§"/>
            </a:pPr>
            <a:endParaRPr lang="en-US" sz="1400" dirty="0" smtClean="0">
              <a:solidFill>
                <a:schemeClr val="tx1"/>
              </a:solidFill>
              <a:latin typeface="Arial" panose="020B0604020202020204" pitchFamily="34" charset="0"/>
              <a:cs typeface="Arial" panose="020B0604020202020204" pitchFamily="34" charset="0"/>
            </a:endParaRPr>
          </a:p>
          <a:p>
            <a:pPr indent="-317500">
              <a:lnSpc>
                <a:spcPct val="150000"/>
              </a:lnSpc>
              <a:buSzPts val="1400"/>
              <a:buFont typeface="Wingdings" panose="05000000000000000000" pitchFamily="2" charset="2"/>
              <a:buChar char="§"/>
            </a:pPr>
            <a:endParaRPr lang="en-US" sz="1400" dirty="0" smtClean="0">
              <a:solidFill>
                <a:schemeClr val="tx1"/>
              </a:solidFill>
              <a:highlight>
                <a:schemeClr val="lt1"/>
              </a:highlight>
              <a:latin typeface="Arial" panose="020B0604020202020204" pitchFamily="34" charset="0"/>
              <a:ea typeface="Arial"/>
              <a:cs typeface="Arial" panose="020B0604020202020204" pitchFamily="34" charset="0"/>
              <a:sym typeface="Arial"/>
            </a:endParaRPr>
          </a:p>
          <a:p>
            <a:pPr marL="0" indent="0">
              <a:spcBef>
                <a:spcPts val="1600"/>
              </a:spcBef>
              <a:spcAft>
                <a:spcPts val="1600"/>
              </a:spcAft>
              <a:buFont typeface="Wingdings 3" charset="2"/>
              <a:buNone/>
            </a:pPr>
            <a:endParaRPr lang="en-US" sz="1400" dirty="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Sharded Architecture</a:t>
            </a:r>
            <a:endParaRPr/>
          </a:p>
        </p:txBody>
      </p:sp>
      <p:pic>
        <p:nvPicPr>
          <p:cNvPr id="183" name="Shape 183"/>
          <p:cNvPicPr preferRelativeResize="0"/>
          <p:nvPr/>
        </p:nvPicPr>
        <p:blipFill>
          <a:blip r:embed="rId3">
            <a:alphaModFix/>
          </a:blip>
          <a:stretch>
            <a:fillRect/>
          </a:stretch>
        </p:blipFill>
        <p:spPr>
          <a:xfrm>
            <a:off x="645103" y="1667025"/>
            <a:ext cx="5276850" cy="2776500"/>
          </a:xfrm>
          <a:prstGeom prst="rect">
            <a:avLst/>
          </a:prstGeom>
          <a:noFill/>
          <a:ln>
            <a:noFill/>
          </a:ln>
        </p:spPr>
      </p:pic>
      <p:sp>
        <p:nvSpPr>
          <p:cNvPr id="184" name="Shape 184"/>
          <p:cNvSpPr txBox="1"/>
          <p:nvPr/>
        </p:nvSpPr>
        <p:spPr>
          <a:xfrm>
            <a:off x="299329" y="4840377"/>
            <a:ext cx="8315400" cy="420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900"/>
              <a:t>IMG Source: https://blog.serverdensity.com/automating-partitioning-sharding-and-failover-with-mongodb/</a:t>
            </a:r>
            <a:endParaRPr sz="900"/>
          </a:p>
        </p:txBody>
      </p:sp>
      <p:sp>
        <p:nvSpPr>
          <p:cNvPr id="185" name="Shape 185"/>
          <p:cNvSpPr txBox="1"/>
          <p:nvPr/>
        </p:nvSpPr>
        <p:spPr>
          <a:xfrm>
            <a:off x="999300" y="952500"/>
            <a:ext cx="4402200" cy="513600"/>
          </a:xfrm>
          <a:prstGeom prst="rect">
            <a:avLst/>
          </a:prstGeom>
          <a:noFill/>
          <a:ln>
            <a:noFill/>
          </a:ln>
        </p:spPr>
        <p:txBody>
          <a:bodyPr spcFirstLastPara="1" wrap="square" lIns="91425" tIns="91425" rIns="91425" bIns="91425" anchor="t" anchorCtr="0">
            <a:noAutofit/>
          </a:bodyPr>
          <a:lstStyle/>
          <a:p>
            <a:pPr marL="0" lvl="0" indent="0" rtl="0">
              <a:lnSpc>
                <a:spcPct val="200000"/>
              </a:lnSpc>
              <a:spcBef>
                <a:spcPts val="0"/>
              </a:spcBef>
              <a:spcAft>
                <a:spcPts val="0"/>
              </a:spcAft>
              <a:buNone/>
            </a:pPr>
            <a:r>
              <a:rPr lang="en" sz="1800" dirty="0">
                <a:solidFill>
                  <a:schemeClr val="dk2"/>
                </a:solidFill>
                <a:latin typeface="Open Sans"/>
                <a:ea typeface="Open Sans"/>
                <a:cs typeface="Open Sans"/>
                <a:sym typeface="Open Sans"/>
              </a:rPr>
              <a:t>Sharded deployment example</a:t>
            </a:r>
            <a:endParaRP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Platform Support</a:t>
            </a:r>
            <a:endParaRPr/>
          </a:p>
        </p:txBody>
      </p:sp>
      <p:sp>
        <p:nvSpPr>
          <p:cNvPr id="193" name="Shape 193"/>
          <p:cNvSpPr txBox="1"/>
          <p:nvPr/>
        </p:nvSpPr>
        <p:spPr>
          <a:xfrm>
            <a:off x="5709075" y="1840800"/>
            <a:ext cx="351600" cy="4356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sz="700">
                <a:solidFill>
                  <a:schemeClr val="dk2"/>
                </a:solidFill>
                <a:latin typeface="Open Sans"/>
                <a:ea typeface="Open Sans"/>
                <a:cs typeface="Open Sans"/>
                <a:sym typeface="Open Sans"/>
              </a:rPr>
              <a:t>1</a:t>
            </a:r>
            <a:endParaRPr sz="700"/>
          </a:p>
        </p:txBody>
      </p:sp>
      <p:sp>
        <p:nvSpPr>
          <p:cNvPr id="194" name="Shape 194"/>
          <p:cNvSpPr txBox="1"/>
          <p:nvPr/>
        </p:nvSpPr>
        <p:spPr>
          <a:xfrm>
            <a:off x="7542850" y="2426025"/>
            <a:ext cx="351600" cy="4356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sz="700">
                <a:solidFill>
                  <a:schemeClr val="dk2"/>
                </a:solidFill>
                <a:latin typeface="Open Sans"/>
                <a:ea typeface="Open Sans"/>
                <a:cs typeface="Open Sans"/>
                <a:sym typeface="Open Sans"/>
              </a:rPr>
              <a:t>1</a:t>
            </a:r>
            <a:endParaRPr sz="700"/>
          </a:p>
        </p:txBody>
      </p:sp>
      <p:sp>
        <p:nvSpPr>
          <p:cNvPr id="195" name="Shape 195"/>
          <p:cNvSpPr txBox="1"/>
          <p:nvPr/>
        </p:nvSpPr>
        <p:spPr>
          <a:xfrm>
            <a:off x="83200" y="4607675"/>
            <a:ext cx="8749200" cy="4356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sz="700">
                <a:solidFill>
                  <a:schemeClr val="dk2"/>
                </a:solidFill>
                <a:latin typeface="Open Sans"/>
                <a:ea typeface="Open Sans"/>
                <a:cs typeface="Open Sans"/>
                <a:sym typeface="Open Sans"/>
              </a:rPr>
              <a:t>1 https://www.mongodb.com/mongodb-architecture</a:t>
            </a:r>
            <a:endParaRPr sz="700"/>
          </a:p>
        </p:txBody>
      </p:sp>
      <p:sp>
        <p:nvSpPr>
          <p:cNvPr id="9" name="Shape 156"/>
          <p:cNvSpPr txBox="1">
            <a:spLocks/>
          </p:cNvSpPr>
          <p:nvPr/>
        </p:nvSpPr>
        <p:spPr>
          <a:xfrm>
            <a:off x="15419" y="1228700"/>
            <a:ext cx="7527431" cy="3302700"/>
          </a:xfrm>
          <a:prstGeom prst="rect">
            <a:avLst/>
          </a:prstGeom>
        </p:spPr>
        <p:txBody>
          <a:bodyPr spcFirstLastPara="1" vert="horz" wrap="square" lIns="91425" tIns="91425" rIns="91425" bIns="91425" rtlCol="0" anchor="t" anchorCtr="0">
            <a:noAutofit/>
          </a:bodyPr>
          <a:lstStyle>
            <a:lvl1pPr marL="457200" lvl="0" indent="-342900" algn="l" defTabSz="342900" rtl="0" eaLnBrk="1" latinLnBrk="0" hangingPunct="1">
              <a:spcBef>
                <a:spcPts val="0"/>
              </a:spcBef>
              <a:spcAft>
                <a:spcPts val="0"/>
              </a:spcAft>
              <a:buClr>
                <a:schemeClr val="accent1"/>
              </a:buClr>
              <a:buSzPts val="1800"/>
              <a:buFont typeface="Wingdings 3" charset="2"/>
              <a:buChar char="●"/>
              <a:defRPr sz="1350" kern="1200">
                <a:solidFill>
                  <a:schemeClr val="tx1">
                    <a:lumMod val="75000"/>
                    <a:lumOff val="25000"/>
                  </a:schemeClr>
                </a:solidFill>
                <a:latin typeface="+mn-lt"/>
                <a:ea typeface="+mn-ea"/>
                <a:cs typeface="+mn-cs"/>
              </a:defRPr>
            </a:lvl1pPr>
            <a:lvl2pPr marL="914400" lvl="1" indent="-317500" algn="l" defTabSz="342900" rtl="0" eaLnBrk="1" latinLnBrk="0" hangingPunct="1">
              <a:spcBef>
                <a:spcPts val="160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2pPr>
            <a:lvl3pPr marL="1371600" lvl="2" indent="-317500" algn="l" defTabSz="342900" rtl="0" eaLnBrk="1" latinLnBrk="0" hangingPunct="1">
              <a:spcBef>
                <a:spcPts val="1600"/>
              </a:spcBef>
              <a:spcAft>
                <a:spcPts val="0"/>
              </a:spcAft>
              <a:buClr>
                <a:schemeClr val="accent1"/>
              </a:buClr>
              <a:buSzPts val="1400"/>
              <a:buFont typeface="Wingdings 3" charset="2"/>
              <a:buChar char="■"/>
              <a:defRPr sz="1050" kern="1200">
                <a:solidFill>
                  <a:schemeClr val="tx1">
                    <a:lumMod val="75000"/>
                    <a:lumOff val="25000"/>
                  </a:schemeClr>
                </a:solidFill>
                <a:latin typeface="+mn-lt"/>
                <a:ea typeface="+mn-ea"/>
                <a:cs typeface="+mn-cs"/>
              </a:defRPr>
            </a:lvl3pPr>
            <a:lvl4pPr marL="1828800" lvl="3"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4pPr>
            <a:lvl5pPr marL="2286000" lvl="4"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5pPr>
            <a:lvl6pPr marL="2743200" lvl="5"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6pPr>
            <a:lvl7pPr marL="3200400" lvl="6"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7pPr>
            <a:lvl8pPr marL="3657600" lvl="7"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8pPr>
            <a:lvl9pPr marL="4114800" lvl="8" indent="-317500" algn="l" defTabSz="342900" rtl="0" eaLnBrk="1" latinLnBrk="0" hangingPunct="1">
              <a:spcBef>
                <a:spcPts val="1600"/>
              </a:spcBef>
              <a:spcAft>
                <a:spcPts val="160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9pPr>
          </a:lstStyle>
          <a:p>
            <a:pPr indent="-317500">
              <a:lnSpc>
                <a:spcPct val="150000"/>
              </a:lnSpc>
              <a:buSzPts val="1400"/>
              <a:buFont typeface="Wingdings" panose="05000000000000000000" pitchFamily="2" charset="2"/>
              <a:buChar char="q"/>
            </a:pPr>
            <a:r>
              <a:rPr lang="en-US" sz="1400" dirty="0" smtClean="0">
                <a:solidFill>
                  <a:schemeClr val="tx1"/>
                </a:solidFill>
                <a:latin typeface="Arial" panose="020B0604020202020204" pitchFamily="34" charset="0"/>
                <a:cs typeface="Arial" panose="020B0604020202020204" pitchFamily="34" charset="0"/>
              </a:rPr>
              <a:t>Healthify </a:t>
            </a:r>
            <a:r>
              <a:rPr lang="en-US" sz="1400" dirty="0">
                <a:solidFill>
                  <a:schemeClr val="tx1"/>
                </a:solidFill>
                <a:latin typeface="Arial" panose="020B0604020202020204" pitchFamily="34" charset="0"/>
                <a:cs typeface="Arial" panose="020B0604020202020204" pitchFamily="34" charset="0"/>
              </a:rPr>
              <a:t>intends on hosting it’s own physical servers running on VMs in a </a:t>
            </a:r>
            <a:r>
              <a:rPr lang="en-US" sz="1400" dirty="0" err="1" smtClean="0">
                <a:solidFill>
                  <a:schemeClr val="tx1"/>
                </a:solidFill>
                <a:latin typeface="Arial" panose="020B0604020202020204" pitchFamily="34" charset="0"/>
                <a:cs typeface="Arial" panose="020B0604020202020204" pitchFamily="34" charset="0"/>
              </a:rPr>
              <a:t>sharded</a:t>
            </a:r>
            <a:endParaRPr lang="en-US" sz="1400" dirty="0" smtClean="0">
              <a:solidFill>
                <a:schemeClr val="tx1"/>
              </a:solidFill>
              <a:latin typeface="Arial" panose="020B0604020202020204" pitchFamily="34" charset="0"/>
              <a:cs typeface="Arial" panose="020B0604020202020204" pitchFamily="34" charset="0"/>
            </a:endParaRPr>
          </a:p>
          <a:p>
            <a:pPr marL="139700" indent="0">
              <a:lnSpc>
                <a:spcPct val="150000"/>
              </a:lnSpc>
              <a:buSzPts val="1400"/>
              <a:buNone/>
            </a:pPr>
            <a:r>
              <a:rPr lang="en-US" sz="1400" dirty="0" smtClean="0">
                <a:solidFill>
                  <a:schemeClr val="tx1"/>
                </a:solidFill>
                <a:latin typeface="Arial" panose="020B0604020202020204" pitchFamily="34" charset="0"/>
                <a:cs typeface="Arial" panose="020B0604020202020204" pitchFamily="34" charset="0"/>
              </a:rPr>
              <a:t> </a:t>
            </a:r>
            <a:r>
              <a:rPr lang="en-US" sz="1400" dirty="0">
                <a:solidFill>
                  <a:schemeClr val="tx1"/>
                </a:solidFill>
                <a:latin typeface="Arial" panose="020B0604020202020204" pitchFamily="34" charset="0"/>
                <a:cs typeface="Arial" panose="020B0604020202020204" pitchFamily="34" charset="0"/>
              </a:rPr>
              <a:t>deployment </a:t>
            </a:r>
            <a:r>
              <a:rPr lang="en-US" sz="1400" dirty="0" smtClean="0">
                <a:solidFill>
                  <a:schemeClr val="tx1"/>
                </a:solidFill>
                <a:latin typeface="Arial" panose="020B0604020202020204" pitchFamily="34" charset="0"/>
                <a:cs typeface="Arial" panose="020B0604020202020204" pitchFamily="34" charset="0"/>
              </a:rPr>
              <a:t>on Windows </a:t>
            </a:r>
            <a:r>
              <a:rPr lang="en-US" sz="1400" dirty="0">
                <a:solidFill>
                  <a:schemeClr val="tx1"/>
                </a:solidFill>
                <a:latin typeface="Arial" panose="020B0604020202020204" pitchFamily="34" charset="0"/>
                <a:cs typeface="Arial" panose="020B0604020202020204" pitchFamily="34" charset="0"/>
              </a:rPr>
              <a:t>servers to maintain physical control of the data. Long term options for offsite backup can </a:t>
            </a:r>
            <a:r>
              <a:rPr lang="en-US" sz="1400" dirty="0" smtClean="0">
                <a:solidFill>
                  <a:schemeClr val="tx1"/>
                </a:solidFill>
                <a:latin typeface="Arial" panose="020B0604020202020204" pitchFamily="34" charset="0"/>
                <a:cs typeface="Arial" panose="020B0604020202020204" pitchFamily="34" charset="0"/>
              </a:rPr>
              <a:t>be an </a:t>
            </a:r>
            <a:r>
              <a:rPr lang="en-US" sz="1400" dirty="0">
                <a:solidFill>
                  <a:schemeClr val="tx1"/>
                </a:solidFill>
                <a:latin typeface="Arial" panose="020B0604020202020204" pitchFamily="34" charset="0"/>
                <a:cs typeface="Arial" panose="020B0604020202020204" pitchFamily="34" charset="0"/>
              </a:rPr>
              <a:t>AWS server with dedicated resources depending on future cost </a:t>
            </a:r>
            <a:r>
              <a:rPr lang="en-US" sz="1400" dirty="0" smtClean="0">
                <a:solidFill>
                  <a:schemeClr val="tx1"/>
                </a:solidFill>
                <a:latin typeface="Arial" panose="020B0604020202020204" pitchFamily="34" charset="0"/>
                <a:cs typeface="Arial" panose="020B0604020202020204" pitchFamily="34" charset="0"/>
              </a:rPr>
              <a:t>analysis.</a:t>
            </a:r>
          </a:p>
          <a:p>
            <a:pPr lvl="1">
              <a:lnSpc>
                <a:spcPct val="150000"/>
              </a:lnSpc>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Cloud </a:t>
            </a:r>
            <a:r>
              <a:rPr lang="en-US" sz="1400" dirty="0">
                <a:solidFill>
                  <a:schemeClr val="tx1"/>
                </a:solidFill>
                <a:latin typeface="Arial" panose="020B0604020202020204" pitchFamily="34" charset="0"/>
                <a:cs typeface="Arial" panose="020B0604020202020204" pitchFamily="34" charset="0"/>
              </a:rPr>
              <a:t>environments - AWS EC2, GCP, MS </a:t>
            </a:r>
            <a:r>
              <a:rPr lang="en-US" sz="1400" dirty="0" smtClean="0">
                <a:solidFill>
                  <a:schemeClr val="tx1"/>
                </a:solidFill>
                <a:latin typeface="Arial" panose="020B0604020202020204" pitchFamily="34" charset="0"/>
                <a:cs typeface="Arial" panose="020B0604020202020204" pitchFamily="34" charset="0"/>
              </a:rPr>
              <a:t>Azure</a:t>
            </a:r>
          </a:p>
          <a:p>
            <a:pPr lvl="1">
              <a:lnSpc>
                <a:spcPct val="150000"/>
              </a:lnSpc>
              <a:buFont typeface="Wingdings" panose="05000000000000000000" pitchFamily="2" charset="2"/>
              <a:buChar char="§"/>
            </a:pPr>
            <a:r>
              <a:rPr lang="en-US" sz="1400" dirty="0" err="1" smtClean="0">
                <a:solidFill>
                  <a:schemeClr val="tx1"/>
                </a:solidFill>
                <a:latin typeface="Arial" panose="020B0604020202020204" pitchFamily="34" charset="0"/>
                <a:cs typeface="Arial" panose="020B0604020202020204" pitchFamily="34" charset="0"/>
              </a:rPr>
              <a:t>dotCloud</a:t>
            </a:r>
            <a:r>
              <a:rPr lang="en-US" sz="1400" dirty="0">
                <a:solidFill>
                  <a:schemeClr val="tx1"/>
                </a:solidFill>
                <a:latin typeface="Arial" panose="020B0604020202020204" pitchFamily="34" charset="0"/>
                <a:cs typeface="Arial" panose="020B0604020202020204" pitchFamily="34" charset="0"/>
              </a:rPr>
              <a:t>, Rackspace, </a:t>
            </a:r>
            <a:r>
              <a:rPr lang="en-US" sz="1400" dirty="0" err="1">
                <a:solidFill>
                  <a:schemeClr val="tx1"/>
                </a:solidFill>
                <a:latin typeface="Arial" panose="020B0604020202020204" pitchFamily="34" charset="0"/>
                <a:cs typeface="Arial" panose="020B0604020202020204" pitchFamily="34" charset="0"/>
              </a:rPr>
              <a:t>Redhat</a:t>
            </a:r>
            <a:r>
              <a:rPr lang="en-US" sz="1400" dirty="0">
                <a:solidFill>
                  <a:schemeClr val="tx1"/>
                </a:solidFill>
                <a:latin typeface="Arial" panose="020B0604020202020204" pitchFamily="34" charset="0"/>
                <a:cs typeface="Arial" panose="020B0604020202020204" pitchFamily="34" charset="0"/>
              </a:rPr>
              <a:t> </a:t>
            </a:r>
            <a:r>
              <a:rPr lang="en-US" sz="1400" dirty="0" err="1">
                <a:solidFill>
                  <a:schemeClr val="tx1"/>
                </a:solidFill>
                <a:latin typeface="Arial" panose="020B0604020202020204" pitchFamily="34" charset="0"/>
                <a:cs typeface="Arial" panose="020B0604020202020204" pitchFamily="34" charset="0"/>
              </a:rPr>
              <a:t>Openshift</a:t>
            </a:r>
            <a:r>
              <a:rPr lang="en-US" sz="1400" dirty="0">
                <a:solidFill>
                  <a:schemeClr val="tx1"/>
                </a:solidFill>
                <a:latin typeface="Arial" panose="020B0604020202020204" pitchFamily="34" charset="0"/>
                <a:cs typeface="Arial" panose="020B0604020202020204" pitchFamily="34" charset="0"/>
              </a:rPr>
              <a:t>, VMware Cloud Foundry</a:t>
            </a:r>
          </a:p>
          <a:p>
            <a:pPr marL="0" lvl="0" indent="0" algn="just">
              <a:lnSpc>
                <a:spcPct val="200000"/>
              </a:lnSpc>
              <a:buNone/>
            </a:pPr>
            <a:endParaRPr lang="en-US" sz="1400" dirty="0">
              <a:solidFill>
                <a:schemeClr val="tx1"/>
              </a:solidFill>
              <a:latin typeface="Arial" panose="020B0604020202020204" pitchFamily="34" charset="0"/>
              <a:cs typeface="Arial" panose="020B0604020202020204" pitchFamily="34" charset="0"/>
            </a:endParaRPr>
          </a:p>
          <a:p>
            <a:pPr indent="-317500">
              <a:lnSpc>
                <a:spcPct val="150000"/>
              </a:lnSpc>
              <a:buSzPts val="1400"/>
              <a:buFont typeface="Wingdings" panose="05000000000000000000" pitchFamily="2" charset="2"/>
              <a:buChar char="§"/>
            </a:pPr>
            <a:endParaRPr lang="en-US" sz="1400" dirty="0" smtClean="0">
              <a:solidFill>
                <a:schemeClr val="tx1"/>
              </a:solidFill>
              <a:latin typeface="Arial" panose="020B0604020202020204" pitchFamily="34" charset="0"/>
              <a:cs typeface="Arial" panose="020B0604020202020204" pitchFamily="34" charset="0"/>
            </a:endParaRPr>
          </a:p>
          <a:p>
            <a:pPr indent="-317500">
              <a:lnSpc>
                <a:spcPct val="150000"/>
              </a:lnSpc>
              <a:buSzPts val="1400"/>
              <a:buFont typeface="Wingdings" panose="05000000000000000000" pitchFamily="2" charset="2"/>
              <a:buChar char="§"/>
            </a:pPr>
            <a:endParaRPr lang="en-US" sz="1400" dirty="0" smtClean="0">
              <a:solidFill>
                <a:schemeClr val="tx1"/>
              </a:solidFill>
              <a:highlight>
                <a:schemeClr val="lt1"/>
              </a:highlight>
              <a:latin typeface="Arial" panose="020B0604020202020204" pitchFamily="34" charset="0"/>
              <a:ea typeface="Arial"/>
              <a:cs typeface="Arial" panose="020B0604020202020204" pitchFamily="34" charset="0"/>
              <a:sym typeface="Arial"/>
            </a:endParaRPr>
          </a:p>
          <a:p>
            <a:pPr marL="0" indent="0">
              <a:spcBef>
                <a:spcPts val="1600"/>
              </a:spcBef>
              <a:spcAft>
                <a:spcPts val="1600"/>
              </a:spcAft>
              <a:buFont typeface="Wingdings 3" charset="2"/>
              <a:buNone/>
            </a:pPr>
            <a:endParaRPr lang="en-US"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35211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b="1" dirty="0"/>
              <a:t>Project Scope</a:t>
            </a:r>
          </a:p>
        </p:txBody>
      </p:sp>
      <p:sp>
        <p:nvSpPr>
          <p:cNvPr id="193" name="Shape 193"/>
          <p:cNvSpPr txBox="1"/>
          <p:nvPr/>
        </p:nvSpPr>
        <p:spPr>
          <a:xfrm>
            <a:off x="5709075" y="1840800"/>
            <a:ext cx="351600" cy="4356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sz="700">
                <a:solidFill>
                  <a:schemeClr val="dk2"/>
                </a:solidFill>
                <a:latin typeface="Open Sans"/>
                <a:ea typeface="Open Sans"/>
                <a:cs typeface="Open Sans"/>
                <a:sym typeface="Open Sans"/>
              </a:rPr>
              <a:t>1</a:t>
            </a:r>
            <a:endParaRPr sz="700"/>
          </a:p>
        </p:txBody>
      </p:sp>
      <p:sp>
        <p:nvSpPr>
          <p:cNvPr id="194" name="Shape 194"/>
          <p:cNvSpPr txBox="1"/>
          <p:nvPr/>
        </p:nvSpPr>
        <p:spPr>
          <a:xfrm>
            <a:off x="7542850" y="2426025"/>
            <a:ext cx="351600" cy="4356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sz="700">
                <a:solidFill>
                  <a:schemeClr val="dk2"/>
                </a:solidFill>
                <a:latin typeface="Open Sans"/>
                <a:ea typeface="Open Sans"/>
                <a:cs typeface="Open Sans"/>
                <a:sym typeface="Open Sans"/>
              </a:rPr>
              <a:t>1</a:t>
            </a:r>
            <a:endParaRPr sz="700"/>
          </a:p>
        </p:txBody>
      </p:sp>
      <p:sp>
        <p:nvSpPr>
          <p:cNvPr id="195" name="Shape 195"/>
          <p:cNvSpPr txBox="1"/>
          <p:nvPr/>
        </p:nvSpPr>
        <p:spPr>
          <a:xfrm>
            <a:off x="83200" y="4607675"/>
            <a:ext cx="8749200" cy="4356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endParaRPr sz="700" dirty="0"/>
          </a:p>
        </p:txBody>
      </p:sp>
      <p:sp>
        <p:nvSpPr>
          <p:cNvPr id="9" name="Shape 156"/>
          <p:cNvSpPr txBox="1">
            <a:spLocks/>
          </p:cNvSpPr>
          <p:nvPr/>
        </p:nvSpPr>
        <p:spPr>
          <a:xfrm>
            <a:off x="83200" y="1621990"/>
            <a:ext cx="7527431" cy="3302700"/>
          </a:xfrm>
          <a:prstGeom prst="rect">
            <a:avLst/>
          </a:prstGeom>
        </p:spPr>
        <p:txBody>
          <a:bodyPr spcFirstLastPara="1" vert="horz" wrap="square" lIns="91425" tIns="91425" rIns="91425" bIns="91425" rtlCol="0" anchor="t" anchorCtr="0">
            <a:noAutofit/>
          </a:bodyPr>
          <a:lstStyle>
            <a:lvl1pPr marL="457200" lvl="0" indent="-342900" algn="l" defTabSz="342900" rtl="0" eaLnBrk="1" latinLnBrk="0" hangingPunct="1">
              <a:spcBef>
                <a:spcPts val="0"/>
              </a:spcBef>
              <a:spcAft>
                <a:spcPts val="0"/>
              </a:spcAft>
              <a:buClr>
                <a:schemeClr val="accent1"/>
              </a:buClr>
              <a:buSzPts val="1800"/>
              <a:buFont typeface="Wingdings 3" charset="2"/>
              <a:buChar char="●"/>
              <a:defRPr sz="1350" kern="1200">
                <a:solidFill>
                  <a:schemeClr val="tx1">
                    <a:lumMod val="75000"/>
                    <a:lumOff val="25000"/>
                  </a:schemeClr>
                </a:solidFill>
                <a:latin typeface="+mn-lt"/>
                <a:ea typeface="+mn-ea"/>
                <a:cs typeface="+mn-cs"/>
              </a:defRPr>
            </a:lvl1pPr>
            <a:lvl2pPr marL="914400" lvl="1" indent="-317500" algn="l" defTabSz="342900" rtl="0" eaLnBrk="1" latinLnBrk="0" hangingPunct="1">
              <a:spcBef>
                <a:spcPts val="160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2pPr>
            <a:lvl3pPr marL="1371600" lvl="2" indent="-317500" algn="l" defTabSz="342900" rtl="0" eaLnBrk="1" latinLnBrk="0" hangingPunct="1">
              <a:spcBef>
                <a:spcPts val="1600"/>
              </a:spcBef>
              <a:spcAft>
                <a:spcPts val="0"/>
              </a:spcAft>
              <a:buClr>
                <a:schemeClr val="accent1"/>
              </a:buClr>
              <a:buSzPts val="1400"/>
              <a:buFont typeface="Wingdings 3" charset="2"/>
              <a:buChar char="■"/>
              <a:defRPr sz="1050" kern="1200">
                <a:solidFill>
                  <a:schemeClr val="tx1">
                    <a:lumMod val="75000"/>
                    <a:lumOff val="25000"/>
                  </a:schemeClr>
                </a:solidFill>
                <a:latin typeface="+mn-lt"/>
                <a:ea typeface="+mn-ea"/>
                <a:cs typeface="+mn-cs"/>
              </a:defRPr>
            </a:lvl3pPr>
            <a:lvl4pPr marL="1828800" lvl="3"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4pPr>
            <a:lvl5pPr marL="2286000" lvl="4"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5pPr>
            <a:lvl6pPr marL="2743200" lvl="5"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6pPr>
            <a:lvl7pPr marL="3200400" lvl="6"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7pPr>
            <a:lvl8pPr marL="3657600" lvl="7"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8pPr>
            <a:lvl9pPr marL="4114800" lvl="8" indent="-317500" algn="l" defTabSz="342900" rtl="0" eaLnBrk="1" latinLnBrk="0" hangingPunct="1">
              <a:spcBef>
                <a:spcPts val="1600"/>
              </a:spcBef>
              <a:spcAft>
                <a:spcPts val="160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9pPr>
          </a:lstStyle>
          <a:p>
            <a:pPr marL="114300" lvl="0" indent="0">
              <a:lnSpc>
                <a:spcPct val="150000"/>
              </a:lnSpc>
              <a:buNone/>
            </a:pPr>
            <a:r>
              <a:rPr lang="en-US" sz="1400" b="1" dirty="0">
                <a:solidFill>
                  <a:schemeClr val="tx1"/>
                </a:solidFill>
                <a:latin typeface="Arial" panose="020B0604020202020204" pitchFamily="34" charset="0"/>
                <a:cs typeface="Arial" panose="020B0604020202020204" pitchFamily="34" charset="0"/>
              </a:rPr>
              <a:t>360- degree profile view: </a:t>
            </a:r>
            <a:endParaRPr lang="en-US" sz="1400" b="1" dirty="0" smtClean="0">
              <a:solidFill>
                <a:schemeClr val="tx1"/>
              </a:solidFill>
              <a:latin typeface="Arial" panose="020B0604020202020204" pitchFamily="34" charset="0"/>
              <a:cs typeface="Arial" panose="020B0604020202020204" pitchFamily="34" charset="0"/>
            </a:endParaRPr>
          </a:p>
          <a:p>
            <a:pPr lvl="1">
              <a:lnSpc>
                <a:spcPct val="150000"/>
              </a:lnSpc>
              <a:buFont typeface="Wingdings" panose="05000000000000000000" pitchFamily="2" charset="2"/>
              <a:buChar char="§"/>
            </a:pPr>
            <a:r>
              <a:rPr lang="en-US" sz="1250" dirty="0" smtClean="0">
                <a:solidFill>
                  <a:schemeClr val="tx1"/>
                </a:solidFill>
                <a:latin typeface="Arial" panose="020B0604020202020204" pitchFamily="34" charset="0"/>
                <a:cs typeface="Arial" panose="020B0604020202020204" pitchFamily="34" charset="0"/>
              </a:rPr>
              <a:t>Using </a:t>
            </a:r>
            <a:r>
              <a:rPr lang="en-US" sz="1250" dirty="0">
                <a:solidFill>
                  <a:schemeClr val="tx1"/>
                </a:solidFill>
                <a:latin typeface="Arial" panose="020B0604020202020204" pitchFamily="34" charset="0"/>
                <a:cs typeface="Arial" panose="020B0604020202020204" pitchFamily="34" charset="0"/>
              </a:rPr>
              <a:t>MongoDB, we can add a new feature to our application that provides a complete view of the patient’s profile, aggregating patient’s medical bills, prescriptions, lab test results and other relevant history. It can serve more patients in less time.</a:t>
            </a:r>
          </a:p>
          <a:p>
            <a:pPr marL="285750" lvl="0" indent="-285750" algn="just">
              <a:lnSpc>
                <a:spcPct val="150000"/>
              </a:lnSpc>
              <a:buFont typeface="Wingdings" panose="05000000000000000000" pitchFamily="2" charset="2"/>
              <a:buChar char="q"/>
            </a:pPr>
            <a:endParaRPr lang="en-US" sz="1400" dirty="0">
              <a:solidFill>
                <a:schemeClr val="tx1"/>
              </a:solidFill>
              <a:latin typeface="Arial" panose="020B0604020202020204" pitchFamily="34" charset="0"/>
              <a:cs typeface="Arial" panose="020B0604020202020204" pitchFamily="34" charset="0"/>
            </a:endParaRPr>
          </a:p>
          <a:p>
            <a:pPr indent="-317500">
              <a:lnSpc>
                <a:spcPct val="150000"/>
              </a:lnSpc>
              <a:buSzPts val="1400"/>
              <a:buFont typeface="Wingdings" panose="05000000000000000000" pitchFamily="2" charset="2"/>
              <a:buChar char="q"/>
            </a:pPr>
            <a:endParaRPr lang="en-US" sz="1400" dirty="0" smtClean="0">
              <a:solidFill>
                <a:schemeClr val="tx1"/>
              </a:solidFill>
              <a:latin typeface="Arial" panose="020B0604020202020204" pitchFamily="34" charset="0"/>
              <a:cs typeface="Arial" panose="020B0604020202020204" pitchFamily="34" charset="0"/>
            </a:endParaRPr>
          </a:p>
          <a:p>
            <a:pPr indent="-317500">
              <a:lnSpc>
                <a:spcPct val="150000"/>
              </a:lnSpc>
              <a:buSzPts val="1400"/>
              <a:buFont typeface="Wingdings" panose="05000000000000000000" pitchFamily="2" charset="2"/>
              <a:buChar char="q"/>
            </a:pPr>
            <a:endParaRPr lang="en-US" sz="1400" dirty="0" smtClean="0">
              <a:solidFill>
                <a:schemeClr val="tx1"/>
              </a:solidFill>
              <a:highlight>
                <a:schemeClr val="lt1"/>
              </a:highlight>
              <a:latin typeface="Arial" panose="020B0604020202020204" pitchFamily="34" charset="0"/>
              <a:ea typeface="Arial"/>
              <a:cs typeface="Arial" panose="020B0604020202020204" pitchFamily="34" charset="0"/>
              <a:sym typeface="Arial"/>
            </a:endParaRPr>
          </a:p>
          <a:p>
            <a:pPr marL="285750" indent="-285750">
              <a:lnSpc>
                <a:spcPct val="150000"/>
              </a:lnSpc>
              <a:spcBef>
                <a:spcPts val="1600"/>
              </a:spcBef>
              <a:spcAft>
                <a:spcPts val="1600"/>
              </a:spcAft>
              <a:buFont typeface="Wingdings" panose="05000000000000000000" pitchFamily="2" charset="2"/>
              <a:buChar char="q"/>
            </a:pPr>
            <a:endParaRPr lang="en-US" sz="1400" dirty="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b="1" dirty="0"/>
              <a:t>Project Scope</a:t>
            </a:r>
          </a:p>
        </p:txBody>
      </p:sp>
      <p:sp>
        <p:nvSpPr>
          <p:cNvPr id="193" name="Shape 193"/>
          <p:cNvSpPr txBox="1"/>
          <p:nvPr/>
        </p:nvSpPr>
        <p:spPr>
          <a:xfrm>
            <a:off x="5709075" y="1840800"/>
            <a:ext cx="351600" cy="4356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sz="700">
                <a:solidFill>
                  <a:schemeClr val="dk2"/>
                </a:solidFill>
                <a:latin typeface="Open Sans"/>
                <a:ea typeface="Open Sans"/>
                <a:cs typeface="Open Sans"/>
                <a:sym typeface="Open Sans"/>
              </a:rPr>
              <a:t>1</a:t>
            </a:r>
            <a:endParaRPr sz="700"/>
          </a:p>
        </p:txBody>
      </p:sp>
      <p:sp>
        <p:nvSpPr>
          <p:cNvPr id="194" name="Shape 194"/>
          <p:cNvSpPr txBox="1"/>
          <p:nvPr/>
        </p:nvSpPr>
        <p:spPr>
          <a:xfrm>
            <a:off x="7542850" y="2426025"/>
            <a:ext cx="351600" cy="4356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sz="700">
                <a:solidFill>
                  <a:schemeClr val="dk2"/>
                </a:solidFill>
                <a:latin typeface="Open Sans"/>
                <a:ea typeface="Open Sans"/>
                <a:cs typeface="Open Sans"/>
                <a:sym typeface="Open Sans"/>
              </a:rPr>
              <a:t>1</a:t>
            </a:r>
            <a:endParaRPr sz="700"/>
          </a:p>
        </p:txBody>
      </p:sp>
      <p:sp>
        <p:nvSpPr>
          <p:cNvPr id="195" name="Shape 195"/>
          <p:cNvSpPr txBox="1"/>
          <p:nvPr/>
        </p:nvSpPr>
        <p:spPr>
          <a:xfrm>
            <a:off x="83200" y="4607675"/>
            <a:ext cx="8749200" cy="4356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endParaRPr sz="700" dirty="0"/>
          </a:p>
        </p:txBody>
      </p:sp>
      <p:sp>
        <p:nvSpPr>
          <p:cNvPr id="9" name="Shape 156"/>
          <p:cNvSpPr txBox="1">
            <a:spLocks/>
          </p:cNvSpPr>
          <p:nvPr/>
        </p:nvSpPr>
        <p:spPr>
          <a:xfrm>
            <a:off x="83200" y="1621990"/>
            <a:ext cx="7527431" cy="3302700"/>
          </a:xfrm>
          <a:prstGeom prst="rect">
            <a:avLst/>
          </a:prstGeom>
        </p:spPr>
        <p:txBody>
          <a:bodyPr spcFirstLastPara="1" vert="horz" wrap="square" lIns="91425" tIns="91425" rIns="91425" bIns="91425" rtlCol="0" anchor="t" anchorCtr="0">
            <a:noAutofit/>
          </a:bodyPr>
          <a:lstStyle>
            <a:lvl1pPr marL="457200" lvl="0" indent="-342900" algn="l" defTabSz="342900" rtl="0" eaLnBrk="1" latinLnBrk="0" hangingPunct="1">
              <a:spcBef>
                <a:spcPts val="0"/>
              </a:spcBef>
              <a:spcAft>
                <a:spcPts val="0"/>
              </a:spcAft>
              <a:buClr>
                <a:schemeClr val="accent1"/>
              </a:buClr>
              <a:buSzPts val="1800"/>
              <a:buFont typeface="Wingdings 3" charset="2"/>
              <a:buChar char="●"/>
              <a:defRPr sz="1350" kern="1200">
                <a:solidFill>
                  <a:schemeClr val="tx1">
                    <a:lumMod val="75000"/>
                    <a:lumOff val="25000"/>
                  </a:schemeClr>
                </a:solidFill>
                <a:latin typeface="+mn-lt"/>
                <a:ea typeface="+mn-ea"/>
                <a:cs typeface="+mn-cs"/>
              </a:defRPr>
            </a:lvl1pPr>
            <a:lvl2pPr marL="914400" lvl="1" indent="-317500" algn="l" defTabSz="342900" rtl="0" eaLnBrk="1" latinLnBrk="0" hangingPunct="1">
              <a:spcBef>
                <a:spcPts val="160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2pPr>
            <a:lvl3pPr marL="1371600" lvl="2" indent="-317500" algn="l" defTabSz="342900" rtl="0" eaLnBrk="1" latinLnBrk="0" hangingPunct="1">
              <a:spcBef>
                <a:spcPts val="1600"/>
              </a:spcBef>
              <a:spcAft>
                <a:spcPts val="0"/>
              </a:spcAft>
              <a:buClr>
                <a:schemeClr val="accent1"/>
              </a:buClr>
              <a:buSzPts val="1400"/>
              <a:buFont typeface="Wingdings 3" charset="2"/>
              <a:buChar char="■"/>
              <a:defRPr sz="1050" kern="1200">
                <a:solidFill>
                  <a:schemeClr val="tx1">
                    <a:lumMod val="75000"/>
                    <a:lumOff val="25000"/>
                  </a:schemeClr>
                </a:solidFill>
                <a:latin typeface="+mn-lt"/>
                <a:ea typeface="+mn-ea"/>
                <a:cs typeface="+mn-cs"/>
              </a:defRPr>
            </a:lvl3pPr>
            <a:lvl4pPr marL="1828800" lvl="3"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4pPr>
            <a:lvl5pPr marL="2286000" lvl="4"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5pPr>
            <a:lvl6pPr marL="2743200" lvl="5"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6pPr>
            <a:lvl7pPr marL="3200400" lvl="6"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7pPr>
            <a:lvl8pPr marL="3657600" lvl="7"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8pPr>
            <a:lvl9pPr marL="4114800" lvl="8" indent="-317500" algn="l" defTabSz="342900" rtl="0" eaLnBrk="1" latinLnBrk="0" hangingPunct="1">
              <a:spcBef>
                <a:spcPts val="1600"/>
              </a:spcBef>
              <a:spcAft>
                <a:spcPts val="160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9pPr>
          </a:lstStyle>
          <a:p>
            <a:pPr marL="114300" lvl="0" indent="0">
              <a:lnSpc>
                <a:spcPct val="150000"/>
              </a:lnSpc>
              <a:buNone/>
            </a:pPr>
            <a:r>
              <a:rPr lang="en-US" sz="1400" b="1" dirty="0" smtClean="0">
                <a:solidFill>
                  <a:schemeClr val="tx1"/>
                </a:solidFill>
                <a:latin typeface="Arial" panose="020B0604020202020204" pitchFamily="34" charset="0"/>
                <a:cs typeface="Arial" panose="020B0604020202020204" pitchFamily="34" charset="0"/>
              </a:rPr>
              <a:t>Online Lab test result Management: </a:t>
            </a:r>
          </a:p>
          <a:p>
            <a:pPr lvl="1">
              <a:lnSpc>
                <a:spcPct val="150000"/>
              </a:lnSpc>
              <a:buFont typeface="Wingdings" panose="05000000000000000000" pitchFamily="2" charset="2"/>
              <a:buChar char="§"/>
            </a:pPr>
            <a:r>
              <a:rPr lang="en-US" sz="1250" dirty="0" smtClean="0">
                <a:solidFill>
                  <a:schemeClr val="tx1"/>
                </a:solidFill>
                <a:latin typeface="Arial" panose="020B0604020202020204" pitchFamily="34" charset="0"/>
                <a:cs typeface="Arial" panose="020B0604020202020204" pitchFamily="34" charset="0"/>
              </a:rPr>
              <a:t>Using </a:t>
            </a:r>
            <a:r>
              <a:rPr lang="en-US" sz="1250" dirty="0">
                <a:solidFill>
                  <a:schemeClr val="tx1"/>
                </a:solidFill>
                <a:latin typeface="Arial" panose="020B0604020202020204" pitchFamily="34" charset="0"/>
                <a:cs typeface="Arial" panose="020B0604020202020204" pitchFamily="34" charset="0"/>
              </a:rPr>
              <a:t>MongoDB, we can </a:t>
            </a:r>
            <a:r>
              <a:rPr lang="en-US" sz="1250" dirty="0" smtClean="0">
                <a:solidFill>
                  <a:schemeClr val="tx1"/>
                </a:solidFill>
                <a:latin typeface="Arial" panose="020B0604020202020204" pitchFamily="34" charset="0"/>
                <a:cs typeface="Arial" panose="020B0604020202020204" pitchFamily="34" charset="0"/>
              </a:rPr>
              <a:t>upload large test results which will be available for patients and doctors under patients profile.</a:t>
            </a:r>
          </a:p>
          <a:p>
            <a:pPr lvl="1">
              <a:lnSpc>
                <a:spcPct val="150000"/>
              </a:lnSpc>
              <a:buFont typeface="Wingdings" panose="05000000000000000000" pitchFamily="2" charset="2"/>
              <a:buChar char="§"/>
            </a:pPr>
            <a:r>
              <a:rPr lang="en-US" sz="1250" dirty="0" smtClean="0">
                <a:solidFill>
                  <a:schemeClr val="tx1"/>
                </a:solidFill>
                <a:latin typeface="Arial" panose="020B0604020202020204" pitchFamily="34" charset="0"/>
                <a:cs typeface="Arial" panose="020B0604020202020204" pitchFamily="34" charset="0"/>
              </a:rPr>
              <a:t>Both Patients and Doctors can access them online for referring during the patients appointment</a:t>
            </a:r>
            <a:endParaRPr lang="en-US" sz="1400" dirty="0">
              <a:solidFill>
                <a:schemeClr val="tx1"/>
              </a:solidFill>
              <a:latin typeface="Arial" panose="020B0604020202020204" pitchFamily="34" charset="0"/>
              <a:cs typeface="Arial" panose="020B0604020202020204" pitchFamily="34" charset="0"/>
            </a:endParaRPr>
          </a:p>
          <a:p>
            <a:pPr indent="-317500">
              <a:lnSpc>
                <a:spcPct val="150000"/>
              </a:lnSpc>
              <a:buSzPts val="1400"/>
              <a:buFont typeface="Wingdings" panose="05000000000000000000" pitchFamily="2" charset="2"/>
              <a:buChar char="q"/>
            </a:pPr>
            <a:endParaRPr lang="en-US" sz="1400" dirty="0" smtClean="0">
              <a:solidFill>
                <a:schemeClr val="tx1"/>
              </a:solidFill>
              <a:latin typeface="Arial" panose="020B0604020202020204" pitchFamily="34" charset="0"/>
              <a:cs typeface="Arial" panose="020B0604020202020204" pitchFamily="34" charset="0"/>
            </a:endParaRPr>
          </a:p>
          <a:p>
            <a:pPr indent="-317500">
              <a:lnSpc>
                <a:spcPct val="150000"/>
              </a:lnSpc>
              <a:buSzPts val="1400"/>
              <a:buFont typeface="Wingdings" panose="05000000000000000000" pitchFamily="2" charset="2"/>
              <a:buChar char="q"/>
            </a:pPr>
            <a:endParaRPr lang="en-US" sz="1400" dirty="0" smtClean="0">
              <a:solidFill>
                <a:schemeClr val="tx1"/>
              </a:solidFill>
              <a:highlight>
                <a:schemeClr val="lt1"/>
              </a:highlight>
              <a:latin typeface="Arial" panose="020B0604020202020204" pitchFamily="34" charset="0"/>
              <a:ea typeface="Arial"/>
              <a:cs typeface="Arial" panose="020B0604020202020204" pitchFamily="34" charset="0"/>
              <a:sym typeface="Arial"/>
            </a:endParaRPr>
          </a:p>
          <a:p>
            <a:pPr marL="285750" indent="-285750">
              <a:lnSpc>
                <a:spcPct val="150000"/>
              </a:lnSpc>
              <a:spcBef>
                <a:spcPts val="1600"/>
              </a:spcBef>
              <a:spcAft>
                <a:spcPts val="1600"/>
              </a:spcAft>
              <a:buFont typeface="Wingdings" panose="05000000000000000000" pitchFamily="2" charset="2"/>
              <a:buChar char="q"/>
            </a:pPr>
            <a:endParaRPr lang="en-US"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15480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b="1" dirty="0"/>
              <a:t>Project Scope</a:t>
            </a:r>
          </a:p>
        </p:txBody>
      </p:sp>
      <p:sp>
        <p:nvSpPr>
          <p:cNvPr id="193" name="Shape 193"/>
          <p:cNvSpPr txBox="1"/>
          <p:nvPr/>
        </p:nvSpPr>
        <p:spPr>
          <a:xfrm>
            <a:off x="5709075" y="1840800"/>
            <a:ext cx="351600" cy="4356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sz="700">
                <a:solidFill>
                  <a:schemeClr val="dk2"/>
                </a:solidFill>
                <a:latin typeface="Open Sans"/>
                <a:ea typeface="Open Sans"/>
                <a:cs typeface="Open Sans"/>
                <a:sym typeface="Open Sans"/>
              </a:rPr>
              <a:t>1</a:t>
            </a:r>
            <a:endParaRPr sz="700"/>
          </a:p>
        </p:txBody>
      </p:sp>
      <p:sp>
        <p:nvSpPr>
          <p:cNvPr id="194" name="Shape 194"/>
          <p:cNvSpPr txBox="1"/>
          <p:nvPr/>
        </p:nvSpPr>
        <p:spPr>
          <a:xfrm>
            <a:off x="7542850" y="2426025"/>
            <a:ext cx="351600" cy="4356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sz="700">
                <a:solidFill>
                  <a:schemeClr val="dk2"/>
                </a:solidFill>
                <a:latin typeface="Open Sans"/>
                <a:ea typeface="Open Sans"/>
                <a:cs typeface="Open Sans"/>
                <a:sym typeface="Open Sans"/>
              </a:rPr>
              <a:t>1</a:t>
            </a:r>
            <a:endParaRPr sz="700"/>
          </a:p>
        </p:txBody>
      </p:sp>
      <p:sp>
        <p:nvSpPr>
          <p:cNvPr id="195" name="Shape 195"/>
          <p:cNvSpPr txBox="1"/>
          <p:nvPr/>
        </p:nvSpPr>
        <p:spPr>
          <a:xfrm>
            <a:off x="83200" y="4607675"/>
            <a:ext cx="8749200" cy="4356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endParaRPr sz="700" dirty="0"/>
          </a:p>
        </p:txBody>
      </p:sp>
      <p:sp>
        <p:nvSpPr>
          <p:cNvPr id="9" name="Shape 156"/>
          <p:cNvSpPr txBox="1">
            <a:spLocks/>
          </p:cNvSpPr>
          <p:nvPr/>
        </p:nvSpPr>
        <p:spPr>
          <a:xfrm>
            <a:off x="83200" y="1621990"/>
            <a:ext cx="7527431" cy="3302700"/>
          </a:xfrm>
          <a:prstGeom prst="rect">
            <a:avLst/>
          </a:prstGeom>
        </p:spPr>
        <p:txBody>
          <a:bodyPr spcFirstLastPara="1" vert="horz" wrap="square" lIns="91425" tIns="91425" rIns="91425" bIns="91425" rtlCol="0" anchor="t" anchorCtr="0">
            <a:noAutofit/>
          </a:bodyPr>
          <a:lstStyle>
            <a:lvl1pPr marL="457200" lvl="0" indent="-342900" algn="l" defTabSz="342900" rtl="0" eaLnBrk="1" latinLnBrk="0" hangingPunct="1">
              <a:spcBef>
                <a:spcPts val="0"/>
              </a:spcBef>
              <a:spcAft>
                <a:spcPts val="0"/>
              </a:spcAft>
              <a:buClr>
                <a:schemeClr val="accent1"/>
              </a:buClr>
              <a:buSzPts val="1800"/>
              <a:buFont typeface="Wingdings 3" charset="2"/>
              <a:buChar char="●"/>
              <a:defRPr sz="1350" kern="1200">
                <a:solidFill>
                  <a:schemeClr val="tx1">
                    <a:lumMod val="75000"/>
                    <a:lumOff val="25000"/>
                  </a:schemeClr>
                </a:solidFill>
                <a:latin typeface="+mn-lt"/>
                <a:ea typeface="+mn-ea"/>
                <a:cs typeface="+mn-cs"/>
              </a:defRPr>
            </a:lvl1pPr>
            <a:lvl2pPr marL="914400" lvl="1" indent="-317500" algn="l" defTabSz="342900" rtl="0" eaLnBrk="1" latinLnBrk="0" hangingPunct="1">
              <a:spcBef>
                <a:spcPts val="160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2pPr>
            <a:lvl3pPr marL="1371600" lvl="2" indent="-317500" algn="l" defTabSz="342900" rtl="0" eaLnBrk="1" latinLnBrk="0" hangingPunct="1">
              <a:spcBef>
                <a:spcPts val="1600"/>
              </a:spcBef>
              <a:spcAft>
                <a:spcPts val="0"/>
              </a:spcAft>
              <a:buClr>
                <a:schemeClr val="accent1"/>
              </a:buClr>
              <a:buSzPts val="1400"/>
              <a:buFont typeface="Wingdings 3" charset="2"/>
              <a:buChar char="■"/>
              <a:defRPr sz="1050" kern="1200">
                <a:solidFill>
                  <a:schemeClr val="tx1">
                    <a:lumMod val="75000"/>
                    <a:lumOff val="25000"/>
                  </a:schemeClr>
                </a:solidFill>
                <a:latin typeface="+mn-lt"/>
                <a:ea typeface="+mn-ea"/>
                <a:cs typeface="+mn-cs"/>
              </a:defRPr>
            </a:lvl3pPr>
            <a:lvl4pPr marL="1828800" lvl="3"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4pPr>
            <a:lvl5pPr marL="2286000" lvl="4"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5pPr>
            <a:lvl6pPr marL="2743200" lvl="5"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6pPr>
            <a:lvl7pPr marL="3200400" lvl="6"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7pPr>
            <a:lvl8pPr marL="3657600" lvl="7"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8pPr>
            <a:lvl9pPr marL="4114800" lvl="8" indent="-317500" algn="l" defTabSz="342900" rtl="0" eaLnBrk="1" latinLnBrk="0" hangingPunct="1">
              <a:spcBef>
                <a:spcPts val="1600"/>
              </a:spcBef>
              <a:spcAft>
                <a:spcPts val="160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9pPr>
          </a:lstStyle>
          <a:p>
            <a:pPr marL="114300" lvl="0" indent="0">
              <a:lnSpc>
                <a:spcPct val="150000"/>
              </a:lnSpc>
              <a:buNone/>
            </a:pPr>
            <a:r>
              <a:rPr lang="en-US" sz="1400" b="1" dirty="0" smtClean="0">
                <a:solidFill>
                  <a:schemeClr val="tx1"/>
                </a:solidFill>
                <a:latin typeface="Arial" panose="020B0604020202020204" pitchFamily="34" charset="0"/>
                <a:cs typeface="Arial" panose="020B0604020202020204" pitchFamily="34" charset="0"/>
              </a:rPr>
              <a:t>Virtual appointment:</a:t>
            </a:r>
          </a:p>
          <a:p>
            <a:pPr lvl="1">
              <a:buFont typeface="Wingdings" panose="05000000000000000000" pitchFamily="2" charset="2"/>
              <a:buChar char="§"/>
            </a:pPr>
            <a:r>
              <a:rPr lang="en-US" sz="1250" dirty="0">
                <a:solidFill>
                  <a:schemeClr val="tx1"/>
                </a:solidFill>
                <a:latin typeface="Arial" panose="020B0604020202020204" pitchFamily="34" charset="0"/>
                <a:cs typeface="Arial" panose="020B0604020202020204" pitchFamily="34" charset="0"/>
              </a:rPr>
              <a:t>This will allow patients to have an appointment with a doctor online from anywhere, as per their convenience. Also allow patients to save the appointment for future reference.</a:t>
            </a:r>
          </a:p>
          <a:p>
            <a:pPr lvl="1">
              <a:lnSpc>
                <a:spcPct val="150000"/>
              </a:lnSpc>
              <a:buFont typeface="Wingdings" panose="05000000000000000000" pitchFamily="2" charset="2"/>
              <a:buChar char="§"/>
            </a:pPr>
            <a:endParaRPr lang="en-US" sz="1250" dirty="0" smtClean="0">
              <a:solidFill>
                <a:schemeClr val="tx1"/>
              </a:solidFill>
              <a:latin typeface="Arial" panose="020B0604020202020204" pitchFamily="34" charset="0"/>
              <a:cs typeface="Arial" panose="020B0604020202020204" pitchFamily="34" charset="0"/>
            </a:endParaRPr>
          </a:p>
          <a:p>
            <a:pPr indent="-317500">
              <a:lnSpc>
                <a:spcPct val="150000"/>
              </a:lnSpc>
              <a:buSzPts val="1400"/>
              <a:buFont typeface="Wingdings" panose="05000000000000000000" pitchFamily="2" charset="2"/>
              <a:buChar char="q"/>
            </a:pPr>
            <a:endParaRPr lang="en-US" sz="1400" dirty="0" smtClean="0">
              <a:solidFill>
                <a:schemeClr val="tx1"/>
              </a:solidFill>
              <a:highlight>
                <a:schemeClr val="lt1"/>
              </a:highlight>
              <a:latin typeface="Arial" panose="020B0604020202020204" pitchFamily="34" charset="0"/>
              <a:ea typeface="Arial"/>
              <a:cs typeface="Arial" panose="020B0604020202020204" pitchFamily="34" charset="0"/>
              <a:sym typeface="Arial"/>
            </a:endParaRPr>
          </a:p>
          <a:p>
            <a:pPr marL="285750" indent="-285750">
              <a:lnSpc>
                <a:spcPct val="150000"/>
              </a:lnSpc>
              <a:spcBef>
                <a:spcPts val="1600"/>
              </a:spcBef>
              <a:spcAft>
                <a:spcPts val="1600"/>
              </a:spcAft>
              <a:buFont typeface="Wingdings" panose="05000000000000000000" pitchFamily="2" charset="2"/>
              <a:buChar char="q"/>
            </a:pPr>
            <a:endParaRPr lang="en-US"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53034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b="1" dirty="0"/>
              <a:t>Project Scope</a:t>
            </a:r>
          </a:p>
        </p:txBody>
      </p:sp>
      <p:sp>
        <p:nvSpPr>
          <p:cNvPr id="193" name="Shape 193"/>
          <p:cNvSpPr txBox="1"/>
          <p:nvPr/>
        </p:nvSpPr>
        <p:spPr>
          <a:xfrm>
            <a:off x="5709075" y="1840800"/>
            <a:ext cx="351600" cy="4356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sz="700">
                <a:solidFill>
                  <a:schemeClr val="dk2"/>
                </a:solidFill>
                <a:latin typeface="Open Sans"/>
                <a:ea typeface="Open Sans"/>
                <a:cs typeface="Open Sans"/>
                <a:sym typeface="Open Sans"/>
              </a:rPr>
              <a:t>1</a:t>
            </a:r>
            <a:endParaRPr sz="700"/>
          </a:p>
        </p:txBody>
      </p:sp>
      <p:sp>
        <p:nvSpPr>
          <p:cNvPr id="194" name="Shape 194"/>
          <p:cNvSpPr txBox="1"/>
          <p:nvPr/>
        </p:nvSpPr>
        <p:spPr>
          <a:xfrm>
            <a:off x="7542850" y="2426025"/>
            <a:ext cx="351600" cy="4356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sz="700">
                <a:solidFill>
                  <a:schemeClr val="dk2"/>
                </a:solidFill>
                <a:latin typeface="Open Sans"/>
                <a:ea typeface="Open Sans"/>
                <a:cs typeface="Open Sans"/>
                <a:sym typeface="Open Sans"/>
              </a:rPr>
              <a:t>1</a:t>
            </a:r>
            <a:endParaRPr sz="700"/>
          </a:p>
        </p:txBody>
      </p:sp>
      <p:sp>
        <p:nvSpPr>
          <p:cNvPr id="195" name="Shape 195"/>
          <p:cNvSpPr txBox="1"/>
          <p:nvPr/>
        </p:nvSpPr>
        <p:spPr>
          <a:xfrm>
            <a:off x="83200" y="4607675"/>
            <a:ext cx="8749200" cy="4356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endParaRPr sz="700" dirty="0"/>
          </a:p>
        </p:txBody>
      </p:sp>
      <p:sp>
        <p:nvSpPr>
          <p:cNvPr id="9" name="Shape 156"/>
          <p:cNvSpPr txBox="1">
            <a:spLocks/>
          </p:cNvSpPr>
          <p:nvPr/>
        </p:nvSpPr>
        <p:spPr>
          <a:xfrm>
            <a:off x="83200" y="1740575"/>
            <a:ext cx="7527431" cy="3302700"/>
          </a:xfrm>
          <a:prstGeom prst="rect">
            <a:avLst/>
          </a:prstGeom>
        </p:spPr>
        <p:txBody>
          <a:bodyPr spcFirstLastPara="1" vert="horz" wrap="square" lIns="91425" tIns="91425" rIns="91425" bIns="91425" rtlCol="0" anchor="t" anchorCtr="0">
            <a:noAutofit/>
          </a:bodyPr>
          <a:lstStyle>
            <a:lvl1pPr marL="457200" lvl="0" indent="-342900" algn="l" defTabSz="342900" rtl="0" eaLnBrk="1" latinLnBrk="0" hangingPunct="1">
              <a:spcBef>
                <a:spcPts val="0"/>
              </a:spcBef>
              <a:spcAft>
                <a:spcPts val="0"/>
              </a:spcAft>
              <a:buClr>
                <a:schemeClr val="accent1"/>
              </a:buClr>
              <a:buSzPts val="1800"/>
              <a:buFont typeface="Wingdings 3" charset="2"/>
              <a:buChar char="●"/>
              <a:defRPr sz="1350" kern="1200">
                <a:solidFill>
                  <a:schemeClr val="tx1">
                    <a:lumMod val="75000"/>
                    <a:lumOff val="25000"/>
                  </a:schemeClr>
                </a:solidFill>
                <a:latin typeface="+mn-lt"/>
                <a:ea typeface="+mn-ea"/>
                <a:cs typeface="+mn-cs"/>
              </a:defRPr>
            </a:lvl1pPr>
            <a:lvl2pPr marL="914400" lvl="1" indent="-317500" algn="l" defTabSz="342900" rtl="0" eaLnBrk="1" latinLnBrk="0" hangingPunct="1">
              <a:spcBef>
                <a:spcPts val="160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2pPr>
            <a:lvl3pPr marL="1371600" lvl="2" indent="-317500" algn="l" defTabSz="342900" rtl="0" eaLnBrk="1" latinLnBrk="0" hangingPunct="1">
              <a:spcBef>
                <a:spcPts val="1600"/>
              </a:spcBef>
              <a:spcAft>
                <a:spcPts val="0"/>
              </a:spcAft>
              <a:buClr>
                <a:schemeClr val="accent1"/>
              </a:buClr>
              <a:buSzPts val="1400"/>
              <a:buFont typeface="Wingdings 3" charset="2"/>
              <a:buChar char="■"/>
              <a:defRPr sz="1050" kern="1200">
                <a:solidFill>
                  <a:schemeClr val="tx1">
                    <a:lumMod val="75000"/>
                    <a:lumOff val="25000"/>
                  </a:schemeClr>
                </a:solidFill>
                <a:latin typeface="+mn-lt"/>
                <a:ea typeface="+mn-ea"/>
                <a:cs typeface="+mn-cs"/>
              </a:defRPr>
            </a:lvl3pPr>
            <a:lvl4pPr marL="1828800" lvl="3"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4pPr>
            <a:lvl5pPr marL="2286000" lvl="4"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5pPr>
            <a:lvl6pPr marL="2743200" lvl="5"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6pPr>
            <a:lvl7pPr marL="3200400" lvl="6"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7pPr>
            <a:lvl8pPr marL="3657600" lvl="7"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8pPr>
            <a:lvl9pPr marL="4114800" lvl="8" indent="-317500" algn="l" defTabSz="342900" rtl="0" eaLnBrk="1" latinLnBrk="0" hangingPunct="1">
              <a:spcBef>
                <a:spcPts val="1600"/>
              </a:spcBef>
              <a:spcAft>
                <a:spcPts val="160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9pPr>
          </a:lstStyle>
          <a:p>
            <a:pPr marL="114300" lvl="0" indent="0">
              <a:lnSpc>
                <a:spcPct val="150000"/>
              </a:lnSpc>
              <a:buNone/>
            </a:pPr>
            <a:r>
              <a:rPr lang="en-US" sz="1400" b="1" dirty="0" smtClean="0">
                <a:solidFill>
                  <a:schemeClr val="tx1"/>
                </a:solidFill>
                <a:latin typeface="Arial" panose="020B0604020202020204" pitchFamily="34" charset="0"/>
                <a:cs typeface="Arial" panose="020B0604020202020204" pitchFamily="34" charset="0"/>
              </a:rPr>
              <a:t>Connecting Pharmacy:</a:t>
            </a:r>
          </a:p>
          <a:p>
            <a:pPr lvl="1">
              <a:lnSpc>
                <a:spcPct val="150000"/>
              </a:lnSpc>
              <a:buFont typeface="Wingdings" panose="05000000000000000000" pitchFamily="2" charset="2"/>
              <a:buChar char="§"/>
            </a:pPr>
            <a:r>
              <a:rPr lang="en-US" sz="1100" dirty="0" smtClean="0">
                <a:solidFill>
                  <a:schemeClr val="tx1"/>
                </a:solidFill>
                <a:latin typeface="Arial" panose="020B0604020202020204" pitchFamily="34" charset="0"/>
                <a:cs typeface="Arial" panose="020B0604020202020204" pitchFamily="34" charset="0"/>
              </a:rPr>
              <a:t>This </a:t>
            </a:r>
            <a:r>
              <a:rPr lang="en-US" sz="1100" dirty="0">
                <a:solidFill>
                  <a:schemeClr val="tx1"/>
                </a:solidFill>
                <a:latin typeface="Arial" panose="020B0604020202020204" pitchFamily="34" charset="0"/>
                <a:cs typeface="Arial" panose="020B0604020202020204" pitchFamily="34" charset="0"/>
              </a:rPr>
              <a:t>will allow patients to have an appointment with a doctor online from anywhere, as per their convenience. Also allow patients to save the appointment for future reference.</a:t>
            </a:r>
          </a:p>
          <a:p>
            <a:pPr lvl="1">
              <a:lnSpc>
                <a:spcPct val="150000"/>
              </a:lnSpc>
              <a:buFont typeface="Wingdings" panose="05000000000000000000" pitchFamily="2" charset="2"/>
              <a:buChar char="§"/>
            </a:pPr>
            <a:endParaRPr lang="en-US" sz="1250" dirty="0" smtClean="0">
              <a:solidFill>
                <a:schemeClr val="tx1"/>
              </a:solidFill>
              <a:latin typeface="Arial" panose="020B0604020202020204" pitchFamily="34" charset="0"/>
              <a:cs typeface="Arial" panose="020B0604020202020204" pitchFamily="34" charset="0"/>
            </a:endParaRPr>
          </a:p>
          <a:p>
            <a:pPr indent="-317500">
              <a:lnSpc>
                <a:spcPct val="150000"/>
              </a:lnSpc>
              <a:buSzPts val="1400"/>
              <a:buFont typeface="Wingdings" panose="05000000000000000000" pitchFamily="2" charset="2"/>
              <a:buChar char="q"/>
            </a:pPr>
            <a:endParaRPr lang="en-US" sz="1400" dirty="0" smtClean="0">
              <a:solidFill>
                <a:schemeClr val="tx1"/>
              </a:solidFill>
              <a:highlight>
                <a:schemeClr val="lt1"/>
              </a:highlight>
              <a:latin typeface="Arial" panose="020B0604020202020204" pitchFamily="34" charset="0"/>
              <a:ea typeface="Arial"/>
              <a:cs typeface="Arial" panose="020B0604020202020204" pitchFamily="34" charset="0"/>
              <a:sym typeface="Arial"/>
            </a:endParaRPr>
          </a:p>
          <a:p>
            <a:pPr marL="285750" indent="-285750">
              <a:lnSpc>
                <a:spcPct val="150000"/>
              </a:lnSpc>
              <a:spcBef>
                <a:spcPts val="1600"/>
              </a:spcBef>
              <a:spcAft>
                <a:spcPts val="1600"/>
              </a:spcAft>
              <a:buFont typeface="Wingdings" panose="05000000000000000000" pitchFamily="2" charset="2"/>
              <a:buChar char="q"/>
            </a:pPr>
            <a:endParaRPr lang="en-US"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4042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Return on Investment</a:t>
            </a:r>
            <a:endParaRPr dirty="0"/>
          </a:p>
        </p:txBody>
      </p:sp>
      <p:pic>
        <p:nvPicPr>
          <p:cNvPr id="4" name="Picture 3"/>
          <p:cNvPicPr>
            <a:picLocks noChangeAspect="1"/>
          </p:cNvPicPr>
          <p:nvPr/>
        </p:nvPicPr>
        <p:blipFill>
          <a:blip r:embed="rId3"/>
          <a:stretch>
            <a:fillRect/>
          </a:stretch>
        </p:blipFill>
        <p:spPr>
          <a:xfrm>
            <a:off x="1069756" y="1152425"/>
            <a:ext cx="3611628" cy="3757120"/>
          </a:xfrm>
          <a:prstGeom prst="rect">
            <a:avLst/>
          </a:prstGeom>
        </p:spPr>
      </p:pic>
    </p:spTree>
    <p:extLst>
      <p:ext uri="{BB962C8B-B14F-4D97-AF65-F5344CB8AC3E}">
        <p14:creationId xmlns:p14="http://schemas.microsoft.com/office/powerpoint/2010/main" val="1538383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Our Business</a:t>
            </a:r>
            <a:endParaRPr/>
          </a:p>
        </p:txBody>
      </p:sp>
      <p:sp>
        <p:nvSpPr>
          <p:cNvPr id="80" name="Shape 80"/>
          <p:cNvSpPr txBox="1">
            <a:spLocks noGrp="1"/>
          </p:cNvSpPr>
          <p:nvPr>
            <p:ph type="body" idx="1"/>
          </p:nvPr>
        </p:nvSpPr>
        <p:spPr>
          <a:xfrm>
            <a:off x="311700" y="1266325"/>
            <a:ext cx="6919417" cy="3302700"/>
          </a:xfrm>
          <a:prstGeom prst="rect">
            <a:avLst/>
          </a:prstGeom>
        </p:spPr>
        <p:txBody>
          <a:bodyPr spcFirstLastPara="1" wrap="square" lIns="91425" tIns="91425" rIns="91425" bIns="91425" anchor="t" anchorCtr="0">
            <a:noAutofit/>
          </a:bodyPr>
          <a:lstStyle/>
          <a:p>
            <a:pPr lvl="0">
              <a:lnSpc>
                <a:spcPct val="150000"/>
              </a:lnSpc>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Our </a:t>
            </a:r>
            <a:r>
              <a:rPr lang="en-US" sz="1400" dirty="0">
                <a:solidFill>
                  <a:schemeClr val="tx1"/>
                </a:solidFill>
                <a:latin typeface="Arial" panose="020B0604020202020204" pitchFamily="34" charset="0"/>
                <a:cs typeface="Arial" panose="020B0604020202020204" pitchFamily="34" charset="0"/>
              </a:rPr>
              <a:t>vision is to make health management easier and faster for </a:t>
            </a:r>
            <a:r>
              <a:rPr lang="en-US" sz="1400" dirty="0" smtClean="0">
                <a:solidFill>
                  <a:schemeClr val="tx1"/>
                </a:solidFill>
                <a:latin typeface="Arial" panose="020B0604020202020204" pitchFamily="34" charset="0"/>
                <a:cs typeface="Arial" panose="020B0604020202020204" pitchFamily="34" charset="0"/>
              </a:rPr>
              <a:t>patients </a:t>
            </a:r>
            <a:r>
              <a:rPr lang="en-US" sz="1400" dirty="0">
                <a:solidFill>
                  <a:schemeClr val="tx1"/>
                </a:solidFill>
                <a:latin typeface="Arial" panose="020B0604020202020204" pitchFamily="34" charset="0"/>
                <a:cs typeface="Arial" panose="020B0604020202020204" pitchFamily="34" charset="0"/>
              </a:rPr>
              <a:t>by connecting them with doctors and pharmacies</a:t>
            </a:r>
          </a:p>
          <a:p>
            <a:pPr lvl="0">
              <a:lnSpc>
                <a:spcPct val="150000"/>
              </a:lnSpc>
              <a:buFont typeface="Wingdings" panose="05000000000000000000" pitchFamily="2" charset="2"/>
              <a:buChar char="§"/>
            </a:pPr>
            <a:r>
              <a:rPr lang="en-US" sz="1400" dirty="0">
                <a:solidFill>
                  <a:schemeClr val="tx1"/>
                </a:solidFill>
                <a:latin typeface="Arial" panose="020B0604020202020204" pitchFamily="34" charset="0"/>
                <a:cs typeface="Arial" panose="020B0604020202020204" pitchFamily="34" charset="0"/>
              </a:rPr>
              <a:t>The compassionate care provided by our doctors, nurses and other staff is a key to </a:t>
            </a:r>
            <a:r>
              <a:rPr lang="en-US" sz="1400" dirty="0" smtClean="0">
                <a:solidFill>
                  <a:schemeClr val="tx1"/>
                </a:solidFill>
                <a:latin typeface="Arial" panose="020B0604020202020204" pitchFamily="34" charset="0"/>
                <a:cs typeface="Arial" panose="020B0604020202020204" pitchFamily="34" charset="0"/>
              </a:rPr>
              <a:t>our </a:t>
            </a:r>
            <a:r>
              <a:rPr lang="en-US" sz="1400" dirty="0">
                <a:solidFill>
                  <a:schemeClr val="tx1"/>
                </a:solidFill>
                <a:latin typeface="Arial" panose="020B0604020202020204" pitchFamily="34" charset="0"/>
                <a:cs typeface="Arial" panose="020B0604020202020204" pitchFamily="34" charset="0"/>
              </a:rPr>
              <a:t>success.</a:t>
            </a:r>
          </a:p>
          <a:p>
            <a:pPr>
              <a:lnSpc>
                <a:spcPct val="150000"/>
              </a:lnSpc>
              <a:buFont typeface="Wingdings" panose="05000000000000000000" pitchFamily="2" charset="2"/>
              <a:buChar char="§"/>
            </a:pPr>
            <a:r>
              <a:rPr lang="en-US" sz="1400" dirty="0">
                <a:solidFill>
                  <a:schemeClr val="tx1"/>
                </a:solidFill>
                <a:latin typeface="Arial" panose="020B0604020202020204" pitchFamily="34" charset="0"/>
                <a:cs typeface="Arial" panose="020B0604020202020204" pitchFamily="34" charset="0"/>
              </a:rPr>
              <a:t>Our expertise covers all specialties, from cancer to women's health. </a:t>
            </a:r>
          </a:p>
          <a:p>
            <a:pPr>
              <a:lnSpc>
                <a:spcPct val="150000"/>
              </a:lnSpc>
              <a:buFont typeface="Wingdings" panose="05000000000000000000" pitchFamily="2" charset="2"/>
              <a:buChar char="§"/>
            </a:pPr>
            <a:r>
              <a:rPr lang="en-US" sz="1400" dirty="0">
                <a:solidFill>
                  <a:schemeClr val="tx1"/>
                </a:solidFill>
                <a:latin typeface="Arial" panose="020B0604020202020204" pitchFamily="34" charset="0"/>
                <a:cs typeface="Arial" panose="020B0604020202020204" pitchFamily="34" charset="0"/>
              </a:rPr>
              <a:t>Risk and Mitigations Healthify is recognized for its advanced patient care </a:t>
            </a:r>
            <a:r>
              <a:rPr lang="en-US" sz="1400" dirty="0" smtClean="0">
                <a:solidFill>
                  <a:schemeClr val="tx1"/>
                </a:solidFill>
                <a:latin typeface="Arial" panose="020B0604020202020204" pitchFamily="34" charset="0"/>
                <a:cs typeface="Arial" panose="020B0604020202020204" pitchFamily="34" charset="0"/>
              </a:rPr>
              <a:t>and </a:t>
            </a:r>
            <a:r>
              <a:rPr lang="en-US" sz="1400" dirty="0">
                <a:solidFill>
                  <a:schemeClr val="tx1"/>
                </a:solidFill>
                <a:latin typeface="Arial" panose="020B0604020202020204" pitchFamily="34" charset="0"/>
                <a:cs typeface="Arial" panose="020B0604020202020204" pitchFamily="34" charset="0"/>
              </a:rPr>
              <a:t>technology. </a:t>
            </a:r>
          </a:p>
          <a:p>
            <a:pPr marL="457200" lvl="0" indent="-342900" rtl="0">
              <a:lnSpc>
                <a:spcPct val="150000"/>
              </a:lnSpc>
              <a:spcBef>
                <a:spcPts val="0"/>
              </a:spcBef>
              <a:spcAft>
                <a:spcPts val="0"/>
              </a:spcAft>
              <a:buClr>
                <a:srgbClr val="000000"/>
              </a:buClr>
              <a:buSzPts val="1800"/>
              <a:buFont typeface="Calibri"/>
              <a:buChar char="●"/>
            </a:pPr>
            <a:endParaRPr sz="1400" dirty="0">
              <a:ln w="0"/>
              <a:solidFill>
                <a:schemeClr val="tx1"/>
              </a:solidFill>
              <a:effectLst>
                <a:outerShdw blurRad="38100" dist="19050" dir="2700000" algn="tl" rotWithShape="0">
                  <a:schemeClr val="dk1">
                    <a:alpha val="40000"/>
                  </a:schemeClr>
                </a:outerShdw>
              </a:effectLst>
              <a:latin typeface="Arial" panose="020B0604020202020204" pitchFamily="34" charset="0"/>
              <a:ea typeface="Calibri"/>
              <a:cs typeface="Arial" panose="020B0604020202020204" pitchFamily="34" charset="0"/>
              <a:sym typeface="Calibri"/>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Return on Investment</a:t>
            </a:r>
            <a:endParaRPr dirty="0"/>
          </a:p>
        </p:txBody>
      </p:sp>
      <p:pic>
        <p:nvPicPr>
          <p:cNvPr id="5" name="Picture 4"/>
          <p:cNvPicPr>
            <a:picLocks noChangeAspect="1"/>
          </p:cNvPicPr>
          <p:nvPr/>
        </p:nvPicPr>
        <p:blipFill>
          <a:blip r:embed="rId3"/>
          <a:stretch>
            <a:fillRect/>
          </a:stretch>
        </p:blipFill>
        <p:spPr>
          <a:xfrm>
            <a:off x="1126085" y="2066597"/>
            <a:ext cx="3990975" cy="1409700"/>
          </a:xfrm>
          <a:prstGeom prst="rect">
            <a:avLst/>
          </a:prstGeom>
        </p:spPr>
      </p:pic>
    </p:spTree>
    <p:extLst>
      <p:ext uri="{BB962C8B-B14F-4D97-AF65-F5344CB8AC3E}">
        <p14:creationId xmlns:p14="http://schemas.microsoft.com/office/powerpoint/2010/main" val="19189055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Return on Investment</a:t>
            </a:r>
            <a:endParaRPr dirty="0"/>
          </a:p>
        </p:txBody>
      </p:sp>
      <p:graphicFrame>
        <p:nvGraphicFramePr>
          <p:cNvPr id="4" name="Chart 3">
            <a:extLst>
              <a:ext uri="{FF2B5EF4-FFF2-40B4-BE49-F238E27FC236}">
                <a16:creationId xmlns:a16="http://schemas.microsoft.com/office/drawing/2014/main" id="{69A058E3-5DDB-4360-A26B-08A8947623E2}"/>
              </a:ext>
            </a:extLst>
          </p:cNvPr>
          <p:cNvGraphicFramePr>
            <a:graphicFrameLocks/>
          </p:cNvGraphicFramePr>
          <p:nvPr>
            <p:extLst/>
          </p:nvPr>
        </p:nvGraphicFramePr>
        <p:xfrm>
          <a:off x="1152755" y="1636066"/>
          <a:ext cx="3937635" cy="22707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237827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Return on Investment</a:t>
            </a:r>
            <a:endParaRPr dirty="0"/>
          </a:p>
        </p:txBody>
      </p:sp>
      <p:graphicFrame>
        <p:nvGraphicFramePr>
          <p:cNvPr id="6" name="Chart 5">
            <a:extLst>
              <a:ext uri="{FF2B5EF4-FFF2-40B4-BE49-F238E27FC236}">
                <a16:creationId xmlns:a16="http://schemas.microsoft.com/office/drawing/2014/main" id="{4A2FC4FD-08F4-4FF2-9C66-E1E58CA6918D}"/>
              </a:ext>
            </a:extLst>
          </p:cNvPr>
          <p:cNvGraphicFramePr>
            <a:graphicFrameLocks/>
          </p:cNvGraphicFramePr>
          <p:nvPr>
            <p:extLst/>
          </p:nvPr>
        </p:nvGraphicFramePr>
        <p:xfrm>
          <a:off x="2320290" y="1143000"/>
          <a:ext cx="4503420" cy="28575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619977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3" name="Title 2"/>
          <p:cNvSpPr>
            <a:spLocks noGrp="1"/>
          </p:cNvSpPr>
          <p:nvPr>
            <p:ph type="title"/>
          </p:nvPr>
        </p:nvSpPr>
        <p:spPr/>
        <p:txBody>
          <a:bodyPr/>
          <a:lstStyle/>
          <a:p>
            <a:r>
              <a:rPr lang="en" dirty="0"/>
              <a:t>Return on Value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79754963"/>
              </p:ext>
            </p:extLst>
          </p:nvPr>
        </p:nvGraphicFramePr>
        <p:xfrm>
          <a:off x="311700" y="1276714"/>
          <a:ext cx="6620042" cy="3305123"/>
        </p:xfrm>
        <a:graphic>
          <a:graphicData uri="http://schemas.openxmlformats.org/drawingml/2006/table">
            <a:tbl>
              <a:tblPr>
                <a:noFill/>
              </a:tblPr>
              <a:tblGrid>
                <a:gridCol w="1827552">
                  <a:extLst>
                    <a:ext uri="{9D8B030D-6E8A-4147-A177-3AD203B41FA5}">
                      <a16:colId xmlns:a16="http://schemas.microsoft.com/office/drawing/2014/main" val="4053656036"/>
                    </a:ext>
                  </a:extLst>
                </a:gridCol>
                <a:gridCol w="1624687">
                  <a:extLst>
                    <a:ext uri="{9D8B030D-6E8A-4147-A177-3AD203B41FA5}">
                      <a16:colId xmlns:a16="http://schemas.microsoft.com/office/drawing/2014/main" val="2721416471"/>
                    </a:ext>
                  </a:extLst>
                </a:gridCol>
                <a:gridCol w="3167803">
                  <a:extLst>
                    <a:ext uri="{9D8B030D-6E8A-4147-A177-3AD203B41FA5}">
                      <a16:colId xmlns:a16="http://schemas.microsoft.com/office/drawing/2014/main" val="12040996"/>
                    </a:ext>
                  </a:extLst>
                </a:gridCol>
              </a:tblGrid>
              <a:tr h="459027">
                <a:tc>
                  <a:txBody>
                    <a:bodyPr/>
                    <a:lstStyle/>
                    <a:p>
                      <a:pPr marL="0" lvl="0" indent="0" algn="ctr">
                        <a:spcBef>
                          <a:spcPts val="0"/>
                        </a:spcBef>
                        <a:spcAft>
                          <a:spcPts val="0"/>
                        </a:spcAft>
                        <a:buNone/>
                      </a:pPr>
                      <a:r>
                        <a:rPr lang="en" sz="1400" b="1" dirty="0">
                          <a:solidFill>
                            <a:schemeClr val="dk2"/>
                          </a:solidFill>
                          <a:latin typeface="Open Sans"/>
                          <a:ea typeface="Open Sans"/>
                          <a:cs typeface="Open Sans"/>
                          <a:sym typeface="Open Sans"/>
                        </a:rPr>
                        <a:t>Value Factors</a:t>
                      </a:r>
                      <a:endParaRPr sz="1400" b="1" dirty="0">
                        <a:solidFill>
                          <a:schemeClr val="dk2"/>
                        </a:solidFill>
                        <a:latin typeface="Open Sans"/>
                        <a:ea typeface="Open Sans"/>
                        <a:cs typeface="Open Sans"/>
                        <a:sym typeface="Open Sans"/>
                      </a:endParaRPr>
                    </a:p>
                  </a:txBody>
                  <a:tcPr marL="121900" marR="121900" marT="121900" marB="121900"/>
                </a:tc>
                <a:tc>
                  <a:txBody>
                    <a:bodyPr/>
                    <a:lstStyle/>
                    <a:p>
                      <a:pPr marL="0" lvl="0" indent="0" algn="ctr">
                        <a:spcBef>
                          <a:spcPts val="0"/>
                        </a:spcBef>
                        <a:spcAft>
                          <a:spcPts val="0"/>
                        </a:spcAft>
                        <a:buNone/>
                      </a:pPr>
                      <a:r>
                        <a:rPr lang="en" sz="1400" b="1">
                          <a:solidFill>
                            <a:schemeClr val="dk2"/>
                          </a:solidFill>
                          <a:latin typeface="Open Sans"/>
                          <a:ea typeface="Open Sans"/>
                          <a:cs typeface="Open Sans"/>
                          <a:sym typeface="Open Sans"/>
                        </a:rPr>
                        <a:t>Value Source</a:t>
                      </a:r>
                      <a:endParaRPr sz="1400" b="1">
                        <a:solidFill>
                          <a:schemeClr val="dk2"/>
                        </a:solidFill>
                        <a:latin typeface="Open Sans"/>
                        <a:ea typeface="Open Sans"/>
                        <a:cs typeface="Open Sans"/>
                        <a:sym typeface="Open Sans"/>
                      </a:endParaRPr>
                    </a:p>
                  </a:txBody>
                  <a:tcPr marL="121900" marR="121900" marT="121900" marB="121900"/>
                </a:tc>
                <a:tc>
                  <a:txBody>
                    <a:bodyPr/>
                    <a:lstStyle/>
                    <a:p>
                      <a:pPr marL="0" lvl="0" indent="0" algn="ctr">
                        <a:spcBef>
                          <a:spcPts val="0"/>
                        </a:spcBef>
                        <a:spcAft>
                          <a:spcPts val="0"/>
                        </a:spcAft>
                        <a:buNone/>
                      </a:pPr>
                      <a:r>
                        <a:rPr lang="en" sz="1400" b="1">
                          <a:solidFill>
                            <a:schemeClr val="dk2"/>
                          </a:solidFill>
                          <a:latin typeface="Open Sans"/>
                          <a:ea typeface="Open Sans"/>
                          <a:cs typeface="Open Sans"/>
                          <a:sym typeface="Open Sans"/>
                        </a:rPr>
                        <a:t>Value</a:t>
                      </a:r>
                      <a:endParaRPr sz="1400" b="1">
                        <a:solidFill>
                          <a:schemeClr val="dk2"/>
                        </a:solidFill>
                        <a:latin typeface="Open Sans"/>
                        <a:ea typeface="Open Sans"/>
                        <a:cs typeface="Open Sans"/>
                        <a:sym typeface="Open Sans"/>
                      </a:endParaRPr>
                    </a:p>
                  </a:txBody>
                  <a:tcPr marL="121900" marR="121900" marT="121900" marB="121900"/>
                </a:tc>
                <a:extLst>
                  <a:ext uri="{0D108BD9-81ED-4DB2-BD59-A6C34878D82A}">
                    <a16:rowId xmlns:a16="http://schemas.microsoft.com/office/drawing/2014/main" val="3921545337"/>
                  </a:ext>
                </a:extLst>
              </a:tr>
              <a:tr h="1836200">
                <a:tc>
                  <a:txBody>
                    <a:bodyPr/>
                    <a:lstStyle/>
                    <a:p>
                      <a:pPr marL="0" lvl="0" indent="0" algn="ctr">
                        <a:spcBef>
                          <a:spcPts val="0"/>
                        </a:spcBef>
                        <a:spcAft>
                          <a:spcPts val="0"/>
                        </a:spcAft>
                        <a:buNone/>
                      </a:pPr>
                      <a:r>
                        <a:rPr lang="en" sz="1400" dirty="0">
                          <a:solidFill>
                            <a:schemeClr val="dk2"/>
                          </a:solidFill>
                          <a:latin typeface="Open Sans"/>
                          <a:ea typeface="Open Sans"/>
                          <a:cs typeface="Open Sans"/>
                          <a:sym typeface="Open Sans"/>
                        </a:rPr>
                        <a:t>Competitive Edge</a:t>
                      </a:r>
                      <a:endParaRPr sz="1400" dirty="0">
                        <a:solidFill>
                          <a:schemeClr val="dk2"/>
                        </a:solidFill>
                        <a:latin typeface="Open Sans"/>
                        <a:ea typeface="Open Sans"/>
                        <a:cs typeface="Open Sans"/>
                        <a:sym typeface="Open Sans"/>
                      </a:endParaRPr>
                    </a:p>
                  </a:txBody>
                  <a:tcPr marL="121900" marR="121900" marT="121900" marB="121900" anchor="ctr"/>
                </a:tc>
                <a:tc>
                  <a:txBody>
                    <a:bodyPr/>
                    <a:lstStyle/>
                    <a:p>
                      <a:pPr marL="0" lvl="0" indent="0" algn="ctr">
                        <a:spcBef>
                          <a:spcPts val="0"/>
                        </a:spcBef>
                        <a:spcAft>
                          <a:spcPts val="0"/>
                        </a:spcAft>
                        <a:buNone/>
                      </a:pPr>
                      <a:r>
                        <a:rPr lang="en" sz="1400" dirty="0">
                          <a:solidFill>
                            <a:schemeClr val="dk2"/>
                          </a:solidFill>
                          <a:latin typeface="Open Sans"/>
                          <a:ea typeface="Open Sans"/>
                          <a:cs typeface="Open Sans"/>
                          <a:sym typeface="Open Sans"/>
                        </a:rPr>
                        <a:t>Better market position</a:t>
                      </a:r>
                      <a:endParaRPr sz="1400" dirty="0">
                        <a:solidFill>
                          <a:schemeClr val="dk2"/>
                        </a:solidFill>
                        <a:latin typeface="Open Sans"/>
                        <a:ea typeface="Open Sans"/>
                        <a:cs typeface="Open Sans"/>
                        <a:sym typeface="Open Sans"/>
                      </a:endParaRPr>
                    </a:p>
                  </a:txBody>
                  <a:tcPr marL="121900" marR="121900" marT="121900" marB="121900" anchor="ctr"/>
                </a:tc>
                <a:tc>
                  <a:txBody>
                    <a:bodyPr/>
                    <a:lstStyle/>
                    <a:p>
                      <a:pPr marL="457200" lvl="0" indent="-317500" rtl="0">
                        <a:spcBef>
                          <a:spcPts val="0"/>
                        </a:spcBef>
                        <a:spcAft>
                          <a:spcPts val="0"/>
                        </a:spcAft>
                        <a:buClr>
                          <a:schemeClr val="dk2"/>
                        </a:buClr>
                        <a:buSzPts val="1400"/>
                        <a:buFont typeface="Open Sans"/>
                        <a:buChar char="●"/>
                      </a:pPr>
                      <a:r>
                        <a:rPr lang="en" sz="1400" dirty="0">
                          <a:solidFill>
                            <a:schemeClr val="dk2"/>
                          </a:solidFill>
                          <a:latin typeface="Open Sans"/>
                          <a:ea typeface="Open Sans"/>
                          <a:cs typeface="Open Sans"/>
                          <a:sym typeface="Open Sans"/>
                        </a:rPr>
                        <a:t>Since we are first in the market </a:t>
                      </a:r>
                      <a:r>
                        <a:rPr lang="en-US" sz="1400" dirty="0">
                          <a:solidFill>
                            <a:schemeClr val="dk2"/>
                          </a:solidFill>
                          <a:latin typeface="Open Sans"/>
                          <a:ea typeface="Open Sans"/>
                          <a:cs typeface="Open Sans"/>
                          <a:sym typeface="Open Sans"/>
                        </a:rPr>
                        <a:t>to launch virtual appointments the business value of the company increases.</a:t>
                      </a:r>
                      <a:endParaRPr sz="1400" baseline="30000" dirty="0">
                        <a:solidFill>
                          <a:schemeClr val="dk2"/>
                        </a:solidFill>
                        <a:latin typeface="Open Sans"/>
                        <a:ea typeface="Open Sans"/>
                        <a:cs typeface="Open Sans"/>
                        <a:sym typeface="Open Sans"/>
                      </a:endParaRPr>
                    </a:p>
                    <a:p>
                      <a:pPr marL="457200" lvl="0" indent="-317500" rtl="0">
                        <a:spcBef>
                          <a:spcPts val="0"/>
                        </a:spcBef>
                        <a:spcAft>
                          <a:spcPts val="0"/>
                        </a:spcAft>
                        <a:buClr>
                          <a:schemeClr val="dk2"/>
                        </a:buClr>
                        <a:buSzPts val="1400"/>
                        <a:buFont typeface="Open Sans"/>
                        <a:buChar char="●"/>
                      </a:pPr>
                      <a:r>
                        <a:rPr lang="en" sz="1400" dirty="0">
                          <a:solidFill>
                            <a:schemeClr val="dk2"/>
                          </a:solidFill>
                          <a:latin typeface="Open Sans"/>
                          <a:ea typeface="Open Sans"/>
                          <a:cs typeface="Open Sans"/>
                          <a:sym typeface="Open Sans"/>
                        </a:rPr>
                        <a:t>Increased revenue as seen in ROI</a:t>
                      </a:r>
                      <a:endParaRPr sz="1400" dirty="0">
                        <a:solidFill>
                          <a:schemeClr val="dk2"/>
                        </a:solidFill>
                        <a:latin typeface="Open Sans"/>
                        <a:ea typeface="Open Sans"/>
                        <a:cs typeface="Open Sans"/>
                        <a:sym typeface="Open Sans"/>
                      </a:endParaRPr>
                    </a:p>
                  </a:txBody>
                  <a:tcPr marL="121900" marR="121900" marT="121900" marB="121900"/>
                </a:tc>
                <a:extLst>
                  <a:ext uri="{0D108BD9-81ED-4DB2-BD59-A6C34878D82A}">
                    <a16:rowId xmlns:a16="http://schemas.microsoft.com/office/drawing/2014/main" val="1847402233"/>
                  </a:ext>
                </a:extLst>
              </a:tr>
              <a:tr h="1009896">
                <a:tc>
                  <a:txBody>
                    <a:bodyPr/>
                    <a:lstStyle/>
                    <a:p>
                      <a:pPr marL="0" lvl="0" indent="0" algn="ctr">
                        <a:spcBef>
                          <a:spcPts val="0"/>
                        </a:spcBef>
                        <a:spcAft>
                          <a:spcPts val="0"/>
                        </a:spcAft>
                        <a:buNone/>
                      </a:pPr>
                      <a:r>
                        <a:rPr lang="en" sz="1400">
                          <a:solidFill>
                            <a:schemeClr val="dk2"/>
                          </a:solidFill>
                          <a:latin typeface="Open Sans"/>
                          <a:ea typeface="Open Sans"/>
                          <a:cs typeface="Open Sans"/>
                          <a:sym typeface="Open Sans"/>
                        </a:rPr>
                        <a:t>Optimization</a:t>
                      </a:r>
                      <a:endParaRPr sz="1400">
                        <a:solidFill>
                          <a:schemeClr val="dk2"/>
                        </a:solidFill>
                        <a:latin typeface="Open Sans"/>
                        <a:ea typeface="Open Sans"/>
                        <a:cs typeface="Open Sans"/>
                        <a:sym typeface="Open Sans"/>
                      </a:endParaRPr>
                    </a:p>
                  </a:txBody>
                  <a:tcPr marL="121900" marR="121900" marT="121900" marB="121900" anchor="ctr"/>
                </a:tc>
                <a:tc>
                  <a:txBody>
                    <a:bodyPr/>
                    <a:lstStyle/>
                    <a:p>
                      <a:pPr marL="0" lvl="0" indent="0" algn="ctr">
                        <a:spcBef>
                          <a:spcPts val="0"/>
                        </a:spcBef>
                        <a:spcAft>
                          <a:spcPts val="0"/>
                        </a:spcAft>
                        <a:buNone/>
                      </a:pPr>
                      <a:r>
                        <a:rPr lang="en" sz="1400" dirty="0">
                          <a:solidFill>
                            <a:schemeClr val="dk2"/>
                          </a:solidFill>
                          <a:latin typeface="Open Sans"/>
                          <a:ea typeface="Open Sans"/>
                          <a:cs typeface="Open Sans"/>
                          <a:sym typeface="Open Sans"/>
                        </a:rPr>
                        <a:t>Service Optimization</a:t>
                      </a:r>
                      <a:endParaRPr sz="1400" baseline="30000" dirty="0">
                        <a:solidFill>
                          <a:schemeClr val="dk2"/>
                        </a:solidFill>
                        <a:latin typeface="Open Sans"/>
                        <a:ea typeface="Open Sans"/>
                        <a:cs typeface="Open Sans"/>
                        <a:sym typeface="Open Sans"/>
                      </a:endParaRPr>
                    </a:p>
                  </a:txBody>
                  <a:tcPr marL="121900" marR="121900" marT="121900" marB="121900" anchor="ctr"/>
                </a:tc>
                <a:tc>
                  <a:txBody>
                    <a:bodyPr/>
                    <a:lstStyle/>
                    <a:p>
                      <a:pPr marL="457200" lvl="0" indent="-317500">
                        <a:spcBef>
                          <a:spcPts val="0"/>
                        </a:spcBef>
                        <a:spcAft>
                          <a:spcPts val="0"/>
                        </a:spcAft>
                        <a:buClr>
                          <a:schemeClr val="dk2"/>
                        </a:buClr>
                        <a:buSzPts val="1400"/>
                        <a:buFont typeface="Open Sans"/>
                        <a:buChar char="●"/>
                      </a:pPr>
                      <a:r>
                        <a:rPr lang="en" sz="1400" dirty="0">
                          <a:solidFill>
                            <a:schemeClr val="dk2"/>
                          </a:solidFill>
                          <a:latin typeface="Open Sans"/>
                          <a:ea typeface="Open Sans"/>
                          <a:cs typeface="Open Sans"/>
                          <a:sym typeface="Open Sans"/>
                        </a:rPr>
                        <a:t>Our application is optimi</a:t>
                      </a:r>
                      <a:r>
                        <a:rPr lang="en-US" sz="1400" dirty="0">
                          <a:solidFill>
                            <a:schemeClr val="dk2"/>
                          </a:solidFill>
                          <a:latin typeface="Open Sans"/>
                          <a:ea typeface="Open Sans"/>
                          <a:cs typeface="Open Sans"/>
                          <a:sym typeface="Open Sans"/>
                        </a:rPr>
                        <a:t>zed for all web browsers and for mobile platforms.</a:t>
                      </a:r>
                      <a:endParaRPr sz="1400" dirty="0">
                        <a:solidFill>
                          <a:schemeClr val="dk2"/>
                        </a:solidFill>
                        <a:latin typeface="Open Sans"/>
                        <a:ea typeface="Open Sans"/>
                        <a:cs typeface="Open Sans"/>
                        <a:sym typeface="Open Sans"/>
                      </a:endParaRPr>
                    </a:p>
                  </a:txBody>
                  <a:tcPr marL="121900" marR="121900" marT="121900" marB="121900"/>
                </a:tc>
                <a:extLst>
                  <a:ext uri="{0D108BD9-81ED-4DB2-BD59-A6C34878D82A}">
                    <a16:rowId xmlns:a16="http://schemas.microsoft.com/office/drawing/2014/main" val="3244916410"/>
                  </a:ext>
                </a:extLst>
              </a:tr>
            </a:tbl>
          </a:graphicData>
        </a:graphic>
      </p:graphicFrame>
    </p:spTree>
    <p:extLst>
      <p:ext uri="{BB962C8B-B14F-4D97-AF65-F5344CB8AC3E}">
        <p14:creationId xmlns:p14="http://schemas.microsoft.com/office/powerpoint/2010/main" val="39190870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3" name="Title 2"/>
          <p:cNvSpPr>
            <a:spLocks noGrp="1"/>
          </p:cNvSpPr>
          <p:nvPr>
            <p:ph type="title"/>
          </p:nvPr>
        </p:nvSpPr>
        <p:spPr/>
        <p:txBody>
          <a:bodyPr/>
          <a:lstStyle/>
          <a:p>
            <a:r>
              <a:rPr lang="en" dirty="0"/>
              <a:t>Return on </a:t>
            </a:r>
            <a:r>
              <a:rPr lang="en" dirty="0" smtClean="0"/>
              <a:t>Value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2229098"/>
              </p:ext>
            </p:extLst>
          </p:nvPr>
        </p:nvGraphicFramePr>
        <p:xfrm>
          <a:off x="311700" y="1033332"/>
          <a:ext cx="6738029" cy="3408322"/>
        </p:xfrm>
        <a:graphic>
          <a:graphicData uri="http://schemas.openxmlformats.org/drawingml/2006/table">
            <a:tbl>
              <a:tblPr>
                <a:noFill/>
              </a:tblPr>
              <a:tblGrid>
                <a:gridCol w="1691836">
                  <a:extLst>
                    <a:ext uri="{9D8B030D-6E8A-4147-A177-3AD203B41FA5}">
                      <a16:colId xmlns:a16="http://schemas.microsoft.com/office/drawing/2014/main" val="4053656036"/>
                    </a:ext>
                  </a:extLst>
                </a:gridCol>
                <a:gridCol w="1504036">
                  <a:extLst>
                    <a:ext uri="{9D8B030D-6E8A-4147-A177-3AD203B41FA5}">
                      <a16:colId xmlns:a16="http://schemas.microsoft.com/office/drawing/2014/main" val="2721416471"/>
                    </a:ext>
                  </a:extLst>
                </a:gridCol>
                <a:gridCol w="3542157">
                  <a:extLst>
                    <a:ext uri="{9D8B030D-6E8A-4147-A177-3AD203B41FA5}">
                      <a16:colId xmlns:a16="http://schemas.microsoft.com/office/drawing/2014/main" val="12040996"/>
                    </a:ext>
                  </a:extLst>
                </a:gridCol>
              </a:tblGrid>
              <a:tr h="394301">
                <a:tc>
                  <a:txBody>
                    <a:bodyPr/>
                    <a:lstStyle/>
                    <a:p>
                      <a:pPr marL="0" lvl="0" indent="0" algn="ctr" rtl="0">
                        <a:spcBef>
                          <a:spcPts val="0"/>
                        </a:spcBef>
                        <a:spcAft>
                          <a:spcPts val="0"/>
                        </a:spcAft>
                        <a:buNone/>
                      </a:pPr>
                      <a:r>
                        <a:rPr lang="en" sz="1100" b="1" dirty="0">
                          <a:solidFill>
                            <a:schemeClr val="dk2"/>
                          </a:solidFill>
                          <a:latin typeface="Arial" panose="020B0604020202020204" pitchFamily="34" charset="0"/>
                          <a:ea typeface="Open Sans"/>
                          <a:cs typeface="Arial" panose="020B0604020202020204" pitchFamily="34" charset="0"/>
                          <a:sym typeface="Open Sans"/>
                        </a:rPr>
                        <a:t>Value Factors</a:t>
                      </a:r>
                      <a:endParaRPr sz="1100" b="1" dirty="0">
                        <a:solidFill>
                          <a:schemeClr val="dk2"/>
                        </a:solidFill>
                        <a:latin typeface="Arial" panose="020B0604020202020204" pitchFamily="34" charset="0"/>
                        <a:ea typeface="Open Sans"/>
                        <a:cs typeface="Arial" panose="020B0604020202020204" pitchFamily="34" charset="0"/>
                        <a:sym typeface="Open Sans"/>
                      </a:endParaRPr>
                    </a:p>
                  </a:txBody>
                  <a:tcPr marL="121900" marR="121900" marT="121900" marB="121900"/>
                </a:tc>
                <a:tc>
                  <a:txBody>
                    <a:bodyPr/>
                    <a:lstStyle/>
                    <a:p>
                      <a:pPr marL="0" lvl="0" indent="0" algn="ctr" rtl="0">
                        <a:spcBef>
                          <a:spcPts val="0"/>
                        </a:spcBef>
                        <a:spcAft>
                          <a:spcPts val="0"/>
                        </a:spcAft>
                        <a:buNone/>
                      </a:pPr>
                      <a:r>
                        <a:rPr lang="en" sz="1100" b="1" dirty="0">
                          <a:solidFill>
                            <a:schemeClr val="dk2"/>
                          </a:solidFill>
                          <a:latin typeface="Arial" panose="020B0604020202020204" pitchFamily="34" charset="0"/>
                          <a:ea typeface="Open Sans"/>
                          <a:cs typeface="Arial" panose="020B0604020202020204" pitchFamily="34" charset="0"/>
                          <a:sym typeface="Open Sans"/>
                        </a:rPr>
                        <a:t>Value Source</a:t>
                      </a:r>
                      <a:endParaRPr sz="1100" b="1" dirty="0">
                        <a:solidFill>
                          <a:schemeClr val="dk2"/>
                        </a:solidFill>
                        <a:latin typeface="Arial" panose="020B0604020202020204" pitchFamily="34" charset="0"/>
                        <a:ea typeface="Open Sans"/>
                        <a:cs typeface="Arial" panose="020B0604020202020204" pitchFamily="34" charset="0"/>
                        <a:sym typeface="Open Sans"/>
                      </a:endParaRPr>
                    </a:p>
                  </a:txBody>
                  <a:tcPr marL="121900" marR="121900" marT="121900" marB="121900"/>
                </a:tc>
                <a:tc>
                  <a:txBody>
                    <a:bodyPr/>
                    <a:lstStyle/>
                    <a:p>
                      <a:pPr marL="0" lvl="0" indent="0" algn="ctr" rtl="0">
                        <a:spcBef>
                          <a:spcPts val="0"/>
                        </a:spcBef>
                        <a:spcAft>
                          <a:spcPts val="0"/>
                        </a:spcAft>
                        <a:buNone/>
                      </a:pPr>
                      <a:r>
                        <a:rPr lang="en" sz="1100" b="1" dirty="0">
                          <a:solidFill>
                            <a:schemeClr val="dk2"/>
                          </a:solidFill>
                          <a:latin typeface="Arial" panose="020B0604020202020204" pitchFamily="34" charset="0"/>
                          <a:ea typeface="Open Sans"/>
                          <a:cs typeface="Arial" panose="020B0604020202020204" pitchFamily="34" charset="0"/>
                          <a:sym typeface="Open Sans"/>
                        </a:rPr>
                        <a:t>Value</a:t>
                      </a:r>
                      <a:endParaRPr sz="1100" b="1" dirty="0">
                        <a:solidFill>
                          <a:schemeClr val="dk2"/>
                        </a:solidFill>
                        <a:latin typeface="Arial" panose="020B0604020202020204" pitchFamily="34" charset="0"/>
                        <a:ea typeface="Open Sans"/>
                        <a:cs typeface="Arial" panose="020B0604020202020204" pitchFamily="34" charset="0"/>
                        <a:sym typeface="Open Sans"/>
                      </a:endParaRPr>
                    </a:p>
                  </a:txBody>
                  <a:tcPr marL="121900" marR="121900" marT="121900" marB="121900"/>
                </a:tc>
                <a:extLst>
                  <a:ext uri="{0D108BD9-81ED-4DB2-BD59-A6C34878D82A}">
                    <a16:rowId xmlns:a16="http://schemas.microsoft.com/office/drawing/2014/main" val="3921545337"/>
                  </a:ext>
                </a:extLst>
              </a:tr>
              <a:tr h="1498441">
                <a:tc>
                  <a:txBody>
                    <a:bodyPr/>
                    <a:lstStyle/>
                    <a:p>
                      <a:pPr marL="0" lvl="0" indent="0" algn="ctr" rtl="0">
                        <a:spcBef>
                          <a:spcPts val="0"/>
                        </a:spcBef>
                        <a:spcAft>
                          <a:spcPts val="0"/>
                        </a:spcAft>
                        <a:buNone/>
                      </a:pPr>
                      <a:r>
                        <a:rPr lang="en" sz="1100" dirty="0">
                          <a:solidFill>
                            <a:schemeClr val="dk2"/>
                          </a:solidFill>
                          <a:latin typeface="Arial" panose="020B0604020202020204" pitchFamily="34" charset="0"/>
                          <a:ea typeface="Open Sans"/>
                          <a:cs typeface="Arial" panose="020B0604020202020204" pitchFamily="34" charset="0"/>
                          <a:sym typeface="Open Sans"/>
                        </a:rPr>
                        <a:t>Patient Experience Management</a:t>
                      </a:r>
                      <a:endParaRPr sz="1100" dirty="0">
                        <a:solidFill>
                          <a:schemeClr val="dk2"/>
                        </a:solidFill>
                        <a:latin typeface="Arial" panose="020B0604020202020204" pitchFamily="34" charset="0"/>
                        <a:ea typeface="Open Sans"/>
                        <a:cs typeface="Arial" panose="020B0604020202020204" pitchFamily="34" charset="0"/>
                        <a:sym typeface="Open Sans"/>
                      </a:endParaRPr>
                    </a:p>
                  </a:txBody>
                  <a:tcPr marL="121900" marR="121900" marT="121900" marB="121900" anchor="ctr"/>
                </a:tc>
                <a:tc>
                  <a:txBody>
                    <a:bodyPr/>
                    <a:lstStyle/>
                    <a:p>
                      <a:pPr marL="0" lvl="0" indent="0" algn="ctr" rtl="0">
                        <a:spcBef>
                          <a:spcPts val="0"/>
                        </a:spcBef>
                        <a:spcAft>
                          <a:spcPts val="0"/>
                        </a:spcAft>
                        <a:buNone/>
                      </a:pPr>
                      <a:r>
                        <a:rPr lang="en" sz="1100" dirty="0">
                          <a:solidFill>
                            <a:schemeClr val="dk2"/>
                          </a:solidFill>
                          <a:latin typeface="Arial" panose="020B0604020202020204" pitchFamily="34" charset="0"/>
                          <a:ea typeface="Open Sans"/>
                          <a:cs typeface="Arial" panose="020B0604020202020204" pitchFamily="34" charset="0"/>
                          <a:sym typeface="Open Sans"/>
                        </a:rPr>
                        <a:t>Satisfied Customers</a:t>
                      </a:r>
                      <a:endParaRPr sz="1100" dirty="0">
                        <a:solidFill>
                          <a:schemeClr val="dk2"/>
                        </a:solidFill>
                        <a:latin typeface="Arial" panose="020B0604020202020204" pitchFamily="34" charset="0"/>
                        <a:ea typeface="Open Sans"/>
                        <a:cs typeface="Arial" panose="020B0604020202020204" pitchFamily="34" charset="0"/>
                        <a:sym typeface="Open Sans"/>
                      </a:endParaRPr>
                    </a:p>
                  </a:txBody>
                  <a:tcPr marL="121900" marR="121900" marT="121900" marB="121900" anchor="ctr"/>
                </a:tc>
                <a:tc>
                  <a:txBody>
                    <a:bodyPr/>
                    <a:lstStyle/>
                    <a:p>
                      <a:pPr marL="457200" lvl="0" indent="-317500" rtl="0">
                        <a:spcBef>
                          <a:spcPts val="0"/>
                        </a:spcBef>
                        <a:spcAft>
                          <a:spcPts val="0"/>
                        </a:spcAft>
                        <a:buClr>
                          <a:schemeClr val="dk2"/>
                        </a:buClr>
                        <a:buSzPts val="1400"/>
                        <a:buFont typeface="Open Sans"/>
                        <a:buChar char="●"/>
                      </a:pPr>
                      <a:r>
                        <a:rPr lang="en" sz="1100" dirty="0">
                          <a:solidFill>
                            <a:schemeClr val="dk2"/>
                          </a:solidFill>
                          <a:latin typeface="Arial" panose="020B0604020202020204" pitchFamily="34" charset="0"/>
                          <a:ea typeface="Open Sans"/>
                          <a:cs typeface="Arial" panose="020B0604020202020204" pitchFamily="34" charset="0"/>
                          <a:sym typeface="Open Sans"/>
                        </a:rPr>
                        <a:t>Improve customer satisfaction levels by providing online </a:t>
                      </a:r>
                      <a:r>
                        <a:rPr lang="en-US" sz="1100" dirty="0">
                          <a:solidFill>
                            <a:schemeClr val="dk2"/>
                          </a:solidFill>
                          <a:latin typeface="Arial" panose="020B0604020202020204" pitchFamily="34" charset="0"/>
                          <a:ea typeface="Open Sans"/>
                          <a:cs typeface="Arial" panose="020B0604020202020204" pitchFamily="34" charset="0"/>
                          <a:sym typeface="Open Sans"/>
                        </a:rPr>
                        <a:t>appointment </a:t>
                      </a:r>
                      <a:r>
                        <a:rPr lang="en" sz="1100" dirty="0">
                          <a:solidFill>
                            <a:schemeClr val="dk2"/>
                          </a:solidFill>
                          <a:latin typeface="Arial" panose="020B0604020202020204" pitchFamily="34" charset="0"/>
                          <a:ea typeface="Open Sans"/>
                          <a:cs typeface="Arial" panose="020B0604020202020204" pitchFamily="34" charset="0"/>
                          <a:sym typeface="Open Sans"/>
                        </a:rPr>
                        <a:t>facilities.</a:t>
                      </a:r>
                    </a:p>
                    <a:p>
                      <a:pPr marL="457200" lvl="0" indent="-317500" rtl="0">
                        <a:spcBef>
                          <a:spcPts val="0"/>
                        </a:spcBef>
                        <a:spcAft>
                          <a:spcPts val="0"/>
                        </a:spcAft>
                        <a:buClr>
                          <a:schemeClr val="dk2"/>
                        </a:buClr>
                        <a:buSzPts val="1400"/>
                        <a:buFont typeface="Open Sans"/>
                        <a:buChar char="●"/>
                      </a:pPr>
                      <a:r>
                        <a:rPr lang="en-US" sz="1100" dirty="0">
                          <a:solidFill>
                            <a:schemeClr val="dk2"/>
                          </a:solidFill>
                          <a:latin typeface="Arial" panose="020B0604020202020204" pitchFamily="34" charset="0"/>
                          <a:ea typeface="Open Sans"/>
                          <a:cs typeface="Arial" panose="020B0604020202020204" pitchFamily="34" charset="0"/>
                          <a:sym typeface="Open Sans"/>
                        </a:rPr>
                        <a:t>P</a:t>
                      </a:r>
                      <a:r>
                        <a:rPr lang="en" sz="1100" dirty="0">
                          <a:solidFill>
                            <a:schemeClr val="dk2"/>
                          </a:solidFill>
                          <a:latin typeface="Arial" panose="020B0604020202020204" pitchFamily="34" charset="0"/>
                          <a:ea typeface="Open Sans"/>
                          <a:cs typeface="Arial" panose="020B0604020202020204" pitchFamily="34" charset="0"/>
                          <a:sym typeface="Open Sans"/>
                        </a:rPr>
                        <a:t>rovide access to pati</a:t>
                      </a:r>
                      <a:r>
                        <a:rPr lang="en-US" sz="1100" dirty="0" err="1">
                          <a:solidFill>
                            <a:schemeClr val="dk2"/>
                          </a:solidFill>
                          <a:latin typeface="Arial" panose="020B0604020202020204" pitchFamily="34" charset="0"/>
                          <a:ea typeface="Open Sans"/>
                          <a:cs typeface="Arial" panose="020B0604020202020204" pitchFamily="34" charset="0"/>
                          <a:sym typeface="Open Sans"/>
                        </a:rPr>
                        <a:t>ent</a:t>
                      </a:r>
                      <a:r>
                        <a:rPr lang="en-US" sz="1100" dirty="0">
                          <a:solidFill>
                            <a:schemeClr val="dk2"/>
                          </a:solidFill>
                          <a:latin typeface="Arial" panose="020B0604020202020204" pitchFamily="34" charset="0"/>
                          <a:ea typeface="Open Sans"/>
                          <a:cs typeface="Arial" panose="020B0604020202020204" pitchFamily="34" charset="0"/>
                          <a:sym typeface="Open Sans"/>
                        </a:rPr>
                        <a:t> medical history under one click</a:t>
                      </a:r>
                      <a:endParaRPr sz="1100" dirty="0">
                        <a:solidFill>
                          <a:schemeClr val="dk2"/>
                        </a:solidFill>
                        <a:latin typeface="Arial" panose="020B0604020202020204" pitchFamily="34" charset="0"/>
                        <a:ea typeface="Open Sans"/>
                        <a:cs typeface="Arial" panose="020B0604020202020204" pitchFamily="34" charset="0"/>
                        <a:sym typeface="Open Sans"/>
                      </a:endParaRPr>
                    </a:p>
                    <a:p>
                      <a:pPr marL="457200" lvl="0" indent="-317500" rtl="0">
                        <a:spcBef>
                          <a:spcPts val="0"/>
                        </a:spcBef>
                        <a:spcAft>
                          <a:spcPts val="0"/>
                        </a:spcAft>
                        <a:buClr>
                          <a:schemeClr val="dk2"/>
                        </a:buClr>
                        <a:buSzPts val="1400"/>
                        <a:buFont typeface="Open Sans"/>
                        <a:buChar char="●"/>
                      </a:pPr>
                      <a:r>
                        <a:rPr lang="en" sz="1100" dirty="0">
                          <a:solidFill>
                            <a:schemeClr val="dk2"/>
                          </a:solidFill>
                          <a:latin typeface="Arial" panose="020B0604020202020204" pitchFamily="34" charset="0"/>
                          <a:ea typeface="Open Sans"/>
                          <a:cs typeface="Arial" panose="020B0604020202020204" pitchFamily="34" charset="0"/>
                          <a:sym typeface="Open Sans"/>
                        </a:rPr>
                        <a:t>Increase customer retention by providing quality service</a:t>
                      </a:r>
                      <a:endParaRPr sz="1100" dirty="0">
                        <a:solidFill>
                          <a:schemeClr val="dk2"/>
                        </a:solidFill>
                        <a:latin typeface="Arial" panose="020B0604020202020204" pitchFamily="34" charset="0"/>
                        <a:ea typeface="Open Sans"/>
                        <a:cs typeface="Arial" panose="020B0604020202020204" pitchFamily="34" charset="0"/>
                        <a:sym typeface="Open Sans"/>
                      </a:endParaRPr>
                    </a:p>
                  </a:txBody>
                  <a:tcPr marL="121900" marR="121900" marT="121900" marB="121900"/>
                </a:tc>
                <a:extLst>
                  <a:ext uri="{0D108BD9-81ED-4DB2-BD59-A6C34878D82A}">
                    <a16:rowId xmlns:a16="http://schemas.microsoft.com/office/drawing/2014/main" val="1847402233"/>
                  </a:ext>
                </a:extLst>
              </a:tr>
              <a:tr h="1498441">
                <a:tc>
                  <a:txBody>
                    <a:bodyPr/>
                    <a:lstStyle/>
                    <a:p>
                      <a:pPr marL="0" lvl="0" indent="0" algn="ctr" rtl="0">
                        <a:spcBef>
                          <a:spcPts val="0"/>
                        </a:spcBef>
                        <a:spcAft>
                          <a:spcPts val="0"/>
                        </a:spcAft>
                        <a:buNone/>
                      </a:pPr>
                      <a:r>
                        <a:rPr lang="en" sz="1100" dirty="0">
                          <a:solidFill>
                            <a:schemeClr val="dk2"/>
                          </a:solidFill>
                          <a:latin typeface="Arial" panose="020B0604020202020204" pitchFamily="34" charset="0"/>
                          <a:ea typeface="Open Sans"/>
                          <a:cs typeface="Arial" panose="020B0604020202020204" pitchFamily="34" charset="0"/>
                          <a:sym typeface="Open Sans"/>
                        </a:rPr>
                        <a:t>Service Improvement</a:t>
                      </a:r>
                      <a:endParaRPr sz="1100" dirty="0">
                        <a:solidFill>
                          <a:schemeClr val="dk2"/>
                        </a:solidFill>
                        <a:latin typeface="Arial" panose="020B0604020202020204" pitchFamily="34" charset="0"/>
                        <a:ea typeface="Open Sans"/>
                        <a:cs typeface="Arial" panose="020B0604020202020204" pitchFamily="34" charset="0"/>
                        <a:sym typeface="Open Sans"/>
                      </a:endParaRPr>
                    </a:p>
                  </a:txBody>
                  <a:tcPr marL="121900" marR="121900" marT="121900" marB="121900" anchor="ctr"/>
                </a:tc>
                <a:tc>
                  <a:txBody>
                    <a:bodyPr/>
                    <a:lstStyle/>
                    <a:p>
                      <a:pPr marL="0" lvl="0" indent="0" algn="ctr" rtl="0">
                        <a:spcBef>
                          <a:spcPts val="0"/>
                        </a:spcBef>
                        <a:spcAft>
                          <a:spcPts val="0"/>
                        </a:spcAft>
                        <a:buNone/>
                      </a:pPr>
                      <a:r>
                        <a:rPr lang="en-US" sz="1100" dirty="0">
                          <a:solidFill>
                            <a:schemeClr val="dk2"/>
                          </a:solidFill>
                          <a:latin typeface="Arial" panose="020B0604020202020204" pitchFamily="34" charset="0"/>
                          <a:ea typeface="Open Sans"/>
                          <a:cs typeface="Arial" panose="020B0604020202020204" pitchFamily="34" charset="0"/>
                          <a:sym typeface="Open Sans"/>
                        </a:rPr>
                        <a:t>Online facilities</a:t>
                      </a:r>
                      <a:endParaRPr sz="1100" dirty="0">
                        <a:solidFill>
                          <a:schemeClr val="dk2"/>
                        </a:solidFill>
                        <a:latin typeface="Arial" panose="020B0604020202020204" pitchFamily="34" charset="0"/>
                        <a:ea typeface="Open Sans"/>
                        <a:cs typeface="Arial" panose="020B0604020202020204" pitchFamily="34" charset="0"/>
                        <a:sym typeface="Open Sans"/>
                      </a:endParaRPr>
                    </a:p>
                  </a:txBody>
                  <a:tcPr marL="121900" marR="121900" marT="121900" marB="121900" anchor="ctr"/>
                </a:tc>
                <a:tc>
                  <a:txBody>
                    <a:bodyPr/>
                    <a:lstStyle/>
                    <a:p>
                      <a:pPr marL="457200" lvl="0" indent="-317500" rtl="0">
                        <a:spcBef>
                          <a:spcPts val="0"/>
                        </a:spcBef>
                        <a:spcAft>
                          <a:spcPts val="0"/>
                        </a:spcAft>
                        <a:buClr>
                          <a:schemeClr val="dk2"/>
                        </a:buClr>
                        <a:buSzPts val="1400"/>
                        <a:buFont typeface="Open Sans"/>
                        <a:buChar char="●"/>
                      </a:pPr>
                      <a:r>
                        <a:rPr lang="en" sz="1100" dirty="0">
                          <a:solidFill>
                            <a:schemeClr val="dk2"/>
                          </a:solidFill>
                          <a:latin typeface="Arial" panose="020B0604020202020204" pitchFamily="34" charset="0"/>
                          <a:ea typeface="Open Sans"/>
                          <a:cs typeface="Arial" panose="020B0604020202020204" pitchFamily="34" charset="0"/>
                          <a:sym typeface="Open Sans"/>
                        </a:rPr>
                        <a:t>Customers can </a:t>
                      </a:r>
                      <a:r>
                        <a:rPr lang="en-US" sz="1100" dirty="0">
                          <a:solidFill>
                            <a:schemeClr val="dk2"/>
                          </a:solidFill>
                          <a:latin typeface="Arial" panose="020B0604020202020204" pitchFamily="34" charset="0"/>
                          <a:ea typeface="Open Sans"/>
                          <a:cs typeface="Arial" panose="020B0604020202020204" pitchFamily="34" charset="0"/>
                          <a:sym typeface="Open Sans"/>
                        </a:rPr>
                        <a:t>send prescription to the pharmacists directly through the application which reduces the wait time.</a:t>
                      </a:r>
                    </a:p>
                    <a:p>
                      <a:pPr marL="457200" lvl="0" indent="-317500" rtl="0">
                        <a:spcBef>
                          <a:spcPts val="0"/>
                        </a:spcBef>
                        <a:spcAft>
                          <a:spcPts val="0"/>
                        </a:spcAft>
                        <a:buClr>
                          <a:schemeClr val="dk2"/>
                        </a:buClr>
                        <a:buSzPts val="1400"/>
                        <a:buFont typeface="Open Sans"/>
                        <a:buChar char="●"/>
                      </a:pPr>
                      <a:r>
                        <a:rPr lang="en-US" sz="1100" dirty="0">
                          <a:solidFill>
                            <a:schemeClr val="dk2"/>
                          </a:solidFill>
                          <a:latin typeface="Arial" panose="020B0604020202020204" pitchFamily="34" charset="0"/>
                          <a:ea typeface="Open Sans"/>
                          <a:cs typeface="Arial" panose="020B0604020202020204" pitchFamily="34" charset="0"/>
                          <a:sym typeface="Open Sans"/>
                        </a:rPr>
                        <a:t>Customers can reschedule appointments without calling the doctors office.</a:t>
                      </a:r>
                      <a:endParaRPr sz="1100" dirty="0">
                        <a:solidFill>
                          <a:schemeClr val="dk2"/>
                        </a:solidFill>
                        <a:latin typeface="Arial" panose="020B0604020202020204" pitchFamily="34" charset="0"/>
                        <a:ea typeface="Open Sans"/>
                        <a:cs typeface="Arial" panose="020B0604020202020204" pitchFamily="34" charset="0"/>
                        <a:sym typeface="Open Sans"/>
                      </a:endParaRPr>
                    </a:p>
                  </a:txBody>
                  <a:tcPr marL="121900" marR="121900" marT="121900" marB="121900"/>
                </a:tc>
                <a:extLst>
                  <a:ext uri="{0D108BD9-81ED-4DB2-BD59-A6C34878D82A}">
                    <a16:rowId xmlns:a16="http://schemas.microsoft.com/office/drawing/2014/main" val="3244916410"/>
                  </a:ext>
                </a:extLst>
              </a:tr>
            </a:tbl>
          </a:graphicData>
        </a:graphic>
      </p:graphicFrame>
    </p:spTree>
    <p:extLst>
      <p:ext uri="{BB962C8B-B14F-4D97-AF65-F5344CB8AC3E}">
        <p14:creationId xmlns:p14="http://schemas.microsoft.com/office/powerpoint/2010/main" val="35720168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454306" y="715188"/>
            <a:ext cx="8520600" cy="70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Stakeholders</a:t>
            </a:r>
            <a:endParaRPr dirty="0"/>
          </a:p>
        </p:txBody>
      </p:sp>
      <p:sp>
        <p:nvSpPr>
          <p:cNvPr id="202" name="Shape 202"/>
          <p:cNvSpPr txBox="1">
            <a:spLocks noGrp="1"/>
          </p:cNvSpPr>
          <p:nvPr>
            <p:ph type="body" idx="1"/>
          </p:nvPr>
        </p:nvSpPr>
        <p:spPr>
          <a:xfrm>
            <a:off x="124663" y="1580243"/>
            <a:ext cx="7055455" cy="3302700"/>
          </a:xfrm>
          <a:prstGeom prst="rect">
            <a:avLst/>
          </a:prstGeom>
        </p:spPr>
        <p:txBody>
          <a:bodyPr spcFirstLastPara="1" wrap="square" lIns="91425" tIns="91425" rIns="91425" bIns="91425" anchor="t" anchorCtr="0">
            <a:noAutofit/>
          </a:bodyPr>
          <a:lstStyle/>
          <a:p>
            <a:pPr marL="457200" lvl="0" indent="-298450" rtl="0">
              <a:lnSpc>
                <a:spcPct val="150000"/>
              </a:lnSpc>
              <a:spcBef>
                <a:spcPts val="0"/>
              </a:spcBef>
              <a:spcAft>
                <a:spcPts val="0"/>
              </a:spcAft>
              <a:buSzPts val="1100"/>
              <a:buFont typeface="Wingdings" panose="05000000000000000000" pitchFamily="2" charset="2"/>
              <a:buChar char="§"/>
            </a:pPr>
            <a:r>
              <a:rPr lang="en" sz="1400" b="1" i="1" dirty="0">
                <a:solidFill>
                  <a:schemeClr val="tx1"/>
                </a:solidFill>
                <a:latin typeface="Arial" panose="020B0604020202020204" pitchFamily="34" charset="0"/>
                <a:cs typeface="Arial" panose="020B0604020202020204" pitchFamily="34" charset="0"/>
              </a:rPr>
              <a:t>Patients - </a:t>
            </a:r>
            <a:r>
              <a:rPr lang="en" sz="1400" dirty="0">
                <a:solidFill>
                  <a:schemeClr val="tx1"/>
                </a:solidFill>
                <a:latin typeface="Arial" panose="020B0604020202020204" pitchFamily="34" charset="0"/>
                <a:cs typeface="Arial" panose="020B0604020202020204" pitchFamily="34" charset="0"/>
              </a:rPr>
              <a:t>Patients can converse with their care providers, access </a:t>
            </a:r>
            <a:r>
              <a:rPr lang="en" sz="1400" dirty="0" smtClean="0">
                <a:solidFill>
                  <a:schemeClr val="tx1"/>
                </a:solidFill>
                <a:latin typeface="Arial" panose="020B0604020202020204" pitchFamily="34" charset="0"/>
                <a:cs typeface="Arial" panose="020B0604020202020204" pitchFamily="34" charset="0"/>
              </a:rPr>
              <a:t>medical records</a:t>
            </a:r>
            <a:r>
              <a:rPr lang="en" sz="1400" dirty="0">
                <a:solidFill>
                  <a:schemeClr val="tx1"/>
                </a:solidFill>
                <a:latin typeface="Arial" panose="020B0604020202020204" pitchFamily="34" charset="0"/>
                <a:cs typeface="Arial" panose="020B0604020202020204" pitchFamily="34" charset="0"/>
              </a:rPr>
              <a:t>, scheduling, billing, prescriptions, and other </a:t>
            </a:r>
            <a:r>
              <a:rPr lang="en" sz="1400" dirty="0" smtClean="0">
                <a:solidFill>
                  <a:schemeClr val="tx1"/>
                </a:solidFill>
                <a:latin typeface="Arial" panose="020B0604020202020204" pitchFamily="34" charset="0"/>
                <a:cs typeface="Arial" panose="020B0604020202020204" pitchFamily="34" charset="0"/>
              </a:rPr>
              <a:t>features</a:t>
            </a:r>
          </a:p>
          <a:p>
            <a:pPr marL="158750" lvl="0" indent="0" rtl="0">
              <a:lnSpc>
                <a:spcPct val="150000"/>
              </a:lnSpc>
              <a:spcBef>
                <a:spcPts val="0"/>
              </a:spcBef>
              <a:spcAft>
                <a:spcPts val="0"/>
              </a:spcAft>
              <a:buSzPts val="1100"/>
              <a:buNone/>
            </a:pPr>
            <a:endParaRPr sz="1400" dirty="0">
              <a:solidFill>
                <a:schemeClr val="tx1"/>
              </a:solidFill>
              <a:latin typeface="Arial" panose="020B0604020202020204" pitchFamily="34" charset="0"/>
              <a:cs typeface="Arial" panose="020B0604020202020204" pitchFamily="34" charset="0"/>
            </a:endParaRPr>
          </a:p>
          <a:p>
            <a:pPr marL="457200" lvl="0" indent="-298450" rtl="0">
              <a:lnSpc>
                <a:spcPct val="150000"/>
              </a:lnSpc>
              <a:spcBef>
                <a:spcPts val="0"/>
              </a:spcBef>
              <a:spcAft>
                <a:spcPts val="0"/>
              </a:spcAft>
              <a:buSzPts val="1100"/>
              <a:buFont typeface="Wingdings" panose="05000000000000000000" pitchFamily="2" charset="2"/>
              <a:buChar char="§"/>
            </a:pPr>
            <a:r>
              <a:rPr lang="en" sz="1400" b="1" i="1" dirty="0">
                <a:solidFill>
                  <a:schemeClr val="tx1"/>
                </a:solidFill>
                <a:latin typeface="Arial" panose="020B0604020202020204" pitchFamily="34" charset="0"/>
                <a:cs typeface="Arial" panose="020B0604020202020204" pitchFamily="34" charset="0"/>
              </a:rPr>
              <a:t>Medical Personnel - </a:t>
            </a:r>
            <a:r>
              <a:rPr lang="en" sz="1400" dirty="0">
                <a:solidFill>
                  <a:schemeClr val="tx1"/>
                </a:solidFill>
                <a:latin typeface="Arial" panose="020B0604020202020204" pitchFamily="34" charset="0"/>
                <a:cs typeface="Arial" panose="020B0604020202020204" pitchFamily="34" charset="0"/>
              </a:rPr>
              <a:t>Doctors and Nurses have access to patient medical records, </a:t>
            </a:r>
            <a:r>
              <a:rPr lang="en" sz="1400" dirty="0" smtClean="0">
                <a:solidFill>
                  <a:schemeClr val="tx1"/>
                </a:solidFill>
                <a:latin typeface="Arial" panose="020B0604020202020204" pitchFamily="34" charset="0"/>
                <a:cs typeface="Arial" panose="020B0604020202020204" pitchFamily="34" charset="0"/>
              </a:rPr>
              <a:t>converse </a:t>
            </a:r>
            <a:r>
              <a:rPr lang="en" sz="1400" dirty="0">
                <a:solidFill>
                  <a:schemeClr val="tx1"/>
                </a:solidFill>
                <a:latin typeface="Arial" panose="020B0604020202020204" pitchFamily="34" charset="0"/>
                <a:cs typeface="Arial" panose="020B0604020202020204" pitchFamily="34" charset="0"/>
              </a:rPr>
              <a:t>with the patient, and can request services like lab, </a:t>
            </a:r>
            <a:r>
              <a:rPr lang="en" sz="1400" dirty="0" smtClean="0">
                <a:solidFill>
                  <a:schemeClr val="tx1"/>
                </a:solidFill>
                <a:latin typeface="Arial" panose="020B0604020202020204" pitchFamily="34" charset="0"/>
                <a:cs typeface="Arial" panose="020B0604020202020204" pitchFamily="34" charset="0"/>
              </a:rPr>
              <a:t>medication</a:t>
            </a:r>
            <a:r>
              <a:rPr lang="en" sz="1400" dirty="0">
                <a:solidFill>
                  <a:schemeClr val="tx1"/>
                </a:solidFill>
                <a:latin typeface="Arial" panose="020B0604020202020204" pitchFamily="34" charset="0"/>
                <a:cs typeface="Arial" panose="020B0604020202020204" pitchFamily="34" charset="0"/>
              </a:rPr>
              <a:t>, or referrals to specialists</a:t>
            </a:r>
            <a:r>
              <a:rPr lang="en" sz="1400" dirty="0" smtClean="0">
                <a:solidFill>
                  <a:schemeClr val="tx1"/>
                </a:solidFill>
                <a:latin typeface="Arial" panose="020B0604020202020204" pitchFamily="34" charset="0"/>
                <a:cs typeface="Arial" panose="020B0604020202020204" pitchFamily="34" charset="0"/>
              </a:rPr>
              <a:t>.</a:t>
            </a:r>
          </a:p>
          <a:p>
            <a:pPr marL="158750" lvl="0" indent="0" rtl="0">
              <a:lnSpc>
                <a:spcPct val="150000"/>
              </a:lnSpc>
              <a:spcBef>
                <a:spcPts val="0"/>
              </a:spcBef>
              <a:spcAft>
                <a:spcPts val="0"/>
              </a:spcAft>
              <a:buSzPts val="1100"/>
              <a:buNone/>
            </a:pPr>
            <a:endParaRPr sz="1400" dirty="0">
              <a:solidFill>
                <a:schemeClr val="tx1"/>
              </a:solidFill>
              <a:latin typeface="Arial" panose="020B0604020202020204" pitchFamily="34" charset="0"/>
              <a:cs typeface="Arial" panose="020B0604020202020204" pitchFamily="34" charset="0"/>
            </a:endParaRPr>
          </a:p>
          <a:p>
            <a:pPr marL="457200" lvl="0" indent="-298450" rtl="0">
              <a:lnSpc>
                <a:spcPct val="150000"/>
              </a:lnSpc>
              <a:spcBef>
                <a:spcPts val="0"/>
              </a:spcBef>
              <a:spcAft>
                <a:spcPts val="0"/>
              </a:spcAft>
              <a:buSzPts val="1100"/>
              <a:buFont typeface="Wingdings" panose="05000000000000000000" pitchFamily="2" charset="2"/>
              <a:buChar char="§"/>
            </a:pPr>
            <a:r>
              <a:rPr lang="en" sz="1400" b="1" i="1" dirty="0">
                <a:solidFill>
                  <a:schemeClr val="tx1"/>
                </a:solidFill>
                <a:latin typeface="Arial" panose="020B0604020202020204" pitchFamily="34" charset="0"/>
                <a:cs typeface="Arial" panose="020B0604020202020204" pitchFamily="34" charset="0"/>
              </a:rPr>
              <a:t>Lab </a:t>
            </a:r>
            <a:r>
              <a:rPr lang="en" sz="1400" b="1" i="1" dirty="0" smtClean="0">
                <a:solidFill>
                  <a:schemeClr val="tx1"/>
                </a:solidFill>
                <a:latin typeface="Arial" panose="020B0604020202020204" pitchFamily="34" charset="0"/>
                <a:cs typeface="Arial" panose="020B0604020202020204" pitchFamily="34" charset="0"/>
              </a:rPr>
              <a:t>Technician- </a:t>
            </a:r>
            <a:r>
              <a:rPr lang="en" sz="1400" dirty="0">
                <a:solidFill>
                  <a:schemeClr val="tx1"/>
                </a:solidFill>
                <a:latin typeface="Arial" panose="020B0604020202020204" pitchFamily="34" charset="0"/>
                <a:cs typeface="Arial" panose="020B0604020202020204" pitchFamily="34" charset="0"/>
              </a:rPr>
              <a:t>Lab technicians can receive lab test requests and upload </a:t>
            </a:r>
            <a:r>
              <a:rPr lang="en" sz="1400" dirty="0" smtClean="0">
                <a:solidFill>
                  <a:schemeClr val="tx1"/>
                </a:solidFill>
                <a:latin typeface="Arial" panose="020B0604020202020204" pitchFamily="34" charset="0"/>
                <a:cs typeface="Arial" panose="020B0604020202020204" pitchFamily="34" charset="0"/>
              </a:rPr>
              <a:t>results</a:t>
            </a:r>
            <a:endParaRPr sz="1400" dirty="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467563" y="684016"/>
            <a:ext cx="8520600" cy="70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Stakeholders</a:t>
            </a:r>
            <a:endParaRPr dirty="0"/>
          </a:p>
        </p:txBody>
      </p:sp>
      <p:sp>
        <p:nvSpPr>
          <p:cNvPr id="202" name="Shape 202"/>
          <p:cNvSpPr txBox="1">
            <a:spLocks noGrp="1"/>
          </p:cNvSpPr>
          <p:nvPr>
            <p:ph type="body" idx="1"/>
          </p:nvPr>
        </p:nvSpPr>
        <p:spPr>
          <a:xfrm>
            <a:off x="114272" y="1539464"/>
            <a:ext cx="7055455" cy="3302700"/>
          </a:xfrm>
          <a:prstGeom prst="rect">
            <a:avLst/>
          </a:prstGeom>
        </p:spPr>
        <p:txBody>
          <a:bodyPr spcFirstLastPara="1" wrap="square" lIns="91425" tIns="91425" rIns="91425" bIns="91425" anchor="t" anchorCtr="0">
            <a:noAutofit/>
          </a:bodyPr>
          <a:lstStyle/>
          <a:p>
            <a:pPr marL="457200" lvl="0" indent="-298450" rtl="0">
              <a:lnSpc>
                <a:spcPct val="150000"/>
              </a:lnSpc>
              <a:spcBef>
                <a:spcPts val="0"/>
              </a:spcBef>
              <a:spcAft>
                <a:spcPts val="0"/>
              </a:spcAft>
              <a:buSzPts val="1100"/>
              <a:buFont typeface="Wingdings" panose="05000000000000000000" pitchFamily="2" charset="2"/>
              <a:buChar char="§"/>
            </a:pPr>
            <a:r>
              <a:rPr lang="en" sz="1400" b="1" i="1" dirty="0" smtClean="0">
                <a:solidFill>
                  <a:schemeClr val="tx1"/>
                </a:solidFill>
                <a:latin typeface="Arial" panose="020B0604020202020204" pitchFamily="34" charset="0"/>
                <a:cs typeface="Arial" panose="020B0604020202020204" pitchFamily="34" charset="0"/>
              </a:rPr>
              <a:t>Pharmacist </a:t>
            </a:r>
            <a:r>
              <a:rPr lang="en" sz="1400" b="1" i="1" dirty="0">
                <a:solidFill>
                  <a:schemeClr val="tx1"/>
                </a:solidFill>
                <a:latin typeface="Arial" panose="020B0604020202020204" pitchFamily="34" charset="0"/>
                <a:cs typeface="Arial" panose="020B0604020202020204" pitchFamily="34" charset="0"/>
              </a:rPr>
              <a:t>- </a:t>
            </a:r>
            <a:r>
              <a:rPr lang="en" sz="1400" dirty="0">
                <a:solidFill>
                  <a:schemeClr val="tx1"/>
                </a:solidFill>
                <a:latin typeface="Arial" panose="020B0604020202020204" pitchFamily="34" charset="0"/>
                <a:cs typeface="Arial" panose="020B0604020202020204" pitchFamily="34" charset="0"/>
              </a:rPr>
              <a:t>Local stores that are tied into the system to receive prescriptions </a:t>
            </a:r>
            <a:r>
              <a:rPr lang="en" sz="1400" dirty="0" smtClean="0">
                <a:solidFill>
                  <a:schemeClr val="tx1"/>
                </a:solidFill>
                <a:latin typeface="Arial" panose="020B0604020202020204" pitchFamily="34" charset="0"/>
                <a:cs typeface="Arial" panose="020B0604020202020204" pitchFamily="34" charset="0"/>
              </a:rPr>
              <a:t>and also </a:t>
            </a:r>
            <a:r>
              <a:rPr lang="en" sz="1400" dirty="0">
                <a:solidFill>
                  <a:schemeClr val="tx1"/>
                </a:solidFill>
                <a:latin typeface="Arial" panose="020B0604020202020204" pitchFamily="34" charset="0"/>
                <a:cs typeface="Arial" panose="020B0604020202020204" pitchFamily="34" charset="0"/>
              </a:rPr>
              <a:t>for mail delivery and online </a:t>
            </a:r>
            <a:r>
              <a:rPr lang="en" sz="1400" dirty="0" smtClean="0">
                <a:solidFill>
                  <a:schemeClr val="tx1"/>
                </a:solidFill>
                <a:latin typeface="Arial" panose="020B0604020202020204" pitchFamily="34" charset="0"/>
                <a:cs typeface="Arial" panose="020B0604020202020204" pitchFamily="34" charset="0"/>
              </a:rPr>
              <a:t>renewal</a:t>
            </a:r>
          </a:p>
          <a:p>
            <a:pPr marL="158750" lvl="0" indent="0" rtl="0">
              <a:lnSpc>
                <a:spcPct val="150000"/>
              </a:lnSpc>
              <a:spcBef>
                <a:spcPts val="0"/>
              </a:spcBef>
              <a:spcAft>
                <a:spcPts val="0"/>
              </a:spcAft>
              <a:buSzPts val="1100"/>
              <a:buNone/>
            </a:pPr>
            <a:endParaRPr sz="1400" dirty="0">
              <a:solidFill>
                <a:schemeClr val="tx1"/>
              </a:solidFill>
              <a:highlight>
                <a:schemeClr val="lt1"/>
              </a:highlight>
              <a:latin typeface="Arial" panose="020B0604020202020204" pitchFamily="34" charset="0"/>
              <a:ea typeface="Calibri"/>
              <a:cs typeface="Arial" panose="020B0604020202020204" pitchFamily="34" charset="0"/>
              <a:sym typeface="Calibri"/>
            </a:endParaRPr>
          </a:p>
          <a:p>
            <a:pPr marL="457200" marR="0" lvl="0" indent="-298450" algn="l" rtl="0">
              <a:lnSpc>
                <a:spcPct val="150000"/>
              </a:lnSpc>
              <a:spcBef>
                <a:spcPts val="0"/>
              </a:spcBef>
              <a:spcAft>
                <a:spcPts val="0"/>
              </a:spcAft>
              <a:buSzPts val="1100"/>
              <a:buFont typeface="Wingdings" panose="05000000000000000000" pitchFamily="2" charset="2"/>
              <a:buChar char="§"/>
            </a:pPr>
            <a:r>
              <a:rPr lang="en" sz="1400" b="1" i="1" dirty="0" smtClean="0">
                <a:solidFill>
                  <a:schemeClr val="tx1"/>
                </a:solidFill>
                <a:latin typeface="Arial" panose="020B0604020202020204" pitchFamily="34" charset="0"/>
                <a:cs typeface="Arial" panose="020B0604020202020204" pitchFamily="34" charset="0"/>
              </a:rPr>
              <a:t>Administrator </a:t>
            </a:r>
            <a:r>
              <a:rPr lang="en" sz="1400" b="1" i="1" dirty="0">
                <a:solidFill>
                  <a:schemeClr val="tx1"/>
                </a:solidFill>
                <a:latin typeface="Arial" panose="020B0604020202020204" pitchFamily="34" charset="0"/>
                <a:cs typeface="Arial" panose="020B0604020202020204" pitchFamily="34" charset="0"/>
              </a:rPr>
              <a:t>- </a:t>
            </a:r>
            <a:r>
              <a:rPr lang="en" sz="1400" dirty="0">
                <a:solidFill>
                  <a:schemeClr val="tx1"/>
                </a:solidFill>
                <a:latin typeface="Arial" panose="020B0604020202020204" pitchFamily="34" charset="0"/>
                <a:cs typeface="Arial" panose="020B0604020202020204" pitchFamily="34" charset="0"/>
              </a:rPr>
              <a:t>Hospital staff performing billing, scheduling, and </a:t>
            </a:r>
            <a:r>
              <a:rPr lang="en" sz="1400" dirty="0" smtClean="0">
                <a:solidFill>
                  <a:schemeClr val="tx1"/>
                </a:solidFill>
                <a:latin typeface="Arial" panose="020B0604020202020204" pitchFamily="34" charset="0"/>
                <a:cs typeface="Arial" panose="020B0604020202020204" pitchFamily="34" charset="0"/>
              </a:rPr>
              <a:t>other administrative functions</a:t>
            </a:r>
          </a:p>
          <a:p>
            <a:pPr marL="158750" marR="0" lvl="0" indent="0" algn="l" rtl="0">
              <a:lnSpc>
                <a:spcPct val="150000"/>
              </a:lnSpc>
              <a:spcBef>
                <a:spcPts val="0"/>
              </a:spcBef>
              <a:spcAft>
                <a:spcPts val="0"/>
              </a:spcAft>
              <a:buSzPts val="1100"/>
              <a:buNone/>
            </a:pPr>
            <a:endParaRPr sz="1400" dirty="0">
              <a:solidFill>
                <a:schemeClr val="tx1"/>
              </a:solidFill>
              <a:latin typeface="Arial" panose="020B0604020202020204" pitchFamily="34" charset="0"/>
              <a:cs typeface="Arial" panose="020B0604020202020204" pitchFamily="34" charset="0"/>
            </a:endParaRPr>
          </a:p>
          <a:p>
            <a:pPr marL="457200" marR="0" lvl="0" indent="-298450" algn="l" rtl="0">
              <a:lnSpc>
                <a:spcPct val="150000"/>
              </a:lnSpc>
              <a:spcBef>
                <a:spcPts val="0"/>
              </a:spcBef>
              <a:spcAft>
                <a:spcPts val="0"/>
              </a:spcAft>
              <a:buSzPts val="1100"/>
              <a:buFont typeface="Wingdings" panose="05000000000000000000" pitchFamily="2" charset="2"/>
              <a:buChar char="§"/>
            </a:pPr>
            <a:r>
              <a:rPr lang="en" sz="1400" b="1" i="1" dirty="0">
                <a:solidFill>
                  <a:schemeClr val="tx1"/>
                </a:solidFill>
                <a:latin typeface="Arial" panose="020B0604020202020204" pitchFamily="34" charset="0"/>
                <a:cs typeface="Arial" panose="020B0604020202020204" pitchFamily="34" charset="0"/>
              </a:rPr>
              <a:t>IT </a:t>
            </a:r>
            <a:r>
              <a:rPr lang="en" sz="1400" b="1" i="1" dirty="0" smtClean="0">
                <a:solidFill>
                  <a:schemeClr val="tx1"/>
                </a:solidFill>
                <a:latin typeface="Arial" panose="020B0604020202020204" pitchFamily="34" charset="0"/>
                <a:cs typeface="Arial" panose="020B0604020202020204" pitchFamily="34" charset="0"/>
              </a:rPr>
              <a:t>Personal - </a:t>
            </a:r>
            <a:r>
              <a:rPr lang="en" sz="1400" dirty="0">
                <a:solidFill>
                  <a:schemeClr val="tx1"/>
                </a:solidFill>
                <a:latin typeface="Arial" panose="020B0604020202020204" pitchFamily="34" charset="0"/>
                <a:cs typeface="Arial" panose="020B0604020202020204" pitchFamily="34" charset="0"/>
              </a:rPr>
              <a:t>Ensures HIPPA compliance and maintains administration of the system, user </a:t>
            </a:r>
            <a:r>
              <a:rPr lang="en" sz="1400" dirty="0" smtClean="0">
                <a:solidFill>
                  <a:schemeClr val="tx1"/>
                </a:solidFill>
                <a:latin typeface="Arial" panose="020B0604020202020204" pitchFamily="34" charset="0"/>
                <a:cs typeface="Arial" panose="020B0604020202020204" pitchFamily="34" charset="0"/>
              </a:rPr>
              <a:t>accounts</a:t>
            </a:r>
            <a:r>
              <a:rPr lang="en" sz="1400" dirty="0">
                <a:solidFill>
                  <a:schemeClr val="tx1"/>
                </a:solidFill>
                <a:latin typeface="Arial" panose="020B0604020202020204" pitchFamily="34" charset="0"/>
                <a:cs typeface="Arial" panose="020B0604020202020204" pitchFamily="34" charset="0"/>
              </a:rPr>
              <a:t>, and permissions</a:t>
            </a:r>
            <a:endParaRPr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3334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Architecture</a:t>
            </a:r>
            <a:endParaRPr dirty="0"/>
          </a:p>
        </p:txBody>
      </p:sp>
      <p:pic>
        <p:nvPicPr>
          <p:cNvPr id="4" name="Picture 3"/>
          <p:cNvPicPr>
            <a:picLocks noChangeAspect="1"/>
          </p:cNvPicPr>
          <p:nvPr/>
        </p:nvPicPr>
        <p:blipFill>
          <a:blip r:embed="rId3"/>
          <a:stretch>
            <a:fillRect/>
          </a:stretch>
        </p:blipFill>
        <p:spPr>
          <a:xfrm>
            <a:off x="818985" y="1238743"/>
            <a:ext cx="4541291" cy="3616855"/>
          </a:xfrm>
          <a:prstGeom prst="rect">
            <a:avLst/>
          </a:prstGeom>
        </p:spPr>
      </p:pic>
    </p:spTree>
    <p:extLst>
      <p:ext uri="{BB962C8B-B14F-4D97-AF65-F5344CB8AC3E}">
        <p14:creationId xmlns:p14="http://schemas.microsoft.com/office/powerpoint/2010/main" val="6359629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1049509" y="1895454"/>
            <a:ext cx="8571300" cy="94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Personas</a:t>
            </a:r>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45445" y="206034"/>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Patient - Lara Brown, 44</a:t>
            </a:r>
            <a:endParaRPr dirty="0"/>
          </a:p>
        </p:txBody>
      </p:sp>
      <p:sp>
        <p:nvSpPr>
          <p:cNvPr id="213" name="Shape 213"/>
          <p:cNvSpPr txBox="1">
            <a:spLocks noGrp="1"/>
          </p:cNvSpPr>
          <p:nvPr>
            <p:ph type="body" idx="1"/>
          </p:nvPr>
        </p:nvSpPr>
        <p:spPr>
          <a:xfrm>
            <a:off x="145445" y="798725"/>
            <a:ext cx="8520600" cy="3302700"/>
          </a:xfrm>
          <a:prstGeom prst="rect">
            <a:avLst/>
          </a:prstGeom>
        </p:spPr>
        <p:txBody>
          <a:bodyPr spcFirstLastPara="1" wrap="square" lIns="91425" tIns="91425" rIns="91425" bIns="91425" anchor="t" anchorCtr="0">
            <a:noAutofit/>
          </a:bodyPr>
          <a:lstStyle/>
          <a:p>
            <a:pPr marL="171450" lvl="0" indent="-171450">
              <a:lnSpc>
                <a:spcPct val="150000"/>
              </a:lnSpc>
              <a:spcBef>
                <a:spcPts val="0"/>
              </a:spcBef>
              <a:spcAft>
                <a:spcPts val="0"/>
              </a:spcAft>
              <a:buFont typeface="Wingdings" panose="05000000000000000000" pitchFamily="2" charset="2"/>
              <a:buChar char="q"/>
            </a:pPr>
            <a:r>
              <a:rPr lang="en" sz="1400" dirty="0" smtClean="0">
                <a:solidFill>
                  <a:schemeClr val="tx1"/>
                </a:solidFill>
                <a:latin typeface="Arial" panose="020B0604020202020204" pitchFamily="34" charset="0"/>
                <a:cs typeface="Arial" panose="020B0604020202020204" pitchFamily="34" charset="0"/>
              </a:rPr>
              <a:t> Description</a:t>
            </a:r>
            <a:endParaRPr sz="1400" dirty="0">
              <a:solidFill>
                <a:schemeClr val="tx1"/>
              </a:solidFill>
              <a:latin typeface="Arial" panose="020B0604020202020204" pitchFamily="34" charset="0"/>
              <a:cs typeface="Arial" panose="020B0604020202020204" pitchFamily="34" charset="0"/>
            </a:endParaRPr>
          </a:p>
          <a:p>
            <a:pPr marL="323850" indent="-171450">
              <a:lnSpc>
                <a:spcPct val="150000"/>
              </a:lnSpc>
              <a:spcBef>
                <a:spcPts val="1600"/>
              </a:spcBef>
              <a:buSzPts val="12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Marketing manager @ medium-sized tech company</a:t>
            </a:r>
            <a:endParaRPr sz="1400" dirty="0">
              <a:solidFill>
                <a:schemeClr val="tx1"/>
              </a:solidFill>
              <a:latin typeface="Arial" panose="020B0604020202020204" pitchFamily="34" charset="0"/>
              <a:cs typeface="Arial" panose="020B0604020202020204" pitchFamily="34" charset="0"/>
            </a:endParaRPr>
          </a:p>
          <a:p>
            <a:pPr marL="323850" indent="-171450">
              <a:lnSpc>
                <a:spcPct val="150000"/>
              </a:lnSpc>
              <a:buSzPts val="12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Married, 3 kids</a:t>
            </a:r>
            <a:endParaRPr sz="1400" dirty="0">
              <a:solidFill>
                <a:schemeClr val="tx1"/>
              </a:solidFill>
              <a:latin typeface="Arial" panose="020B0604020202020204" pitchFamily="34" charset="0"/>
              <a:cs typeface="Arial" panose="020B0604020202020204" pitchFamily="34" charset="0"/>
            </a:endParaRPr>
          </a:p>
          <a:p>
            <a:pPr marL="323850" indent="-171450">
              <a:lnSpc>
                <a:spcPct val="150000"/>
              </a:lnSpc>
              <a:buSzPts val="12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Inflexible schedule, some travel required</a:t>
            </a:r>
            <a:endParaRPr sz="1400" dirty="0">
              <a:solidFill>
                <a:schemeClr val="tx1"/>
              </a:solidFill>
              <a:latin typeface="Arial" panose="020B0604020202020204" pitchFamily="34" charset="0"/>
              <a:cs typeface="Arial" panose="020B0604020202020204" pitchFamily="34" charset="0"/>
            </a:endParaRPr>
          </a:p>
          <a:p>
            <a:pPr marL="171450" lvl="0" indent="-171450" rtl="0">
              <a:lnSpc>
                <a:spcPct val="150000"/>
              </a:lnSpc>
              <a:spcBef>
                <a:spcPts val="1600"/>
              </a:spcBef>
              <a:spcAft>
                <a:spcPts val="0"/>
              </a:spcAft>
              <a:buFont typeface="Wingdings" panose="05000000000000000000" pitchFamily="2" charset="2"/>
              <a:buChar char="q"/>
            </a:pPr>
            <a:r>
              <a:rPr lang="en" sz="1400" dirty="0" smtClean="0">
                <a:solidFill>
                  <a:schemeClr val="tx1"/>
                </a:solidFill>
                <a:latin typeface="Arial" panose="020B0604020202020204" pitchFamily="34" charset="0"/>
                <a:cs typeface="Arial" panose="020B0604020202020204" pitchFamily="34" charset="0"/>
              </a:rPr>
              <a:t> Goals</a:t>
            </a:r>
            <a:endParaRPr sz="1400" dirty="0">
              <a:solidFill>
                <a:schemeClr val="tx1"/>
              </a:solidFill>
              <a:latin typeface="Arial" panose="020B0604020202020204" pitchFamily="34" charset="0"/>
              <a:cs typeface="Arial" panose="020B0604020202020204" pitchFamily="34" charset="0"/>
            </a:endParaRPr>
          </a:p>
          <a:p>
            <a:pPr marL="457200" lvl="0" indent="-304800" rtl="0">
              <a:lnSpc>
                <a:spcPct val="150000"/>
              </a:lnSpc>
              <a:spcBef>
                <a:spcPts val="1600"/>
              </a:spcBef>
              <a:spcAft>
                <a:spcPts val="0"/>
              </a:spcAft>
              <a:buSzPts val="12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Have access to Healthify serves at her convenience</a:t>
            </a:r>
            <a:endParaRPr sz="1400" dirty="0">
              <a:solidFill>
                <a:schemeClr val="tx1"/>
              </a:solidFill>
              <a:latin typeface="Arial" panose="020B0604020202020204" pitchFamily="34" charset="0"/>
              <a:cs typeface="Arial" panose="020B0604020202020204" pitchFamily="34" charset="0"/>
            </a:endParaRPr>
          </a:p>
          <a:p>
            <a:pPr marL="457200" lvl="0" indent="-304800" rtl="0">
              <a:lnSpc>
                <a:spcPct val="150000"/>
              </a:lnSpc>
              <a:spcBef>
                <a:spcPts val="0"/>
              </a:spcBef>
              <a:spcAft>
                <a:spcPts val="0"/>
              </a:spcAft>
              <a:buSzPts val="12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Busy with research and cannot always remember her medical and prescription history</a:t>
            </a:r>
            <a:r>
              <a:rPr lang="en" sz="1400" dirty="0" smtClean="0">
                <a:solidFill>
                  <a:schemeClr val="tx1"/>
                </a:solidFill>
                <a:latin typeface="Arial" panose="020B0604020202020204" pitchFamily="34" charset="0"/>
                <a:cs typeface="Arial" panose="020B0604020202020204" pitchFamily="34" charset="0"/>
              </a:rPr>
              <a:t>.</a:t>
            </a:r>
          </a:p>
          <a:p>
            <a:pPr marL="152400" lvl="0" indent="0" rtl="0">
              <a:lnSpc>
                <a:spcPct val="150000"/>
              </a:lnSpc>
              <a:spcBef>
                <a:spcPts val="0"/>
              </a:spcBef>
              <a:spcAft>
                <a:spcPts val="0"/>
              </a:spcAft>
              <a:buSzPts val="1200"/>
              <a:buNone/>
            </a:pPr>
            <a:r>
              <a:rPr lang="en" sz="1400" dirty="0">
                <a:solidFill>
                  <a:schemeClr val="tx1"/>
                </a:solidFill>
                <a:latin typeface="Arial" panose="020B0604020202020204" pitchFamily="34" charset="0"/>
                <a:cs typeface="Arial" panose="020B0604020202020204" pitchFamily="34" charset="0"/>
              </a:rPr>
              <a:t>	</a:t>
            </a:r>
            <a:r>
              <a:rPr lang="en" sz="1400" dirty="0" smtClean="0">
                <a:solidFill>
                  <a:schemeClr val="tx1"/>
                </a:solidFill>
                <a:latin typeface="Arial" panose="020B0604020202020204" pitchFamily="34" charset="0"/>
                <a:cs typeface="Arial" panose="020B0604020202020204" pitchFamily="34" charset="0"/>
              </a:rPr>
              <a:t>  </a:t>
            </a:r>
            <a:r>
              <a:rPr lang="en" sz="1400" dirty="0">
                <a:solidFill>
                  <a:schemeClr val="tx1"/>
                </a:solidFill>
                <a:latin typeface="Arial" panose="020B0604020202020204" pitchFamily="34" charset="0"/>
                <a:cs typeface="Arial" panose="020B0604020202020204" pitchFamily="34" charset="0"/>
              </a:rPr>
              <a:t>Would like her and her doctor to have easy access to medical history</a:t>
            </a:r>
            <a:endParaRPr sz="1400" dirty="0">
              <a:solidFill>
                <a:schemeClr val="tx1"/>
              </a:solidFill>
              <a:latin typeface="Arial" panose="020B0604020202020204" pitchFamily="34" charset="0"/>
              <a:cs typeface="Arial" panose="020B0604020202020204" pitchFamily="34" charset="0"/>
            </a:endParaRPr>
          </a:p>
          <a:p>
            <a:pPr marL="457200" lvl="0" indent="-304800" rtl="0">
              <a:lnSpc>
                <a:spcPct val="150000"/>
              </a:lnSpc>
              <a:spcBef>
                <a:spcPts val="0"/>
              </a:spcBef>
              <a:spcAft>
                <a:spcPts val="0"/>
              </a:spcAft>
              <a:buSzPts val="12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Believes advancements in video calling tech can enable her to consult </a:t>
            </a:r>
            <a:r>
              <a:rPr lang="en" sz="1400" dirty="0" smtClean="0">
                <a:solidFill>
                  <a:schemeClr val="tx1"/>
                </a:solidFill>
                <a:latin typeface="Arial" panose="020B0604020202020204" pitchFamily="34" charset="0"/>
                <a:cs typeface="Arial" panose="020B0604020202020204" pitchFamily="34" charset="0"/>
              </a:rPr>
              <a:t>virtually</a:t>
            </a:r>
          </a:p>
          <a:p>
            <a:pPr marL="152400" lvl="0" indent="0" rtl="0">
              <a:lnSpc>
                <a:spcPct val="150000"/>
              </a:lnSpc>
              <a:spcBef>
                <a:spcPts val="0"/>
              </a:spcBef>
              <a:spcAft>
                <a:spcPts val="0"/>
              </a:spcAft>
              <a:buSzPts val="1200"/>
              <a:buNone/>
            </a:pPr>
            <a:r>
              <a:rPr lang="en" sz="1400" dirty="0">
                <a:solidFill>
                  <a:schemeClr val="tx1"/>
                </a:solidFill>
                <a:latin typeface="Arial" panose="020B0604020202020204" pitchFamily="34" charset="0"/>
                <a:cs typeface="Arial" panose="020B0604020202020204" pitchFamily="34" charset="0"/>
              </a:rPr>
              <a:t>	</a:t>
            </a:r>
            <a:r>
              <a:rPr lang="en" sz="1400" dirty="0" smtClean="0">
                <a:solidFill>
                  <a:schemeClr val="tx1"/>
                </a:solidFill>
                <a:latin typeface="Arial" panose="020B0604020202020204" pitchFamily="34" charset="0"/>
                <a:cs typeface="Arial" panose="020B0604020202020204" pitchFamily="34" charset="0"/>
              </a:rPr>
              <a:t>  </a:t>
            </a:r>
            <a:r>
              <a:rPr lang="en" sz="1400" dirty="0">
                <a:solidFill>
                  <a:schemeClr val="tx1"/>
                </a:solidFill>
                <a:latin typeface="Arial" panose="020B0604020202020204" pitchFamily="34" charset="0"/>
                <a:cs typeface="Arial" panose="020B0604020202020204" pitchFamily="34" charset="0"/>
              </a:rPr>
              <a:t>w/doctor and have an archive of that call</a:t>
            </a:r>
            <a:endParaRPr sz="1400" dirty="0">
              <a:solidFill>
                <a:schemeClr val="tx1"/>
              </a:solidFill>
              <a:latin typeface="Arial" panose="020B0604020202020204" pitchFamily="34" charset="0"/>
              <a:cs typeface="Arial" panose="020B0604020202020204" pitchFamily="34" charset="0"/>
            </a:endParaRPr>
          </a:p>
          <a:p>
            <a:pPr marL="457200" lvl="0" indent="-304800" rtl="0">
              <a:lnSpc>
                <a:spcPct val="150000"/>
              </a:lnSpc>
              <a:spcBef>
                <a:spcPts val="0"/>
              </a:spcBef>
              <a:spcAft>
                <a:spcPts val="0"/>
              </a:spcAft>
              <a:buSzPts val="12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Would like prescriptions delivered home, like she does with groceries</a:t>
            </a:r>
            <a:endParaRPr sz="1400" dirty="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55657"/>
            <a:ext cx="8520600" cy="707400"/>
          </a:xfrm>
          <a:prstGeom prst="rect">
            <a:avLst/>
          </a:prstGeom>
        </p:spPr>
        <p:txBody>
          <a:bodyPr spcFirstLastPara="1" wrap="square" lIns="91425" tIns="91425" rIns="91425" bIns="91425" anchor="t" anchorCtr="0">
            <a:noAutofit/>
          </a:bodyPr>
          <a:lstStyle/>
          <a:p>
            <a:pPr lvl="0"/>
            <a:r>
              <a:rPr lang="en-US" b="1" dirty="0"/>
              <a:t>Existing System</a:t>
            </a:r>
          </a:p>
        </p:txBody>
      </p:sp>
      <p:sp>
        <p:nvSpPr>
          <p:cNvPr id="7" name="Shape 73"/>
          <p:cNvSpPr txBox="1">
            <a:spLocks/>
          </p:cNvSpPr>
          <p:nvPr/>
        </p:nvSpPr>
        <p:spPr>
          <a:xfrm>
            <a:off x="311700" y="1259236"/>
            <a:ext cx="8520600" cy="3302700"/>
          </a:xfrm>
          <a:prstGeom prst="rect">
            <a:avLst/>
          </a:prstGeom>
        </p:spPr>
        <p:txBody>
          <a:bodyPr spcFirstLastPara="1" vert="horz" wrap="square" lIns="91425" tIns="91425" rIns="91425" bIns="91425" rtlCol="0" anchor="t" anchorCtr="0">
            <a:noAutofit/>
          </a:bodyPr>
          <a:lstStyle>
            <a:lvl1pPr marL="457200" lvl="0" indent="-342900" algn="l" defTabSz="342900" rtl="0" eaLnBrk="1" latinLnBrk="0" hangingPunct="1">
              <a:spcBef>
                <a:spcPts val="0"/>
              </a:spcBef>
              <a:spcAft>
                <a:spcPts val="0"/>
              </a:spcAft>
              <a:buClr>
                <a:schemeClr val="accent1"/>
              </a:buClr>
              <a:buSzPts val="1800"/>
              <a:buFont typeface="Wingdings 3" charset="2"/>
              <a:buChar char="●"/>
              <a:defRPr sz="1350" kern="1200">
                <a:solidFill>
                  <a:schemeClr val="tx1">
                    <a:lumMod val="75000"/>
                    <a:lumOff val="25000"/>
                  </a:schemeClr>
                </a:solidFill>
                <a:latin typeface="+mn-lt"/>
                <a:ea typeface="+mn-ea"/>
                <a:cs typeface="+mn-cs"/>
              </a:defRPr>
            </a:lvl1pPr>
            <a:lvl2pPr marL="914400" lvl="1" indent="-317500" algn="l" defTabSz="342900" rtl="0" eaLnBrk="1" latinLnBrk="0" hangingPunct="1">
              <a:spcBef>
                <a:spcPts val="160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2pPr>
            <a:lvl3pPr marL="1371600" lvl="2" indent="-317500" algn="l" defTabSz="342900" rtl="0" eaLnBrk="1" latinLnBrk="0" hangingPunct="1">
              <a:spcBef>
                <a:spcPts val="1600"/>
              </a:spcBef>
              <a:spcAft>
                <a:spcPts val="0"/>
              </a:spcAft>
              <a:buClr>
                <a:schemeClr val="accent1"/>
              </a:buClr>
              <a:buSzPts val="1400"/>
              <a:buFont typeface="Wingdings 3" charset="2"/>
              <a:buChar char="■"/>
              <a:defRPr sz="1050" kern="1200">
                <a:solidFill>
                  <a:schemeClr val="tx1">
                    <a:lumMod val="75000"/>
                    <a:lumOff val="25000"/>
                  </a:schemeClr>
                </a:solidFill>
                <a:latin typeface="+mn-lt"/>
                <a:ea typeface="+mn-ea"/>
                <a:cs typeface="+mn-cs"/>
              </a:defRPr>
            </a:lvl3pPr>
            <a:lvl4pPr marL="1828800" lvl="3"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4pPr>
            <a:lvl5pPr marL="2286000" lvl="4"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5pPr>
            <a:lvl6pPr marL="2743200" lvl="5"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6pPr>
            <a:lvl7pPr marL="3200400" lvl="6"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7pPr>
            <a:lvl8pPr marL="3657600" lvl="7"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8pPr>
            <a:lvl9pPr marL="4114800" lvl="8" indent="-317500" algn="l" defTabSz="342900" rtl="0" eaLnBrk="1" latinLnBrk="0" hangingPunct="1">
              <a:spcBef>
                <a:spcPts val="1600"/>
              </a:spcBef>
              <a:spcAft>
                <a:spcPts val="160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Health management portal using MySQL</a:t>
            </a:r>
          </a:p>
          <a:p>
            <a:pPr>
              <a:lnSpc>
                <a:spcPct val="150000"/>
              </a:lnSpc>
              <a:buFont typeface="Wingdings" panose="05000000000000000000" pitchFamily="2" charset="2"/>
              <a:buChar char="§"/>
            </a:pPr>
            <a:r>
              <a:rPr lang="en-US" sz="1400" dirty="0">
                <a:solidFill>
                  <a:schemeClr val="tx1"/>
                </a:solidFill>
                <a:latin typeface="Arial" panose="020B0604020202020204" pitchFamily="34" charset="0"/>
                <a:cs typeface="Arial" panose="020B0604020202020204" pitchFamily="34" charset="0"/>
              </a:rPr>
              <a:t>Manual Process includes :</a:t>
            </a:r>
          </a:p>
          <a:p>
            <a:pPr marL="914400" lvl="2" indent="-342900">
              <a:lnSpc>
                <a:spcPct val="150000"/>
              </a:lnSpc>
              <a:spcBef>
                <a:spcPts val="0"/>
              </a:spcBef>
              <a:buSzPts val="1800"/>
              <a:buFont typeface="Wingdings" panose="05000000000000000000" pitchFamily="2" charset="2"/>
              <a:buChar char="§"/>
            </a:pPr>
            <a:r>
              <a:rPr lang="en-US" sz="1400" dirty="0">
                <a:solidFill>
                  <a:schemeClr val="tx1"/>
                </a:solidFill>
                <a:latin typeface="Arial" panose="020B0604020202020204" pitchFamily="34" charset="0"/>
                <a:cs typeface="Arial" panose="020B0604020202020204" pitchFamily="34" charset="0"/>
              </a:rPr>
              <a:t>Patients forms</a:t>
            </a:r>
          </a:p>
          <a:p>
            <a:pPr marL="914400" lvl="2" indent="-342900">
              <a:lnSpc>
                <a:spcPct val="150000"/>
              </a:lnSpc>
              <a:spcBef>
                <a:spcPts val="0"/>
              </a:spcBef>
              <a:buSzPts val="1800"/>
              <a:buFont typeface="Wingdings" panose="05000000000000000000" pitchFamily="2" charset="2"/>
              <a:buChar char="§"/>
            </a:pPr>
            <a:r>
              <a:rPr lang="en-US" sz="1400" dirty="0">
                <a:solidFill>
                  <a:schemeClr val="tx1"/>
                </a:solidFill>
                <a:latin typeface="Arial" panose="020B0604020202020204" pitchFamily="34" charset="0"/>
                <a:cs typeface="Arial" panose="020B0604020202020204" pitchFamily="34" charset="0"/>
              </a:rPr>
              <a:t>Set up Appointment through telephone</a:t>
            </a:r>
          </a:p>
          <a:p>
            <a:pPr marL="914400" lvl="2" indent="-342900">
              <a:lnSpc>
                <a:spcPct val="150000"/>
              </a:lnSpc>
              <a:spcBef>
                <a:spcPts val="0"/>
              </a:spcBef>
              <a:buSzPts val="1800"/>
              <a:buFont typeface="Wingdings" panose="05000000000000000000" pitchFamily="2" charset="2"/>
              <a:buChar char="§"/>
            </a:pPr>
            <a:r>
              <a:rPr lang="en-US" sz="1400" dirty="0">
                <a:solidFill>
                  <a:schemeClr val="tx1"/>
                </a:solidFill>
                <a:latin typeface="Arial" panose="020B0604020202020204" pitchFamily="34" charset="0"/>
                <a:cs typeface="Arial" panose="020B0604020202020204" pitchFamily="34" charset="0"/>
              </a:rPr>
              <a:t>Paper-based lab reports to be collected </a:t>
            </a:r>
            <a:r>
              <a:rPr lang="en-US" sz="1400" dirty="0" smtClean="0">
                <a:solidFill>
                  <a:schemeClr val="tx1"/>
                </a:solidFill>
                <a:latin typeface="Arial" panose="020B0604020202020204" pitchFamily="34" charset="0"/>
                <a:cs typeface="Arial" panose="020B0604020202020204" pitchFamily="34" charset="0"/>
              </a:rPr>
              <a:t>in person</a:t>
            </a:r>
          </a:p>
          <a:p>
            <a:pPr>
              <a:lnSpc>
                <a:spcPct val="150000"/>
              </a:lnSpc>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Provides facilities to maintain Patients, Doctors information</a:t>
            </a:r>
          </a:p>
          <a:p>
            <a:pPr marL="114300" indent="0">
              <a:lnSpc>
                <a:spcPct val="150000"/>
              </a:lnSpc>
              <a:buNone/>
            </a:pPr>
            <a:endParaRPr lang="en-US" sz="1400" dirty="0" smtClean="0">
              <a:solidFill>
                <a:schemeClr val="tx1"/>
              </a:solidFill>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
            </a:pPr>
            <a:endParaRPr lang="en-US" sz="14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lvl="0">
              <a:lnSpc>
                <a:spcPct val="150000"/>
              </a:lnSpc>
              <a:buFont typeface="Wingdings" panose="05000000000000000000" pitchFamily="2" charset="2"/>
              <a:buChar char="§"/>
            </a:pPr>
            <a:endParaRPr lang="en-US" sz="14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
            </a:pPr>
            <a:endParaRPr lang="en-US" sz="1400" dirty="0">
              <a:solidFill>
                <a:schemeClr val="tx1"/>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939" y="3220579"/>
            <a:ext cx="1648045" cy="1648045"/>
          </a:xfrm>
          <a:prstGeom prst="rect">
            <a:avLst/>
          </a:prstGeom>
        </p:spPr>
      </p:pic>
      <p:sp>
        <p:nvSpPr>
          <p:cNvPr id="6" name="Rectangle 5"/>
          <p:cNvSpPr/>
          <p:nvPr/>
        </p:nvSpPr>
        <p:spPr>
          <a:xfrm>
            <a:off x="311700" y="4868624"/>
            <a:ext cx="4572000" cy="338554"/>
          </a:xfrm>
          <a:prstGeom prst="rect">
            <a:avLst/>
          </a:prstGeom>
        </p:spPr>
        <p:txBody>
          <a:bodyPr>
            <a:spAutoFit/>
          </a:bodyPr>
          <a:lstStyle/>
          <a:p>
            <a:r>
              <a:rPr lang="en-US" sz="800" dirty="0"/>
              <a:t>https://www.google.com/search?q=mysql&amp;source=lnms&amp;tbm=isch&amp;sa=X&amp;ved=0ahUKEwjdqdKx3LbbAhWPAHwKHWdhA8MQ_AUIDCgD&amp;biw=1707&amp;bih=735#imgrc=gdEfg_wN9iKVfM:</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Doctor - Thomas Vance, 31</a:t>
            </a:r>
            <a:endParaRPr/>
          </a:p>
        </p:txBody>
      </p:sp>
      <p:sp>
        <p:nvSpPr>
          <p:cNvPr id="219" name="Shape 219"/>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lvl="0" indent="-285750">
              <a:lnSpc>
                <a:spcPct val="150000"/>
              </a:lnSpc>
              <a:spcBef>
                <a:spcPts val="0"/>
              </a:spcBef>
              <a:spcAft>
                <a:spcPts val="0"/>
              </a:spcAft>
              <a:buFont typeface="Wingdings" panose="05000000000000000000" pitchFamily="2" charset="2"/>
              <a:buChar char="q"/>
            </a:pPr>
            <a:r>
              <a:rPr lang="en" sz="1400" dirty="0">
                <a:solidFill>
                  <a:schemeClr val="tx1"/>
                </a:solidFill>
                <a:latin typeface="Arial" panose="020B0604020202020204" pitchFamily="34" charset="0"/>
                <a:cs typeface="Arial" panose="020B0604020202020204" pitchFamily="34" charset="0"/>
              </a:rPr>
              <a:t>Description</a:t>
            </a:r>
            <a:endParaRPr sz="1400" dirty="0">
              <a:solidFill>
                <a:schemeClr val="tx1"/>
              </a:solidFill>
              <a:latin typeface="Arial" panose="020B0604020202020204" pitchFamily="34" charset="0"/>
              <a:cs typeface="Arial" panose="020B0604020202020204" pitchFamily="34" charset="0"/>
            </a:endParaRPr>
          </a:p>
          <a:p>
            <a:pPr marL="457200" lvl="0" indent="-317500" rtl="0">
              <a:lnSpc>
                <a:spcPct val="150000"/>
              </a:lnSpc>
              <a:spcBef>
                <a:spcPts val="1600"/>
              </a:spcBef>
              <a:spcAft>
                <a:spcPts val="0"/>
              </a:spcAft>
              <a:buSzPts val="14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New family physician at Healthify, serves Brown family</a:t>
            </a:r>
            <a:endParaRPr sz="1400" dirty="0">
              <a:solidFill>
                <a:schemeClr val="tx1"/>
              </a:solidFill>
              <a:latin typeface="Arial" panose="020B0604020202020204" pitchFamily="34" charset="0"/>
              <a:cs typeface="Arial" panose="020B0604020202020204" pitchFamily="34" charset="0"/>
            </a:endParaRPr>
          </a:p>
          <a:p>
            <a:pPr marL="457200" lvl="0" indent="-317500" rtl="0">
              <a:lnSpc>
                <a:spcPct val="150000"/>
              </a:lnSpc>
              <a:spcBef>
                <a:spcPts val="0"/>
              </a:spcBef>
              <a:spcAft>
                <a:spcPts val="0"/>
              </a:spcAft>
              <a:buSzPts val="14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Loves working at Healthify and serving patients</a:t>
            </a:r>
            <a:endParaRPr sz="1400" dirty="0">
              <a:solidFill>
                <a:schemeClr val="tx1"/>
              </a:solidFill>
              <a:latin typeface="Arial" panose="020B0604020202020204" pitchFamily="34" charset="0"/>
              <a:cs typeface="Arial" panose="020B0604020202020204" pitchFamily="34" charset="0"/>
            </a:endParaRPr>
          </a:p>
          <a:p>
            <a:pPr marL="457200" lvl="0" indent="-317500" rtl="0">
              <a:lnSpc>
                <a:spcPct val="150000"/>
              </a:lnSpc>
              <a:spcBef>
                <a:spcPts val="0"/>
              </a:spcBef>
              <a:spcAft>
                <a:spcPts val="0"/>
              </a:spcAft>
              <a:buSzPts val="14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Thinks current documentation system is outdated and frustrating, “A mess of spaghetti.”</a:t>
            </a:r>
            <a:endParaRPr sz="1400" dirty="0">
              <a:solidFill>
                <a:schemeClr val="tx1"/>
              </a:solidFill>
              <a:latin typeface="Arial" panose="020B0604020202020204" pitchFamily="34" charset="0"/>
              <a:cs typeface="Arial" panose="020B0604020202020204" pitchFamily="34" charset="0"/>
            </a:endParaRPr>
          </a:p>
          <a:p>
            <a:pPr marL="285750" lvl="0" indent="-285750" rtl="0">
              <a:lnSpc>
                <a:spcPct val="150000"/>
              </a:lnSpc>
              <a:spcBef>
                <a:spcPts val="1600"/>
              </a:spcBef>
              <a:spcAft>
                <a:spcPts val="0"/>
              </a:spcAft>
              <a:buFont typeface="Wingdings" panose="05000000000000000000" pitchFamily="2" charset="2"/>
              <a:buChar char="q"/>
            </a:pPr>
            <a:r>
              <a:rPr lang="en" sz="1400" dirty="0">
                <a:solidFill>
                  <a:schemeClr val="tx1"/>
                </a:solidFill>
                <a:latin typeface="Arial" panose="020B0604020202020204" pitchFamily="34" charset="0"/>
                <a:cs typeface="Arial" panose="020B0604020202020204" pitchFamily="34" charset="0"/>
              </a:rPr>
              <a:t>Goals</a:t>
            </a:r>
            <a:endParaRPr sz="1400" dirty="0">
              <a:solidFill>
                <a:schemeClr val="tx1"/>
              </a:solidFill>
              <a:latin typeface="Arial" panose="020B0604020202020204" pitchFamily="34" charset="0"/>
              <a:cs typeface="Arial" panose="020B0604020202020204" pitchFamily="34" charset="0"/>
            </a:endParaRPr>
          </a:p>
          <a:p>
            <a:pPr marL="457200" lvl="0" indent="-317500" rtl="0">
              <a:lnSpc>
                <a:spcPct val="150000"/>
              </a:lnSpc>
              <a:spcBef>
                <a:spcPts val="1600"/>
              </a:spcBef>
              <a:spcAft>
                <a:spcPts val="0"/>
              </a:spcAft>
              <a:buSzPts val="14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Have a more unified platform to track patients and documentation</a:t>
            </a:r>
            <a:endParaRPr sz="1400" dirty="0">
              <a:solidFill>
                <a:schemeClr val="tx1"/>
              </a:solidFill>
              <a:latin typeface="Arial" panose="020B0604020202020204" pitchFamily="34" charset="0"/>
              <a:cs typeface="Arial" panose="020B0604020202020204" pitchFamily="34" charset="0"/>
            </a:endParaRPr>
          </a:p>
          <a:p>
            <a:pPr marL="457200" lvl="0" indent="-317500" rtl="0">
              <a:lnSpc>
                <a:spcPct val="150000"/>
              </a:lnSpc>
              <a:spcBef>
                <a:spcPts val="0"/>
              </a:spcBef>
              <a:spcAft>
                <a:spcPts val="0"/>
              </a:spcAft>
              <a:buSzPts val="14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Have a clearer view of patient’s medical history and needs with that documentation</a:t>
            </a:r>
            <a:endParaRPr sz="1400" dirty="0">
              <a:solidFill>
                <a:schemeClr val="tx1"/>
              </a:solidFill>
              <a:latin typeface="Arial" panose="020B0604020202020204" pitchFamily="34" charset="0"/>
              <a:cs typeface="Arial" panose="020B0604020202020204" pitchFamily="34" charset="0"/>
            </a:endParaRPr>
          </a:p>
          <a:p>
            <a:pPr marL="457200" lvl="0" indent="-317500" rtl="0">
              <a:lnSpc>
                <a:spcPct val="150000"/>
              </a:lnSpc>
              <a:spcBef>
                <a:spcPts val="0"/>
              </a:spcBef>
              <a:spcAft>
                <a:spcPts val="0"/>
              </a:spcAft>
              <a:buSzPts val="14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Consult with patients virtually at their convenience</a:t>
            </a:r>
            <a:endParaRPr sz="1400" dirty="0">
              <a:solidFill>
                <a:schemeClr val="tx1"/>
              </a:solidFill>
              <a:latin typeface="Arial" panose="020B0604020202020204" pitchFamily="34" charset="0"/>
              <a:cs typeface="Arial" panose="020B0604020202020204" pitchFamily="34" charset="0"/>
            </a:endParaRPr>
          </a:p>
          <a:p>
            <a:pPr marL="457200" lvl="0" indent="-317500">
              <a:lnSpc>
                <a:spcPct val="150000"/>
              </a:lnSpc>
              <a:spcBef>
                <a:spcPts val="0"/>
              </a:spcBef>
              <a:spcAft>
                <a:spcPts val="0"/>
              </a:spcAft>
              <a:buSzPts val="14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Quickly identify most convenient pharmacies to have fulfill prescriptions</a:t>
            </a:r>
            <a:endParaRPr sz="1400" dirty="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Lab Tech - Jonah Woods, 24</a:t>
            </a:r>
            <a:endParaRPr/>
          </a:p>
        </p:txBody>
      </p:sp>
      <p:sp>
        <p:nvSpPr>
          <p:cNvPr id="225" name="Shape 225"/>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lvl="0" indent="-285750">
              <a:lnSpc>
                <a:spcPct val="150000"/>
              </a:lnSpc>
              <a:spcBef>
                <a:spcPts val="0"/>
              </a:spcBef>
              <a:spcAft>
                <a:spcPts val="0"/>
              </a:spcAft>
              <a:buFont typeface="Wingdings" panose="05000000000000000000" pitchFamily="2" charset="2"/>
              <a:buChar char="q"/>
            </a:pPr>
            <a:r>
              <a:rPr lang="en" sz="1400" dirty="0">
                <a:solidFill>
                  <a:schemeClr val="tx1"/>
                </a:solidFill>
                <a:latin typeface="Arial" panose="020B0604020202020204" pitchFamily="34" charset="0"/>
                <a:cs typeface="Arial" panose="020B0604020202020204" pitchFamily="34" charset="0"/>
              </a:rPr>
              <a:t>Description</a:t>
            </a:r>
            <a:endParaRPr sz="1400" dirty="0">
              <a:solidFill>
                <a:schemeClr val="tx1"/>
              </a:solidFill>
              <a:latin typeface="Arial" panose="020B0604020202020204" pitchFamily="34" charset="0"/>
              <a:cs typeface="Arial" panose="020B0604020202020204" pitchFamily="34" charset="0"/>
            </a:endParaRPr>
          </a:p>
          <a:p>
            <a:pPr marL="457200" lvl="0" indent="-317500" rtl="0">
              <a:lnSpc>
                <a:spcPct val="150000"/>
              </a:lnSpc>
              <a:spcBef>
                <a:spcPts val="1600"/>
              </a:spcBef>
              <a:spcAft>
                <a:spcPts val="0"/>
              </a:spcAft>
              <a:buSzPts val="14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One of several lab techs at Healthify</a:t>
            </a:r>
            <a:endParaRPr sz="1400" dirty="0">
              <a:solidFill>
                <a:schemeClr val="tx1"/>
              </a:solidFill>
              <a:latin typeface="Arial" panose="020B0604020202020204" pitchFamily="34" charset="0"/>
              <a:cs typeface="Arial" panose="020B0604020202020204" pitchFamily="34" charset="0"/>
            </a:endParaRPr>
          </a:p>
          <a:p>
            <a:pPr marL="457200" lvl="0" indent="-317500" rtl="0">
              <a:lnSpc>
                <a:spcPct val="150000"/>
              </a:lnSpc>
              <a:spcBef>
                <a:spcPts val="0"/>
              </a:spcBef>
              <a:spcAft>
                <a:spcPts val="0"/>
              </a:spcAft>
              <a:buSzPts val="14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Studying at medical school</a:t>
            </a:r>
            <a:endParaRPr sz="1400" dirty="0">
              <a:solidFill>
                <a:schemeClr val="tx1"/>
              </a:solidFill>
              <a:latin typeface="Arial" panose="020B0604020202020204" pitchFamily="34" charset="0"/>
              <a:cs typeface="Arial" panose="020B0604020202020204" pitchFamily="34" charset="0"/>
            </a:endParaRPr>
          </a:p>
          <a:p>
            <a:pPr marL="457200" lvl="0" indent="-317500" rtl="0">
              <a:lnSpc>
                <a:spcPct val="150000"/>
              </a:lnSpc>
              <a:spcBef>
                <a:spcPts val="0"/>
              </a:spcBef>
              <a:spcAft>
                <a:spcPts val="0"/>
              </a:spcAft>
              <a:buSzPts val="14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Feels current system is outdated and that results should be handled digitally</a:t>
            </a:r>
            <a:endParaRPr sz="1400" dirty="0">
              <a:solidFill>
                <a:schemeClr val="tx1"/>
              </a:solidFill>
              <a:latin typeface="Arial" panose="020B0604020202020204" pitchFamily="34" charset="0"/>
              <a:cs typeface="Arial" panose="020B0604020202020204" pitchFamily="34" charset="0"/>
            </a:endParaRPr>
          </a:p>
          <a:p>
            <a:pPr marL="285750" lvl="0" indent="-285750" rtl="0">
              <a:lnSpc>
                <a:spcPct val="150000"/>
              </a:lnSpc>
              <a:spcBef>
                <a:spcPts val="1600"/>
              </a:spcBef>
              <a:spcAft>
                <a:spcPts val="0"/>
              </a:spcAft>
              <a:buFont typeface="Wingdings" panose="05000000000000000000" pitchFamily="2" charset="2"/>
              <a:buChar char="q"/>
            </a:pPr>
            <a:r>
              <a:rPr lang="en" sz="1400" dirty="0">
                <a:solidFill>
                  <a:schemeClr val="tx1"/>
                </a:solidFill>
                <a:latin typeface="Arial" panose="020B0604020202020204" pitchFamily="34" charset="0"/>
                <a:cs typeface="Arial" panose="020B0604020202020204" pitchFamily="34" charset="0"/>
              </a:rPr>
              <a:t>Goals</a:t>
            </a:r>
            <a:endParaRPr sz="1400" dirty="0">
              <a:solidFill>
                <a:schemeClr val="tx1"/>
              </a:solidFill>
              <a:latin typeface="Arial" panose="020B0604020202020204" pitchFamily="34" charset="0"/>
              <a:cs typeface="Arial" panose="020B0604020202020204" pitchFamily="34" charset="0"/>
            </a:endParaRPr>
          </a:p>
          <a:p>
            <a:pPr marL="457200" lvl="0" indent="-317500" rtl="0">
              <a:lnSpc>
                <a:spcPct val="150000"/>
              </a:lnSpc>
              <a:spcBef>
                <a:spcPts val="1600"/>
              </a:spcBef>
              <a:spcAft>
                <a:spcPts val="0"/>
              </a:spcAft>
              <a:buSzPts val="14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Remove the need to have physical documents for lab results</a:t>
            </a:r>
            <a:endParaRPr sz="1400" dirty="0">
              <a:solidFill>
                <a:schemeClr val="tx1"/>
              </a:solidFill>
              <a:latin typeface="Arial" panose="020B0604020202020204" pitchFamily="34" charset="0"/>
              <a:cs typeface="Arial" panose="020B0604020202020204" pitchFamily="34" charset="0"/>
            </a:endParaRPr>
          </a:p>
          <a:p>
            <a:pPr marL="457200" lvl="0" indent="-317500">
              <a:lnSpc>
                <a:spcPct val="150000"/>
              </a:lnSpc>
              <a:spcBef>
                <a:spcPts val="0"/>
              </a:spcBef>
              <a:spcAft>
                <a:spcPts val="0"/>
              </a:spcAft>
              <a:buSzPts val="14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Remove the need for those physical documents to be scanned into a flat file system</a:t>
            </a:r>
            <a:endParaRPr sz="1400" dirty="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Pharmacist - Maria Samson, 37</a:t>
            </a:r>
            <a:endParaRPr/>
          </a:p>
        </p:txBody>
      </p:sp>
      <p:sp>
        <p:nvSpPr>
          <p:cNvPr id="231" name="Shape 231"/>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lvl="0" indent="-285750">
              <a:lnSpc>
                <a:spcPct val="150000"/>
              </a:lnSpc>
              <a:spcBef>
                <a:spcPts val="0"/>
              </a:spcBef>
              <a:spcAft>
                <a:spcPts val="0"/>
              </a:spcAft>
              <a:buFont typeface="Wingdings" panose="05000000000000000000" pitchFamily="2" charset="2"/>
              <a:buChar char="q"/>
            </a:pPr>
            <a:r>
              <a:rPr lang="en" sz="1400" dirty="0">
                <a:solidFill>
                  <a:schemeClr val="tx1"/>
                </a:solidFill>
                <a:latin typeface="Arial" panose="020B0604020202020204" pitchFamily="34" charset="0"/>
                <a:cs typeface="Arial" panose="020B0604020202020204" pitchFamily="34" charset="0"/>
              </a:rPr>
              <a:t>Description</a:t>
            </a:r>
            <a:endParaRPr sz="1400" dirty="0">
              <a:solidFill>
                <a:schemeClr val="tx1"/>
              </a:solidFill>
              <a:latin typeface="Arial" panose="020B0604020202020204" pitchFamily="34" charset="0"/>
              <a:cs typeface="Arial" panose="020B0604020202020204" pitchFamily="34" charset="0"/>
            </a:endParaRPr>
          </a:p>
          <a:p>
            <a:pPr marL="457200" indent="-317500">
              <a:lnSpc>
                <a:spcPct val="150000"/>
              </a:lnSpc>
              <a:buSzPts val="14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Works at local pharmacy branch serving patients from multiple hospitals and health </a:t>
            </a:r>
          </a:p>
          <a:p>
            <a:pPr marL="425450" indent="-285750">
              <a:lnSpc>
                <a:spcPct val="150000"/>
              </a:lnSpc>
              <a:buSzPts val="14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clinics, including Healthify</a:t>
            </a:r>
            <a:endParaRPr sz="1400" dirty="0">
              <a:solidFill>
                <a:schemeClr val="tx1"/>
              </a:solidFill>
              <a:latin typeface="Arial" panose="020B0604020202020204" pitchFamily="34" charset="0"/>
              <a:cs typeface="Arial" panose="020B0604020202020204" pitchFamily="34" charset="0"/>
            </a:endParaRPr>
          </a:p>
          <a:p>
            <a:pPr marL="457200" lvl="0" indent="-317500" rtl="0">
              <a:lnSpc>
                <a:spcPct val="150000"/>
              </a:lnSpc>
              <a:spcBef>
                <a:spcPts val="0"/>
              </a:spcBef>
              <a:spcAft>
                <a:spcPts val="0"/>
              </a:spcAft>
              <a:buSzPts val="14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Pharmacy has implemented latest technologies to track and manage medicine supplies</a:t>
            </a:r>
            <a:endParaRPr sz="1400" dirty="0">
              <a:solidFill>
                <a:schemeClr val="tx1"/>
              </a:solidFill>
              <a:latin typeface="Arial" panose="020B0604020202020204" pitchFamily="34" charset="0"/>
              <a:cs typeface="Arial" panose="020B0604020202020204" pitchFamily="34" charset="0"/>
            </a:endParaRPr>
          </a:p>
          <a:p>
            <a:pPr marL="457200" lvl="0" indent="-317500" rtl="0">
              <a:lnSpc>
                <a:spcPct val="150000"/>
              </a:lnSpc>
              <a:spcBef>
                <a:spcPts val="0"/>
              </a:spcBef>
              <a:spcAft>
                <a:spcPts val="0"/>
              </a:spcAft>
              <a:buSzPts val="14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Concerned that clinics that don’t update their own systems will waste patient’s time </a:t>
            </a:r>
            <a:endParaRPr lang="en" sz="1400" dirty="0" smtClean="0">
              <a:solidFill>
                <a:schemeClr val="tx1"/>
              </a:solidFill>
              <a:latin typeface="Arial" panose="020B0604020202020204" pitchFamily="34" charset="0"/>
              <a:cs typeface="Arial" panose="020B0604020202020204" pitchFamily="34" charset="0"/>
            </a:endParaRPr>
          </a:p>
          <a:p>
            <a:pPr marL="425450" lvl="0" indent="-285750" rtl="0">
              <a:lnSpc>
                <a:spcPct val="150000"/>
              </a:lnSpc>
              <a:spcBef>
                <a:spcPts val="0"/>
              </a:spcBef>
              <a:spcAft>
                <a:spcPts val="0"/>
              </a:spcAft>
              <a:buSzPts val="1400"/>
              <a:buFont typeface="Wingdings" panose="05000000000000000000" pitchFamily="2" charset="2"/>
              <a:buChar char="§"/>
            </a:pPr>
            <a:r>
              <a:rPr lang="en" sz="1400" dirty="0" smtClean="0">
                <a:solidFill>
                  <a:schemeClr val="tx1"/>
                </a:solidFill>
                <a:latin typeface="Arial" panose="020B0604020202020204" pitchFamily="34" charset="0"/>
                <a:cs typeface="Arial" panose="020B0604020202020204" pitchFamily="34" charset="0"/>
              </a:rPr>
              <a:t>sending </a:t>
            </a:r>
            <a:r>
              <a:rPr lang="en" sz="1400" dirty="0">
                <a:solidFill>
                  <a:schemeClr val="tx1"/>
                </a:solidFill>
                <a:latin typeface="Arial" panose="020B0604020202020204" pitchFamily="34" charset="0"/>
                <a:cs typeface="Arial" panose="020B0604020202020204" pitchFamily="34" charset="0"/>
              </a:rPr>
              <a:t>them to pharmacies that can’t fulfill prescriptions</a:t>
            </a:r>
            <a:endParaRPr sz="1400" dirty="0">
              <a:solidFill>
                <a:schemeClr val="tx1"/>
              </a:solidFill>
              <a:latin typeface="Arial" panose="020B0604020202020204" pitchFamily="34" charset="0"/>
              <a:cs typeface="Arial" panose="020B0604020202020204" pitchFamily="34" charset="0"/>
            </a:endParaRPr>
          </a:p>
          <a:p>
            <a:pPr marL="285750" lvl="0" indent="-285750" rtl="0">
              <a:lnSpc>
                <a:spcPct val="150000"/>
              </a:lnSpc>
              <a:spcBef>
                <a:spcPts val="1600"/>
              </a:spcBef>
              <a:spcAft>
                <a:spcPts val="0"/>
              </a:spcAft>
              <a:buFont typeface="Wingdings" panose="05000000000000000000" pitchFamily="2" charset="2"/>
              <a:buChar char="q"/>
            </a:pPr>
            <a:r>
              <a:rPr lang="en" sz="1400" dirty="0">
                <a:solidFill>
                  <a:schemeClr val="tx1"/>
                </a:solidFill>
                <a:latin typeface="Arial" panose="020B0604020202020204" pitchFamily="34" charset="0"/>
                <a:cs typeface="Arial" panose="020B0604020202020204" pitchFamily="34" charset="0"/>
              </a:rPr>
              <a:t>Goal</a:t>
            </a:r>
            <a:endParaRPr sz="1400" dirty="0">
              <a:solidFill>
                <a:schemeClr val="tx1"/>
              </a:solidFill>
              <a:latin typeface="Arial" panose="020B0604020202020204" pitchFamily="34" charset="0"/>
              <a:cs typeface="Arial" panose="020B0604020202020204" pitchFamily="34" charset="0"/>
            </a:endParaRPr>
          </a:p>
          <a:p>
            <a:pPr marL="425450" indent="-285750">
              <a:lnSpc>
                <a:spcPct val="150000"/>
              </a:lnSpc>
              <a:buSzPts val="14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Have a system that can interface with her branch’s medicine inventory remotely,</a:t>
            </a:r>
          </a:p>
          <a:p>
            <a:pPr marL="425450" indent="-285750">
              <a:lnSpc>
                <a:spcPct val="150000"/>
              </a:lnSpc>
              <a:buSzPts val="14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 so hospitals and clinics have a better idea of which pharmacies can</a:t>
            </a:r>
          </a:p>
          <a:p>
            <a:pPr marL="425450" indent="-285750">
              <a:lnSpc>
                <a:spcPct val="150000"/>
              </a:lnSpc>
              <a:buSzPts val="14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 best fulfill requested prescriptions</a:t>
            </a:r>
            <a:endParaRPr sz="1400" dirty="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1007945" y="2155227"/>
            <a:ext cx="8571300" cy="94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User Scenarios</a:t>
            </a:r>
            <a:endParaRP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311700" y="176225"/>
            <a:ext cx="8520600" cy="741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User Scenarios (Contd.)</a:t>
            </a:r>
            <a:endParaRPr/>
          </a:p>
        </p:txBody>
      </p:sp>
      <p:graphicFrame>
        <p:nvGraphicFramePr>
          <p:cNvPr id="242" name="Shape 242"/>
          <p:cNvGraphicFramePr/>
          <p:nvPr>
            <p:extLst>
              <p:ext uri="{D42A27DB-BD31-4B8C-83A1-F6EECF244321}">
                <p14:modId xmlns:p14="http://schemas.microsoft.com/office/powerpoint/2010/main" val="3852841455"/>
              </p:ext>
            </p:extLst>
          </p:nvPr>
        </p:nvGraphicFramePr>
        <p:xfrm>
          <a:off x="311700" y="876381"/>
          <a:ext cx="6681382" cy="4228980"/>
        </p:xfrm>
        <a:graphic>
          <a:graphicData uri="http://schemas.openxmlformats.org/drawingml/2006/table">
            <a:tbl>
              <a:tblPr>
                <a:noFill/>
                <a:tableStyleId>{8BF5C152-5AD3-443C-9CCF-F1099C05FF24}</a:tableStyleId>
              </a:tblPr>
              <a:tblGrid>
                <a:gridCol w="748173">
                  <a:extLst>
                    <a:ext uri="{9D8B030D-6E8A-4147-A177-3AD203B41FA5}">
                      <a16:colId xmlns:a16="http://schemas.microsoft.com/office/drawing/2014/main" val="20000"/>
                    </a:ext>
                  </a:extLst>
                </a:gridCol>
                <a:gridCol w="1506682">
                  <a:extLst>
                    <a:ext uri="{9D8B030D-6E8A-4147-A177-3AD203B41FA5}">
                      <a16:colId xmlns:a16="http://schemas.microsoft.com/office/drawing/2014/main" val="20001"/>
                    </a:ext>
                  </a:extLst>
                </a:gridCol>
                <a:gridCol w="1444336">
                  <a:extLst>
                    <a:ext uri="{9D8B030D-6E8A-4147-A177-3AD203B41FA5}">
                      <a16:colId xmlns:a16="http://schemas.microsoft.com/office/drawing/2014/main" val="20002"/>
                    </a:ext>
                  </a:extLst>
                </a:gridCol>
                <a:gridCol w="2982191">
                  <a:extLst>
                    <a:ext uri="{9D8B030D-6E8A-4147-A177-3AD203B41FA5}">
                      <a16:colId xmlns:a16="http://schemas.microsoft.com/office/drawing/2014/main" val="20003"/>
                    </a:ext>
                  </a:extLst>
                </a:gridCol>
              </a:tblGrid>
              <a:tr h="362651">
                <a:tc>
                  <a:txBody>
                    <a:bodyPr/>
                    <a:lstStyle/>
                    <a:p>
                      <a:pPr marL="0" lvl="0" indent="0">
                        <a:spcBef>
                          <a:spcPts val="0"/>
                        </a:spcBef>
                        <a:spcAft>
                          <a:spcPts val="0"/>
                        </a:spcAft>
                        <a:buNone/>
                      </a:pPr>
                      <a:r>
                        <a:rPr lang="en" b="1">
                          <a:solidFill>
                            <a:schemeClr val="dk2"/>
                          </a:solidFill>
                          <a:latin typeface="Open Sans"/>
                          <a:ea typeface="Open Sans"/>
                          <a:cs typeface="Open Sans"/>
                          <a:sym typeface="Open Sans"/>
                        </a:rPr>
                        <a:t>Who</a:t>
                      </a:r>
                      <a:endParaRPr b="1">
                        <a:solidFill>
                          <a:schemeClr val="dk2"/>
                        </a:solidFill>
                        <a:latin typeface="Open Sans"/>
                        <a:ea typeface="Open Sans"/>
                        <a:cs typeface="Open Sans"/>
                        <a:sym typeface="Open Sans"/>
                      </a:endParaRPr>
                    </a:p>
                  </a:txBody>
                  <a:tcPr marL="91425" marR="91425" marT="91425" marB="91425"/>
                </a:tc>
                <a:tc>
                  <a:txBody>
                    <a:bodyPr/>
                    <a:lstStyle/>
                    <a:p>
                      <a:pPr marL="0" lvl="0" indent="0">
                        <a:spcBef>
                          <a:spcPts val="0"/>
                        </a:spcBef>
                        <a:spcAft>
                          <a:spcPts val="0"/>
                        </a:spcAft>
                        <a:buNone/>
                      </a:pPr>
                      <a:r>
                        <a:rPr lang="en" b="1">
                          <a:solidFill>
                            <a:schemeClr val="dk2"/>
                          </a:solidFill>
                          <a:latin typeface="Open Sans"/>
                          <a:ea typeface="Open Sans"/>
                          <a:cs typeface="Open Sans"/>
                          <a:sym typeface="Open Sans"/>
                        </a:rPr>
                        <a:t>What</a:t>
                      </a:r>
                      <a:endParaRPr b="1">
                        <a:solidFill>
                          <a:schemeClr val="dk2"/>
                        </a:solidFill>
                        <a:latin typeface="Open Sans"/>
                        <a:ea typeface="Open Sans"/>
                        <a:cs typeface="Open Sans"/>
                        <a:sym typeface="Open Sans"/>
                      </a:endParaRPr>
                    </a:p>
                  </a:txBody>
                  <a:tcPr marL="91425" marR="91425" marT="91425" marB="91425"/>
                </a:tc>
                <a:tc>
                  <a:txBody>
                    <a:bodyPr/>
                    <a:lstStyle/>
                    <a:p>
                      <a:pPr marL="0" lvl="0" indent="0">
                        <a:spcBef>
                          <a:spcPts val="0"/>
                        </a:spcBef>
                        <a:spcAft>
                          <a:spcPts val="0"/>
                        </a:spcAft>
                        <a:buNone/>
                      </a:pPr>
                      <a:r>
                        <a:rPr lang="en" b="1">
                          <a:solidFill>
                            <a:schemeClr val="dk2"/>
                          </a:solidFill>
                          <a:latin typeface="Open Sans"/>
                          <a:ea typeface="Open Sans"/>
                          <a:cs typeface="Open Sans"/>
                          <a:sym typeface="Open Sans"/>
                        </a:rPr>
                        <a:t>Why</a:t>
                      </a:r>
                      <a:endParaRPr b="1">
                        <a:solidFill>
                          <a:schemeClr val="dk2"/>
                        </a:solidFill>
                        <a:latin typeface="Open Sans"/>
                        <a:ea typeface="Open Sans"/>
                        <a:cs typeface="Open Sans"/>
                        <a:sym typeface="Open Sans"/>
                      </a:endParaRPr>
                    </a:p>
                  </a:txBody>
                  <a:tcPr marL="91425" marR="91425" marT="91425" marB="91425"/>
                </a:tc>
                <a:tc>
                  <a:txBody>
                    <a:bodyPr/>
                    <a:lstStyle/>
                    <a:p>
                      <a:pPr marL="0" lvl="0" indent="0" rtl="0">
                        <a:spcBef>
                          <a:spcPts val="0"/>
                        </a:spcBef>
                        <a:spcAft>
                          <a:spcPts val="0"/>
                        </a:spcAft>
                        <a:buNone/>
                      </a:pPr>
                      <a:r>
                        <a:rPr lang="en" b="1">
                          <a:solidFill>
                            <a:schemeClr val="dk2"/>
                          </a:solidFill>
                          <a:latin typeface="Open Sans"/>
                          <a:ea typeface="Open Sans"/>
                          <a:cs typeface="Open Sans"/>
                          <a:sym typeface="Open Sans"/>
                        </a:rPr>
                        <a:t>Acceptance Test</a:t>
                      </a:r>
                      <a:endParaRPr b="1">
                        <a:solidFill>
                          <a:schemeClr val="dk2"/>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081011">
                <a:tc>
                  <a:txBody>
                    <a:bodyPr/>
                    <a:lstStyle/>
                    <a:p>
                      <a:pPr marL="0" lvl="0" indent="0" rtl="0">
                        <a:spcBef>
                          <a:spcPts val="0"/>
                        </a:spcBef>
                        <a:spcAft>
                          <a:spcPts val="0"/>
                        </a:spcAft>
                        <a:buNone/>
                      </a:pPr>
                      <a:r>
                        <a:rPr lang="en">
                          <a:solidFill>
                            <a:schemeClr val="dk2"/>
                          </a:solidFill>
                          <a:latin typeface="Open Sans"/>
                          <a:ea typeface="Open Sans"/>
                          <a:cs typeface="Open Sans"/>
                          <a:sym typeface="Open Sans"/>
                        </a:rPr>
                        <a:t>Patient</a:t>
                      </a:r>
                      <a:endParaRPr>
                        <a:solidFill>
                          <a:schemeClr val="dk2"/>
                        </a:solidFill>
                        <a:latin typeface="Open Sans"/>
                        <a:ea typeface="Open Sans"/>
                        <a:cs typeface="Open Sans"/>
                        <a:sym typeface="Open Sans"/>
                      </a:endParaRPr>
                    </a:p>
                  </a:txBody>
                  <a:tcPr marL="91425" marR="91425" marT="91425" marB="91425"/>
                </a:tc>
                <a:tc>
                  <a:txBody>
                    <a:bodyPr/>
                    <a:lstStyle/>
                    <a:p>
                      <a:pPr marL="0" lvl="0" indent="0" rtl="0">
                        <a:spcBef>
                          <a:spcPts val="0"/>
                        </a:spcBef>
                        <a:spcAft>
                          <a:spcPts val="0"/>
                        </a:spcAft>
                        <a:buNone/>
                      </a:pPr>
                      <a:r>
                        <a:rPr lang="en">
                          <a:solidFill>
                            <a:schemeClr val="dk2"/>
                          </a:solidFill>
                          <a:latin typeface="Open Sans"/>
                          <a:ea typeface="Open Sans"/>
                          <a:cs typeface="Open Sans"/>
                          <a:sym typeface="Open Sans"/>
                        </a:rPr>
                        <a:t>Healthcare provider to have a clear idea of my medical history</a:t>
                      </a:r>
                      <a:endParaRPr>
                        <a:solidFill>
                          <a:schemeClr val="dk2"/>
                        </a:solidFill>
                        <a:latin typeface="Open Sans"/>
                        <a:ea typeface="Open Sans"/>
                        <a:cs typeface="Open Sans"/>
                        <a:sym typeface="Open Sans"/>
                      </a:endParaRPr>
                    </a:p>
                  </a:txBody>
                  <a:tcPr marL="91425" marR="91425" marT="91425" marB="91425"/>
                </a:tc>
                <a:tc>
                  <a:txBody>
                    <a:bodyPr/>
                    <a:lstStyle/>
                    <a:p>
                      <a:pPr marL="0" lvl="0" indent="0" rtl="0">
                        <a:spcBef>
                          <a:spcPts val="0"/>
                        </a:spcBef>
                        <a:spcAft>
                          <a:spcPts val="0"/>
                        </a:spcAft>
                        <a:buNone/>
                      </a:pPr>
                      <a:r>
                        <a:rPr lang="en">
                          <a:solidFill>
                            <a:schemeClr val="dk2"/>
                          </a:solidFill>
                          <a:latin typeface="Open Sans"/>
                          <a:ea typeface="Open Sans"/>
                          <a:cs typeface="Open Sans"/>
                          <a:sym typeface="Open Sans"/>
                        </a:rPr>
                        <a:t>To better fulfill my needs</a:t>
                      </a:r>
                      <a:endParaRPr>
                        <a:solidFill>
                          <a:schemeClr val="dk2"/>
                        </a:solidFill>
                        <a:latin typeface="Open Sans"/>
                        <a:ea typeface="Open Sans"/>
                        <a:cs typeface="Open Sans"/>
                        <a:sym typeface="Open Sans"/>
                      </a:endParaRPr>
                    </a:p>
                  </a:txBody>
                  <a:tcPr marL="91425" marR="91425" marT="91425" marB="91425"/>
                </a:tc>
                <a:tc>
                  <a:txBody>
                    <a:bodyPr/>
                    <a:lstStyle/>
                    <a:p>
                      <a:pPr marL="0" lvl="0" indent="0" rtl="0">
                        <a:spcBef>
                          <a:spcPts val="0"/>
                        </a:spcBef>
                        <a:spcAft>
                          <a:spcPts val="0"/>
                        </a:spcAft>
                        <a:buNone/>
                      </a:pPr>
                      <a:r>
                        <a:rPr lang="en" dirty="0">
                          <a:solidFill>
                            <a:schemeClr val="dk2"/>
                          </a:solidFill>
                          <a:latin typeface="Open Sans"/>
                          <a:ea typeface="Open Sans"/>
                          <a:cs typeface="Open Sans"/>
                          <a:sym typeface="Open Sans"/>
                        </a:rPr>
                        <a:t>On request, system will accept updates to profile from users of the system</a:t>
                      </a:r>
                      <a:endParaRPr dirty="0">
                        <a:solidFill>
                          <a:schemeClr val="dk2"/>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1264584">
                <a:tc>
                  <a:txBody>
                    <a:bodyPr/>
                    <a:lstStyle/>
                    <a:p>
                      <a:pPr marL="0" lvl="0" indent="0" rtl="0">
                        <a:spcBef>
                          <a:spcPts val="0"/>
                        </a:spcBef>
                        <a:spcAft>
                          <a:spcPts val="0"/>
                        </a:spcAft>
                        <a:buNone/>
                      </a:pPr>
                      <a:r>
                        <a:rPr lang="en">
                          <a:solidFill>
                            <a:schemeClr val="dk2"/>
                          </a:solidFill>
                          <a:latin typeface="Open Sans"/>
                          <a:ea typeface="Open Sans"/>
                          <a:cs typeface="Open Sans"/>
                          <a:sym typeface="Open Sans"/>
                        </a:rPr>
                        <a:t>Doctor</a:t>
                      </a:r>
                      <a:endParaRPr>
                        <a:solidFill>
                          <a:schemeClr val="dk2"/>
                        </a:solidFill>
                        <a:latin typeface="Open Sans"/>
                        <a:ea typeface="Open Sans"/>
                        <a:cs typeface="Open Sans"/>
                        <a:sym typeface="Open Sans"/>
                      </a:endParaRPr>
                    </a:p>
                  </a:txBody>
                  <a:tcPr marL="91425" marR="91425" marT="91425" marB="91425"/>
                </a:tc>
                <a:tc>
                  <a:txBody>
                    <a:bodyPr/>
                    <a:lstStyle/>
                    <a:p>
                      <a:pPr marL="0" lvl="0" indent="0" rtl="0">
                        <a:spcBef>
                          <a:spcPts val="0"/>
                        </a:spcBef>
                        <a:spcAft>
                          <a:spcPts val="0"/>
                        </a:spcAft>
                        <a:buNone/>
                      </a:pPr>
                      <a:r>
                        <a:rPr lang="en">
                          <a:solidFill>
                            <a:schemeClr val="dk2"/>
                          </a:solidFill>
                          <a:latin typeface="Open Sans"/>
                          <a:ea typeface="Open Sans"/>
                          <a:cs typeface="Open Sans"/>
                          <a:sym typeface="Open Sans"/>
                        </a:rPr>
                        <a:t>A complete view of my patient’s medical profile and history</a:t>
                      </a:r>
                      <a:endParaRPr>
                        <a:solidFill>
                          <a:schemeClr val="dk2"/>
                        </a:solidFill>
                        <a:latin typeface="Open Sans"/>
                        <a:ea typeface="Open Sans"/>
                        <a:cs typeface="Open Sans"/>
                        <a:sym typeface="Open Sans"/>
                      </a:endParaRPr>
                    </a:p>
                  </a:txBody>
                  <a:tcPr marL="91425" marR="91425" marT="91425" marB="91425"/>
                </a:tc>
                <a:tc>
                  <a:txBody>
                    <a:bodyPr/>
                    <a:lstStyle/>
                    <a:p>
                      <a:pPr marL="0" lvl="0" indent="0" rtl="0">
                        <a:spcBef>
                          <a:spcPts val="0"/>
                        </a:spcBef>
                        <a:spcAft>
                          <a:spcPts val="0"/>
                        </a:spcAft>
                        <a:buNone/>
                      </a:pPr>
                      <a:r>
                        <a:rPr lang="en">
                          <a:solidFill>
                            <a:schemeClr val="dk2"/>
                          </a:solidFill>
                          <a:latin typeface="Open Sans"/>
                          <a:ea typeface="Open Sans"/>
                          <a:cs typeface="Open Sans"/>
                          <a:sym typeface="Open Sans"/>
                        </a:rPr>
                        <a:t>To more efficiently diagnose their issues and prescribe medication</a:t>
                      </a:r>
                      <a:endParaRPr>
                        <a:solidFill>
                          <a:schemeClr val="dk2"/>
                        </a:solidFill>
                        <a:latin typeface="Open Sans"/>
                        <a:ea typeface="Open Sans"/>
                        <a:cs typeface="Open Sans"/>
                        <a:sym typeface="Open Sans"/>
                      </a:endParaRPr>
                    </a:p>
                  </a:txBody>
                  <a:tcPr marL="91425" marR="91425" marT="91425" marB="91425"/>
                </a:tc>
                <a:tc>
                  <a:txBody>
                    <a:bodyPr/>
                    <a:lstStyle/>
                    <a:p>
                      <a:pPr marL="0" lvl="0" indent="0" rtl="0">
                        <a:spcBef>
                          <a:spcPts val="0"/>
                        </a:spcBef>
                        <a:spcAft>
                          <a:spcPts val="0"/>
                        </a:spcAft>
                        <a:buNone/>
                      </a:pPr>
                      <a:r>
                        <a:rPr lang="en">
                          <a:solidFill>
                            <a:schemeClr val="dk2"/>
                          </a:solidFill>
                          <a:latin typeface="Open Sans"/>
                          <a:ea typeface="Open Sans"/>
                          <a:cs typeface="Open Sans"/>
                          <a:sym typeface="Open Sans"/>
                        </a:rPr>
                        <a:t>On request, system will provide and format all relevant data on a patient</a:t>
                      </a:r>
                      <a:endParaRPr>
                        <a:solidFill>
                          <a:schemeClr val="dk2"/>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1081011">
                <a:tc>
                  <a:txBody>
                    <a:bodyPr/>
                    <a:lstStyle/>
                    <a:p>
                      <a:pPr marL="0" lvl="0" indent="0" rtl="0">
                        <a:spcBef>
                          <a:spcPts val="0"/>
                        </a:spcBef>
                        <a:spcAft>
                          <a:spcPts val="0"/>
                        </a:spcAft>
                        <a:buNone/>
                      </a:pPr>
                      <a:r>
                        <a:rPr lang="en">
                          <a:solidFill>
                            <a:schemeClr val="dk2"/>
                          </a:solidFill>
                          <a:latin typeface="Open Sans"/>
                          <a:ea typeface="Open Sans"/>
                          <a:cs typeface="Open Sans"/>
                          <a:sym typeface="Open Sans"/>
                        </a:rPr>
                        <a:t>Lab tech</a:t>
                      </a:r>
                      <a:endParaRPr>
                        <a:solidFill>
                          <a:schemeClr val="dk2"/>
                        </a:solidFill>
                        <a:latin typeface="Open Sans"/>
                        <a:ea typeface="Open Sans"/>
                        <a:cs typeface="Open Sans"/>
                        <a:sym typeface="Open Sans"/>
                      </a:endParaRPr>
                    </a:p>
                  </a:txBody>
                  <a:tcPr marL="91425" marR="91425" marT="91425" marB="91425"/>
                </a:tc>
                <a:tc>
                  <a:txBody>
                    <a:bodyPr/>
                    <a:lstStyle/>
                    <a:p>
                      <a:pPr marL="0" lvl="0" indent="0" rtl="0">
                        <a:spcBef>
                          <a:spcPts val="0"/>
                        </a:spcBef>
                        <a:spcAft>
                          <a:spcPts val="0"/>
                        </a:spcAft>
                        <a:buNone/>
                      </a:pPr>
                      <a:r>
                        <a:rPr lang="en" dirty="0">
                          <a:solidFill>
                            <a:schemeClr val="dk2"/>
                          </a:solidFill>
                          <a:latin typeface="Open Sans"/>
                          <a:ea typeface="Open Sans"/>
                          <a:cs typeface="Open Sans"/>
                          <a:sym typeface="Open Sans"/>
                        </a:rPr>
                        <a:t>See what tests are required and quickly update them with results</a:t>
                      </a:r>
                      <a:endParaRPr dirty="0">
                        <a:solidFill>
                          <a:schemeClr val="dk2"/>
                        </a:solidFill>
                        <a:latin typeface="Open Sans"/>
                        <a:ea typeface="Open Sans"/>
                        <a:cs typeface="Open Sans"/>
                        <a:sym typeface="Open Sans"/>
                      </a:endParaRPr>
                    </a:p>
                  </a:txBody>
                  <a:tcPr marL="91425" marR="91425" marT="91425" marB="91425"/>
                </a:tc>
                <a:tc>
                  <a:txBody>
                    <a:bodyPr/>
                    <a:lstStyle/>
                    <a:p>
                      <a:pPr marL="0" lvl="0" indent="0" rtl="0">
                        <a:spcBef>
                          <a:spcPts val="0"/>
                        </a:spcBef>
                        <a:spcAft>
                          <a:spcPts val="0"/>
                        </a:spcAft>
                        <a:buNone/>
                      </a:pPr>
                      <a:r>
                        <a:rPr lang="en">
                          <a:solidFill>
                            <a:schemeClr val="dk2"/>
                          </a:solidFill>
                          <a:latin typeface="Open Sans"/>
                          <a:ea typeface="Open Sans"/>
                          <a:cs typeface="Open Sans"/>
                          <a:sym typeface="Open Sans"/>
                        </a:rPr>
                        <a:t>To help the doctor analyze the results</a:t>
                      </a:r>
                      <a:endParaRPr>
                        <a:solidFill>
                          <a:schemeClr val="dk2"/>
                        </a:solidFill>
                        <a:latin typeface="Open Sans"/>
                        <a:ea typeface="Open Sans"/>
                        <a:cs typeface="Open Sans"/>
                        <a:sym typeface="Open Sans"/>
                      </a:endParaRPr>
                    </a:p>
                  </a:txBody>
                  <a:tcPr marL="91425" marR="91425" marT="91425" marB="91425"/>
                </a:tc>
                <a:tc>
                  <a:txBody>
                    <a:bodyPr/>
                    <a:lstStyle/>
                    <a:p>
                      <a:pPr marL="0" lvl="0" indent="0" rtl="0">
                        <a:spcBef>
                          <a:spcPts val="0"/>
                        </a:spcBef>
                        <a:spcAft>
                          <a:spcPts val="0"/>
                        </a:spcAft>
                        <a:buNone/>
                      </a:pPr>
                      <a:r>
                        <a:rPr lang="en" dirty="0">
                          <a:solidFill>
                            <a:schemeClr val="dk2"/>
                          </a:solidFill>
                          <a:latin typeface="Open Sans"/>
                          <a:ea typeface="Open Sans"/>
                          <a:cs typeface="Open Sans"/>
                          <a:sym typeface="Open Sans"/>
                        </a:rPr>
                        <a:t>System will display requested tests for a patient and accept updates from the lab</a:t>
                      </a:r>
                      <a:endParaRPr dirty="0">
                        <a:solidFill>
                          <a:schemeClr val="dk2"/>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User Scenarios (Contd.)</a:t>
            </a:r>
            <a:endParaRPr/>
          </a:p>
        </p:txBody>
      </p:sp>
      <p:graphicFrame>
        <p:nvGraphicFramePr>
          <p:cNvPr id="248" name="Shape 248"/>
          <p:cNvGraphicFramePr/>
          <p:nvPr>
            <p:extLst>
              <p:ext uri="{D42A27DB-BD31-4B8C-83A1-F6EECF244321}">
                <p14:modId xmlns:p14="http://schemas.microsoft.com/office/powerpoint/2010/main" val="4021909342"/>
              </p:ext>
            </p:extLst>
          </p:nvPr>
        </p:nvGraphicFramePr>
        <p:xfrm>
          <a:off x="311700" y="1228625"/>
          <a:ext cx="6982718" cy="1612125"/>
        </p:xfrm>
        <a:graphic>
          <a:graphicData uri="http://schemas.openxmlformats.org/drawingml/2006/table">
            <a:tbl>
              <a:tblPr>
                <a:noFill/>
                <a:tableStyleId>{8BF5C152-5AD3-443C-9CCF-F1099C05FF24}</a:tableStyleId>
              </a:tblPr>
              <a:tblGrid>
                <a:gridCol w="810518">
                  <a:extLst>
                    <a:ext uri="{9D8B030D-6E8A-4147-A177-3AD203B41FA5}">
                      <a16:colId xmlns:a16="http://schemas.microsoft.com/office/drawing/2014/main" val="20000"/>
                    </a:ext>
                  </a:extLst>
                </a:gridCol>
                <a:gridCol w="2119746">
                  <a:extLst>
                    <a:ext uri="{9D8B030D-6E8A-4147-A177-3AD203B41FA5}">
                      <a16:colId xmlns:a16="http://schemas.microsoft.com/office/drawing/2014/main" val="20001"/>
                    </a:ext>
                  </a:extLst>
                </a:gridCol>
                <a:gridCol w="1226127">
                  <a:extLst>
                    <a:ext uri="{9D8B030D-6E8A-4147-A177-3AD203B41FA5}">
                      <a16:colId xmlns:a16="http://schemas.microsoft.com/office/drawing/2014/main" val="20002"/>
                    </a:ext>
                  </a:extLst>
                </a:gridCol>
                <a:gridCol w="2826327">
                  <a:extLst>
                    <a:ext uri="{9D8B030D-6E8A-4147-A177-3AD203B41FA5}">
                      <a16:colId xmlns:a16="http://schemas.microsoft.com/office/drawing/2014/main" val="20003"/>
                    </a:ext>
                  </a:extLst>
                </a:gridCol>
              </a:tblGrid>
              <a:tr h="423675">
                <a:tc>
                  <a:txBody>
                    <a:bodyPr/>
                    <a:lstStyle/>
                    <a:p>
                      <a:pPr marL="0" lvl="0" indent="0" rtl="0">
                        <a:spcBef>
                          <a:spcPts val="0"/>
                        </a:spcBef>
                        <a:spcAft>
                          <a:spcPts val="0"/>
                        </a:spcAft>
                        <a:buNone/>
                      </a:pPr>
                      <a:r>
                        <a:rPr lang="en" b="1">
                          <a:solidFill>
                            <a:schemeClr val="dk2"/>
                          </a:solidFill>
                          <a:latin typeface="Open Sans"/>
                          <a:ea typeface="Open Sans"/>
                          <a:cs typeface="Open Sans"/>
                          <a:sym typeface="Open Sans"/>
                        </a:rPr>
                        <a:t>Who</a:t>
                      </a:r>
                      <a:endParaRPr b="1">
                        <a:solidFill>
                          <a:schemeClr val="dk2"/>
                        </a:solidFill>
                        <a:latin typeface="Open Sans"/>
                        <a:ea typeface="Open Sans"/>
                        <a:cs typeface="Open Sans"/>
                        <a:sym typeface="Open Sans"/>
                      </a:endParaRPr>
                    </a:p>
                  </a:txBody>
                  <a:tcPr marL="91425" marR="91425" marT="91425" marB="91425"/>
                </a:tc>
                <a:tc>
                  <a:txBody>
                    <a:bodyPr/>
                    <a:lstStyle/>
                    <a:p>
                      <a:pPr marL="0" lvl="0" indent="0" rtl="0">
                        <a:spcBef>
                          <a:spcPts val="0"/>
                        </a:spcBef>
                        <a:spcAft>
                          <a:spcPts val="0"/>
                        </a:spcAft>
                        <a:buNone/>
                      </a:pPr>
                      <a:r>
                        <a:rPr lang="en" b="1">
                          <a:solidFill>
                            <a:schemeClr val="dk2"/>
                          </a:solidFill>
                          <a:latin typeface="Open Sans"/>
                          <a:ea typeface="Open Sans"/>
                          <a:cs typeface="Open Sans"/>
                          <a:sym typeface="Open Sans"/>
                        </a:rPr>
                        <a:t>What</a:t>
                      </a:r>
                      <a:endParaRPr b="1">
                        <a:solidFill>
                          <a:schemeClr val="dk2"/>
                        </a:solidFill>
                        <a:latin typeface="Open Sans"/>
                        <a:ea typeface="Open Sans"/>
                        <a:cs typeface="Open Sans"/>
                        <a:sym typeface="Open Sans"/>
                      </a:endParaRPr>
                    </a:p>
                  </a:txBody>
                  <a:tcPr marL="91425" marR="91425" marT="91425" marB="91425"/>
                </a:tc>
                <a:tc>
                  <a:txBody>
                    <a:bodyPr/>
                    <a:lstStyle/>
                    <a:p>
                      <a:pPr marL="0" lvl="0" indent="0" rtl="0">
                        <a:spcBef>
                          <a:spcPts val="0"/>
                        </a:spcBef>
                        <a:spcAft>
                          <a:spcPts val="0"/>
                        </a:spcAft>
                        <a:buNone/>
                      </a:pPr>
                      <a:r>
                        <a:rPr lang="en" b="1">
                          <a:solidFill>
                            <a:schemeClr val="dk2"/>
                          </a:solidFill>
                          <a:latin typeface="Open Sans"/>
                          <a:ea typeface="Open Sans"/>
                          <a:cs typeface="Open Sans"/>
                          <a:sym typeface="Open Sans"/>
                        </a:rPr>
                        <a:t>Why</a:t>
                      </a:r>
                      <a:endParaRPr b="1">
                        <a:solidFill>
                          <a:schemeClr val="dk2"/>
                        </a:solidFill>
                        <a:latin typeface="Open Sans"/>
                        <a:ea typeface="Open Sans"/>
                        <a:cs typeface="Open Sans"/>
                        <a:sym typeface="Open Sans"/>
                      </a:endParaRPr>
                    </a:p>
                  </a:txBody>
                  <a:tcPr marL="91425" marR="91425" marT="91425" marB="91425"/>
                </a:tc>
                <a:tc>
                  <a:txBody>
                    <a:bodyPr/>
                    <a:lstStyle/>
                    <a:p>
                      <a:pPr marL="0" lvl="0" indent="0" rtl="0">
                        <a:spcBef>
                          <a:spcPts val="0"/>
                        </a:spcBef>
                        <a:spcAft>
                          <a:spcPts val="0"/>
                        </a:spcAft>
                        <a:buNone/>
                      </a:pPr>
                      <a:r>
                        <a:rPr lang="en" b="1">
                          <a:solidFill>
                            <a:schemeClr val="dk2"/>
                          </a:solidFill>
                          <a:latin typeface="Open Sans"/>
                          <a:ea typeface="Open Sans"/>
                          <a:cs typeface="Open Sans"/>
                          <a:sym typeface="Open Sans"/>
                        </a:rPr>
                        <a:t>Acceptance Test</a:t>
                      </a:r>
                      <a:endParaRPr b="1">
                        <a:solidFill>
                          <a:schemeClr val="dk2"/>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188450">
                <a:tc>
                  <a:txBody>
                    <a:bodyPr/>
                    <a:lstStyle/>
                    <a:p>
                      <a:pPr marL="0" lvl="0" indent="0" rtl="0">
                        <a:spcBef>
                          <a:spcPts val="0"/>
                        </a:spcBef>
                        <a:spcAft>
                          <a:spcPts val="0"/>
                        </a:spcAft>
                        <a:buNone/>
                      </a:pPr>
                      <a:r>
                        <a:rPr lang="en">
                          <a:solidFill>
                            <a:schemeClr val="dk2"/>
                          </a:solidFill>
                          <a:latin typeface="Open Sans"/>
                          <a:ea typeface="Open Sans"/>
                          <a:cs typeface="Open Sans"/>
                          <a:sym typeface="Open Sans"/>
                        </a:rPr>
                        <a:t>Patient/Doctor</a:t>
                      </a:r>
                      <a:endParaRPr>
                        <a:solidFill>
                          <a:schemeClr val="dk2"/>
                        </a:solidFill>
                        <a:latin typeface="Open Sans"/>
                        <a:ea typeface="Open Sans"/>
                        <a:cs typeface="Open Sans"/>
                        <a:sym typeface="Open Sans"/>
                      </a:endParaRPr>
                    </a:p>
                  </a:txBody>
                  <a:tcPr marL="91425" marR="91425" marT="91425" marB="91425"/>
                </a:tc>
                <a:tc>
                  <a:txBody>
                    <a:bodyPr/>
                    <a:lstStyle/>
                    <a:p>
                      <a:pPr marL="0" lvl="0" indent="0" rtl="0">
                        <a:spcBef>
                          <a:spcPts val="0"/>
                        </a:spcBef>
                        <a:spcAft>
                          <a:spcPts val="0"/>
                        </a:spcAft>
                        <a:buNone/>
                      </a:pPr>
                      <a:r>
                        <a:rPr lang="en">
                          <a:solidFill>
                            <a:schemeClr val="dk2"/>
                          </a:solidFill>
                          <a:latin typeface="Open Sans"/>
                          <a:ea typeface="Open Sans"/>
                          <a:cs typeface="Open Sans"/>
                          <a:sym typeface="Open Sans"/>
                        </a:rPr>
                        <a:t>To consult face-to-face over the internet and have an archive of that consultation</a:t>
                      </a:r>
                      <a:endParaRPr>
                        <a:solidFill>
                          <a:schemeClr val="dk2"/>
                        </a:solidFill>
                        <a:latin typeface="Open Sans"/>
                        <a:ea typeface="Open Sans"/>
                        <a:cs typeface="Open Sans"/>
                        <a:sym typeface="Open Sans"/>
                      </a:endParaRPr>
                    </a:p>
                  </a:txBody>
                  <a:tcPr marL="91425" marR="91425" marT="91425" marB="91425"/>
                </a:tc>
                <a:tc>
                  <a:txBody>
                    <a:bodyPr/>
                    <a:lstStyle/>
                    <a:p>
                      <a:pPr marL="0" lvl="0" indent="0" rtl="0">
                        <a:spcBef>
                          <a:spcPts val="0"/>
                        </a:spcBef>
                        <a:spcAft>
                          <a:spcPts val="0"/>
                        </a:spcAft>
                        <a:buNone/>
                      </a:pPr>
                      <a:r>
                        <a:rPr lang="en">
                          <a:solidFill>
                            <a:schemeClr val="dk2"/>
                          </a:solidFill>
                          <a:latin typeface="Open Sans"/>
                          <a:ea typeface="Open Sans"/>
                          <a:cs typeface="Open Sans"/>
                          <a:sym typeface="Open Sans"/>
                        </a:rPr>
                        <a:t>Convenience and future analysis</a:t>
                      </a:r>
                      <a:endParaRPr>
                        <a:solidFill>
                          <a:schemeClr val="dk2"/>
                        </a:solidFill>
                        <a:latin typeface="Open Sans"/>
                        <a:ea typeface="Open Sans"/>
                        <a:cs typeface="Open Sans"/>
                        <a:sym typeface="Open Sans"/>
                      </a:endParaRPr>
                    </a:p>
                  </a:txBody>
                  <a:tcPr marL="91425" marR="91425" marT="91425" marB="91425"/>
                </a:tc>
                <a:tc>
                  <a:txBody>
                    <a:bodyPr/>
                    <a:lstStyle/>
                    <a:p>
                      <a:pPr marL="0" lvl="0" indent="0" rtl="0">
                        <a:spcBef>
                          <a:spcPts val="0"/>
                        </a:spcBef>
                        <a:spcAft>
                          <a:spcPts val="0"/>
                        </a:spcAft>
                        <a:buNone/>
                      </a:pPr>
                      <a:r>
                        <a:rPr lang="en" dirty="0">
                          <a:solidFill>
                            <a:schemeClr val="dk2"/>
                          </a:solidFill>
                          <a:latin typeface="Open Sans"/>
                          <a:ea typeface="Open Sans"/>
                          <a:cs typeface="Open Sans"/>
                          <a:sym typeface="Open Sans"/>
                        </a:rPr>
                        <a:t>A virtual consultation is recorded and available for viewing after the consultation</a:t>
                      </a:r>
                      <a:endParaRPr dirty="0">
                        <a:solidFill>
                          <a:schemeClr val="dk2"/>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311700" y="61400"/>
            <a:ext cx="8520600" cy="656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User Scenarios (Contd.)</a:t>
            </a:r>
            <a:endParaRPr/>
          </a:p>
        </p:txBody>
      </p:sp>
      <p:sp>
        <p:nvSpPr>
          <p:cNvPr id="254" name="Shape 25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a:p>
            <a:pPr marL="0" lvl="0" indent="0">
              <a:spcBef>
                <a:spcPts val="1600"/>
              </a:spcBef>
              <a:spcAft>
                <a:spcPts val="0"/>
              </a:spcAft>
              <a:buNone/>
            </a:pPr>
            <a:endParaRPr/>
          </a:p>
          <a:p>
            <a:pPr marL="0" lvl="0" indent="0">
              <a:spcBef>
                <a:spcPts val="1600"/>
              </a:spcBef>
              <a:spcAft>
                <a:spcPts val="1600"/>
              </a:spcAft>
              <a:buNone/>
            </a:pPr>
            <a:endParaRPr/>
          </a:p>
        </p:txBody>
      </p:sp>
      <p:graphicFrame>
        <p:nvGraphicFramePr>
          <p:cNvPr id="255" name="Shape 255"/>
          <p:cNvGraphicFramePr/>
          <p:nvPr/>
        </p:nvGraphicFramePr>
        <p:xfrm>
          <a:off x="412075" y="839600"/>
          <a:ext cx="8420250" cy="3854850"/>
        </p:xfrm>
        <a:graphic>
          <a:graphicData uri="http://schemas.openxmlformats.org/drawingml/2006/table">
            <a:tbl>
              <a:tblPr>
                <a:noFill/>
                <a:tableStyleId>{8BF5C152-5AD3-443C-9CCF-F1099C05FF24}</a:tableStyleId>
              </a:tblPr>
              <a:tblGrid>
                <a:gridCol w="1192550">
                  <a:extLst>
                    <a:ext uri="{9D8B030D-6E8A-4147-A177-3AD203B41FA5}">
                      <a16:colId xmlns:a16="http://schemas.microsoft.com/office/drawing/2014/main" val="20000"/>
                    </a:ext>
                  </a:extLst>
                </a:gridCol>
                <a:gridCol w="1940750">
                  <a:extLst>
                    <a:ext uri="{9D8B030D-6E8A-4147-A177-3AD203B41FA5}">
                      <a16:colId xmlns:a16="http://schemas.microsoft.com/office/drawing/2014/main" val="20001"/>
                    </a:ext>
                  </a:extLst>
                </a:gridCol>
                <a:gridCol w="2139300">
                  <a:extLst>
                    <a:ext uri="{9D8B030D-6E8A-4147-A177-3AD203B41FA5}">
                      <a16:colId xmlns:a16="http://schemas.microsoft.com/office/drawing/2014/main" val="20002"/>
                    </a:ext>
                  </a:extLst>
                </a:gridCol>
                <a:gridCol w="3147650">
                  <a:extLst>
                    <a:ext uri="{9D8B030D-6E8A-4147-A177-3AD203B41FA5}">
                      <a16:colId xmlns:a16="http://schemas.microsoft.com/office/drawing/2014/main" val="20003"/>
                    </a:ext>
                  </a:extLst>
                </a:gridCol>
              </a:tblGrid>
              <a:tr h="446950">
                <a:tc>
                  <a:txBody>
                    <a:bodyPr/>
                    <a:lstStyle/>
                    <a:p>
                      <a:pPr marL="0" lvl="0" indent="0" rtl="0">
                        <a:spcBef>
                          <a:spcPts val="0"/>
                        </a:spcBef>
                        <a:spcAft>
                          <a:spcPts val="0"/>
                        </a:spcAft>
                        <a:buNone/>
                      </a:pPr>
                      <a:r>
                        <a:rPr lang="en" b="1">
                          <a:solidFill>
                            <a:schemeClr val="dk2"/>
                          </a:solidFill>
                          <a:latin typeface="Open Sans"/>
                          <a:ea typeface="Open Sans"/>
                          <a:cs typeface="Open Sans"/>
                          <a:sym typeface="Open Sans"/>
                        </a:rPr>
                        <a:t>Who</a:t>
                      </a:r>
                      <a:endParaRPr b="1">
                        <a:solidFill>
                          <a:schemeClr val="dk2"/>
                        </a:solidFill>
                        <a:latin typeface="Open Sans"/>
                        <a:ea typeface="Open Sans"/>
                        <a:cs typeface="Open Sans"/>
                        <a:sym typeface="Open Sans"/>
                      </a:endParaRPr>
                    </a:p>
                  </a:txBody>
                  <a:tcPr marL="91425" marR="91425" marT="91425" marB="91425"/>
                </a:tc>
                <a:tc>
                  <a:txBody>
                    <a:bodyPr/>
                    <a:lstStyle/>
                    <a:p>
                      <a:pPr marL="0" lvl="0" indent="0" rtl="0">
                        <a:spcBef>
                          <a:spcPts val="0"/>
                        </a:spcBef>
                        <a:spcAft>
                          <a:spcPts val="0"/>
                        </a:spcAft>
                        <a:buNone/>
                      </a:pPr>
                      <a:r>
                        <a:rPr lang="en" b="1">
                          <a:solidFill>
                            <a:schemeClr val="dk2"/>
                          </a:solidFill>
                          <a:latin typeface="Open Sans"/>
                          <a:ea typeface="Open Sans"/>
                          <a:cs typeface="Open Sans"/>
                          <a:sym typeface="Open Sans"/>
                        </a:rPr>
                        <a:t>What</a:t>
                      </a:r>
                      <a:endParaRPr b="1">
                        <a:solidFill>
                          <a:schemeClr val="dk2"/>
                        </a:solidFill>
                        <a:latin typeface="Open Sans"/>
                        <a:ea typeface="Open Sans"/>
                        <a:cs typeface="Open Sans"/>
                        <a:sym typeface="Open Sans"/>
                      </a:endParaRPr>
                    </a:p>
                  </a:txBody>
                  <a:tcPr marL="91425" marR="91425" marT="91425" marB="91425"/>
                </a:tc>
                <a:tc>
                  <a:txBody>
                    <a:bodyPr/>
                    <a:lstStyle/>
                    <a:p>
                      <a:pPr marL="0" lvl="0" indent="0" rtl="0">
                        <a:spcBef>
                          <a:spcPts val="0"/>
                        </a:spcBef>
                        <a:spcAft>
                          <a:spcPts val="0"/>
                        </a:spcAft>
                        <a:buNone/>
                      </a:pPr>
                      <a:r>
                        <a:rPr lang="en" b="1">
                          <a:solidFill>
                            <a:schemeClr val="dk2"/>
                          </a:solidFill>
                          <a:latin typeface="Open Sans"/>
                          <a:ea typeface="Open Sans"/>
                          <a:cs typeface="Open Sans"/>
                          <a:sym typeface="Open Sans"/>
                        </a:rPr>
                        <a:t>Why</a:t>
                      </a:r>
                      <a:endParaRPr b="1">
                        <a:solidFill>
                          <a:schemeClr val="dk2"/>
                        </a:solidFill>
                        <a:latin typeface="Open Sans"/>
                        <a:ea typeface="Open Sans"/>
                        <a:cs typeface="Open Sans"/>
                        <a:sym typeface="Open Sans"/>
                      </a:endParaRPr>
                    </a:p>
                  </a:txBody>
                  <a:tcPr marL="91425" marR="91425" marT="91425" marB="91425"/>
                </a:tc>
                <a:tc>
                  <a:txBody>
                    <a:bodyPr/>
                    <a:lstStyle/>
                    <a:p>
                      <a:pPr marL="0" lvl="0" indent="0" rtl="0">
                        <a:spcBef>
                          <a:spcPts val="0"/>
                        </a:spcBef>
                        <a:spcAft>
                          <a:spcPts val="0"/>
                        </a:spcAft>
                        <a:buNone/>
                      </a:pPr>
                      <a:r>
                        <a:rPr lang="en" b="1">
                          <a:solidFill>
                            <a:schemeClr val="dk2"/>
                          </a:solidFill>
                          <a:latin typeface="Open Sans"/>
                          <a:ea typeface="Open Sans"/>
                          <a:cs typeface="Open Sans"/>
                          <a:sym typeface="Open Sans"/>
                        </a:rPr>
                        <a:t>Acceptance Test</a:t>
                      </a:r>
                      <a:endParaRPr b="1">
                        <a:solidFill>
                          <a:schemeClr val="dk2"/>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109225">
                <a:tc>
                  <a:txBody>
                    <a:bodyPr/>
                    <a:lstStyle/>
                    <a:p>
                      <a:pPr marL="0" lvl="0" indent="0" rtl="0">
                        <a:spcBef>
                          <a:spcPts val="0"/>
                        </a:spcBef>
                        <a:spcAft>
                          <a:spcPts val="0"/>
                        </a:spcAft>
                        <a:buNone/>
                      </a:pPr>
                      <a:r>
                        <a:rPr lang="en">
                          <a:solidFill>
                            <a:schemeClr val="dk2"/>
                          </a:solidFill>
                          <a:latin typeface="Open Sans"/>
                          <a:ea typeface="Open Sans"/>
                          <a:cs typeface="Open Sans"/>
                          <a:sym typeface="Open Sans"/>
                        </a:rPr>
                        <a:t>Doctor</a:t>
                      </a:r>
                      <a:endParaRPr>
                        <a:solidFill>
                          <a:schemeClr val="dk2"/>
                        </a:solidFill>
                        <a:latin typeface="Open Sans"/>
                        <a:ea typeface="Open Sans"/>
                        <a:cs typeface="Open Sans"/>
                        <a:sym typeface="Open Sans"/>
                      </a:endParaRPr>
                    </a:p>
                  </a:txBody>
                  <a:tcPr marL="91425" marR="91425" marT="91425" marB="91425"/>
                </a:tc>
                <a:tc>
                  <a:txBody>
                    <a:bodyPr/>
                    <a:lstStyle/>
                    <a:p>
                      <a:pPr marL="0" lvl="0" indent="0" rtl="0">
                        <a:spcBef>
                          <a:spcPts val="0"/>
                        </a:spcBef>
                        <a:spcAft>
                          <a:spcPts val="0"/>
                        </a:spcAft>
                        <a:buNone/>
                      </a:pPr>
                      <a:r>
                        <a:rPr lang="en">
                          <a:solidFill>
                            <a:schemeClr val="dk2"/>
                          </a:solidFill>
                          <a:latin typeface="Open Sans"/>
                          <a:ea typeface="Open Sans"/>
                          <a:cs typeface="Open Sans"/>
                          <a:sym typeface="Open Sans"/>
                        </a:rPr>
                        <a:t>Send a patient’s prescription to a pharmacy within our network and have it fulfilled</a:t>
                      </a:r>
                      <a:endParaRPr>
                        <a:solidFill>
                          <a:schemeClr val="dk2"/>
                        </a:solidFill>
                        <a:latin typeface="Open Sans"/>
                        <a:ea typeface="Open Sans"/>
                        <a:cs typeface="Open Sans"/>
                        <a:sym typeface="Open Sans"/>
                      </a:endParaRPr>
                    </a:p>
                  </a:txBody>
                  <a:tcPr marL="91425" marR="91425" marT="91425" marB="91425"/>
                </a:tc>
                <a:tc>
                  <a:txBody>
                    <a:bodyPr/>
                    <a:lstStyle/>
                    <a:p>
                      <a:pPr marL="0" lvl="0" indent="0" rtl="0">
                        <a:spcBef>
                          <a:spcPts val="0"/>
                        </a:spcBef>
                        <a:spcAft>
                          <a:spcPts val="0"/>
                        </a:spcAft>
                        <a:buNone/>
                      </a:pPr>
                      <a:r>
                        <a:rPr lang="en">
                          <a:solidFill>
                            <a:schemeClr val="dk2"/>
                          </a:solidFill>
                          <a:latin typeface="Open Sans"/>
                          <a:ea typeface="Open Sans"/>
                          <a:cs typeface="Open Sans"/>
                          <a:sym typeface="Open Sans"/>
                        </a:rPr>
                        <a:t>To ensure the patient is receiving their assigned medication</a:t>
                      </a:r>
                      <a:endParaRPr>
                        <a:solidFill>
                          <a:schemeClr val="dk2"/>
                        </a:solidFill>
                        <a:latin typeface="Open Sans"/>
                        <a:ea typeface="Open Sans"/>
                        <a:cs typeface="Open Sans"/>
                        <a:sym typeface="Open Sans"/>
                      </a:endParaRPr>
                    </a:p>
                  </a:txBody>
                  <a:tcPr marL="91425" marR="91425" marT="91425" marB="91425"/>
                </a:tc>
                <a:tc>
                  <a:txBody>
                    <a:bodyPr/>
                    <a:lstStyle/>
                    <a:p>
                      <a:pPr marL="0" lvl="0" indent="0" rtl="0">
                        <a:spcBef>
                          <a:spcPts val="0"/>
                        </a:spcBef>
                        <a:spcAft>
                          <a:spcPts val="0"/>
                        </a:spcAft>
                        <a:buNone/>
                      </a:pPr>
                      <a:endParaRPr>
                        <a:solidFill>
                          <a:schemeClr val="dk2"/>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1024125">
                <a:tc>
                  <a:txBody>
                    <a:bodyPr/>
                    <a:lstStyle/>
                    <a:p>
                      <a:pPr marL="0" lvl="0" indent="0" rtl="0">
                        <a:spcBef>
                          <a:spcPts val="0"/>
                        </a:spcBef>
                        <a:spcAft>
                          <a:spcPts val="0"/>
                        </a:spcAft>
                        <a:buNone/>
                      </a:pPr>
                      <a:r>
                        <a:rPr lang="en">
                          <a:solidFill>
                            <a:schemeClr val="dk2"/>
                          </a:solidFill>
                          <a:latin typeface="Open Sans"/>
                          <a:ea typeface="Open Sans"/>
                          <a:cs typeface="Open Sans"/>
                          <a:sym typeface="Open Sans"/>
                        </a:rPr>
                        <a:t>Patient</a:t>
                      </a:r>
                      <a:endParaRPr>
                        <a:solidFill>
                          <a:schemeClr val="dk2"/>
                        </a:solidFill>
                        <a:latin typeface="Open Sans"/>
                        <a:ea typeface="Open Sans"/>
                        <a:cs typeface="Open Sans"/>
                        <a:sym typeface="Open Sans"/>
                      </a:endParaRPr>
                    </a:p>
                  </a:txBody>
                  <a:tcPr marL="91425" marR="91425" marT="91425" marB="91425"/>
                </a:tc>
                <a:tc>
                  <a:txBody>
                    <a:bodyPr/>
                    <a:lstStyle/>
                    <a:p>
                      <a:pPr marL="0" lvl="0" indent="0" rtl="0">
                        <a:spcBef>
                          <a:spcPts val="0"/>
                        </a:spcBef>
                        <a:spcAft>
                          <a:spcPts val="0"/>
                        </a:spcAft>
                        <a:buNone/>
                      </a:pPr>
                      <a:r>
                        <a:rPr lang="en">
                          <a:solidFill>
                            <a:schemeClr val="dk2"/>
                          </a:solidFill>
                          <a:latin typeface="Open Sans"/>
                          <a:ea typeface="Open Sans"/>
                          <a:cs typeface="Open Sans"/>
                          <a:sym typeface="Open Sans"/>
                        </a:rPr>
                        <a:t>View my prescriptions on the Healthify service and have the medication delivered to my home</a:t>
                      </a:r>
                      <a:endParaRPr>
                        <a:solidFill>
                          <a:schemeClr val="dk2"/>
                        </a:solidFill>
                        <a:latin typeface="Open Sans"/>
                        <a:ea typeface="Open Sans"/>
                        <a:cs typeface="Open Sans"/>
                        <a:sym typeface="Open Sans"/>
                      </a:endParaRPr>
                    </a:p>
                  </a:txBody>
                  <a:tcPr marL="91425" marR="91425" marT="91425" marB="91425"/>
                </a:tc>
                <a:tc>
                  <a:txBody>
                    <a:bodyPr/>
                    <a:lstStyle/>
                    <a:p>
                      <a:pPr marL="0" lvl="0" indent="0" rtl="0">
                        <a:spcBef>
                          <a:spcPts val="0"/>
                        </a:spcBef>
                        <a:spcAft>
                          <a:spcPts val="0"/>
                        </a:spcAft>
                        <a:buNone/>
                      </a:pPr>
                      <a:r>
                        <a:rPr lang="en">
                          <a:solidFill>
                            <a:schemeClr val="dk2"/>
                          </a:solidFill>
                          <a:latin typeface="Open Sans"/>
                          <a:ea typeface="Open Sans"/>
                          <a:cs typeface="Open Sans"/>
                          <a:sym typeface="Open Sans"/>
                        </a:rPr>
                        <a:t>Convenience to fit my busy life</a:t>
                      </a:r>
                      <a:endParaRPr>
                        <a:solidFill>
                          <a:schemeClr val="dk2"/>
                        </a:solidFill>
                        <a:latin typeface="Open Sans"/>
                        <a:ea typeface="Open Sans"/>
                        <a:cs typeface="Open Sans"/>
                        <a:sym typeface="Open Sans"/>
                      </a:endParaRPr>
                    </a:p>
                  </a:txBody>
                  <a:tcPr marL="91425" marR="91425" marT="91425" marB="91425"/>
                </a:tc>
                <a:tc>
                  <a:txBody>
                    <a:bodyPr/>
                    <a:lstStyle/>
                    <a:p>
                      <a:pPr marL="0" lvl="0" indent="0" rtl="0">
                        <a:spcBef>
                          <a:spcPts val="0"/>
                        </a:spcBef>
                        <a:spcAft>
                          <a:spcPts val="0"/>
                        </a:spcAft>
                        <a:buNone/>
                      </a:pPr>
                      <a:endParaRPr>
                        <a:solidFill>
                          <a:schemeClr val="dk2"/>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984800">
                <a:tc>
                  <a:txBody>
                    <a:bodyPr/>
                    <a:lstStyle/>
                    <a:p>
                      <a:pPr marL="0" lvl="0" indent="0" rtl="0">
                        <a:spcBef>
                          <a:spcPts val="0"/>
                        </a:spcBef>
                        <a:spcAft>
                          <a:spcPts val="0"/>
                        </a:spcAft>
                        <a:buNone/>
                      </a:pPr>
                      <a:r>
                        <a:rPr lang="en">
                          <a:solidFill>
                            <a:schemeClr val="dk2"/>
                          </a:solidFill>
                          <a:latin typeface="Open Sans"/>
                          <a:ea typeface="Open Sans"/>
                          <a:cs typeface="Open Sans"/>
                          <a:sym typeface="Open Sans"/>
                        </a:rPr>
                        <a:t>Pharmacist</a:t>
                      </a:r>
                      <a:endParaRPr>
                        <a:solidFill>
                          <a:schemeClr val="dk2"/>
                        </a:solidFill>
                        <a:latin typeface="Open Sans"/>
                        <a:ea typeface="Open Sans"/>
                        <a:cs typeface="Open Sans"/>
                        <a:sym typeface="Open Sans"/>
                      </a:endParaRPr>
                    </a:p>
                  </a:txBody>
                  <a:tcPr marL="91425" marR="91425" marT="91425" marB="91425"/>
                </a:tc>
                <a:tc>
                  <a:txBody>
                    <a:bodyPr/>
                    <a:lstStyle/>
                    <a:p>
                      <a:pPr marL="0" lvl="0" indent="0" rtl="0">
                        <a:spcBef>
                          <a:spcPts val="0"/>
                        </a:spcBef>
                        <a:spcAft>
                          <a:spcPts val="0"/>
                        </a:spcAft>
                        <a:buNone/>
                      </a:pPr>
                      <a:r>
                        <a:rPr lang="en">
                          <a:solidFill>
                            <a:schemeClr val="dk2"/>
                          </a:solidFill>
                          <a:latin typeface="Open Sans"/>
                          <a:ea typeface="Open Sans"/>
                          <a:cs typeface="Open Sans"/>
                          <a:sym typeface="Open Sans"/>
                        </a:rPr>
                        <a:t>View a patient’s full prescription history</a:t>
                      </a:r>
                      <a:endParaRPr>
                        <a:solidFill>
                          <a:schemeClr val="dk2"/>
                        </a:solidFill>
                        <a:latin typeface="Open Sans"/>
                        <a:ea typeface="Open Sans"/>
                        <a:cs typeface="Open Sans"/>
                        <a:sym typeface="Open Sans"/>
                      </a:endParaRPr>
                    </a:p>
                  </a:txBody>
                  <a:tcPr marL="91425" marR="91425" marT="91425" marB="91425"/>
                </a:tc>
                <a:tc>
                  <a:txBody>
                    <a:bodyPr/>
                    <a:lstStyle/>
                    <a:p>
                      <a:pPr marL="0" lvl="0" indent="0" rtl="0">
                        <a:spcBef>
                          <a:spcPts val="0"/>
                        </a:spcBef>
                        <a:spcAft>
                          <a:spcPts val="0"/>
                        </a:spcAft>
                        <a:buNone/>
                      </a:pPr>
                      <a:r>
                        <a:rPr lang="en">
                          <a:solidFill>
                            <a:schemeClr val="dk2"/>
                          </a:solidFill>
                          <a:latin typeface="Open Sans"/>
                          <a:ea typeface="Open Sans"/>
                          <a:cs typeface="Open Sans"/>
                          <a:sym typeface="Open Sans"/>
                        </a:rPr>
                        <a:t>To ensure there are no medical conflicts between medications</a:t>
                      </a:r>
                      <a:endParaRPr>
                        <a:solidFill>
                          <a:schemeClr val="dk2"/>
                        </a:solidFill>
                        <a:latin typeface="Open Sans"/>
                        <a:ea typeface="Open Sans"/>
                        <a:cs typeface="Open Sans"/>
                        <a:sym typeface="Open Sans"/>
                      </a:endParaRPr>
                    </a:p>
                  </a:txBody>
                  <a:tcPr marL="91425" marR="91425" marT="91425" marB="91425"/>
                </a:tc>
                <a:tc>
                  <a:txBody>
                    <a:bodyPr/>
                    <a:lstStyle/>
                    <a:p>
                      <a:pPr marL="0" lvl="0" indent="0" rtl="0">
                        <a:spcBef>
                          <a:spcPts val="0"/>
                        </a:spcBef>
                        <a:spcAft>
                          <a:spcPts val="0"/>
                        </a:spcAft>
                        <a:buNone/>
                      </a:pPr>
                      <a:endParaRPr>
                        <a:solidFill>
                          <a:schemeClr val="dk2"/>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857882" y="1931218"/>
            <a:ext cx="8571300" cy="94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a:t>High-Level Requirements</a:t>
            </a:r>
            <a:endParaRPr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Business Requirements</a:t>
            </a:r>
            <a:endParaRPr/>
          </a:p>
        </p:txBody>
      </p:sp>
      <p:sp>
        <p:nvSpPr>
          <p:cNvPr id="266" name="Shape 266"/>
          <p:cNvSpPr txBox="1">
            <a:spLocks noGrp="1"/>
          </p:cNvSpPr>
          <p:nvPr>
            <p:ph type="body" idx="1"/>
          </p:nvPr>
        </p:nvSpPr>
        <p:spPr>
          <a:prstGeom prst="rect">
            <a:avLst/>
          </a:prstGeom>
        </p:spPr>
        <p:txBody>
          <a:bodyPr spcFirstLastPara="1" wrap="square" lIns="91425" tIns="91425" rIns="91425" bIns="91425" anchor="t" anchorCtr="0">
            <a:noAutofit/>
          </a:bodyPr>
          <a:lstStyle/>
          <a:p>
            <a:pPr lvl="0" rtl="0">
              <a:lnSpc>
                <a:spcPct val="150000"/>
              </a:lnSpc>
              <a:spcBef>
                <a:spcPts val="0"/>
              </a:spcBef>
              <a:spcAft>
                <a:spcPts val="0"/>
              </a:spcAft>
              <a:buSzPts val="1800"/>
              <a:buFont typeface="Wingdings" panose="05000000000000000000" pitchFamily="2" charset="2"/>
              <a:buChar char="§"/>
            </a:pPr>
            <a:r>
              <a:rPr lang="en" sz="1400" dirty="0">
                <a:latin typeface="Arial" panose="020B0604020202020204" pitchFamily="34" charset="0"/>
                <a:cs typeface="Arial" panose="020B0604020202020204" pitchFamily="34" charset="0"/>
              </a:rPr>
              <a:t>360-degree profile view</a:t>
            </a:r>
            <a:endParaRPr sz="1400" dirty="0">
              <a:latin typeface="Arial" panose="020B0604020202020204" pitchFamily="34" charset="0"/>
              <a:cs typeface="Arial" panose="020B0604020202020204" pitchFamily="34" charset="0"/>
            </a:endParaRPr>
          </a:p>
          <a:p>
            <a:pPr lvl="0" rtl="0">
              <a:lnSpc>
                <a:spcPct val="150000"/>
              </a:lnSpc>
              <a:spcBef>
                <a:spcPts val="0"/>
              </a:spcBef>
              <a:spcAft>
                <a:spcPts val="0"/>
              </a:spcAft>
              <a:buSzPts val="1800"/>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Online Lab Test Result Management</a:t>
            </a:r>
            <a:endParaRPr sz="1400" dirty="0">
              <a:latin typeface="Arial" panose="020B0604020202020204" pitchFamily="34" charset="0"/>
              <a:cs typeface="Arial" panose="020B0604020202020204" pitchFamily="34" charset="0"/>
            </a:endParaRPr>
          </a:p>
          <a:p>
            <a:pPr lvl="0" rtl="0">
              <a:lnSpc>
                <a:spcPct val="150000"/>
              </a:lnSpc>
              <a:spcBef>
                <a:spcPts val="0"/>
              </a:spcBef>
              <a:spcAft>
                <a:spcPts val="0"/>
              </a:spcAft>
              <a:buSzPts val="1800"/>
              <a:buFont typeface="Wingdings" panose="05000000000000000000" pitchFamily="2" charset="2"/>
              <a:buChar char="§"/>
            </a:pPr>
            <a:r>
              <a:rPr lang="en" sz="1400" dirty="0">
                <a:latin typeface="Arial" panose="020B0604020202020204" pitchFamily="34" charset="0"/>
                <a:cs typeface="Arial" panose="020B0604020202020204" pitchFamily="34" charset="0"/>
              </a:rPr>
              <a:t>Virtual </a:t>
            </a:r>
            <a:r>
              <a:rPr lang="en" sz="1400" dirty="0" smtClean="0">
                <a:latin typeface="Arial" panose="020B0604020202020204" pitchFamily="34" charset="0"/>
                <a:cs typeface="Arial" panose="020B0604020202020204" pitchFamily="34" charset="0"/>
              </a:rPr>
              <a:t>appointments</a:t>
            </a:r>
            <a:endParaRPr sz="1400" dirty="0">
              <a:latin typeface="Arial" panose="020B0604020202020204" pitchFamily="34" charset="0"/>
              <a:cs typeface="Arial" panose="020B0604020202020204" pitchFamily="34" charset="0"/>
            </a:endParaRPr>
          </a:p>
          <a:p>
            <a:pPr lvl="0">
              <a:lnSpc>
                <a:spcPct val="150000"/>
              </a:lnSpc>
              <a:spcBef>
                <a:spcPts val="0"/>
              </a:spcBef>
              <a:spcAft>
                <a:spcPts val="0"/>
              </a:spcAft>
              <a:buSzPts val="1800"/>
              <a:buFont typeface="Wingdings" panose="05000000000000000000" pitchFamily="2" charset="2"/>
              <a:buChar char="§"/>
            </a:pPr>
            <a:r>
              <a:rPr lang="en" sz="1400" dirty="0">
                <a:latin typeface="Arial" panose="020B0604020202020204" pitchFamily="34" charset="0"/>
                <a:cs typeface="Arial" panose="020B0604020202020204" pitchFamily="34" charset="0"/>
              </a:rPr>
              <a:t>Connecting </a:t>
            </a:r>
            <a:r>
              <a:rPr lang="en" sz="1400" dirty="0" smtClean="0">
                <a:latin typeface="Arial" panose="020B0604020202020204" pitchFamily="34" charset="0"/>
                <a:cs typeface="Arial" panose="020B0604020202020204" pitchFamily="34" charset="0"/>
              </a:rPr>
              <a:t>Pharmacies</a:t>
            </a:r>
            <a:endParaRPr sz="1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206597" y="22294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High-Level Requirements</a:t>
            </a:r>
            <a:endParaRPr dirty="0"/>
          </a:p>
        </p:txBody>
      </p:sp>
      <p:graphicFrame>
        <p:nvGraphicFramePr>
          <p:cNvPr id="272" name="Shape 272"/>
          <p:cNvGraphicFramePr/>
          <p:nvPr>
            <p:extLst>
              <p:ext uri="{D42A27DB-BD31-4B8C-83A1-F6EECF244321}">
                <p14:modId xmlns:p14="http://schemas.microsoft.com/office/powerpoint/2010/main" val="2948841333"/>
              </p:ext>
            </p:extLst>
          </p:nvPr>
        </p:nvGraphicFramePr>
        <p:xfrm>
          <a:off x="311700" y="930345"/>
          <a:ext cx="6483955" cy="4093600"/>
        </p:xfrm>
        <a:graphic>
          <a:graphicData uri="http://schemas.openxmlformats.org/drawingml/2006/table">
            <a:tbl>
              <a:tblPr>
                <a:noFill/>
                <a:tableStyleId>{8BF5C152-5AD3-443C-9CCF-F1099C05FF24}</a:tableStyleId>
              </a:tblPr>
              <a:tblGrid>
                <a:gridCol w="2951045">
                  <a:extLst>
                    <a:ext uri="{9D8B030D-6E8A-4147-A177-3AD203B41FA5}">
                      <a16:colId xmlns:a16="http://schemas.microsoft.com/office/drawing/2014/main" val="20000"/>
                    </a:ext>
                  </a:extLst>
                </a:gridCol>
                <a:gridCol w="3532910">
                  <a:extLst>
                    <a:ext uri="{9D8B030D-6E8A-4147-A177-3AD203B41FA5}">
                      <a16:colId xmlns:a16="http://schemas.microsoft.com/office/drawing/2014/main" val="20001"/>
                    </a:ext>
                  </a:extLst>
                </a:gridCol>
              </a:tblGrid>
              <a:tr h="442675">
                <a:tc>
                  <a:txBody>
                    <a:bodyPr/>
                    <a:lstStyle/>
                    <a:p>
                      <a:pPr marL="0" lvl="0" indent="0">
                        <a:lnSpc>
                          <a:spcPct val="150000"/>
                        </a:lnSpc>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Functional</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tc>
                  <a:txBody>
                    <a:bodyPr/>
                    <a:lstStyle/>
                    <a:p>
                      <a:pPr marL="0" lvl="0" indent="0">
                        <a:lnSpc>
                          <a:spcPct val="150000"/>
                        </a:lnSpc>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Non-Functional</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extLst>
                  <a:ext uri="{0D108BD9-81ED-4DB2-BD59-A6C34878D82A}">
                    <a16:rowId xmlns:a16="http://schemas.microsoft.com/office/drawing/2014/main" val="10000"/>
                  </a:ext>
                </a:extLst>
              </a:tr>
              <a:tr h="975375">
                <a:tc>
                  <a:txBody>
                    <a:bodyPr/>
                    <a:lstStyle/>
                    <a:p>
                      <a:pPr marL="0" lvl="0" indent="0" rtl="0">
                        <a:lnSpc>
                          <a:spcPct val="150000"/>
                        </a:lnSpc>
                        <a:spcBef>
                          <a:spcPts val="0"/>
                        </a:spcBef>
                        <a:spcAft>
                          <a:spcPts val="0"/>
                        </a:spcAft>
                        <a:buNone/>
                      </a:pPr>
                      <a:r>
                        <a:rPr lang="en" sz="1400" dirty="0">
                          <a:solidFill>
                            <a:schemeClr val="tx1"/>
                          </a:solidFill>
                          <a:latin typeface="Arial" panose="020B0604020202020204" pitchFamily="34" charset="0"/>
                          <a:ea typeface="Open Sans"/>
                          <a:cs typeface="Arial" panose="020B0604020202020204" pitchFamily="34" charset="0"/>
                          <a:sym typeface="Open Sans"/>
                        </a:rPr>
                        <a:t>System must integrate with existing Healthify MySQL Database</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tc>
                  <a:txBody>
                    <a:bodyPr/>
                    <a:lstStyle/>
                    <a:p>
                      <a:pPr marL="0" lvl="0" indent="0" rtl="0">
                        <a:lnSpc>
                          <a:spcPct val="150000"/>
                        </a:lnSpc>
                        <a:spcBef>
                          <a:spcPts val="0"/>
                        </a:spcBef>
                        <a:spcAft>
                          <a:spcPts val="0"/>
                        </a:spcAft>
                        <a:buNone/>
                      </a:pPr>
                      <a:r>
                        <a:rPr lang="en" sz="1400" dirty="0">
                          <a:solidFill>
                            <a:schemeClr val="tx1"/>
                          </a:solidFill>
                          <a:latin typeface="Arial" panose="020B0604020202020204" pitchFamily="34" charset="0"/>
                          <a:ea typeface="Open Sans"/>
                          <a:cs typeface="Arial" panose="020B0604020202020204" pitchFamily="34" charset="0"/>
                          <a:sym typeface="Open Sans"/>
                        </a:rPr>
                        <a:t>System will use middleware to collate data from MongoDB and MySQL databases</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extLst>
                  <a:ext uri="{0D108BD9-81ED-4DB2-BD59-A6C34878D82A}">
                    <a16:rowId xmlns:a16="http://schemas.microsoft.com/office/drawing/2014/main" val="10001"/>
                  </a:ext>
                </a:extLst>
              </a:tr>
              <a:tr h="1241750">
                <a:tc>
                  <a:txBody>
                    <a:bodyPr/>
                    <a:lstStyle/>
                    <a:p>
                      <a:pPr marL="0" lvl="0" indent="0" rtl="0">
                        <a:lnSpc>
                          <a:spcPct val="150000"/>
                        </a:lnSpc>
                        <a:spcBef>
                          <a:spcPts val="0"/>
                        </a:spcBef>
                        <a:spcAft>
                          <a:spcPts val="0"/>
                        </a:spcAft>
                        <a:buNone/>
                      </a:pPr>
                      <a:r>
                        <a:rPr lang="en" sz="1400" dirty="0">
                          <a:solidFill>
                            <a:schemeClr val="tx1"/>
                          </a:solidFill>
                          <a:latin typeface="Arial" panose="020B0604020202020204" pitchFamily="34" charset="0"/>
                          <a:ea typeface="Open Sans"/>
                          <a:cs typeface="Arial" panose="020B0604020202020204" pitchFamily="34" charset="0"/>
                          <a:sym typeface="Open Sans"/>
                        </a:rPr>
                        <a:t>System must have partitioned permissions with regards to record access and updates</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tc>
                  <a:txBody>
                    <a:bodyPr/>
                    <a:lstStyle/>
                    <a:p>
                      <a:pPr marL="0" lvl="0" indent="0" rtl="0">
                        <a:lnSpc>
                          <a:spcPct val="150000"/>
                        </a:lnSpc>
                        <a:spcBef>
                          <a:spcPts val="0"/>
                        </a:spcBef>
                        <a:spcAft>
                          <a:spcPts val="0"/>
                        </a:spcAft>
                        <a:buNone/>
                      </a:pPr>
                      <a:r>
                        <a:rPr lang="en" sz="1400">
                          <a:solidFill>
                            <a:schemeClr val="tx1"/>
                          </a:solidFill>
                          <a:latin typeface="Arial" panose="020B0604020202020204" pitchFamily="34" charset="0"/>
                          <a:ea typeface="Open Sans"/>
                          <a:cs typeface="Arial" panose="020B0604020202020204" pitchFamily="34" charset="0"/>
                          <a:sym typeface="Open Sans"/>
                        </a:rPr>
                        <a:t>System will have a maintained permissions file using MongoDB “Users and Roles” that is kept at parity w/MySQL database via AD</a:t>
                      </a:r>
                      <a:endParaRPr sz="140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extLst>
                  <a:ext uri="{0D108BD9-81ED-4DB2-BD59-A6C34878D82A}">
                    <a16:rowId xmlns:a16="http://schemas.microsoft.com/office/drawing/2014/main" val="10002"/>
                  </a:ext>
                </a:extLst>
              </a:tr>
              <a:tr h="881330">
                <a:tc>
                  <a:txBody>
                    <a:bodyPr/>
                    <a:lstStyle/>
                    <a:p>
                      <a:pPr marL="0" lvl="0" indent="0" rtl="0">
                        <a:lnSpc>
                          <a:spcPct val="150000"/>
                        </a:lnSpc>
                        <a:spcBef>
                          <a:spcPts val="0"/>
                        </a:spcBef>
                        <a:spcAft>
                          <a:spcPts val="0"/>
                        </a:spcAft>
                        <a:buNone/>
                      </a:pPr>
                      <a:r>
                        <a:rPr lang="en" sz="1400">
                          <a:solidFill>
                            <a:schemeClr val="tx1"/>
                          </a:solidFill>
                          <a:latin typeface="Arial" panose="020B0604020202020204" pitchFamily="34" charset="0"/>
                          <a:ea typeface="Open Sans"/>
                          <a:cs typeface="Arial" panose="020B0604020202020204" pitchFamily="34" charset="0"/>
                          <a:sym typeface="Open Sans"/>
                        </a:rPr>
                        <a:t>System must be regularly backed up</a:t>
                      </a:r>
                      <a:endParaRPr sz="140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tc>
                  <a:txBody>
                    <a:bodyPr/>
                    <a:lstStyle/>
                    <a:p>
                      <a:pPr marL="0" lvl="0" indent="0" rtl="0">
                        <a:lnSpc>
                          <a:spcPct val="150000"/>
                        </a:lnSpc>
                        <a:spcBef>
                          <a:spcPts val="0"/>
                        </a:spcBef>
                        <a:spcAft>
                          <a:spcPts val="0"/>
                        </a:spcAft>
                        <a:buNone/>
                      </a:pPr>
                      <a:r>
                        <a:rPr lang="en" sz="1400" dirty="0">
                          <a:solidFill>
                            <a:schemeClr val="tx1"/>
                          </a:solidFill>
                          <a:latin typeface="Arial" panose="020B0604020202020204" pitchFamily="34" charset="0"/>
                          <a:ea typeface="Open Sans"/>
                          <a:cs typeface="Arial" panose="020B0604020202020204" pitchFamily="34" charset="0"/>
                          <a:sym typeface="Open Sans"/>
                        </a:rPr>
                        <a:t>System will dump daily database backups to vault machines (see Risks and Mitigations)</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Existing System</a:t>
            </a:r>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52" y="1389155"/>
            <a:ext cx="6686550" cy="3152775"/>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High-Level Requirements</a:t>
            </a:r>
            <a:endParaRPr/>
          </a:p>
        </p:txBody>
      </p:sp>
      <p:graphicFrame>
        <p:nvGraphicFramePr>
          <p:cNvPr id="290" name="Shape 290"/>
          <p:cNvGraphicFramePr/>
          <p:nvPr>
            <p:extLst>
              <p:ext uri="{D42A27DB-BD31-4B8C-83A1-F6EECF244321}">
                <p14:modId xmlns:p14="http://schemas.microsoft.com/office/powerpoint/2010/main" val="1050730640"/>
              </p:ext>
            </p:extLst>
          </p:nvPr>
        </p:nvGraphicFramePr>
        <p:xfrm>
          <a:off x="311700" y="1653870"/>
          <a:ext cx="6315242" cy="2285940"/>
        </p:xfrm>
        <a:graphic>
          <a:graphicData uri="http://schemas.openxmlformats.org/drawingml/2006/table">
            <a:tbl>
              <a:tblPr>
                <a:noFill/>
              </a:tblPr>
              <a:tblGrid>
                <a:gridCol w="3157621">
                  <a:extLst>
                    <a:ext uri="{9D8B030D-6E8A-4147-A177-3AD203B41FA5}">
                      <a16:colId xmlns:a16="http://schemas.microsoft.com/office/drawing/2014/main" val="20000"/>
                    </a:ext>
                  </a:extLst>
                </a:gridCol>
                <a:gridCol w="3157621">
                  <a:extLst>
                    <a:ext uri="{9D8B030D-6E8A-4147-A177-3AD203B41FA5}">
                      <a16:colId xmlns:a16="http://schemas.microsoft.com/office/drawing/2014/main" val="20001"/>
                    </a:ext>
                  </a:extLst>
                </a:gridCol>
              </a:tblGrid>
              <a:tr h="442675">
                <a:tc>
                  <a:txBody>
                    <a:bodyPr/>
                    <a:lstStyle/>
                    <a:p>
                      <a:pPr marL="0" lvl="0" indent="0" rtl="0">
                        <a:spcBef>
                          <a:spcPts val="0"/>
                        </a:spcBef>
                        <a:spcAft>
                          <a:spcPts val="0"/>
                        </a:spcAft>
                        <a:buNone/>
                      </a:pPr>
                      <a:r>
                        <a:rPr lang="en" sz="1800" b="1">
                          <a:solidFill>
                            <a:schemeClr val="dk2"/>
                          </a:solidFill>
                          <a:latin typeface="Open Sans"/>
                          <a:ea typeface="Open Sans"/>
                          <a:cs typeface="Open Sans"/>
                          <a:sym typeface="Open Sans"/>
                        </a:rPr>
                        <a:t>Functional</a:t>
                      </a:r>
                      <a:endParaRPr sz="1800" b="1">
                        <a:solidFill>
                          <a:schemeClr val="dk2"/>
                        </a:solidFill>
                        <a:latin typeface="Open Sans"/>
                        <a:ea typeface="Open Sans"/>
                        <a:cs typeface="Open Sans"/>
                        <a:sym typeface="Open Sans"/>
                      </a:endParaRPr>
                    </a:p>
                  </a:txBody>
                  <a:tcPr marL="91425" marR="91425" marT="91425" marB="91425"/>
                </a:tc>
                <a:tc>
                  <a:txBody>
                    <a:bodyPr/>
                    <a:lstStyle/>
                    <a:p>
                      <a:pPr marL="0" lvl="0" indent="0" rtl="0">
                        <a:spcBef>
                          <a:spcPts val="0"/>
                        </a:spcBef>
                        <a:spcAft>
                          <a:spcPts val="0"/>
                        </a:spcAft>
                        <a:buNone/>
                      </a:pPr>
                      <a:r>
                        <a:rPr lang="en" sz="1800" b="1">
                          <a:solidFill>
                            <a:schemeClr val="dk2"/>
                          </a:solidFill>
                          <a:latin typeface="Open Sans"/>
                          <a:ea typeface="Open Sans"/>
                          <a:cs typeface="Open Sans"/>
                          <a:sym typeface="Open Sans"/>
                        </a:rPr>
                        <a:t>Non-Functional</a:t>
                      </a:r>
                      <a:endParaRPr sz="1800" b="1">
                        <a:solidFill>
                          <a:schemeClr val="dk2"/>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442675">
                <a:tc>
                  <a:txBody>
                    <a:bodyPr/>
                    <a:lstStyle/>
                    <a:p>
                      <a:pPr marL="0" lvl="0" indent="0" rtl="0">
                        <a:spcBef>
                          <a:spcPts val="0"/>
                        </a:spcBef>
                        <a:spcAft>
                          <a:spcPts val="0"/>
                        </a:spcAft>
                        <a:buNone/>
                      </a:pPr>
                      <a:r>
                        <a:rPr lang="en" sz="1800">
                          <a:solidFill>
                            <a:schemeClr val="dk2"/>
                          </a:solidFill>
                          <a:latin typeface="Open Sans"/>
                          <a:ea typeface="Open Sans"/>
                          <a:cs typeface="Open Sans"/>
                          <a:sym typeface="Open Sans"/>
                        </a:rPr>
                        <a:t>System must not allow remote modification of sensitive information</a:t>
                      </a:r>
                      <a:endParaRPr sz="1800">
                        <a:solidFill>
                          <a:schemeClr val="dk2"/>
                        </a:solidFill>
                        <a:latin typeface="Open Sans"/>
                        <a:ea typeface="Open Sans"/>
                        <a:cs typeface="Open Sans"/>
                        <a:sym typeface="Open Sans"/>
                      </a:endParaRPr>
                    </a:p>
                  </a:txBody>
                  <a:tcPr marL="91425" marR="91425" marT="91425" marB="91425"/>
                </a:tc>
                <a:tc>
                  <a:txBody>
                    <a:bodyPr/>
                    <a:lstStyle/>
                    <a:p>
                      <a:pPr marL="457200" lvl="0" indent="-342900" rtl="0">
                        <a:spcBef>
                          <a:spcPts val="0"/>
                        </a:spcBef>
                        <a:spcAft>
                          <a:spcPts val="0"/>
                        </a:spcAft>
                        <a:buClr>
                          <a:schemeClr val="dk2"/>
                        </a:buClr>
                        <a:buSzPts val="1800"/>
                        <a:buFont typeface="Open Sans"/>
                        <a:buChar char="●"/>
                      </a:pPr>
                      <a:r>
                        <a:rPr lang="en" sz="1800" dirty="0">
                          <a:solidFill>
                            <a:schemeClr val="dk2"/>
                          </a:solidFill>
                          <a:latin typeface="Open Sans"/>
                          <a:ea typeface="Open Sans"/>
                          <a:cs typeface="Open Sans"/>
                          <a:sym typeface="Open Sans"/>
                        </a:rPr>
                        <a:t>Remote access via web portal will have limited access to information</a:t>
                      </a:r>
                      <a:endParaRPr sz="1800" dirty="0">
                        <a:solidFill>
                          <a:schemeClr val="dk2"/>
                        </a:solidFill>
                        <a:latin typeface="Open Sans"/>
                        <a:ea typeface="Open Sans"/>
                        <a:cs typeface="Open Sans"/>
                        <a:sym typeface="Open Sans"/>
                      </a:endParaRPr>
                    </a:p>
                    <a:p>
                      <a:pPr marL="457200" lvl="0" indent="-342900" rtl="0">
                        <a:spcBef>
                          <a:spcPts val="0"/>
                        </a:spcBef>
                        <a:spcAft>
                          <a:spcPts val="0"/>
                        </a:spcAft>
                        <a:buClr>
                          <a:schemeClr val="dk2"/>
                        </a:buClr>
                        <a:buSzPts val="1800"/>
                        <a:buFont typeface="Open Sans"/>
                        <a:buChar char="●"/>
                      </a:pPr>
                      <a:r>
                        <a:rPr lang="en" sz="1800" dirty="0">
                          <a:solidFill>
                            <a:schemeClr val="dk2"/>
                          </a:solidFill>
                          <a:latin typeface="Open Sans"/>
                          <a:ea typeface="Open Sans"/>
                          <a:cs typeface="Open Sans"/>
                          <a:sym typeface="Open Sans"/>
                        </a:rPr>
                        <a:t>Remote access to the database will be refused</a:t>
                      </a:r>
                      <a:endParaRPr sz="1800" dirty="0">
                        <a:solidFill>
                          <a:schemeClr val="dk2"/>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448673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High-Level Requirements -360-degree Profile View</a:t>
            </a:r>
            <a:endParaRPr/>
          </a:p>
        </p:txBody>
      </p:sp>
      <p:sp>
        <p:nvSpPr>
          <p:cNvPr id="278" name="Shape 27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a:p>
            <a:pPr marL="0" lvl="0" indent="0">
              <a:spcBef>
                <a:spcPts val="1600"/>
              </a:spcBef>
              <a:spcAft>
                <a:spcPts val="1600"/>
              </a:spcAft>
              <a:buNone/>
            </a:pPr>
            <a:endParaRPr/>
          </a:p>
        </p:txBody>
      </p:sp>
      <p:graphicFrame>
        <p:nvGraphicFramePr>
          <p:cNvPr id="279" name="Shape 279"/>
          <p:cNvGraphicFramePr/>
          <p:nvPr>
            <p:extLst>
              <p:ext uri="{D42A27DB-BD31-4B8C-83A1-F6EECF244321}">
                <p14:modId xmlns:p14="http://schemas.microsoft.com/office/powerpoint/2010/main" val="2695276775"/>
              </p:ext>
            </p:extLst>
          </p:nvPr>
        </p:nvGraphicFramePr>
        <p:xfrm>
          <a:off x="196086" y="1152425"/>
          <a:ext cx="6887886" cy="3807020"/>
        </p:xfrm>
        <a:graphic>
          <a:graphicData uri="http://schemas.openxmlformats.org/drawingml/2006/table">
            <a:tbl>
              <a:tblPr>
                <a:noFill/>
                <a:tableStyleId>{8BF5C152-5AD3-443C-9CCF-F1099C05FF24}</a:tableStyleId>
              </a:tblPr>
              <a:tblGrid>
                <a:gridCol w="3387941">
                  <a:extLst>
                    <a:ext uri="{9D8B030D-6E8A-4147-A177-3AD203B41FA5}">
                      <a16:colId xmlns:a16="http://schemas.microsoft.com/office/drawing/2014/main" val="20000"/>
                    </a:ext>
                  </a:extLst>
                </a:gridCol>
                <a:gridCol w="3499945">
                  <a:extLst>
                    <a:ext uri="{9D8B030D-6E8A-4147-A177-3AD203B41FA5}">
                      <a16:colId xmlns:a16="http://schemas.microsoft.com/office/drawing/2014/main" val="20001"/>
                    </a:ext>
                  </a:extLst>
                </a:gridCol>
              </a:tblGrid>
              <a:tr h="385925">
                <a:tc>
                  <a:txBody>
                    <a:bodyPr/>
                    <a:lstStyle/>
                    <a:p>
                      <a:pPr marL="0" lvl="0" indent="0" rtl="0">
                        <a:lnSpc>
                          <a:spcPct val="150000"/>
                        </a:lnSpc>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Functional</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tc>
                  <a:txBody>
                    <a:bodyPr/>
                    <a:lstStyle/>
                    <a:p>
                      <a:pPr marL="0" lvl="0" indent="0" rtl="0">
                        <a:lnSpc>
                          <a:spcPct val="150000"/>
                        </a:lnSpc>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Non-Functional</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extLst>
                  <a:ext uri="{0D108BD9-81ED-4DB2-BD59-A6C34878D82A}">
                    <a16:rowId xmlns:a16="http://schemas.microsoft.com/office/drawing/2014/main" val="10000"/>
                  </a:ext>
                </a:extLst>
              </a:tr>
              <a:tr h="1828600">
                <a:tc>
                  <a:txBody>
                    <a:bodyPr/>
                    <a:lstStyle/>
                    <a:p>
                      <a:pPr marL="0" lvl="0" indent="0">
                        <a:lnSpc>
                          <a:spcPct val="150000"/>
                        </a:lnSpc>
                        <a:spcBef>
                          <a:spcPts val="0"/>
                        </a:spcBef>
                        <a:spcAft>
                          <a:spcPts val="0"/>
                        </a:spcAft>
                        <a:buNone/>
                      </a:pPr>
                      <a:r>
                        <a:rPr lang="en" sz="1400" dirty="0">
                          <a:solidFill>
                            <a:schemeClr val="tx1"/>
                          </a:solidFill>
                          <a:latin typeface="Arial" panose="020B0604020202020204" pitchFamily="34" charset="0"/>
                          <a:ea typeface="Open Sans"/>
                          <a:cs typeface="Arial" panose="020B0604020202020204" pitchFamily="34" charset="0"/>
                          <a:sym typeface="Open Sans"/>
                        </a:rPr>
                        <a:t>System must aggregate patient’s relevant medical history on demand</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0" lvl="0" indent="0" rtl="0">
                        <a:lnSpc>
                          <a:spcPct val="150000"/>
                        </a:lnSpc>
                        <a:spcBef>
                          <a:spcPts val="0"/>
                        </a:spcBef>
                        <a:spcAft>
                          <a:spcPts val="0"/>
                        </a:spcAft>
                        <a:buClr>
                          <a:schemeClr val="dk1"/>
                        </a:buClr>
                        <a:buSzPts val="1100"/>
                        <a:buFont typeface="Arial"/>
                        <a:buNone/>
                      </a:pPr>
                      <a:r>
                        <a:rPr lang="en" sz="1400" dirty="0">
                          <a:solidFill>
                            <a:schemeClr val="tx1"/>
                          </a:solidFill>
                          <a:latin typeface="Arial" panose="020B0604020202020204" pitchFamily="34" charset="0"/>
                          <a:ea typeface="Open Sans"/>
                          <a:cs typeface="Arial" panose="020B0604020202020204" pitchFamily="34" charset="0"/>
                          <a:sym typeface="Open Sans"/>
                        </a:rPr>
                        <a:t>Relevant medical history includes, but is not limited to: bills, prescriptions, operations, and lab results</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tc>
                  <a:txBody>
                    <a:bodyPr/>
                    <a:lstStyle/>
                    <a:p>
                      <a:pPr marL="457200" lvl="0" indent="-342900" rtl="0">
                        <a:lnSpc>
                          <a:spcPct val="150000"/>
                        </a:lnSpc>
                        <a:spcBef>
                          <a:spcPts val="0"/>
                        </a:spcBef>
                        <a:spcAft>
                          <a:spcPts val="0"/>
                        </a:spcAft>
                        <a:buClr>
                          <a:schemeClr val="dk2"/>
                        </a:buClr>
                        <a:buSzPts val="1800"/>
                        <a:buFont typeface="Open Sans"/>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accept and validate provided criteria from interested parties</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457200" lvl="0" indent="-342900" rtl="0">
                        <a:lnSpc>
                          <a:spcPct val="150000"/>
                        </a:lnSpc>
                        <a:spcBef>
                          <a:spcPts val="0"/>
                        </a:spcBef>
                        <a:spcAft>
                          <a:spcPts val="0"/>
                        </a:spcAft>
                        <a:buClr>
                          <a:schemeClr val="dk2"/>
                        </a:buClr>
                        <a:buSzPts val="1800"/>
                        <a:buFont typeface="Open Sans"/>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retrieve relevant patient data from MondoDB based on criteria</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457200" lvl="0" indent="-342900" rtl="0">
                        <a:lnSpc>
                          <a:spcPct val="150000"/>
                        </a:lnSpc>
                        <a:spcBef>
                          <a:spcPts val="0"/>
                        </a:spcBef>
                        <a:spcAft>
                          <a:spcPts val="0"/>
                        </a:spcAft>
                        <a:buClr>
                          <a:schemeClr val="dk2"/>
                        </a:buClr>
                        <a:buSzPts val="1800"/>
                        <a:buFont typeface="Open Sans"/>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present retrieved data</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457200" lvl="0" indent="-342900" rtl="0">
                        <a:lnSpc>
                          <a:spcPct val="150000"/>
                        </a:lnSpc>
                        <a:spcBef>
                          <a:spcPts val="0"/>
                        </a:spcBef>
                        <a:spcAft>
                          <a:spcPts val="0"/>
                        </a:spcAft>
                        <a:buClr>
                          <a:schemeClr val="dk2"/>
                        </a:buClr>
                        <a:buSzPts val="1800"/>
                        <a:buFont typeface="Open Sans"/>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accomplish the above tasks in less than 30 seconds barring client network latency</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HLR - 360-degree Profile View(cont.)</a:t>
            </a:r>
            <a:endParaRPr/>
          </a:p>
        </p:txBody>
      </p:sp>
      <p:graphicFrame>
        <p:nvGraphicFramePr>
          <p:cNvPr id="285" name="Shape 285"/>
          <p:cNvGraphicFramePr/>
          <p:nvPr>
            <p:extLst>
              <p:ext uri="{D42A27DB-BD31-4B8C-83A1-F6EECF244321}">
                <p14:modId xmlns:p14="http://schemas.microsoft.com/office/powerpoint/2010/main" val="4132155189"/>
              </p:ext>
            </p:extLst>
          </p:nvPr>
        </p:nvGraphicFramePr>
        <p:xfrm>
          <a:off x="214425" y="1441075"/>
          <a:ext cx="6827506" cy="2285940"/>
        </p:xfrm>
        <a:graphic>
          <a:graphicData uri="http://schemas.openxmlformats.org/drawingml/2006/table">
            <a:tbl>
              <a:tblPr>
                <a:noFill/>
                <a:tableStyleId>{8BF5C152-5AD3-443C-9CCF-F1099C05FF24}</a:tableStyleId>
              </a:tblPr>
              <a:tblGrid>
                <a:gridCol w="2980720">
                  <a:extLst>
                    <a:ext uri="{9D8B030D-6E8A-4147-A177-3AD203B41FA5}">
                      <a16:colId xmlns:a16="http://schemas.microsoft.com/office/drawing/2014/main" val="20000"/>
                    </a:ext>
                  </a:extLst>
                </a:gridCol>
                <a:gridCol w="3846786">
                  <a:extLst>
                    <a:ext uri="{9D8B030D-6E8A-4147-A177-3AD203B41FA5}">
                      <a16:colId xmlns:a16="http://schemas.microsoft.com/office/drawing/2014/main" val="20001"/>
                    </a:ext>
                  </a:extLst>
                </a:gridCol>
              </a:tblGrid>
              <a:tr h="385925">
                <a:tc>
                  <a:txBody>
                    <a:bodyPr/>
                    <a:lstStyle/>
                    <a:p>
                      <a:pPr marL="0" lvl="0" indent="0" rtl="0">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Functional</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Non-Functional</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5925">
                <a:tc>
                  <a:txBody>
                    <a:bodyPr/>
                    <a:lstStyle/>
                    <a:p>
                      <a:pPr marL="0" lvl="0" indent="0" rtl="0">
                        <a:spcBef>
                          <a:spcPts val="0"/>
                        </a:spcBef>
                        <a:spcAft>
                          <a:spcPts val="0"/>
                        </a:spcAft>
                        <a:buNone/>
                      </a:pPr>
                      <a:r>
                        <a:rPr lang="en" sz="1400" dirty="0">
                          <a:solidFill>
                            <a:schemeClr val="tx1"/>
                          </a:solidFill>
                          <a:latin typeface="Arial" panose="020B0604020202020204" pitchFamily="34" charset="0"/>
                          <a:ea typeface="Open Sans"/>
                          <a:cs typeface="Arial" panose="020B0604020202020204" pitchFamily="34" charset="0"/>
                          <a:sym typeface="Open Sans"/>
                        </a:rPr>
                        <a:t>System must accept updates to patient’s medical history via web form or file upload</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17500" rtl="0">
                        <a:spcBef>
                          <a:spcPts val="0"/>
                        </a:spcBef>
                        <a:spcAft>
                          <a:spcPts val="0"/>
                        </a:spcAft>
                        <a:buSzPts val="1400"/>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accept and validate data presented by client</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457200" lvl="0" indent="-317500" rtl="0">
                        <a:spcBef>
                          <a:spcPts val="0"/>
                        </a:spcBef>
                        <a:spcAft>
                          <a:spcPts val="0"/>
                        </a:spcAft>
                        <a:buSzPts val="1400"/>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accept file uploads including, but not limited to: CSVs, PDFs, images, and video</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457200" lvl="0" indent="-317500" rtl="0">
                        <a:spcBef>
                          <a:spcPts val="0"/>
                        </a:spcBef>
                        <a:spcAft>
                          <a:spcPts val="0"/>
                        </a:spcAft>
                        <a:buSzPts val="1400"/>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update the patient’s record</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457200" lvl="0" indent="-317500" rtl="0">
                        <a:spcBef>
                          <a:spcPts val="0"/>
                        </a:spcBef>
                        <a:spcAft>
                          <a:spcPts val="0"/>
                        </a:spcAft>
                        <a:buSzPts val="1400"/>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notify client when update is complete</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311700" y="130300"/>
            <a:ext cx="8520600" cy="656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High-Level Requirements - Doctor Search</a:t>
            </a:r>
            <a:endParaRPr/>
          </a:p>
        </p:txBody>
      </p:sp>
      <p:graphicFrame>
        <p:nvGraphicFramePr>
          <p:cNvPr id="291" name="Shape 291"/>
          <p:cNvGraphicFramePr/>
          <p:nvPr>
            <p:extLst>
              <p:ext uri="{D42A27DB-BD31-4B8C-83A1-F6EECF244321}">
                <p14:modId xmlns:p14="http://schemas.microsoft.com/office/powerpoint/2010/main" val="3279358450"/>
              </p:ext>
            </p:extLst>
          </p:nvPr>
        </p:nvGraphicFramePr>
        <p:xfrm>
          <a:off x="177150" y="1248667"/>
          <a:ext cx="6969884" cy="3099820"/>
        </p:xfrm>
        <a:graphic>
          <a:graphicData uri="http://schemas.openxmlformats.org/drawingml/2006/table">
            <a:tbl>
              <a:tblPr>
                <a:noFill/>
                <a:tableStyleId>{8BF5C152-5AD3-443C-9CCF-F1099C05FF24}</a:tableStyleId>
              </a:tblPr>
              <a:tblGrid>
                <a:gridCol w="2841450">
                  <a:extLst>
                    <a:ext uri="{9D8B030D-6E8A-4147-A177-3AD203B41FA5}">
                      <a16:colId xmlns:a16="http://schemas.microsoft.com/office/drawing/2014/main" val="20000"/>
                    </a:ext>
                  </a:extLst>
                </a:gridCol>
                <a:gridCol w="4128434">
                  <a:extLst>
                    <a:ext uri="{9D8B030D-6E8A-4147-A177-3AD203B41FA5}">
                      <a16:colId xmlns:a16="http://schemas.microsoft.com/office/drawing/2014/main" val="20001"/>
                    </a:ext>
                  </a:extLst>
                </a:gridCol>
              </a:tblGrid>
              <a:tr h="349200">
                <a:tc>
                  <a:txBody>
                    <a:bodyPr/>
                    <a:lstStyle/>
                    <a:p>
                      <a:pPr marL="0" marR="0" lvl="0" indent="0" algn="l" rtl="0">
                        <a:lnSpc>
                          <a:spcPct val="100000"/>
                        </a:lnSpc>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Functional</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tc>
                  <a:txBody>
                    <a:bodyPr/>
                    <a:lstStyle/>
                    <a:p>
                      <a:pPr marL="0" marR="0" lvl="0" indent="0" algn="l" rtl="0">
                        <a:lnSpc>
                          <a:spcPct val="100000"/>
                        </a:lnSpc>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Non-Functional</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extLst>
                  <a:ext uri="{0D108BD9-81ED-4DB2-BD59-A6C34878D82A}">
                    <a16:rowId xmlns:a16="http://schemas.microsoft.com/office/drawing/2014/main" val="10000"/>
                  </a:ext>
                </a:extLst>
              </a:tr>
              <a:tr h="2030100">
                <a:tc>
                  <a:txBody>
                    <a:bodyPr/>
                    <a:lstStyle/>
                    <a:p>
                      <a:pPr marL="0" marR="0" lvl="0" indent="0" algn="l" rtl="0">
                        <a:lnSpc>
                          <a:spcPct val="150000"/>
                        </a:lnSpc>
                        <a:spcBef>
                          <a:spcPts val="0"/>
                        </a:spcBef>
                        <a:spcAft>
                          <a:spcPts val="0"/>
                        </a:spcAft>
                        <a:buNone/>
                      </a:pPr>
                      <a:r>
                        <a:rPr lang="en" sz="1400" dirty="0">
                          <a:solidFill>
                            <a:schemeClr val="tx1"/>
                          </a:solidFill>
                          <a:latin typeface="Arial" panose="020B0604020202020204" pitchFamily="34" charset="0"/>
                          <a:ea typeface="Open Sans"/>
                          <a:cs typeface="Arial" panose="020B0604020202020204" pitchFamily="34" charset="0"/>
                          <a:sym typeface="Open Sans"/>
                        </a:rPr>
                        <a:t>System must retrieve information about doctors on demand</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0" marR="0" lvl="0" indent="0" algn="l" rtl="0">
                        <a:lnSpc>
                          <a:spcPct val="150000"/>
                        </a:lnSpc>
                        <a:spcBef>
                          <a:spcPts val="0"/>
                        </a:spcBef>
                        <a:spcAft>
                          <a:spcPts val="0"/>
                        </a:spcAft>
                        <a:buNone/>
                      </a:pPr>
                      <a:r>
                        <a:rPr lang="en" sz="1400" dirty="0">
                          <a:solidFill>
                            <a:schemeClr val="tx1"/>
                          </a:solidFill>
                          <a:latin typeface="Arial" panose="020B0604020202020204" pitchFamily="34" charset="0"/>
                          <a:ea typeface="Open Sans"/>
                          <a:cs typeface="Arial" panose="020B0604020202020204" pitchFamily="34" charset="0"/>
                          <a:sym typeface="Open Sans"/>
                        </a:rPr>
                        <a:t>Information includes, but is not limited to: specialization, availability, location</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tc>
                  <a:txBody>
                    <a:bodyPr/>
                    <a:lstStyle/>
                    <a:p>
                      <a:pPr marL="457200" marR="0" lvl="0" indent="-342900" algn="l" rtl="0">
                        <a:lnSpc>
                          <a:spcPct val="150000"/>
                        </a:lnSpc>
                        <a:spcBef>
                          <a:spcPts val="0"/>
                        </a:spcBef>
                        <a:spcAft>
                          <a:spcPts val="0"/>
                        </a:spcAft>
                        <a:buClr>
                          <a:schemeClr val="dk2"/>
                        </a:buClr>
                        <a:buSzPts val="1800"/>
                        <a:buFont typeface="Open Sans"/>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accept and validate provided criteria from interested parties</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457200" marR="0" lvl="0" indent="-342900" algn="l" rtl="0">
                        <a:lnSpc>
                          <a:spcPct val="150000"/>
                        </a:lnSpc>
                        <a:spcBef>
                          <a:spcPts val="0"/>
                        </a:spcBef>
                        <a:spcAft>
                          <a:spcPts val="0"/>
                        </a:spcAft>
                        <a:buClr>
                          <a:schemeClr val="dk2"/>
                        </a:buClr>
                        <a:buSzPts val="1800"/>
                        <a:buFont typeface="Open Sans"/>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retrieve data on requested doctor</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457200" marR="0" lvl="0" indent="-342900" algn="l" rtl="0">
                        <a:lnSpc>
                          <a:spcPct val="150000"/>
                        </a:lnSpc>
                        <a:spcBef>
                          <a:spcPts val="0"/>
                        </a:spcBef>
                        <a:spcAft>
                          <a:spcPts val="0"/>
                        </a:spcAft>
                        <a:buClr>
                          <a:schemeClr val="dk2"/>
                        </a:buClr>
                        <a:buSzPts val="1800"/>
                        <a:buFont typeface="Open Sans"/>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present retrieved data</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457200" marR="0" lvl="0" indent="-342900" algn="l" rtl="0">
                        <a:lnSpc>
                          <a:spcPct val="150000"/>
                        </a:lnSpc>
                        <a:spcBef>
                          <a:spcPts val="0"/>
                        </a:spcBef>
                        <a:spcAft>
                          <a:spcPts val="0"/>
                        </a:spcAft>
                        <a:buClr>
                          <a:schemeClr val="dk2"/>
                        </a:buClr>
                        <a:buSzPts val="1800"/>
                        <a:buFont typeface="Open Sans"/>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accomplish these tasks in less than thirty seconds barring client network latency</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311700" y="130300"/>
            <a:ext cx="8520600" cy="656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High-Level Requirements - Doctor Search</a:t>
            </a:r>
            <a:endParaRPr/>
          </a:p>
        </p:txBody>
      </p:sp>
      <p:graphicFrame>
        <p:nvGraphicFramePr>
          <p:cNvPr id="297" name="Shape 297"/>
          <p:cNvGraphicFramePr/>
          <p:nvPr>
            <p:extLst>
              <p:ext uri="{D42A27DB-BD31-4B8C-83A1-F6EECF244321}">
                <p14:modId xmlns:p14="http://schemas.microsoft.com/office/powerpoint/2010/main" val="872513440"/>
              </p:ext>
            </p:extLst>
          </p:nvPr>
        </p:nvGraphicFramePr>
        <p:xfrm>
          <a:off x="155850" y="1315475"/>
          <a:ext cx="6896591" cy="3073150"/>
        </p:xfrm>
        <a:graphic>
          <a:graphicData uri="http://schemas.openxmlformats.org/drawingml/2006/table">
            <a:tbl>
              <a:tblPr>
                <a:noFill/>
                <a:tableStyleId>{8BF5C152-5AD3-443C-9CCF-F1099C05FF24}</a:tableStyleId>
              </a:tblPr>
              <a:tblGrid>
                <a:gridCol w="2884050">
                  <a:extLst>
                    <a:ext uri="{9D8B030D-6E8A-4147-A177-3AD203B41FA5}">
                      <a16:colId xmlns:a16="http://schemas.microsoft.com/office/drawing/2014/main" val="20000"/>
                    </a:ext>
                  </a:extLst>
                </a:gridCol>
                <a:gridCol w="4012541">
                  <a:extLst>
                    <a:ext uri="{9D8B030D-6E8A-4147-A177-3AD203B41FA5}">
                      <a16:colId xmlns:a16="http://schemas.microsoft.com/office/drawing/2014/main" val="20001"/>
                    </a:ext>
                  </a:extLst>
                </a:gridCol>
              </a:tblGrid>
              <a:tr h="349200">
                <a:tc>
                  <a:txBody>
                    <a:bodyPr/>
                    <a:lstStyle/>
                    <a:p>
                      <a:pPr marL="0" marR="0" lvl="0" indent="0" algn="l" rtl="0">
                        <a:lnSpc>
                          <a:spcPct val="100000"/>
                        </a:lnSpc>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Functional</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tc>
                  <a:txBody>
                    <a:bodyPr/>
                    <a:lstStyle/>
                    <a:p>
                      <a:pPr marL="0" marR="0" lvl="0" indent="0" algn="l" rtl="0">
                        <a:lnSpc>
                          <a:spcPct val="100000"/>
                        </a:lnSpc>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Non-Functional</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extLst>
                  <a:ext uri="{0D108BD9-81ED-4DB2-BD59-A6C34878D82A}">
                    <a16:rowId xmlns:a16="http://schemas.microsoft.com/office/drawing/2014/main" val="10000"/>
                  </a:ext>
                </a:extLst>
              </a:tr>
              <a:tr h="1609875">
                <a:tc>
                  <a:txBody>
                    <a:bodyPr/>
                    <a:lstStyle/>
                    <a:p>
                      <a:pPr marL="0" marR="0" lvl="0" indent="0" algn="l" rtl="0">
                        <a:lnSpc>
                          <a:spcPct val="150000"/>
                        </a:lnSpc>
                        <a:spcBef>
                          <a:spcPts val="0"/>
                        </a:spcBef>
                        <a:spcAft>
                          <a:spcPts val="0"/>
                        </a:spcAft>
                        <a:buNone/>
                      </a:pPr>
                      <a:r>
                        <a:rPr lang="en" sz="1400" dirty="0">
                          <a:solidFill>
                            <a:schemeClr val="tx1"/>
                          </a:solidFill>
                          <a:latin typeface="Arial" panose="020B0604020202020204" pitchFamily="34" charset="0"/>
                          <a:ea typeface="Open Sans"/>
                          <a:cs typeface="Arial" panose="020B0604020202020204" pitchFamily="34" charset="0"/>
                          <a:sym typeface="Open Sans"/>
                        </a:rPr>
                        <a:t>System must match patients to a number of doctors based on patient needs and doctor specialties</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tc>
                  <a:txBody>
                    <a:bodyPr/>
                    <a:lstStyle/>
                    <a:p>
                      <a:pPr marL="457200" marR="0" lvl="0" indent="-342900" algn="l" rtl="0">
                        <a:lnSpc>
                          <a:spcPct val="200000"/>
                        </a:lnSpc>
                        <a:spcBef>
                          <a:spcPts val="0"/>
                        </a:spcBef>
                        <a:spcAft>
                          <a:spcPts val="0"/>
                        </a:spcAft>
                        <a:buClr>
                          <a:schemeClr val="dk2"/>
                        </a:buClr>
                        <a:buSzPts val="1800"/>
                        <a:buFont typeface="Open Sans"/>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retrieve patient information</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457200" marR="0" lvl="0" indent="-342900" algn="l" rtl="0">
                        <a:lnSpc>
                          <a:spcPct val="200000"/>
                        </a:lnSpc>
                        <a:spcBef>
                          <a:spcPts val="0"/>
                        </a:spcBef>
                        <a:spcAft>
                          <a:spcPts val="0"/>
                        </a:spcAft>
                        <a:buClr>
                          <a:schemeClr val="dk2"/>
                        </a:buClr>
                        <a:buSzPts val="1800"/>
                        <a:buFont typeface="Open Sans"/>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retrieve a list of doctors based on doctor specialties</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457200" marR="0" lvl="0" indent="-342900" algn="l" rtl="0">
                        <a:lnSpc>
                          <a:spcPct val="200000"/>
                        </a:lnSpc>
                        <a:spcBef>
                          <a:spcPts val="0"/>
                        </a:spcBef>
                        <a:spcAft>
                          <a:spcPts val="0"/>
                        </a:spcAft>
                        <a:buClr>
                          <a:schemeClr val="dk2"/>
                        </a:buClr>
                        <a:buSzPts val="1800"/>
                        <a:buFont typeface="Open Sans"/>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retrieve information for each doctor</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457200" marR="0" lvl="0" indent="-342900" algn="l" rtl="0">
                        <a:lnSpc>
                          <a:spcPct val="200000"/>
                        </a:lnSpc>
                        <a:spcBef>
                          <a:spcPts val="0"/>
                        </a:spcBef>
                        <a:spcAft>
                          <a:spcPts val="0"/>
                        </a:spcAft>
                        <a:buClr>
                          <a:schemeClr val="dk2"/>
                        </a:buClr>
                        <a:buSzPts val="1800"/>
                        <a:buFont typeface="Open Sans"/>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display top 5 matched doctors</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title"/>
          </p:nvPr>
        </p:nvSpPr>
        <p:spPr>
          <a:xfrm>
            <a:off x="767852" y="140372"/>
            <a:ext cx="9508800" cy="927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High-Level Requirements </a:t>
            </a:r>
            <a:r>
              <a:rPr lang="en" dirty="0" smtClean="0"/>
              <a:t>– </a:t>
            </a:r>
            <a:br>
              <a:rPr lang="en" dirty="0" smtClean="0"/>
            </a:br>
            <a:r>
              <a:rPr lang="en" dirty="0" smtClean="0"/>
              <a:t>Virtual </a:t>
            </a:r>
            <a:r>
              <a:rPr lang="en" dirty="0"/>
              <a:t>Appointments (cont.)</a:t>
            </a:r>
            <a:endParaRPr dirty="0"/>
          </a:p>
        </p:txBody>
      </p:sp>
      <p:graphicFrame>
        <p:nvGraphicFramePr>
          <p:cNvPr id="303" name="Shape 303"/>
          <p:cNvGraphicFramePr/>
          <p:nvPr>
            <p:extLst>
              <p:ext uri="{D42A27DB-BD31-4B8C-83A1-F6EECF244321}">
                <p14:modId xmlns:p14="http://schemas.microsoft.com/office/powerpoint/2010/main" val="547623280"/>
              </p:ext>
            </p:extLst>
          </p:nvPr>
        </p:nvGraphicFramePr>
        <p:xfrm>
          <a:off x="228503" y="1304417"/>
          <a:ext cx="7002614" cy="3257072"/>
        </p:xfrm>
        <a:graphic>
          <a:graphicData uri="http://schemas.openxmlformats.org/drawingml/2006/table">
            <a:tbl>
              <a:tblPr>
                <a:noFill/>
                <a:tableStyleId>{8BF5C152-5AD3-443C-9CCF-F1099C05FF24}</a:tableStyleId>
              </a:tblPr>
              <a:tblGrid>
                <a:gridCol w="2619800">
                  <a:extLst>
                    <a:ext uri="{9D8B030D-6E8A-4147-A177-3AD203B41FA5}">
                      <a16:colId xmlns:a16="http://schemas.microsoft.com/office/drawing/2014/main" val="20000"/>
                    </a:ext>
                  </a:extLst>
                </a:gridCol>
                <a:gridCol w="4382814">
                  <a:extLst>
                    <a:ext uri="{9D8B030D-6E8A-4147-A177-3AD203B41FA5}">
                      <a16:colId xmlns:a16="http://schemas.microsoft.com/office/drawing/2014/main" val="20001"/>
                    </a:ext>
                  </a:extLst>
                </a:gridCol>
              </a:tblGrid>
              <a:tr h="444900">
                <a:tc>
                  <a:txBody>
                    <a:bodyPr/>
                    <a:lstStyle/>
                    <a:p>
                      <a:pPr marL="0" lvl="0" indent="0" rtl="0">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Functional</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Non-Functional</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812172">
                <a:tc>
                  <a:txBody>
                    <a:bodyPr/>
                    <a:lstStyle/>
                    <a:p>
                      <a:pPr marL="0" lvl="0" indent="0" rtl="0">
                        <a:lnSpc>
                          <a:spcPct val="150000"/>
                        </a:lnSpc>
                        <a:spcBef>
                          <a:spcPts val="0"/>
                        </a:spcBef>
                        <a:spcAft>
                          <a:spcPts val="0"/>
                        </a:spcAft>
                        <a:buNone/>
                      </a:pPr>
                      <a:r>
                        <a:rPr lang="en" sz="1400" dirty="0">
                          <a:solidFill>
                            <a:schemeClr val="tx1"/>
                          </a:solidFill>
                          <a:latin typeface="Arial" panose="020B0604020202020204" pitchFamily="34" charset="0"/>
                          <a:ea typeface="Open Sans"/>
                          <a:cs typeface="Arial" panose="020B0604020202020204" pitchFamily="34" charset="0"/>
                          <a:sym typeface="Open Sans"/>
                        </a:rPr>
                        <a:t>System must handle appointment scheduling</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42900" rtl="0">
                        <a:lnSpc>
                          <a:spcPct val="150000"/>
                        </a:lnSpc>
                        <a:spcBef>
                          <a:spcPts val="0"/>
                        </a:spcBef>
                        <a:spcAft>
                          <a:spcPts val="0"/>
                        </a:spcAft>
                        <a:buClr>
                          <a:schemeClr val="dk2"/>
                        </a:buClr>
                        <a:buSzPts val="1800"/>
                        <a:buFont typeface="Open Sans"/>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accept a patient’s requested doctor, date, and visitation type (in-person or virtual)</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457200" lvl="0" indent="-342900" rtl="0">
                        <a:lnSpc>
                          <a:spcPct val="150000"/>
                        </a:lnSpc>
                        <a:spcBef>
                          <a:spcPts val="0"/>
                        </a:spcBef>
                        <a:spcAft>
                          <a:spcPts val="0"/>
                        </a:spcAft>
                        <a:buClr>
                          <a:schemeClr val="dk2"/>
                        </a:buClr>
                        <a:buSzPts val="1800"/>
                        <a:buFont typeface="Open Sans"/>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retrieve requested doctor’s availability</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457200" lvl="0" indent="-342900" rtl="0">
                        <a:lnSpc>
                          <a:spcPct val="150000"/>
                        </a:lnSpc>
                        <a:spcBef>
                          <a:spcPts val="0"/>
                        </a:spcBef>
                        <a:spcAft>
                          <a:spcPts val="0"/>
                        </a:spcAft>
                        <a:buClr>
                          <a:schemeClr val="dk2"/>
                        </a:buClr>
                        <a:buSzPts val="1800"/>
                        <a:buFont typeface="Open Sans"/>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determine if the doctor is free on the requested date</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457200" lvl="0" indent="-342900" rtl="0">
                        <a:lnSpc>
                          <a:spcPct val="150000"/>
                        </a:lnSpc>
                        <a:spcBef>
                          <a:spcPts val="0"/>
                        </a:spcBef>
                        <a:spcAft>
                          <a:spcPts val="0"/>
                        </a:spcAft>
                        <a:buClr>
                          <a:schemeClr val="dk2"/>
                        </a:buClr>
                        <a:buSzPts val="1800"/>
                        <a:buFont typeface="Open Sans"/>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record the appointment if doctor is free</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589177" y="150883"/>
            <a:ext cx="9508800" cy="927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High-Level Requirements </a:t>
            </a:r>
            <a:r>
              <a:rPr lang="en" dirty="0" smtClean="0"/>
              <a:t>– </a:t>
            </a:r>
            <a:br>
              <a:rPr lang="en" dirty="0" smtClean="0"/>
            </a:br>
            <a:r>
              <a:rPr lang="en" dirty="0" smtClean="0"/>
              <a:t>Virtual </a:t>
            </a:r>
            <a:r>
              <a:rPr lang="en" dirty="0"/>
              <a:t>Appointments (cont.)</a:t>
            </a:r>
            <a:endParaRPr dirty="0"/>
          </a:p>
        </p:txBody>
      </p:sp>
      <p:graphicFrame>
        <p:nvGraphicFramePr>
          <p:cNvPr id="309" name="Shape 309"/>
          <p:cNvGraphicFramePr/>
          <p:nvPr>
            <p:extLst>
              <p:ext uri="{D42A27DB-BD31-4B8C-83A1-F6EECF244321}">
                <p14:modId xmlns:p14="http://schemas.microsoft.com/office/powerpoint/2010/main" val="3659121064"/>
              </p:ext>
            </p:extLst>
          </p:nvPr>
        </p:nvGraphicFramePr>
        <p:xfrm>
          <a:off x="282990" y="1412927"/>
          <a:ext cx="6832513" cy="2314500"/>
        </p:xfrm>
        <a:graphic>
          <a:graphicData uri="http://schemas.openxmlformats.org/drawingml/2006/table">
            <a:tbl>
              <a:tblPr>
                <a:noFill/>
                <a:tableStyleId>{8BF5C152-5AD3-443C-9CCF-F1099C05FF24}</a:tableStyleId>
              </a:tblPr>
              <a:tblGrid>
                <a:gridCol w="3227465">
                  <a:extLst>
                    <a:ext uri="{9D8B030D-6E8A-4147-A177-3AD203B41FA5}">
                      <a16:colId xmlns:a16="http://schemas.microsoft.com/office/drawing/2014/main" val="20000"/>
                    </a:ext>
                  </a:extLst>
                </a:gridCol>
                <a:gridCol w="3605048">
                  <a:extLst>
                    <a:ext uri="{9D8B030D-6E8A-4147-A177-3AD203B41FA5}">
                      <a16:colId xmlns:a16="http://schemas.microsoft.com/office/drawing/2014/main" val="20001"/>
                    </a:ext>
                  </a:extLst>
                </a:gridCol>
              </a:tblGrid>
              <a:tr h="491000">
                <a:tc>
                  <a:txBody>
                    <a:bodyPr/>
                    <a:lstStyle/>
                    <a:p>
                      <a:pPr marL="0" lvl="0" indent="0" rtl="0">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Functional</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en" sz="1400" b="1" dirty="0">
                          <a:solidFill>
                            <a:schemeClr val="tx1"/>
                          </a:solidFill>
                          <a:latin typeface="Arial" panose="020B0604020202020204" pitchFamily="34" charset="0"/>
                          <a:ea typeface="Open Sans"/>
                          <a:cs typeface="Arial" panose="020B0604020202020204" pitchFamily="34" charset="0"/>
                          <a:sym typeface="Open Sans"/>
                        </a:rPr>
                        <a:t>Non-Functional</a:t>
                      </a:r>
                      <a:endParaRPr sz="1400" b="1"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78325">
                <a:tc>
                  <a:txBody>
                    <a:bodyPr/>
                    <a:lstStyle/>
                    <a:p>
                      <a:pPr marL="0" lvl="0" indent="0" rtl="0">
                        <a:lnSpc>
                          <a:spcPct val="150000"/>
                        </a:lnSpc>
                        <a:spcBef>
                          <a:spcPts val="0"/>
                        </a:spcBef>
                        <a:spcAft>
                          <a:spcPts val="0"/>
                        </a:spcAft>
                        <a:buNone/>
                      </a:pPr>
                      <a:r>
                        <a:rPr lang="en" sz="1400" dirty="0">
                          <a:solidFill>
                            <a:schemeClr val="tx1"/>
                          </a:solidFill>
                          <a:latin typeface="Arial" panose="020B0604020202020204" pitchFamily="34" charset="0"/>
                          <a:ea typeface="Open Sans"/>
                          <a:cs typeface="Arial" panose="020B0604020202020204" pitchFamily="34" charset="0"/>
                          <a:sym typeface="Open Sans"/>
                        </a:rPr>
                        <a:t>System must notify patients &amp; doctors about upcoming scheduled appointments via secure webmail</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42900" rtl="0">
                        <a:lnSpc>
                          <a:spcPct val="200000"/>
                        </a:lnSpc>
                        <a:spcBef>
                          <a:spcPts val="0"/>
                        </a:spcBef>
                        <a:spcAft>
                          <a:spcPts val="0"/>
                        </a:spcAft>
                        <a:buClr>
                          <a:schemeClr val="dk2"/>
                        </a:buClr>
                        <a:buSzPts val="1800"/>
                        <a:buFont typeface="Open Sans"/>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push reminders on set intervals via internal user portal</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457200" lvl="0" indent="-342900" rtl="0">
                        <a:lnSpc>
                          <a:spcPct val="200000"/>
                        </a:lnSpc>
                        <a:spcBef>
                          <a:spcPts val="0"/>
                        </a:spcBef>
                        <a:spcAft>
                          <a:spcPts val="0"/>
                        </a:spcAft>
                        <a:buClr>
                          <a:schemeClr val="dk2"/>
                        </a:buClr>
                        <a:buSzPts val="1800"/>
                        <a:buFont typeface="Open Sans"/>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push a notification via email</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High-Level Requirements - Virtual Appointments </a:t>
            </a:r>
            <a:endParaRPr/>
          </a:p>
        </p:txBody>
      </p:sp>
      <p:graphicFrame>
        <p:nvGraphicFramePr>
          <p:cNvPr id="315" name="Shape 315"/>
          <p:cNvGraphicFramePr/>
          <p:nvPr>
            <p:extLst>
              <p:ext uri="{D42A27DB-BD31-4B8C-83A1-F6EECF244321}">
                <p14:modId xmlns:p14="http://schemas.microsoft.com/office/powerpoint/2010/main" val="3934471086"/>
              </p:ext>
            </p:extLst>
          </p:nvPr>
        </p:nvGraphicFramePr>
        <p:xfrm>
          <a:off x="374762" y="1634275"/>
          <a:ext cx="6456962" cy="2809975"/>
        </p:xfrm>
        <a:graphic>
          <a:graphicData uri="http://schemas.openxmlformats.org/drawingml/2006/table">
            <a:tbl>
              <a:tblPr>
                <a:noFill/>
                <a:tableStyleId>{8BF5C152-5AD3-443C-9CCF-F1099C05FF24}</a:tableStyleId>
              </a:tblPr>
              <a:tblGrid>
                <a:gridCol w="2755516">
                  <a:extLst>
                    <a:ext uri="{9D8B030D-6E8A-4147-A177-3AD203B41FA5}">
                      <a16:colId xmlns:a16="http://schemas.microsoft.com/office/drawing/2014/main" val="20000"/>
                    </a:ext>
                  </a:extLst>
                </a:gridCol>
                <a:gridCol w="3701446">
                  <a:extLst>
                    <a:ext uri="{9D8B030D-6E8A-4147-A177-3AD203B41FA5}">
                      <a16:colId xmlns:a16="http://schemas.microsoft.com/office/drawing/2014/main" val="20001"/>
                    </a:ext>
                  </a:extLst>
                </a:gridCol>
              </a:tblGrid>
              <a:tr h="412404">
                <a:tc>
                  <a:txBody>
                    <a:bodyPr/>
                    <a:lstStyle/>
                    <a:p>
                      <a:pPr marL="0" lvl="0" indent="0" rtl="0">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Functional</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Non-Functional</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397571">
                <a:tc>
                  <a:txBody>
                    <a:bodyPr/>
                    <a:lstStyle/>
                    <a:p>
                      <a:pPr marL="0" lvl="0" indent="0" rtl="0">
                        <a:spcBef>
                          <a:spcPts val="0"/>
                        </a:spcBef>
                        <a:spcAft>
                          <a:spcPts val="0"/>
                        </a:spcAft>
                        <a:buNone/>
                      </a:pPr>
                      <a:r>
                        <a:rPr lang="en" sz="1400" dirty="0">
                          <a:solidFill>
                            <a:schemeClr val="tx1"/>
                          </a:solidFill>
                          <a:latin typeface="Arial" panose="020B0604020202020204" pitchFamily="34" charset="0"/>
                          <a:ea typeface="Open Sans"/>
                          <a:cs typeface="Arial" panose="020B0604020202020204" pitchFamily="34" charset="0"/>
                          <a:sym typeface="Open Sans"/>
                        </a:rPr>
                        <a:t>System must record and archive virtual appointments</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17500" rtl="0">
                        <a:spcBef>
                          <a:spcPts val="0"/>
                        </a:spcBef>
                        <a:spcAft>
                          <a:spcPts val="0"/>
                        </a:spcAft>
                        <a:buSzPts val="1400"/>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initiate a video recording of the appointment at the listed start time</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457200" lvl="0" indent="-317500" rtl="0">
                        <a:spcBef>
                          <a:spcPts val="0"/>
                        </a:spcBef>
                        <a:spcAft>
                          <a:spcPts val="0"/>
                        </a:spcAft>
                        <a:buSzPts val="1400"/>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stop recording the appointment at the listed stop time</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457200" lvl="0" indent="-317500" rtl="0">
                        <a:spcBef>
                          <a:spcPts val="0"/>
                        </a:spcBef>
                        <a:spcAft>
                          <a:spcPts val="0"/>
                        </a:spcAft>
                        <a:buSzPts val="1400"/>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store the recording under the patient’s profile in MongoDB using MongoDB GridFS</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16" name="Shape 316"/>
          <p:cNvSpPr txBox="1"/>
          <p:nvPr/>
        </p:nvSpPr>
        <p:spPr>
          <a:xfrm>
            <a:off x="48800" y="4640500"/>
            <a:ext cx="9144000" cy="360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200"/>
              <a:t>GridFS documentation:</a:t>
            </a:r>
            <a:r>
              <a:rPr lang="en" sz="1200" u="sng">
                <a:solidFill>
                  <a:schemeClr val="hlink"/>
                </a:solidFill>
                <a:hlinkClick r:id="rId3"/>
              </a:rPr>
              <a:t>https://docs.mongodb.com/manual/core/gridfs/?_ga=1.174136930.1757467839.1446130408</a:t>
            </a:r>
            <a:endParaRPr sz="1200"/>
          </a:p>
        </p:txBody>
      </p:sp>
      <p:sp>
        <p:nvSpPr>
          <p:cNvPr id="317" name="Shape 317"/>
          <p:cNvSpPr txBox="1"/>
          <p:nvPr/>
        </p:nvSpPr>
        <p:spPr>
          <a:xfrm>
            <a:off x="1179650" y="4444250"/>
            <a:ext cx="3000000" cy="3000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0" y="0"/>
            <a:ext cx="9958800" cy="796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 High-Level Requirements - Connecting Pharmacies</a:t>
            </a:r>
            <a:endParaRPr/>
          </a:p>
        </p:txBody>
      </p:sp>
      <p:graphicFrame>
        <p:nvGraphicFramePr>
          <p:cNvPr id="323" name="Shape 323"/>
          <p:cNvGraphicFramePr/>
          <p:nvPr>
            <p:extLst>
              <p:ext uri="{D42A27DB-BD31-4B8C-83A1-F6EECF244321}">
                <p14:modId xmlns:p14="http://schemas.microsoft.com/office/powerpoint/2010/main" val="1308141897"/>
              </p:ext>
            </p:extLst>
          </p:nvPr>
        </p:nvGraphicFramePr>
        <p:xfrm>
          <a:off x="359474" y="1338295"/>
          <a:ext cx="6756030" cy="1886780"/>
        </p:xfrm>
        <a:graphic>
          <a:graphicData uri="http://schemas.openxmlformats.org/drawingml/2006/table">
            <a:tbl>
              <a:tblPr>
                <a:noFill/>
                <a:tableStyleId>{8BF5C152-5AD3-443C-9CCF-F1099C05FF24}</a:tableStyleId>
              </a:tblPr>
              <a:tblGrid>
                <a:gridCol w="2310154">
                  <a:extLst>
                    <a:ext uri="{9D8B030D-6E8A-4147-A177-3AD203B41FA5}">
                      <a16:colId xmlns:a16="http://schemas.microsoft.com/office/drawing/2014/main" val="20000"/>
                    </a:ext>
                  </a:extLst>
                </a:gridCol>
                <a:gridCol w="4445876">
                  <a:extLst>
                    <a:ext uri="{9D8B030D-6E8A-4147-A177-3AD203B41FA5}">
                      <a16:colId xmlns:a16="http://schemas.microsoft.com/office/drawing/2014/main" val="20001"/>
                    </a:ext>
                  </a:extLst>
                </a:gridCol>
              </a:tblGrid>
              <a:tr h="452775">
                <a:tc>
                  <a:txBody>
                    <a:bodyPr/>
                    <a:lstStyle/>
                    <a:p>
                      <a:pPr marL="0" lvl="0" indent="0" rtl="0">
                        <a:lnSpc>
                          <a:spcPct val="150000"/>
                        </a:lnSpc>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Functional</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rtl="0">
                        <a:lnSpc>
                          <a:spcPct val="150000"/>
                        </a:lnSpc>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Non-Functional</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284025">
                <a:tc>
                  <a:txBody>
                    <a:bodyPr/>
                    <a:lstStyle/>
                    <a:p>
                      <a:pPr marL="0" lvl="0" indent="0" rtl="0">
                        <a:lnSpc>
                          <a:spcPct val="150000"/>
                        </a:lnSpc>
                        <a:spcBef>
                          <a:spcPts val="0"/>
                        </a:spcBef>
                        <a:spcAft>
                          <a:spcPts val="0"/>
                        </a:spcAft>
                        <a:buNone/>
                      </a:pPr>
                      <a:r>
                        <a:rPr lang="en" sz="1400" dirty="0">
                          <a:solidFill>
                            <a:schemeClr val="tx1"/>
                          </a:solidFill>
                          <a:latin typeface="Arial" panose="020B0604020202020204" pitchFamily="34" charset="0"/>
                          <a:ea typeface="Open Sans"/>
                          <a:cs typeface="Arial" panose="020B0604020202020204" pitchFamily="34" charset="0"/>
                          <a:sym typeface="Open Sans"/>
                        </a:rPr>
                        <a:t>System must integrate with connected pharmacies’ inventory databases</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42900" rtl="0">
                        <a:lnSpc>
                          <a:spcPct val="150000"/>
                        </a:lnSpc>
                        <a:spcBef>
                          <a:spcPts val="0"/>
                        </a:spcBef>
                        <a:spcAft>
                          <a:spcPts val="0"/>
                        </a:spcAft>
                        <a:buClr>
                          <a:schemeClr val="dk2"/>
                        </a:buClr>
                        <a:buSzPts val="1800"/>
                        <a:buFont typeface="Open Sans"/>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store connected pharmacies’ information</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457200" lvl="0" indent="-342900" rtl="0">
                        <a:lnSpc>
                          <a:spcPct val="150000"/>
                        </a:lnSpc>
                        <a:spcBef>
                          <a:spcPts val="0"/>
                        </a:spcBef>
                        <a:spcAft>
                          <a:spcPts val="0"/>
                        </a:spcAft>
                        <a:buClr>
                          <a:schemeClr val="dk2"/>
                        </a:buClr>
                        <a:buSzPts val="1800"/>
                        <a:buFont typeface="Open Sans"/>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store required authentication information in an encrypted form</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a:xfrm>
            <a:off x="0" y="0"/>
            <a:ext cx="9958800" cy="796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 High-Level Requirements - Connecting Pharmacies</a:t>
            </a:r>
            <a:endParaRPr/>
          </a:p>
        </p:txBody>
      </p:sp>
      <p:graphicFrame>
        <p:nvGraphicFramePr>
          <p:cNvPr id="329" name="Shape 329"/>
          <p:cNvGraphicFramePr/>
          <p:nvPr>
            <p:extLst>
              <p:ext uri="{D42A27DB-BD31-4B8C-83A1-F6EECF244321}">
                <p14:modId xmlns:p14="http://schemas.microsoft.com/office/powerpoint/2010/main" val="3058023325"/>
              </p:ext>
            </p:extLst>
          </p:nvPr>
        </p:nvGraphicFramePr>
        <p:xfrm>
          <a:off x="160003" y="953408"/>
          <a:ext cx="6934479" cy="3476425"/>
        </p:xfrm>
        <a:graphic>
          <a:graphicData uri="http://schemas.openxmlformats.org/drawingml/2006/table">
            <a:tbl>
              <a:tblPr>
                <a:noFill/>
                <a:tableStyleId>{8BF5C152-5AD3-443C-9CCF-F1099C05FF24}</a:tableStyleId>
              </a:tblPr>
              <a:tblGrid>
                <a:gridCol w="2714450">
                  <a:extLst>
                    <a:ext uri="{9D8B030D-6E8A-4147-A177-3AD203B41FA5}">
                      <a16:colId xmlns:a16="http://schemas.microsoft.com/office/drawing/2014/main" val="20000"/>
                    </a:ext>
                  </a:extLst>
                </a:gridCol>
                <a:gridCol w="4220029">
                  <a:extLst>
                    <a:ext uri="{9D8B030D-6E8A-4147-A177-3AD203B41FA5}">
                      <a16:colId xmlns:a16="http://schemas.microsoft.com/office/drawing/2014/main" val="20001"/>
                    </a:ext>
                  </a:extLst>
                </a:gridCol>
              </a:tblGrid>
              <a:tr h="452775">
                <a:tc>
                  <a:txBody>
                    <a:bodyPr/>
                    <a:lstStyle/>
                    <a:p>
                      <a:pPr marL="0" lvl="0" indent="0" rtl="0">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Functional</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Non-Functional</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632200">
                <a:tc>
                  <a:txBody>
                    <a:bodyPr/>
                    <a:lstStyle/>
                    <a:p>
                      <a:pPr marL="0" lvl="0" indent="0" rtl="0">
                        <a:lnSpc>
                          <a:spcPct val="150000"/>
                        </a:lnSpc>
                        <a:spcBef>
                          <a:spcPts val="0"/>
                        </a:spcBef>
                        <a:spcAft>
                          <a:spcPts val="0"/>
                        </a:spcAft>
                        <a:buNone/>
                      </a:pPr>
                      <a:r>
                        <a:rPr lang="en" sz="1400" dirty="0">
                          <a:solidFill>
                            <a:schemeClr val="tx1"/>
                          </a:solidFill>
                          <a:latin typeface="Arial" panose="020B0604020202020204" pitchFamily="34" charset="0"/>
                          <a:ea typeface="Open Sans"/>
                          <a:cs typeface="Arial" panose="020B0604020202020204" pitchFamily="34" charset="0"/>
                          <a:sym typeface="Open Sans"/>
                        </a:rPr>
                        <a:t>System must notify doctors and patients of “most convenient” pharmacy for prescription</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42900" rtl="0">
                        <a:lnSpc>
                          <a:spcPct val="150000"/>
                        </a:lnSpc>
                        <a:spcBef>
                          <a:spcPts val="0"/>
                        </a:spcBef>
                        <a:spcAft>
                          <a:spcPts val="0"/>
                        </a:spcAft>
                        <a:buClr>
                          <a:schemeClr val="dk2"/>
                        </a:buClr>
                        <a:buSzPts val="1800"/>
                        <a:buFont typeface="Open Sans"/>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accept prescription information</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457200" lvl="0" indent="-342900" rtl="0">
                        <a:lnSpc>
                          <a:spcPct val="150000"/>
                        </a:lnSpc>
                        <a:spcBef>
                          <a:spcPts val="0"/>
                        </a:spcBef>
                        <a:spcAft>
                          <a:spcPts val="0"/>
                        </a:spcAft>
                        <a:buClr>
                          <a:schemeClr val="dk2"/>
                        </a:buClr>
                        <a:buSzPts val="1800"/>
                        <a:buFont typeface="Open Sans"/>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connect to and authenticate with pharmacies within 25 miles</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457200" lvl="0" indent="-342900" rtl="0">
                        <a:lnSpc>
                          <a:spcPct val="150000"/>
                        </a:lnSpc>
                        <a:spcBef>
                          <a:spcPts val="0"/>
                        </a:spcBef>
                        <a:spcAft>
                          <a:spcPts val="0"/>
                        </a:spcAft>
                        <a:buClr>
                          <a:schemeClr val="dk2"/>
                        </a:buClr>
                        <a:buSzPts val="1800"/>
                        <a:buFont typeface="Open Sans"/>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query determine which pharmacies can fulfill prescription</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457200" lvl="0" indent="-342900" rtl="0">
                        <a:lnSpc>
                          <a:spcPct val="150000"/>
                        </a:lnSpc>
                        <a:spcBef>
                          <a:spcPts val="0"/>
                        </a:spcBef>
                        <a:spcAft>
                          <a:spcPts val="0"/>
                        </a:spcAft>
                        <a:buClr>
                          <a:schemeClr val="dk2"/>
                        </a:buClr>
                        <a:buSzPts val="1800"/>
                        <a:buFont typeface="Open Sans"/>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determine which pharmacy is closest to Healthify office or patient’s home</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457200" lvl="0" indent="-342900" rtl="0">
                        <a:lnSpc>
                          <a:spcPct val="150000"/>
                        </a:lnSpc>
                        <a:spcBef>
                          <a:spcPts val="0"/>
                        </a:spcBef>
                        <a:spcAft>
                          <a:spcPts val="0"/>
                        </a:spcAft>
                        <a:buClr>
                          <a:schemeClr val="dk2"/>
                        </a:buClr>
                        <a:buSzPts val="1800"/>
                        <a:buFont typeface="Open Sans"/>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determine “most convenient” pharmacy by distance and shipping costs</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213377" y="246329"/>
            <a:ext cx="8520600" cy="707400"/>
          </a:xfrm>
          <a:prstGeom prst="rect">
            <a:avLst/>
          </a:prstGeom>
        </p:spPr>
        <p:txBody>
          <a:bodyPr spcFirstLastPara="1" wrap="square" lIns="91425" tIns="91425" rIns="91425" bIns="91425" anchor="t" anchorCtr="0">
            <a:noAutofit/>
          </a:bodyPr>
          <a:lstStyle/>
          <a:p>
            <a:pPr lvl="0"/>
            <a:r>
              <a:rPr lang="en-US" b="1" dirty="0"/>
              <a:t>Business requirement</a:t>
            </a:r>
          </a:p>
        </p:txBody>
      </p:sp>
      <p:sp>
        <p:nvSpPr>
          <p:cNvPr id="7" name="Shape 73"/>
          <p:cNvSpPr txBox="1">
            <a:spLocks/>
          </p:cNvSpPr>
          <p:nvPr/>
        </p:nvSpPr>
        <p:spPr>
          <a:xfrm>
            <a:off x="282203" y="806245"/>
            <a:ext cx="6624958" cy="3501396"/>
          </a:xfrm>
          <a:prstGeom prst="rect">
            <a:avLst/>
          </a:prstGeom>
        </p:spPr>
        <p:txBody>
          <a:bodyPr spcFirstLastPara="1" vert="horz" wrap="square" lIns="91425" tIns="91425" rIns="91425" bIns="91425" rtlCol="0" anchor="t" anchorCtr="0">
            <a:noAutofit/>
          </a:bodyPr>
          <a:lstStyle>
            <a:lvl1pPr marL="457200" lvl="0" indent="-342900" algn="l" defTabSz="342900" rtl="0" eaLnBrk="1" latinLnBrk="0" hangingPunct="1">
              <a:spcBef>
                <a:spcPts val="0"/>
              </a:spcBef>
              <a:spcAft>
                <a:spcPts val="0"/>
              </a:spcAft>
              <a:buClr>
                <a:schemeClr val="accent1"/>
              </a:buClr>
              <a:buSzPts val="1800"/>
              <a:buFont typeface="Wingdings 3" charset="2"/>
              <a:buChar char="●"/>
              <a:defRPr sz="1350" kern="1200">
                <a:solidFill>
                  <a:schemeClr val="tx1">
                    <a:lumMod val="75000"/>
                    <a:lumOff val="25000"/>
                  </a:schemeClr>
                </a:solidFill>
                <a:latin typeface="+mn-lt"/>
                <a:ea typeface="+mn-ea"/>
                <a:cs typeface="+mn-cs"/>
              </a:defRPr>
            </a:lvl1pPr>
            <a:lvl2pPr marL="914400" lvl="1" indent="-317500" algn="l" defTabSz="342900" rtl="0" eaLnBrk="1" latinLnBrk="0" hangingPunct="1">
              <a:spcBef>
                <a:spcPts val="160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2pPr>
            <a:lvl3pPr marL="1371600" lvl="2" indent="-317500" algn="l" defTabSz="342900" rtl="0" eaLnBrk="1" latinLnBrk="0" hangingPunct="1">
              <a:spcBef>
                <a:spcPts val="1600"/>
              </a:spcBef>
              <a:spcAft>
                <a:spcPts val="0"/>
              </a:spcAft>
              <a:buClr>
                <a:schemeClr val="accent1"/>
              </a:buClr>
              <a:buSzPts val="1400"/>
              <a:buFont typeface="Wingdings 3" charset="2"/>
              <a:buChar char="■"/>
              <a:defRPr sz="1050" kern="1200">
                <a:solidFill>
                  <a:schemeClr val="tx1">
                    <a:lumMod val="75000"/>
                    <a:lumOff val="25000"/>
                  </a:schemeClr>
                </a:solidFill>
                <a:latin typeface="+mn-lt"/>
                <a:ea typeface="+mn-ea"/>
                <a:cs typeface="+mn-cs"/>
              </a:defRPr>
            </a:lvl3pPr>
            <a:lvl4pPr marL="1828800" lvl="3"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4pPr>
            <a:lvl5pPr marL="2286000" lvl="4"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5pPr>
            <a:lvl6pPr marL="2743200" lvl="5"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6pPr>
            <a:lvl7pPr marL="3200400" lvl="6"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7pPr>
            <a:lvl8pPr marL="3657600" lvl="7"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8pPr>
            <a:lvl9pPr marL="4114800" lvl="8" indent="-317500" algn="l" defTabSz="342900" rtl="0" eaLnBrk="1" latinLnBrk="0" hangingPunct="1">
              <a:spcBef>
                <a:spcPts val="1600"/>
              </a:spcBef>
              <a:spcAft>
                <a:spcPts val="160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9pPr>
          </a:lstStyle>
          <a:p>
            <a:pPr marL="114300" lvl="0" indent="0">
              <a:lnSpc>
                <a:spcPct val="150000"/>
              </a:lnSpc>
              <a:buNone/>
            </a:pPr>
            <a:r>
              <a:rPr lang="en-US" sz="1400" dirty="0" smtClean="0">
                <a:solidFill>
                  <a:schemeClr val="tx1"/>
                </a:solidFill>
                <a:latin typeface="Arial" panose="020B0604020202020204" pitchFamily="34" charset="0"/>
                <a:cs typeface="Arial" panose="020B0604020202020204" pitchFamily="34" charset="0"/>
              </a:rPr>
              <a:t>The new system will provide below mentioned features:</a:t>
            </a:r>
          </a:p>
          <a:p>
            <a:pPr marL="114300" lvl="0" indent="0">
              <a:lnSpc>
                <a:spcPct val="150000"/>
              </a:lnSpc>
              <a:buNone/>
            </a:pPr>
            <a:endParaRPr lang="en-US" sz="1400" dirty="0" smtClean="0">
              <a:solidFill>
                <a:schemeClr val="tx1"/>
              </a:solidFill>
              <a:latin typeface="Arial" panose="020B0604020202020204" pitchFamily="34" charset="0"/>
              <a:cs typeface="Arial" panose="020B0604020202020204" pitchFamily="34" charset="0"/>
            </a:endParaRPr>
          </a:p>
          <a:p>
            <a:pPr lvl="0">
              <a:lnSpc>
                <a:spcPct val="150000"/>
              </a:lnSpc>
              <a:buFont typeface="Wingdings" panose="05000000000000000000" pitchFamily="2" charset="2"/>
              <a:buChar char="q"/>
            </a:pPr>
            <a:r>
              <a:rPr lang="en-US" sz="1400" b="1" dirty="0" smtClean="0">
                <a:solidFill>
                  <a:schemeClr val="tx1"/>
                </a:solidFill>
                <a:latin typeface="Arial" panose="020B0604020202020204" pitchFamily="34" charset="0"/>
                <a:cs typeface="Arial" panose="020B0604020202020204" pitchFamily="34" charset="0"/>
              </a:rPr>
              <a:t>360- </a:t>
            </a:r>
            <a:r>
              <a:rPr lang="en-US" sz="1400" b="1" dirty="0">
                <a:solidFill>
                  <a:schemeClr val="tx1"/>
                </a:solidFill>
                <a:latin typeface="Arial" panose="020B0604020202020204" pitchFamily="34" charset="0"/>
                <a:cs typeface="Arial" panose="020B0604020202020204" pitchFamily="34" charset="0"/>
              </a:rPr>
              <a:t>degree profile </a:t>
            </a:r>
            <a:r>
              <a:rPr lang="en-US" sz="1400" b="1" dirty="0">
                <a:solidFill>
                  <a:schemeClr val="tx1"/>
                </a:solidFill>
                <a:latin typeface="Arial" panose="020B0604020202020204" pitchFamily="34" charset="0"/>
                <a:cs typeface="Arial" panose="020B0604020202020204" pitchFamily="34" charset="0"/>
              </a:rPr>
              <a:t>view</a:t>
            </a:r>
          </a:p>
          <a:p>
            <a:pPr marL="914400" lvl="2" indent="-342900">
              <a:lnSpc>
                <a:spcPct val="150000"/>
              </a:lnSpc>
              <a:spcBef>
                <a:spcPts val="0"/>
              </a:spcBef>
              <a:buSzPts val="1800"/>
              <a:buFont typeface="Wingdings" panose="05000000000000000000" pitchFamily="2" charset="2"/>
              <a:buChar char="§"/>
            </a:pPr>
            <a:r>
              <a:rPr lang="en-US" sz="1250" dirty="0">
                <a:solidFill>
                  <a:schemeClr val="tx1"/>
                </a:solidFill>
                <a:latin typeface="Arial" panose="020B0604020202020204" pitchFamily="34" charset="0"/>
                <a:cs typeface="Arial" panose="020B0604020202020204" pitchFamily="34" charset="0"/>
              </a:rPr>
              <a:t>Provide </a:t>
            </a:r>
            <a:r>
              <a:rPr lang="en-US" sz="1250" dirty="0">
                <a:solidFill>
                  <a:schemeClr val="tx1"/>
                </a:solidFill>
                <a:latin typeface="Arial" panose="020B0604020202020204" pitchFamily="34" charset="0"/>
                <a:cs typeface="Arial" panose="020B0604020202020204" pitchFamily="34" charset="0"/>
              </a:rPr>
              <a:t>doctors with accurate past medical records of patients to provide better diagnosis and </a:t>
            </a:r>
            <a:r>
              <a:rPr lang="en-US" sz="1250" dirty="0">
                <a:solidFill>
                  <a:schemeClr val="tx1"/>
                </a:solidFill>
                <a:latin typeface="Arial" panose="020B0604020202020204" pitchFamily="34" charset="0"/>
                <a:cs typeface="Arial" panose="020B0604020202020204" pitchFamily="34" charset="0"/>
              </a:rPr>
              <a:t>treatment</a:t>
            </a:r>
          </a:p>
          <a:p>
            <a:pPr lvl="0">
              <a:lnSpc>
                <a:spcPct val="150000"/>
              </a:lnSpc>
              <a:buFont typeface="Wingdings" panose="05000000000000000000" pitchFamily="2" charset="2"/>
              <a:buChar char="q"/>
            </a:pPr>
            <a:r>
              <a:rPr lang="en-US" sz="1400" b="1" dirty="0" smtClean="0">
                <a:solidFill>
                  <a:schemeClr val="tx1"/>
                </a:solidFill>
                <a:latin typeface="Arial" panose="020B0604020202020204" pitchFamily="34" charset="0"/>
                <a:cs typeface="Arial" panose="020B0604020202020204" pitchFamily="34" charset="0"/>
              </a:rPr>
              <a:t>Online </a:t>
            </a:r>
            <a:r>
              <a:rPr lang="en-US" sz="1400" b="1" dirty="0">
                <a:solidFill>
                  <a:schemeClr val="tx1"/>
                </a:solidFill>
                <a:latin typeface="Arial" panose="020B0604020202020204" pitchFamily="34" charset="0"/>
                <a:cs typeface="Arial" panose="020B0604020202020204" pitchFamily="34" charset="0"/>
              </a:rPr>
              <a:t>Lab test result Management</a:t>
            </a:r>
          </a:p>
          <a:p>
            <a:pPr marL="914400" lvl="2" indent="-342900">
              <a:lnSpc>
                <a:spcPct val="150000"/>
              </a:lnSpc>
              <a:spcBef>
                <a:spcPts val="0"/>
              </a:spcBef>
              <a:buSzPts val="1800"/>
              <a:buFont typeface="Wingdings" panose="05000000000000000000" pitchFamily="2" charset="2"/>
              <a:buChar char="§"/>
            </a:pPr>
            <a:r>
              <a:rPr lang="en-US" sz="1250" dirty="0">
                <a:solidFill>
                  <a:schemeClr val="tx1"/>
                </a:solidFill>
                <a:latin typeface="Arial" panose="020B0604020202020204" pitchFamily="34" charset="0"/>
                <a:cs typeface="Arial" panose="020B0604020202020204" pitchFamily="34" charset="0"/>
              </a:rPr>
              <a:t>Provide online facilities for patients and doctors to access the patient’s lab test results online</a:t>
            </a:r>
            <a:endParaRPr lang="en-US" sz="1250" dirty="0">
              <a:solidFill>
                <a:schemeClr val="tx1"/>
              </a:solidFill>
              <a:latin typeface="Arial" panose="020B0604020202020204" pitchFamily="34" charset="0"/>
              <a:cs typeface="Arial" panose="020B0604020202020204" pitchFamily="34" charset="0"/>
            </a:endParaRPr>
          </a:p>
          <a:p>
            <a:pPr lvl="0">
              <a:lnSpc>
                <a:spcPct val="150000"/>
              </a:lnSpc>
              <a:buFont typeface="Wingdings" panose="05000000000000000000" pitchFamily="2" charset="2"/>
              <a:buChar char="q"/>
            </a:pPr>
            <a:r>
              <a:rPr lang="en-US" sz="1400" b="1" dirty="0">
                <a:solidFill>
                  <a:schemeClr val="tx1"/>
                </a:solidFill>
                <a:latin typeface="Arial" panose="020B0604020202020204" pitchFamily="34" charset="0"/>
                <a:cs typeface="Arial" panose="020B0604020202020204" pitchFamily="34" charset="0"/>
              </a:rPr>
              <a:t>Virtual </a:t>
            </a:r>
            <a:r>
              <a:rPr lang="en-US" sz="1400" b="1" dirty="0">
                <a:solidFill>
                  <a:schemeClr val="tx1"/>
                </a:solidFill>
                <a:latin typeface="Arial" panose="020B0604020202020204" pitchFamily="34" charset="0"/>
                <a:cs typeface="Arial" panose="020B0604020202020204" pitchFamily="34" charset="0"/>
              </a:rPr>
              <a:t>appointment</a:t>
            </a:r>
            <a:endParaRPr lang="en-US" sz="1400" b="1" dirty="0">
              <a:solidFill>
                <a:schemeClr val="tx1"/>
              </a:solidFill>
              <a:latin typeface="Arial" panose="020B0604020202020204" pitchFamily="34" charset="0"/>
              <a:cs typeface="Arial" panose="020B0604020202020204" pitchFamily="34" charset="0"/>
            </a:endParaRPr>
          </a:p>
          <a:p>
            <a:pPr marL="914400" lvl="2" indent="-342900">
              <a:lnSpc>
                <a:spcPct val="150000"/>
              </a:lnSpc>
              <a:spcBef>
                <a:spcPts val="0"/>
              </a:spcBef>
              <a:buSzPts val="1800"/>
              <a:buFont typeface="Wingdings" panose="05000000000000000000" pitchFamily="2" charset="2"/>
              <a:buChar char="§"/>
            </a:pPr>
            <a:r>
              <a:rPr lang="en-US" sz="1250" dirty="0">
                <a:solidFill>
                  <a:schemeClr val="tx1"/>
                </a:solidFill>
                <a:latin typeface="Arial" panose="020B0604020202020204" pitchFamily="34" charset="0"/>
                <a:cs typeface="Arial" panose="020B0604020202020204" pitchFamily="34" charset="0"/>
              </a:rPr>
              <a:t>Scheduling </a:t>
            </a:r>
            <a:r>
              <a:rPr lang="en-US" sz="1250" dirty="0">
                <a:solidFill>
                  <a:schemeClr val="tx1"/>
                </a:solidFill>
                <a:latin typeface="Arial" panose="020B0604020202020204" pitchFamily="34" charset="0"/>
                <a:cs typeface="Arial" panose="020B0604020202020204" pitchFamily="34" charset="0"/>
              </a:rPr>
              <a:t>an appointment for a skype visit. Conversing on a private chat with Doctor/Patients</a:t>
            </a:r>
          </a:p>
          <a:p>
            <a:pPr lvl="0">
              <a:lnSpc>
                <a:spcPct val="150000"/>
              </a:lnSpc>
              <a:buFont typeface="Wingdings" panose="05000000000000000000" pitchFamily="2" charset="2"/>
              <a:buChar char="q"/>
            </a:pPr>
            <a:r>
              <a:rPr lang="en-US" sz="1400" b="1" dirty="0">
                <a:solidFill>
                  <a:schemeClr val="tx1"/>
                </a:solidFill>
                <a:latin typeface="Arial" panose="020B0604020202020204" pitchFamily="34" charset="0"/>
                <a:cs typeface="Arial" panose="020B0604020202020204" pitchFamily="34" charset="0"/>
              </a:rPr>
              <a:t>Connecting </a:t>
            </a:r>
            <a:r>
              <a:rPr lang="en-US" sz="1400" b="1" dirty="0">
                <a:solidFill>
                  <a:schemeClr val="tx1"/>
                </a:solidFill>
                <a:latin typeface="Arial" panose="020B0604020202020204" pitchFamily="34" charset="0"/>
                <a:cs typeface="Arial" panose="020B0604020202020204" pitchFamily="34" charset="0"/>
              </a:rPr>
              <a:t>Pharmacy</a:t>
            </a:r>
          </a:p>
          <a:p>
            <a:pPr marL="914400" lvl="2" indent="-342900">
              <a:lnSpc>
                <a:spcPct val="150000"/>
              </a:lnSpc>
              <a:spcBef>
                <a:spcPts val="0"/>
              </a:spcBef>
              <a:buSzPts val="1800"/>
              <a:buFont typeface="Wingdings" panose="05000000000000000000" pitchFamily="2" charset="2"/>
              <a:buChar char="§"/>
            </a:pPr>
            <a:r>
              <a:rPr lang="en-US" sz="1250" dirty="0">
                <a:solidFill>
                  <a:schemeClr val="tx1"/>
                </a:solidFill>
                <a:latin typeface="Arial" panose="020B0604020202020204" pitchFamily="34" charset="0"/>
                <a:cs typeface="Arial" panose="020B0604020202020204" pitchFamily="34" charset="0"/>
              </a:rPr>
              <a:t> </a:t>
            </a:r>
            <a:r>
              <a:rPr lang="en-US" sz="1250" dirty="0">
                <a:solidFill>
                  <a:schemeClr val="tx1"/>
                </a:solidFill>
                <a:latin typeface="Arial" panose="020B0604020202020204" pitchFamily="34" charset="0"/>
                <a:cs typeface="Arial" panose="020B0604020202020204" pitchFamily="34" charset="0"/>
              </a:rPr>
              <a:t>A common platform to connect patients to pharmaceuticals t</a:t>
            </a:r>
            <a:r>
              <a:rPr lang="en-US" sz="1250" dirty="0">
                <a:solidFill>
                  <a:schemeClr val="tx1"/>
                </a:solidFill>
                <a:latin typeface="Arial" panose="020B0604020202020204" pitchFamily="34" charset="0"/>
                <a:cs typeface="Arial" panose="020B0604020202020204" pitchFamily="34" charset="0"/>
              </a:rPr>
              <a:t>o help patients get their medicines hassle free</a:t>
            </a:r>
          </a:p>
          <a:p>
            <a:pPr lvl="0">
              <a:lnSpc>
                <a:spcPct val="150000"/>
              </a:lnSpc>
              <a:buFont typeface="Wingdings" panose="05000000000000000000" pitchFamily="2" charset="2"/>
              <a:buChar char="§"/>
            </a:pPr>
            <a:endParaRPr lang="en-US" sz="1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
            </a:pPr>
            <a:endParaRPr lang="en-US" sz="1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lvl="0">
              <a:lnSpc>
                <a:spcPct val="150000"/>
              </a:lnSpc>
              <a:buFont typeface="Wingdings" panose="05000000000000000000" pitchFamily="2" charset="2"/>
              <a:buChar char="§"/>
            </a:pPr>
            <a:endParaRPr lang="en-US" sz="14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
            </a:pPr>
            <a:endParaRPr lang="en-US"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77830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High-Level Requirements - Connecting Pharmacies</a:t>
            </a:r>
            <a:endParaRPr/>
          </a:p>
        </p:txBody>
      </p:sp>
      <p:graphicFrame>
        <p:nvGraphicFramePr>
          <p:cNvPr id="335" name="Shape 335"/>
          <p:cNvGraphicFramePr/>
          <p:nvPr>
            <p:extLst>
              <p:ext uri="{D42A27DB-BD31-4B8C-83A1-F6EECF244321}">
                <p14:modId xmlns:p14="http://schemas.microsoft.com/office/powerpoint/2010/main" val="313909886"/>
              </p:ext>
            </p:extLst>
          </p:nvPr>
        </p:nvGraphicFramePr>
        <p:xfrm>
          <a:off x="193318" y="1551678"/>
          <a:ext cx="6922185" cy="2526860"/>
        </p:xfrm>
        <a:graphic>
          <a:graphicData uri="http://schemas.openxmlformats.org/drawingml/2006/table">
            <a:tbl>
              <a:tblPr>
                <a:noFill/>
                <a:tableStyleId>{8BF5C152-5AD3-443C-9CCF-F1099C05FF24}</a:tableStyleId>
              </a:tblPr>
              <a:tblGrid>
                <a:gridCol w="3758572">
                  <a:extLst>
                    <a:ext uri="{9D8B030D-6E8A-4147-A177-3AD203B41FA5}">
                      <a16:colId xmlns:a16="http://schemas.microsoft.com/office/drawing/2014/main" val="20000"/>
                    </a:ext>
                  </a:extLst>
                </a:gridCol>
                <a:gridCol w="3163613">
                  <a:extLst>
                    <a:ext uri="{9D8B030D-6E8A-4147-A177-3AD203B41FA5}">
                      <a16:colId xmlns:a16="http://schemas.microsoft.com/office/drawing/2014/main" val="20001"/>
                    </a:ext>
                  </a:extLst>
                </a:gridCol>
              </a:tblGrid>
              <a:tr h="385925">
                <a:tc>
                  <a:txBody>
                    <a:bodyPr/>
                    <a:lstStyle/>
                    <a:p>
                      <a:pPr marL="0" lvl="0" indent="0" rtl="0">
                        <a:lnSpc>
                          <a:spcPct val="150000"/>
                        </a:lnSpc>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Functional</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rtl="0">
                        <a:lnSpc>
                          <a:spcPct val="150000"/>
                        </a:lnSpc>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Non-Functional</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5925">
                <a:tc>
                  <a:txBody>
                    <a:bodyPr/>
                    <a:lstStyle/>
                    <a:p>
                      <a:pPr marL="0" lvl="0" indent="0" rtl="0">
                        <a:lnSpc>
                          <a:spcPct val="150000"/>
                        </a:lnSpc>
                        <a:spcBef>
                          <a:spcPts val="0"/>
                        </a:spcBef>
                        <a:spcAft>
                          <a:spcPts val="0"/>
                        </a:spcAft>
                        <a:buNone/>
                      </a:pPr>
                      <a:r>
                        <a:rPr lang="en" sz="1400" dirty="0">
                          <a:solidFill>
                            <a:schemeClr val="tx1"/>
                          </a:solidFill>
                          <a:latin typeface="Arial" panose="020B0604020202020204" pitchFamily="34" charset="0"/>
                          <a:ea typeface="Open Sans"/>
                          <a:cs typeface="Arial" panose="020B0604020202020204" pitchFamily="34" charset="0"/>
                          <a:sym typeface="Open Sans"/>
                        </a:rPr>
                        <a:t>System must notify pharmacists about requested medications and previous prescriptions to determine medical conflicts</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42900" rtl="0">
                        <a:lnSpc>
                          <a:spcPct val="150000"/>
                        </a:lnSpc>
                        <a:spcBef>
                          <a:spcPts val="0"/>
                        </a:spcBef>
                        <a:spcAft>
                          <a:spcPts val="0"/>
                        </a:spcAft>
                        <a:buClr>
                          <a:schemeClr val="dk2"/>
                        </a:buClr>
                        <a:buSzPts val="1800"/>
                        <a:buFont typeface="Open Sans"/>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retrieve current prescription</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457200" lvl="0" indent="-342900" rtl="0">
                        <a:lnSpc>
                          <a:spcPct val="150000"/>
                        </a:lnSpc>
                        <a:spcBef>
                          <a:spcPts val="0"/>
                        </a:spcBef>
                        <a:spcAft>
                          <a:spcPts val="0"/>
                        </a:spcAft>
                        <a:buClr>
                          <a:schemeClr val="dk2"/>
                        </a:buClr>
                        <a:buSzPts val="1800"/>
                        <a:buFont typeface="Open Sans"/>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retrieve patient’s information</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457200" lvl="0" indent="-342900" rtl="0">
                        <a:lnSpc>
                          <a:spcPct val="150000"/>
                        </a:lnSpc>
                        <a:spcBef>
                          <a:spcPts val="0"/>
                        </a:spcBef>
                        <a:spcAft>
                          <a:spcPts val="0"/>
                        </a:spcAft>
                        <a:buClr>
                          <a:schemeClr val="dk2"/>
                        </a:buClr>
                        <a:buSzPts val="1800"/>
                        <a:buFont typeface="Open Sans"/>
                        <a:buChar char="●"/>
                      </a:pPr>
                      <a:r>
                        <a:rPr lang="en" sz="1400" dirty="0">
                          <a:solidFill>
                            <a:schemeClr val="tx1"/>
                          </a:solidFill>
                          <a:latin typeface="Arial" panose="020B0604020202020204" pitchFamily="34" charset="0"/>
                          <a:ea typeface="Open Sans"/>
                          <a:cs typeface="Arial" panose="020B0604020202020204" pitchFamily="34" charset="0"/>
                          <a:sym typeface="Open Sans"/>
                        </a:rPr>
                        <a:t>System will present retrieved data</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1278109" y="2082491"/>
            <a:ext cx="8571300" cy="94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SDLC Model</a:t>
            </a:r>
            <a:endParaRPr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SDLC Model : RAD with Rockstar feature </a:t>
            </a:r>
            <a:endParaRPr/>
          </a:p>
        </p:txBody>
      </p:sp>
      <p:sp>
        <p:nvSpPr>
          <p:cNvPr id="375" name="Shape 37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a:p>
            <a:pPr marL="0" lvl="0" indent="0">
              <a:spcBef>
                <a:spcPts val="1600"/>
              </a:spcBef>
              <a:spcAft>
                <a:spcPts val="0"/>
              </a:spcAft>
              <a:buNone/>
            </a:pPr>
            <a:endParaRPr dirty="0"/>
          </a:p>
          <a:p>
            <a:pPr marL="0" lvl="0" indent="0">
              <a:spcBef>
                <a:spcPts val="1600"/>
              </a:spcBef>
              <a:spcAft>
                <a:spcPts val="0"/>
              </a:spcAft>
              <a:buNone/>
            </a:pPr>
            <a:endParaRPr dirty="0"/>
          </a:p>
          <a:p>
            <a:pPr marL="0" lvl="0" indent="0">
              <a:spcBef>
                <a:spcPts val="1600"/>
              </a:spcBef>
              <a:spcAft>
                <a:spcPts val="0"/>
              </a:spcAft>
              <a:buNone/>
            </a:pPr>
            <a:endParaRPr dirty="0"/>
          </a:p>
          <a:p>
            <a:pPr marL="0" lvl="0" indent="0">
              <a:spcBef>
                <a:spcPts val="1600"/>
              </a:spcBef>
              <a:spcAft>
                <a:spcPts val="0"/>
              </a:spcAft>
              <a:buNone/>
            </a:pPr>
            <a:endParaRPr dirty="0"/>
          </a:p>
          <a:p>
            <a:pPr marL="0" lvl="0" indent="0">
              <a:spcBef>
                <a:spcPts val="1600"/>
              </a:spcBef>
              <a:spcAft>
                <a:spcPts val="0"/>
              </a:spcAft>
              <a:buNone/>
            </a:pPr>
            <a:endParaRPr dirty="0"/>
          </a:p>
          <a:p>
            <a:pPr marL="457200" lvl="0" indent="-292100" rtl="0">
              <a:spcBef>
                <a:spcPts val="1600"/>
              </a:spcBef>
              <a:spcAft>
                <a:spcPts val="0"/>
              </a:spcAft>
              <a:buClr>
                <a:srgbClr val="000000"/>
              </a:buClr>
              <a:buSzPts val="1000"/>
              <a:buChar char="●"/>
            </a:pPr>
            <a:endParaRPr lang="en" sz="1000" b="1" dirty="0" smtClean="0">
              <a:solidFill>
                <a:srgbClr val="000000"/>
              </a:solidFill>
              <a:latin typeface="Calibri"/>
              <a:ea typeface="Calibri"/>
              <a:cs typeface="Calibri"/>
              <a:sym typeface="Calibri"/>
            </a:endParaRPr>
          </a:p>
          <a:p>
            <a:pPr marL="457200" lvl="0" indent="-292100" rtl="0">
              <a:spcBef>
                <a:spcPts val="1600"/>
              </a:spcBef>
              <a:spcAft>
                <a:spcPts val="0"/>
              </a:spcAft>
              <a:buClr>
                <a:srgbClr val="000000"/>
              </a:buClr>
              <a:buSzPts val="1000"/>
              <a:buChar char="●"/>
            </a:pPr>
            <a:endParaRPr lang="en" sz="1000" b="1" dirty="0" smtClean="0">
              <a:solidFill>
                <a:srgbClr val="000000"/>
              </a:solidFill>
              <a:latin typeface="Calibri"/>
              <a:ea typeface="Calibri"/>
              <a:cs typeface="Calibri"/>
              <a:sym typeface="Calibri"/>
            </a:endParaRPr>
          </a:p>
          <a:p>
            <a:pPr>
              <a:lnSpc>
                <a:spcPct val="150000"/>
              </a:lnSpc>
              <a:buFont typeface="Wingdings" panose="05000000000000000000" pitchFamily="2" charset="2"/>
              <a:buChar char="Ø"/>
            </a:pPr>
            <a:r>
              <a:rPr lang="en-US" sz="1000" dirty="0" smtClean="0">
                <a:latin typeface="Arial" panose="020B0604020202020204" pitchFamily="34" charset="0"/>
                <a:cs typeface="Arial" panose="020B0604020202020204" pitchFamily="34" charset="0"/>
              </a:rPr>
              <a:t>C</a:t>
            </a:r>
            <a:r>
              <a:rPr lang="en" sz="1000" b="1" dirty="0" smtClean="0">
                <a:solidFill>
                  <a:srgbClr val="000000"/>
                </a:solidFill>
                <a:latin typeface="Calibri"/>
                <a:ea typeface="Calibri"/>
                <a:cs typeface="Calibri"/>
                <a:sym typeface="Calibri"/>
              </a:rPr>
              <a:t>omponent </a:t>
            </a:r>
            <a:r>
              <a:rPr lang="en" sz="1000" b="1" dirty="0">
                <a:solidFill>
                  <a:srgbClr val="000000"/>
                </a:solidFill>
                <a:latin typeface="Calibri"/>
                <a:ea typeface="Calibri"/>
                <a:cs typeface="Calibri"/>
                <a:sym typeface="Calibri"/>
              </a:rPr>
              <a:t>-1: 360 degree profile </a:t>
            </a:r>
            <a:r>
              <a:rPr lang="en" sz="1000" b="1" dirty="0" smtClean="0">
                <a:solidFill>
                  <a:srgbClr val="000000"/>
                </a:solidFill>
                <a:latin typeface="Calibri"/>
                <a:ea typeface="Calibri"/>
                <a:cs typeface="Calibri"/>
                <a:sym typeface="Calibri"/>
              </a:rPr>
              <a:t>view </a:t>
            </a:r>
          </a:p>
          <a:p>
            <a:pPr>
              <a:lnSpc>
                <a:spcPct val="150000"/>
              </a:lnSpc>
              <a:buFont typeface="Wingdings" panose="05000000000000000000" pitchFamily="2" charset="2"/>
              <a:buChar char="Ø"/>
            </a:pPr>
            <a:r>
              <a:rPr lang="en-US" sz="1000" b="1" dirty="0" smtClean="0">
                <a:solidFill>
                  <a:srgbClr val="000000"/>
                </a:solidFill>
                <a:latin typeface="Calibri"/>
                <a:ea typeface="Calibri"/>
                <a:cs typeface="Calibri"/>
                <a:sym typeface="Calibri"/>
              </a:rPr>
              <a:t>Component </a:t>
            </a:r>
            <a:r>
              <a:rPr lang="en-US" sz="1000" b="1" dirty="0">
                <a:solidFill>
                  <a:srgbClr val="000000"/>
                </a:solidFill>
                <a:latin typeface="Calibri"/>
                <a:ea typeface="Calibri"/>
                <a:cs typeface="Calibri"/>
                <a:sym typeface="Calibri"/>
              </a:rPr>
              <a:t>-2: Virtual appointment </a:t>
            </a:r>
            <a:endParaRPr lang="en-US" sz="1000" b="1" dirty="0" smtClean="0">
              <a:solidFill>
                <a:srgbClr val="000000"/>
              </a:solidFill>
              <a:latin typeface="Calibri"/>
              <a:ea typeface="Calibri"/>
              <a:cs typeface="Calibri"/>
              <a:sym typeface="Calibri"/>
            </a:endParaRPr>
          </a:p>
          <a:p>
            <a:pPr>
              <a:lnSpc>
                <a:spcPct val="150000"/>
              </a:lnSpc>
              <a:buFont typeface="Wingdings" panose="05000000000000000000" pitchFamily="2" charset="2"/>
              <a:buChar char="Ø"/>
            </a:pPr>
            <a:r>
              <a:rPr lang="en" sz="1000" b="1" dirty="0" smtClean="0">
                <a:solidFill>
                  <a:srgbClr val="000000"/>
                </a:solidFill>
                <a:latin typeface="Calibri"/>
                <a:ea typeface="Calibri"/>
                <a:cs typeface="Calibri"/>
                <a:sym typeface="Calibri"/>
              </a:rPr>
              <a:t>Component </a:t>
            </a:r>
            <a:r>
              <a:rPr lang="en" sz="1000" b="1" dirty="0">
                <a:solidFill>
                  <a:srgbClr val="000000"/>
                </a:solidFill>
                <a:latin typeface="Calibri"/>
                <a:ea typeface="Calibri"/>
                <a:cs typeface="Calibri"/>
                <a:sym typeface="Calibri"/>
              </a:rPr>
              <a:t>- 3: Connecting Pharmacy</a:t>
            </a:r>
            <a:endParaRPr lang="en-US" sz="1000" b="1" dirty="0">
              <a:solidFill>
                <a:srgbClr val="000000"/>
              </a:solidFill>
              <a:latin typeface="Calibri"/>
              <a:ea typeface="Calibri"/>
              <a:cs typeface="Calibri"/>
              <a:sym typeface="Calibri"/>
            </a:endParaRPr>
          </a:p>
          <a:p>
            <a:pPr lvl="0">
              <a:lnSpc>
                <a:spcPct val="150000"/>
              </a:lnSpc>
              <a:buFont typeface="Wingdings" panose="05000000000000000000" pitchFamily="2" charset="2"/>
              <a:buChar char="§"/>
            </a:pPr>
            <a:endParaRPr lang="en-US" sz="1000" dirty="0" smtClean="0">
              <a:latin typeface="Arial" panose="020B0604020202020204" pitchFamily="34" charset="0"/>
              <a:cs typeface="Arial" panose="020B0604020202020204" pitchFamily="34" charset="0"/>
            </a:endParaRPr>
          </a:p>
          <a:p>
            <a:pPr marL="457200" lvl="0" indent="-292100" rtl="0">
              <a:spcBef>
                <a:spcPts val="1600"/>
              </a:spcBef>
              <a:spcAft>
                <a:spcPts val="0"/>
              </a:spcAft>
              <a:buClr>
                <a:srgbClr val="000000"/>
              </a:buClr>
              <a:buSzPts val="1000"/>
              <a:buFont typeface="Wingdings" panose="05000000000000000000" pitchFamily="2" charset="2"/>
              <a:buChar char="§"/>
            </a:pPr>
            <a:endParaRPr sz="1000" b="1" dirty="0">
              <a:solidFill>
                <a:srgbClr val="000000"/>
              </a:solidFill>
              <a:latin typeface="Calibri"/>
              <a:ea typeface="Calibri"/>
              <a:cs typeface="Calibri"/>
              <a:sym typeface="Calibri"/>
            </a:endParaRPr>
          </a:p>
          <a:p>
            <a:pPr marL="457200" lvl="0" indent="-292100">
              <a:spcBef>
                <a:spcPts val="0"/>
              </a:spcBef>
              <a:spcAft>
                <a:spcPts val="0"/>
              </a:spcAft>
              <a:buClr>
                <a:srgbClr val="000000"/>
              </a:buClr>
              <a:buSzPts val="1000"/>
              <a:buFont typeface="Wingdings" panose="05000000000000000000" pitchFamily="2" charset="2"/>
              <a:buChar char="§"/>
            </a:pPr>
            <a:endParaRPr sz="1000" b="1" dirty="0">
              <a:solidFill>
                <a:srgbClr val="000000"/>
              </a:solidFill>
              <a:latin typeface="Calibri"/>
              <a:ea typeface="Calibri"/>
              <a:cs typeface="Calibri"/>
              <a:sym typeface="Calibri"/>
            </a:endParaRPr>
          </a:p>
        </p:txBody>
      </p:sp>
      <p:pic>
        <p:nvPicPr>
          <p:cNvPr id="376" name="Shape 376"/>
          <p:cNvPicPr preferRelativeResize="0"/>
          <p:nvPr/>
        </p:nvPicPr>
        <p:blipFill>
          <a:blip r:embed="rId3">
            <a:alphaModFix/>
          </a:blip>
          <a:stretch>
            <a:fillRect/>
          </a:stretch>
        </p:blipFill>
        <p:spPr>
          <a:xfrm>
            <a:off x="240709" y="1266325"/>
            <a:ext cx="6990605" cy="3025798"/>
          </a:xfrm>
          <a:prstGeom prst="rect">
            <a:avLst/>
          </a:prstGeom>
          <a:noFill/>
          <a:ln>
            <a:noFill/>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xfrm>
            <a:off x="311700" y="791867"/>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Why RAD with Rockstar model ?</a:t>
            </a:r>
            <a:endParaRPr dirty="0"/>
          </a:p>
        </p:txBody>
      </p:sp>
      <p:sp>
        <p:nvSpPr>
          <p:cNvPr id="394" name="Shape 394"/>
          <p:cNvSpPr txBox="1">
            <a:spLocks noGrp="1"/>
          </p:cNvSpPr>
          <p:nvPr>
            <p:ph type="body" idx="1"/>
          </p:nvPr>
        </p:nvSpPr>
        <p:spPr>
          <a:xfrm>
            <a:off x="311700" y="1840800"/>
            <a:ext cx="8520600" cy="3302700"/>
          </a:xfrm>
          <a:prstGeom prst="rect">
            <a:avLst/>
          </a:prstGeom>
        </p:spPr>
        <p:txBody>
          <a:bodyPr spcFirstLastPara="1" wrap="square" lIns="91425" tIns="91425" rIns="91425" bIns="91425" anchor="t" anchorCtr="0">
            <a:noAutofit/>
          </a:bodyPr>
          <a:lstStyle/>
          <a:p>
            <a:pPr lvl="0">
              <a:lnSpc>
                <a:spcPct val="150000"/>
              </a:lnSpc>
              <a:spcBef>
                <a:spcPts val="0"/>
              </a:spcBef>
              <a:spcAft>
                <a:spcPts val="0"/>
              </a:spcAft>
              <a:buSzPts val="18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The features are independent of each other and their development stages can </a:t>
            </a:r>
            <a:endParaRPr lang="en" sz="1400" dirty="0" smtClean="0">
              <a:solidFill>
                <a:schemeClr val="tx1"/>
              </a:solidFill>
              <a:latin typeface="Arial" panose="020B0604020202020204" pitchFamily="34" charset="0"/>
              <a:cs typeface="Arial" panose="020B0604020202020204" pitchFamily="34" charset="0"/>
            </a:endParaRPr>
          </a:p>
          <a:p>
            <a:pPr marL="114300" lvl="0" indent="0">
              <a:lnSpc>
                <a:spcPct val="150000"/>
              </a:lnSpc>
              <a:spcBef>
                <a:spcPts val="0"/>
              </a:spcBef>
              <a:spcAft>
                <a:spcPts val="0"/>
              </a:spcAft>
              <a:buSzPts val="1800"/>
              <a:buNone/>
            </a:pPr>
            <a:r>
              <a:rPr lang="en" sz="1400" dirty="0" smtClean="0">
                <a:solidFill>
                  <a:schemeClr val="tx1"/>
                </a:solidFill>
                <a:latin typeface="Arial" panose="020B0604020202020204" pitchFamily="34" charset="0"/>
                <a:cs typeface="Arial" panose="020B0604020202020204" pitchFamily="34" charset="0"/>
              </a:rPr>
              <a:t>be </a:t>
            </a:r>
            <a:r>
              <a:rPr lang="en" sz="1400" dirty="0">
                <a:solidFill>
                  <a:schemeClr val="tx1"/>
                </a:solidFill>
                <a:latin typeface="Arial" panose="020B0604020202020204" pitchFamily="34" charset="0"/>
                <a:cs typeface="Arial" panose="020B0604020202020204" pitchFamily="34" charset="0"/>
              </a:rPr>
              <a:t>begun simultaneously or </a:t>
            </a:r>
            <a:r>
              <a:rPr lang="en" sz="1400" dirty="0" smtClean="0">
                <a:solidFill>
                  <a:schemeClr val="tx1"/>
                </a:solidFill>
                <a:latin typeface="Arial" panose="020B0604020202020204" pitchFamily="34" charset="0"/>
                <a:cs typeface="Arial" panose="020B0604020202020204" pitchFamily="34" charset="0"/>
              </a:rPr>
              <a:t>concurrently, hence </a:t>
            </a:r>
            <a:r>
              <a:rPr lang="en" sz="1400" dirty="0">
                <a:solidFill>
                  <a:schemeClr val="tx1"/>
                </a:solidFill>
                <a:latin typeface="Arial" panose="020B0604020202020204" pitchFamily="34" charset="0"/>
                <a:cs typeface="Arial" panose="020B0604020202020204" pitchFamily="34" charset="0"/>
              </a:rPr>
              <a:t>we identified the model to be </a:t>
            </a:r>
            <a:r>
              <a:rPr lang="en" sz="1400" dirty="0" smtClean="0">
                <a:solidFill>
                  <a:schemeClr val="tx1"/>
                </a:solidFill>
                <a:latin typeface="Arial" panose="020B0604020202020204" pitchFamily="34" charset="0"/>
                <a:cs typeface="Arial" panose="020B0604020202020204" pitchFamily="34" charset="0"/>
              </a:rPr>
              <a:t>RAD</a:t>
            </a:r>
          </a:p>
          <a:p>
            <a:pPr marL="114300" lvl="0" indent="0">
              <a:lnSpc>
                <a:spcPct val="150000"/>
              </a:lnSpc>
              <a:spcBef>
                <a:spcPts val="0"/>
              </a:spcBef>
              <a:spcAft>
                <a:spcPts val="0"/>
              </a:spcAft>
              <a:buSzPts val="1800"/>
              <a:buNone/>
            </a:pPr>
            <a:endParaRPr sz="1400" dirty="0">
              <a:solidFill>
                <a:schemeClr val="tx1"/>
              </a:solidFill>
              <a:latin typeface="Arial" panose="020B0604020202020204" pitchFamily="34" charset="0"/>
              <a:cs typeface="Arial" panose="020B0604020202020204" pitchFamily="34" charset="0"/>
            </a:endParaRPr>
          </a:p>
          <a:p>
            <a:pPr lvl="0">
              <a:lnSpc>
                <a:spcPct val="150000"/>
              </a:lnSpc>
              <a:spcBef>
                <a:spcPts val="0"/>
              </a:spcBef>
              <a:spcAft>
                <a:spcPts val="0"/>
              </a:spcAft>
              <a:buSzPts val="18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Since all the functionalities revolve around the entity patient, we </a:t>
            </a:r>
            <a:r>
              <a:rPr lang="en" sz="1400" dirty="0" smtClean="0">
                <a:solidFill>
                  <a:schemeClr val="tx1"/>
                </a:solidFill>
                <a:latin typeface="Arial" panose="020B0604020202020204" pitchFamily="34" charset="0"/>
                <a:cs typeface="Arial" panose="020B0604020202020204" pitchFamily="34" charset="0"/>
              </a:rPr>
              <a:t>identified</a:t>
            </a:r>
          </a:p>
          <a:p>
            <a:pPr marL="114300" lvl="0" indent="0">
              <a:lnSpc>
                <a:spcPct val="150000"/>
              </a:lnSpc>
              <a:spcBef>
                <a:spcPts val="0"/>
              </a:spcBef>
              <a:spcAft>
                <a:spcPts val="0"/>
              </a:spcAft>
              <a:buSzPts val="1800"/>
              <a:buNone/>
            </a:pPr>
            <a:r>
              <a:rPr lang="en" sz="1400" dirty="0" smtClean="0">
                <a:solidFill>
                  <a:schemeClr val="tx1"/>
                </a:solidFill>
                <a:latin typeface="Arial" panose="020B0604020202020204" pitchFamily="34" charset="0"/>
                <a:cs typeface="Arial" panose="020B0604020202020204" pitchFamily="34" charset="0"/>
              </a:rPr>
              <a:t>360 </a:t>
            </a:r>
            <a:r>
              <a:rPr lang="en" sz="1400" dirty="0">
                <a:solidFill>
                  <a:schemeClr val="tx1"/>
                </a:solidFill>
                <a:latin typeface="Arial" panose="020B0604020202020204" pitchFamily="34" charset="0"/>
                <a:cs typeface="Arial" panose="020B0604020202020204" pitchFamily="34" charset="0"/>
              </a:rPr>
              <a:t>degree profile view as our rockstar feature</a:t>
            </a:r>
            <a:endParaRPr sz="1400" dirty="0">
              <a:solidFill>
                <a:schemeClr val="tx1"/>
              </a:solidFill>
              <a:latin typeface="Arial" panose="020B0604020202020204" pitchFamily="34" charset="0"/>
              <a:cs typeface="Arial" panose="020B0604020202020204" pitchFamily="34" charset="0"/>
            </a:endParaRPr>
          </a:p>
          <a:p>
            <a:pPr marL="0" lvl="0" indent="0">
              <a:lnSpc>
                <a:spcPct val="200000"/>
              </a:lnSpc>
              <a:spcBef>
                <a:spcPts val="1600"/>
              </a:spcBef>
              <a:spcAft>
                <a:spcPts val="1600"/>
              </a:spcAft>
              <a:buNone/>
            </a:pPr>
            <a:endParaRPr dirty="0">
              <a:solidFill>
                <a:schemeClr val="tx1"/>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xfrm>
            <a:off x="-1475537" y="1957800"/>
            <a:ext cx="8571300" cy="94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a:t>SDLC Steps</a:t>
            </a:r>
            <a:endParaRPr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n" sz="700" b="0">
                <a:solidFill>
                  <a:srgbClr val="000000"/>
                </a:solidFill>
                <a:latin typeface="Arial"/>
                <a:ea typeface="Arial"/>
                <a:cs typeface="Arial"/>
                <a:sym typeface="Arial"/>
              </a:rPr>
              <a:t>     </a:t>
            </a:r>
            <a:r>
              <a:rPr lang="en"/>
              <a:t>Requirement gathering and analysis</a:t>
            </a:r>
            <a:r>
              <a:rPr lang="en" sz="1100" i="1">
                <a:solidFill>
                  <a:srgbClr val="000000"/>
                </a:solidFill>
                <a:latin typeface="Arial"/>
                <a:ea typeface="Arial"/>
                <a:cs typeface="Arial"/>
                <a:sym typeface="Arial"/>
              </a:rPr>
              <a:t>:</a:t>
            </a:r>
            <a:r>
              <a:rPr lang="en" sz="1100" b="0">
                <a:solidFill>
                  <a:srgbClr val="000000"/>
                </a:solidFill>
                <a:latin typeface="Arial"/>
                <a:ea typeface="Arial"/>
                <a:cs typeface="Arial"/>
                <a:sym typeface="Arial"/>
              </a:rPr>
              <a:t> </a:t>
            </a:r>
            <a:endParaRPr/>
          </a:p>
        </p:txBody>
      </p:sp>
      <p:sp>
        <p:nvSpPr>
          <p:cNvPr id="393" name="Shape 393"/>
          <p:cNvSpPr txBox="1">
            <a:spLocks noGrp="1"/>
          </p:cNvSpPr>
          <p:nvPr>
            <p:ph type="body" idx="1"/>
          </p:nvPr>
        </p:nvSpPr>
        <p:spPr>
          <a:xfrm>
            <a:off x="311700" y="1223725"/>
            <a:ext cx="6730231" cy="3302700"/>
          </a:xfrm>
          <a:prstGeom prst="rect">
            <a:avLst/>
          </a:prstGeom>
        </p:spPr>
        <p:txBody>
          <a:bodyPr spcFirstLastPara="1" wrap="square" lIns="91425" tIns="91425" rIns="91425" bIns="91425" anchor="t" anchorCtr="0">
            <a:noAutofit/>
          </a:bodyPr>
          <a:lstStyle/>
          <a:p>
            <a:pPr lvl="0">
              <a:lnSpc>
                <a:spcPct val="200000"/>
              </a:lnSpc>
              <a:spcBef>
                <a:spcPts val="0"/>
              </a:spcBef>
              <a:spcAft>
                <a:spcPts val="0"/>
              </a:spcAft>
              <a:buSzPts val="1800"/>
              <a:buFont typeface="Wingdings" panose="05000000000000000000" pitchFamily="2" charset="2"/>
              <a:buChar char="q"/>
            </a:pPr>
            <a:r>
              <a:rPr lang="en" sz="1400" dirty="0">
                <a:solidFill>
                  <a:schemeClr val="tx1"/>
                </a:solidFill>
                <a:latin typeface="Arial" panose="020B0604020202020204" pitchFamily="34" charset="0"/>
                <a:cs typeface="Arial" panose="020B0604020202020204" pitchFamily="34" charset="0"/>
              </a:rPr>
              <a:t>Gathering Business </a:t>
            </a:r>
            <a:r>
              <a:rPr lang="en" sz="1400" dirty="0" smtClean="0">
                <a:solidFill>
                  <a:schemeClr val="tx1"/>
                </a:solidFill>
                <a:latin typeface="Arial" panose="020B0604020202020204" pitchFamily="34" charset="0"/>
                <a:cs typeface="Arial" panose="020B0604020202020204" pitchFamily="34" charset="0"/>
              </a:rPr>
              <a:t>requirements :- Conducted surveys for patients and doctors and identified the problem areas to be as follows: </a:t>
            </a:r>
          </a:p>
          <a:p>
            <a:pPr lvl="1" indent="-342900">
              <a:lnSpc>
                <a:spcPct val="200000"/>
              </a:lnSpc>
              <a:spcBef>
                <a:spcPts val="0"/>
              </a:spcBef>
              <a:buSzPts val="1800"/>
              <a:buFont typeface="Wingdings" panose="05000000000000000000" pitchFamily="2" charset="2"/>
              <a:buChar char="§"/>
            </a:pPr>
            <a:r>
              <a:rPr lang="en" sz="1400" dirty="0" smtClean="0">
                <a:solidFill>
                  <a:schemeClr val="tx1"/>
                </a:solidFill>
                <a:latin typeface="Arial" panose="020B0604020202020204" pitchFamily="34" charset="0"/>
                <a:cs typeface="Arial" panose="020B0604020202020204" pitchFamily="34" charset="0"/>
              </a:rPr>
              <a:t>Struggling to consolidate medical history </a:t>
            </a:r>
          </a:p>
          <a:p>
            <a:pPr lvl="1" indent="-342900">
              <a:lnSpc>
                <a:spcPct val="200000"/>
              </a:lnSpc>
              <a:spcBef>
                <a:spcPts val="0"/>
              </a:spcBef>
              <a:buSzPts val="1800"/>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Difficulty</a:t>
            </a:r>
            <a:r>
              <a:rPr lang="en" sz="1400" dirty="0" smtClean="0">
                <a:solidFill>
                  <a:schemeClr val="tx1"/>
                </a:solidFill>
                <a:latin typeface="Arial" panose="020B0604020202020204" pitchFamily="34" charset="0"/>
                <a:cs typeface="Arial" panose="020B0604020202020204" pitchFamily="34" charset="0"/>
              </a:rPr>
              <a:t> in scheduling appointments and going for personal visits to hospital/Clinic</a:t>
            </a:r>
          </a:p>
          <a:p>
            <a:pPr lvl="1" indent="-342900">
              <a:lnSpc>
                <a:spcPct val="200000"/>
              </a:lnSpc>
              <a:spcBef>
                <a:spcPts val="0"/>
              </a:spcBef>
              <a:buSzPts val="1800"/>
              <a:buFont typeface="Wingdings" panose="05000000000000000000" pitchFamily="2" charset="2"/>
              <a:buChar char="§"/>
            </a:pPr>
            <a:r>
              <a:rPr lang="en" sz="1400" dirty="0" smtClean="0">
                <a:solidFill>
                  <a:schemeClr val="tx1"/>
                </a:solidFill>
                <a:latin typeface="Arial" panose="020B0604020202020204" pitchFamily="34" charset="0"/>
                <a:cs typeface="Arial" panose="020B0604020202020204" pitchFamily="34" charset="0"/>
              </a:rPr>
              <a:t>Inconviniency in collecting medicines from pharmacies</a:t>
            </a:r>
            <a:endParaRPr sz="1400" dirty="0">
              <a:solidFill>
                <a:schemeClr val="tx1"/>
              </a:solidFill>
              <a:latin typeface="Arial" panose="020B0604020202020204" pitchFamily="34" charset="0"/>
              <a:cs typeface="Arial" panose="020B0604020202020204" pitchFamily="34" charset="0"/>
            </a:endParaRPr>
          </a:p>
          <a:p>
            <a:pPr>
              <a:lnSpc>
                <a:spcPct val="200000"/>
              </a:lnSpc>
              <a:buFont typeface="Wingdings" panose="05000000000000000000" pitchFamily="2" charset="2"/>
              <a:buChar char="q"/>
            </a:pPr>
            <a:r>
              <a:rPr lang="en" sz="1400" dirty="0" smtClean="0">
                <a:solidFill>
                  <a:schemeClr val="tx1"/>
                </a:solidFill>
                <a:latin typeface="Arial" panose="020B0604020202020204" pitchFamily="34" charset="0"/>
                <a:cs typeface="Arial" panose="020B0604020202020204" pitchFamily="34" charset="0"/>
              </a:rPr>
              <a:t>Analysis :- After researching about the alternatives, the team came to a mutual agreement that  MongoDB fulfills the current requirements and will integrate with existing system perfectly</a:t>
            </a:r>
            <a:endParaRPr sz="1400" dirty="0">
              <a:solidFill>
                <a:schemeClr val="tx1"/>
              </a:solidFill>
              <a:latin typeface="Arial" panose="020B0604020202020204" pitchFamily="34" charset="0"/>
              <a:cs typeface="Arial" panose="020B0604020202020204" pitchFamily="34" charset="0"/>
            </a:endParaRPr>
          </a:p>
          <a:p>
            <a:pPr marL="285750" lvl="0" indent="-285750">
              <a:lnSpc>
                <a:spcPct val="200000"/>
              </a:lnSpc>
              <a:spcBef>
                <a:spcPts val="1600"/>
              </a:spcBef>
              <a:spcAft>
                <a:spcPts val="0"/>
              </a:spcAft>
              <a:buFont typeface="Wingdings" panose="05000000000000000000" pitchFamily="2" charset="2"/>
              <a:buChar char="§"/>
            </a:pPr>
            <a:endParaRPr sz="1400" dirty="0">
              <a:solidFill>
                <a:schemeClr val="tx1"/>
              </a:solidFill>
              <a:latin typeface="Arial" panose="020B0604020202020204" pitchFamily="34" charset="0"/>
              <a:cs typeface="Arial" panose="020B0604020202020204" pitchFamily="34" charset="0"/>
            </a:endParaRPr>
          </a:p>
          <a:p>
            <a:pPr marL="285750" lvl="0" indent="-285750" rtl="0">
              <a:spcBef>
                <a:spcPts val="1600"/>
              </a:spcBef>
              <a:spcAft>
                <a:spcPts val="1600"/>
              </a:spcAft>
              <a:buFont typeface="Wingdings" panose="05000000000000000000" pitchFamily="2" charset="2"/>
              <a:buChar char="§"/>
            </a:pPr>
            <a:endParaRPr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767538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1588424" y="359906"/>
            <a:ext cx="8571300" cy="94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Test Plan</a:t>
            </a:r>
            <a:endParaRPr dirty="0"/>
          </a:p>
        </p:txBody>
      </p:sp>
      <p:pic>
        <p:nvPicPr>
          <p:cNvPr id="2" name="Picture 1"/>
          <p:cNvPicPr>
            <a:picLocks noChangeAspect="1"/>
          </p:cNvPicPr>
          <p:nvPr/>
        </p:nvPicPr>
        <p:blipFill>
          <a:blip r:embed="rId3"/>
          <a:stretch>
            <a:fillRect/>
          </a:stretch>
        </p:blipFill>
        <p:spPr>
          <a:xfrm>
            <a:off x="755176" y="1462798"/>
            <a:ext cx="5208896" cy="3043949"/>
          </a:xfrm>
          <a:prstGeom prst="rect">
            <a:avLst/>
          </a:prstGeom>
        </p:spPr>
      </p:pic>
      <p:sp>
        <p:nvSpPr>
          <p:cNvPr id="3" name="Rectangle 2"/>
          <p:cNvSpPr/>
          <p:nvPr/>
        </p:nvSpPr>
        <p:spPr>
          <a:xfrm>
            <a:off x="272142" y="4681835"/>
            <a:ext cx="4572000" cy="461665"/>
          </a:xfrm>
          <a:prstGeom prst="rect">
            <a:avLst/>
          </a:prstGeom>
        </p:spPr>
        <p:txBody>
          <a:bodyPr>
            <a:spAutoFit/>
          </a:bodyPr>
          <a:lstStyle/>
          <a:p>
            <a:r>
              <a:rPr lang="en-US" sz="800" dirty="0"/>
              <a:t>https://www.google.com/search?q=alpha+testing+and+beta+testing&amp;source=lnms&amp;tbm=isch&amp;sa=X&amp;ved=0ahUKEwj69vb80rbbAhXJwFQKHVxmBYAQ_AUICigB&amp;biw=1707&amp;bih=735#imgrc=BDKttIveE4Uw3M:</a:t>
            </a:r>
          </a:p>
        </p:txBody>
      </p:sp>
    </p:spTree>
    <p:extLst>
      <p:ext uri="{BB962C8B-B14F-4D97-AF65-F5344CB8AC3E}">
        <p14:creationId xmlns:p14="http://schemas.microsoft.com/office/powerpoint/2010/main" val="86035197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Internal Alpha</a:t>
            </a:r>
            <a:endParaRPr dirty="0"/>
          </a:p>
        </p:txBody>
      </p:sp>
      <p:sp>
        <p:nvSpPr>
          <p:cNvPr id="346" name="Shape 346"/>
          <p:cNvSpPr txBox="1">
            <a:spLocks noGrp="1"/>
          </p:cNvSpPr>
          <p:nvPr>
            <p:ph type="body" idx="1"/>
          </p:nvPr>
        </p:nvSpPr>
        <p:spPr>
          <a:xfrm>
            <a:off x="164432" y="958224"/>
            <a:ext cx="7024644" cy="3302700"/>
          </a:xfrm>
          <a:prstGeom prst="rect">
            <a:avLst/>
          </a:prstGeom>
        </p:spPr>
        <p:txBody>
          <a:bodyPr spcFirstLastPara="1" wrap="square" lIns="91425" tIns="91425" rIns="91425" bIns="91425" anchor="t" anchorCtr="0">
            <a:noAutofit/>
          </a:bodyPr>
          <a:lstStyle/>
          <a:p>
            <a:pPr marL="171450" indent="-171450">
              <a:spcBef>
                <a:spcPts val="1600"/>
              </a:spcBef>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Initial </a:t>
            </a:r>
            <a:r>
              <a:rPr lang="en-US" sz="1400" dirty="0">
                <a:solidFill>
                  <a:schemeClr val="tx1"/>
                </a:solidFill>
                <a:latin typeface="Arial" panose="020B0604020202020204" pitchFamily="34" charset="0"/>
                <a:cs typeface="Arial" panose="020B0604020202020204" pitchFamily="34" charset="0"/>
              </a:rPr>
              <a:t>alpha test will focus primarily on integration and system </a:t>
            </a:r>
            <a:r>
              <a:rPr lang="en-US" sz="1400" dirty="0" smtClean="0">
                <a:solidFill>
                  <a:schemeClr val="tx1"/>
                </a:solidFill>
                <a:latin typeface="Arial" panose="020B0604020202020204" pitchFamily="34" charset="0"/>
                <a:cs typeface="Arial" panose="020B0604020202020204" pitchFamily="34" charset="0"/>
              </a:rPr>
              <a:t>testing</a:t>
            </a:r>
          </a:p>
          <a:p>
            <a:pPr marL="171450" indent="-171450">
              <a:spcBef>
                <a:spcPts val="1600"/>
              </a:spcBef>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Primary </a:t>
            </a:r>
            <a:r>
              <a:rPr lang="en-US" sz="1400" dirty="0">
                <a:solidFill>
                  <a:schemeClr val="tx1"/>
                </a:solidFill>
                <a:latin typeface="Arial" panose="020B0604020202020204" pitchFamily="34" charset="0"/>
                <a:cs typeface="Arial" panose="020B0604020202020204" pitchFamily="34" charset="0"/>
              </a:rPr>
              <a:t>focus is on basic interaction between subsystems and interconnectivity of the various </a:t>
            </a:r>
            <a:r>
              <a:rPr lang="en-US" sz="1400" dirty="0" smtClean="0">
                <a:solidFill>
                  <a:schemeClr val="tx1"/>
                </a:solidFill>
                <a:latin typeface="Arial" panose="020B0604020202020204" pitchFamily="34" charset="0"/>
                <a:cs typeface="Arial" panose="020B0604020202020204" pitchFamily="34" charset="0"/>
              </a:rPr>
              <a:t>databases.</a:t>
            </a:r>
          </a:p>
          <a:p>
            <a:pPr marL="171450" indent="-171450">
              <a:spcBef>
                <a:spcPts val="1600"/>
              </a:spcBef>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Minimum </a:t>
            </a:r>
            <a:r>
              <a:rPr lang="en-US" sz="1400" dirty="0">
                <a:solidFill>
                  <a:schemeClr val="tx1"/>
                </a:solidFill>
                <a:latin typeface="Arial" panose="020B0604020202020204" pitchFamily="34" charset="0"/>
                <a:cs typeface="Arial" panose="020B0604020202020204" pitchFamily="34" charset="0"/>
              </a:rPr>
              <a:t>Feature requirement for Beta is working connections between the Medical Personnel, Patients, </a:t>
            </a:r>
            <a:r>
              <a:rPr lang="en-US" sz="1400" dirty="0" smtClean="0">
                <a:solidFill>
                  <a:schemeClr val="tx1"/>
                </a:solidFill>
                <a:latin typeface="Arial" panose="020B0604020202020204" pitchFamily="34" charset="0"/>
                <a:cs typeface="Arial" panose="020B0604020202020204" pitchFamily="34" charset="0"/>
              </a:rPr>
              <a:t>and Lab.</a:t>
            </a:r>
          </a:p>
          <a:p>
            <a:pPr marL="171450" indent="-171450">
              <a:spcBef>
                <a:spcPts val="1600"/>
              </a:spcBef>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Pharmacy </a:t>
            </a:r>
            <a:r>
              <a:rPr lang="en-US" sz="1400" dirty="0">
                <a:solidFill>
                  <a:schemeClr val="tx1"/>
                </a:solidFill>
                <a:latin typeface="Arial" panose="020B0604020202020204" pitchFamily="34" charset="0"/>
                <a:cs typeface="Arial" panose="020B0604020202020204" pitchFamily="34" charset="0"/>
              </a:rPr>
              <a:t>Access can be finalized in </a:t>
            </a:r>
            <a:r>
              <a:rPr lang="en-US" sz="1400" dirty="0" smtClean="0">
                <a:solidFill>
                  <a:schemeClr val="tx1"/>
                </a:solidFill>
                <a:latin typeface="Arial" panose="020B0604020202020204" pitchFamily="34" charset="0"/>
                <a:cs typeface="Arial" panose="020B0604020202020204" pitchFamily="34" charset="0"/>
              </a:rPr>
              <a:t>Beta.</a:t>
            </a:r>
          </a:p>
          <a:p>
            <a:pPr marL="171450" indent="-171450">
              <a:spcBef>
                <a:spcPts val="1600"/>
              </a:spcBef>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Alpha </a:t>
            </a:r>
            <a:r>
              <a:rPr lang="en-US" sz="1400" dirty="0">
                <a:solidFill>
                  <a:schemeClr val="tx1"/>
                </a:solidFill>
                <a:latin typeface="Arial" panose="020B0604020202020204" pitchFamily="34" charset="0"/>
                <a:cs typeface="Arial" panose="020B0604020202020204" pitchFamily="34" charset="0"/>
              </a:rPr>
              <a:t>will only focus on web browser access of systems, with support of latest Edge, Chrome, Firefox. </a:t>
            </a:r>
            <a:endParaRPr lang="en-US" sz="1400" dirty="0" smtClean="0">
              <a:solidFill>
                <a:schemeClr val="tx1"/>
              </a:solidFill>
              <a:latin typeface="Arial" panose="020B0604020202020204" pitchFamily="34" charset="0"/>
              <a:cs typeface="Arial" panose="020B0604020202020204" pitchFamily="34" charset="0"/>
            </a:endParaRPr>
          </a:p>
          <a:p>
            <a:pPr marL="171450" indent="-171450">
              <a:spcBef>
                <a:spcPts val="1600"/>
              </a:spcBef>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Mobile </a:t>
            </a:r>
            <a:r>
              <a:rPr lang="en-US" sz="1400" dirty="0">
                <a:solidFill>
                  <a:schemeClr val="tx1"/>
                </a:solidFill>
                <a:latin typeface="Arial" panose="020B0604020202020204" pitchFamily="34" charset="0"/>
                <a:cs typeface="Arial" panose="020B0604020202020204" pitchFamily="34" charset="0"/>
              </a:rPr>
              <a:t>support to be a Beta Test Feature</a:t>
            </a:r>
            <a:r>
              <a:rPr lang="en-US" sz="1400" dirty="0" smtClean="0">
                <a:solidFill>
                  <a:schemeClr val="tx1"/>
                </a:solidFill>
                <a:latin typeface="Arial" panose="020B0604020202020204" pitchFamily="34" charset="0"/>
                <a:cs typeface="Arial" panose="020B0604020202020204" pitchFamily="34" charset="0"/>
              </a:rPr>
              <a:t>.</a:t>
            </a:r>
            <a:endParaRPr lang="en-US"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623134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Beta Test</a:t>
            </a:r>
            <a:endParaRPr/>
          </a:p>
        </p:txBody>
      </p:sp>
      <p:sp>
        <p:nvSpPr>
          <p:cNvPr id="352" name="Shape 352"/>
          <p:cNvSpPr txBox="1">
            <a:spLocks noGrp="1"/>
          </p:cNvSpPr>
          <p:nvPr>
            <p:ph type="body" idx="1"/>
          </p:nvPr>
        </p:nvSpPr>
        <p:spPr>
          <a:xfrm>
            <a:off x="311700" y="575442"/>
            <a:ext cx="6793293" cy="3302700"/>
          </a:xfrm>
          <a:prstGeom prst="rect">
            <a:avLst/>
          </a:prstGeom>
        </p:spPr>
        <p:txBody>
          <a:bodyPr spcFirstLastPara="1" wrap="square" lIns="91425" tIns="91425" rIns="91425" bIns="91425" anchor="t" anchorCtr="0">
            <a:noAutofit/>
          </a:bodyPr>
          <a:lstStyle/>
          <a:p>
            <a:pPr marL="438150" lvl="0" indent="-285750" rtl="0">
              <a:lnSpc>
                <a:spcPct val="150000"/>
              </a:lnSpc>
              <a:spcBef>
                <a:spcPts val="0"/>
              </a:spcBef>
              <a:spcAft>
                <a:spcPts val="0"/>
              </a:spcAft>
              <a:buSzPts val="1200"/>
              <a:buFont typeface="Wingdings" panose="05000000000000000000" pitchFamily="2" charset="2"/>
              <a:buChar char="§"/>
            </a:pPr>
            <a:endParaRPr lang="en" sz="1400" dirty="0" smtClean="0">
              <a:solidFill>
                <a:schemeClr val="tx1"/>
              </a:solidFill>
              <a:latin typeface="Arial" panose="020B0604020202020204" pitchFamily="34" charset="0"/>
              <a:cs typeface="Arial" panose="020B0604020202020204" pitchFamily="34" charset="0"/>
            </a:endParaRPr>
          </a:p>
          <a:p>
            <a:pPr marL="285750" indent="-285750">
              <a:lnSpc>
                <a:spcPct val="150000"/>
              </a:lnSpc>
              <a:spcBef>
                <a:spcPts val="1600"/>
              </a:spcBef>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Pharmacy Access can be finalized in Beta.</a:t>
            </a:r>
          </a:p>
          <a:p>
            <a:pPr marL="285750" indent="-285750">
              <a:lnSpc>
                <a:spcPct val="150000"/>
              </a:lnSpc>
              <a:spcBef>
                <a:spcPts val="1600"/>
              </a:spcBef>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Primary </a:t>
            </a:r>
            <a:r>
              <a:rPr lang="en-US" sz="1400" dirty="0">
                <a:solidFill>
                  <a:schemeClr val="tx1"/>
                </a:solidFill>
                <a:latin typeface="Arial" panose="020B0604020202020204" pitchFamily="34" charset="0"/>
                <a:cs typeface="Arial" panose="020B0604020202020204" pitchFamily="34" charset="0"/>
              </a:rPr>
              <a:t>focus will be on System </a:t>
            </a:r>
            <a:r>
              <a:rPr lang="en-US" sz="1400" dirty="0" smtClean="0">
                <a:solidFill>
                  <a:schemeClr val="tx1"/>
                </a:solidFill>
                <a:latin typeface="Arial" panose="020B0604020202020204" pitchFamily="34" charset="0"/>
                <a:cs typeface="Arial" panose="020B0604020202020204" pitchFamily="34" charset="0"/>
              </a:rPr>
              <a:t>testing</a:t>
            </a:r>
          </a:p>
          <a:p>
            <a:pPr marL="285750" indent="-285750">
              <a:lnSpc>
                <a:spcPct val="150000"/>
              </a:lnSpc>
              <a:spcBef>
                <a:spcPts val="1600"/>
              </a:spcBef>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System </a:t>
            </a:r>
            <a:r>
              <a:rPr lang="en-US" sz="1400" dirty="0">
                <a:solidFill>
                  <a:schemeClr val="tx1"/>
                </a:solidFill>
                <a:latin typeface="Arial" panose="020B0604020202020204" pitchFamily="34" charset="0"/>
                <a:cs typeface="Arial" panose="020B0604020202020204" pitchFamily="34" charset="0"/>
              </a:rPr>
              <a:t>will be subject to stress </a:t>
            </a:r>
            <a:r>
              <a:rPr lang="en-US" sz="1400" dirty="0" smtClean="0">
                <a:solidFill>
                  <a:schemeClr val="tx1"/>
                </a:solidFill>
                <a:latin typeface="Arial" panose="020B0604020202020204" pitchFamily="34" charset="0"/>
                <a:cs typeface="Arial" panose="020B0604020202020204" pitchFamily="34" charset="0"/>
              </a:rPr>
              <a:t>testing</a:t>
            </a:r>
          </a:p>
          <a:p>
            <a:pPr marL="285750" indent="-285750">
              <a:lnSpc>
                <a:spcPct val="150000"/>
              </a:lnSpc>
              <a:spcBef>
                <a:spcPts val="1600"/>
              </a:spcBef>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Heavy </a:t>
            </a:r>
            <a:r>
              <a:rPr lang="en-US" sz="1400" dirty="0">
                <a:solidFill>
                  <a:schemeClr val="tx1"/>
                </a:solidFill>
                <a:latin typeface="Arial" panose="020B0604020202020204" pitchFamily="34" charset="0"/>
                <a:cs typeface="Arial" panose="020B0604020202020204" pitchFamily="34" charset="0"/>
              </a:rPr>
              <a:t>GUI testing with beta users of all persona types, for several iterations to ensure menus and work flows are simple and intuitive. </a:t>
            </a:r>
            <a:endParaRPr lang="en-US" sz="1400" dirty="0" smtClean="0">
              <a:solidFill>
                <a:schemeClr val="tx1"/>
              </a:solidFill>
              <a:latin typeface="Arial" panose="020B0604020202020204" pitchFamily="34" charset="0"/>
              <a:cs typeface="Arial" panose="020B0604020202020204" pitchFamily="34" charset="0"/>
            </a:endParaRPr>
          </a:p>
          <a:p>
            <a:pPr marL="285750" indent="-285750">
              <a:lnSpc>
                <a:spcPct val="150000"/>
              </a:lnSpc>
              <a:spcBef>
                <a:spcPts val="1600"/>
              </a:spcBef>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Heavy </a:t>
            </a:r>
            <a:r>
              <a:rPr lang="en-US" sz="1400" dirty="0">
                <a:solidFill>
                  <a:schemeClr val="tx1"/>
                </a:solidFill>
                <a:latin typeface="Arial" panose="020B0604020202020204" pitchFamily="34" charset="0"/>
                <a:cs typeface="Arial" panose="020B0604020202020204" pitchFamily="34" charset="0"/>
              </a:rPr>
              <a:t>access also on Security. User permissions, access controls, and protections must be in place. No actual patient information to be used initially. </a:t>
            </a:r>
            <a:endParaRPr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678656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Beta </a:t>
            </a:r>
            <a:r>
              <a:rPr lang="en" dirty="0" smtClean="0"/>
              <a:t>Test Continued…</a:t>
            </a:r>
            <a:endParaRPr dirty="0"/>
          </a:p>
        </p:txBody>
      </p:sp>
      <p:sp>
        <p:nvSpPr>
          <p:cNvPr id="352" name="Shape 352"/>
          <p:cNvSpPr txBox="1">
            <a:spLocks noGrp="1"/>
          </p:cNvSpPr>
          <p:nvPr>
            <p:ph type="body" idx="1"/>
          </p:nvPr>
        </p:nvSpPr>
        <p:spPr>
          <a:xfrm>
            <a:off x="311700" y="798725"/>
            <a:ext cx="8520600" cy="3302700"/>
          </a:xfrm>
          <a:prstGeom prst="rect">
            <a:avLst/>
          </a:prstGeom>
        </p:spPr>
        <p:txBody>
          <a:bodyPr spcFirstLastPara="1" wrap="square" lIns="91425" tIns="91425" rIns="91425" bIns="91425" anchor="t" anchorCtr="0">
            <a:noAutofit/>
          </a:bodyPr>
          <a:lstStyle/>
          <a:p>
            <a:pPr marL="438150" lvl="0" indent="-285750" rtl="0">
              <a:lnSpc>
                <a:spcPct val="150000"/>
              </a:lnSpc>
              <a:spcBef>
                <a:spcPts val="0"/>
              </a:spcBef>
              <a:spcAft>
                <a:spcPts val="0"/>
              </a:spcAft>
              <a:buSzPts val="1200"/>
              <a:buFont typeface="Wingdings" panose="05000000000000000000" pitchFamily="2" charset="2"/>
              <a:buChar char="§"/>
            </a:pPr>
            <a:endParaRPr lang="en" sz="1400" dirty="0" smtClean="0">
              <a:solidFill>
                <a:schemeClr val="tx1"/>
              </a:solidFill>
              <a:latin typeface="Arial" panose="020B0604020202020204" pitchFamily="34" charset="0"/>
              <a:cs typeface="Arial" panose="020B0604020202020204" pitchFamily="34" charset="0"/>
            </a:endParaRPr>
          </a:p>
          <a:p>
            <a:pPr marL="171450" indent="-171450">
              <a:spcBef>
                <a:spcPts val="1600"/>
              </a:spcBef>
              <a:buFont typeface="Wingdings" panose="05000000000000000000" pitchFamily="2" charset="2"/>
              <a:buChar char="§"/>
            </a:pPr>
            <a:r>
              <a:rPr lang="en-US" sz="1400" dirty="0">
                <a:solidFill>
                  <a:schemeClr val="tx1"/>
                </a:solidFill>
                <a:latin typeface="Arial" panose="020B0604020202020204" pitchFamily="34" charset="0"/>
                <a:cs typeface="Arial" panose="020B0604020202020204" pitchFamily="34" charset="0"/>
              </a:rPr>
              <a:t>As security requirements are fully tested, user tests can start transitioning to </a:t>
            </a:r>
            <a:r>
              <a:rPr lang="en-US" sz="1400" dirty="0" smtClean="0">
                <a:solidFill>
                  <a:schemeClr val="tx1"/>
                </a:solidFill>
                <a:latin typeface="Arial" panose="020B0604020202020204" pitchFamily="34" charset="0"/>
                <a:cs typeface="Arial" panose="020B0604020202020204" pitchFamily="34" charset="0"/>
              </a:rPr>
              <a:t>using </a:t>
            </a:r>
          </a:p>
          <a:p>
            <a:pPr marL="0" indent="0">
              <a:spcBef>
                <a:spcPts val="1600"/>
              </a:spcBef>
              <a:buNone/>
            </a:pPr>
            <a:r>
              <a:rPr lang="en-US" sz="1400" dirty="0" smtClean="0">
                <a:solidFill>
                  <a:schemeClr val="tx1"/>
                </a:solidFill>
                <a:latin typeface="Arial" panose="020B0604020202020204" pitchFamily="34" charset="0"/>
                <a:cs typeface="Arial" panose="020B0604020202020204" pitchFamily="34" charset="0"/>
              </a:rPr>
              <a:t>live </a:t>
            </a:r>
            <a:r>
              <a:rPr lang="en-US" sz="1400" dirty="0">
                <a:solidFill>
                  <a:schemeClr val="tx1"/>
                </a:solidFill>
                <a:latin typeface="Arial" panose="020B0604020202020204" pitchFamily="34" charset="0"/>
                <a:cs typeface="Arial" panose="020B0604020202020204" pitchFamily="34" charset="0"/>
              </a:rPr>
              <a:t>systems as testing nears release and Beta user scope can be increased.  </a:t>
            </a:r>
          </a:p>
          <a:p>
            <a:pPr marL="285750" indent="-285750">
              <a:lnSpc>
                <a:spcPct val="150000"/>
              </a:lnSpc>
              <a:spcBef>
                <a:spcPts val="1600"/>
              </a:spcBef>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All features must be fully operable and integrated, no high severity high impact bugs.</a:t>
            </a:r>
          </a:p>
          <a:p>
            <a:pPr marL="285750" indent="-285750">
              <a:lnSpc>
                <a:spcPct val="150000"/>
              </a:lnSpc>
              <a:spcBef>
                <a:spcPts val="1600"/>
              </a:spcBef>
              <a:buFont typeface="Wingdings" panose="05000000000000000000" pitchFamily="2" charset="2"/>
              <a:buChar char="§"/>
            </a:pPr>
            <a:endParaRPr lang="en-US" sz="1400" dirty="0">
              <a:solidFill>
                <a:schemeClr val="tx1"/>
              </a:solidFill>
              <a:latin typeface="Arial" panose="020B0604020202020204" pitchFamily="34" charset="0"/>
              <a:cs typeface="Arial" panose="020B0604020202020204" pitchFamily="34" charset="0"/>
            </a:endParaRPr>
          </a:p>
          <a:p>
            <a:pPr marL="285750" lvl="0" indent="-285750" rtl="0">
              <a:lnSpc>
                <a:spcPct val="150000"/>
              </a:lnSpc>
              <a:spcBef>
                <a:spcPts val="1600"/>
              </a:spcBef>
              <a:spcAft>
                <a:spcPts val="0"/>
              </a:spcAft>
              <a:buFont typeface="Wingdings" panose="05000000000000000000" pitchFamily="2" charset="2"/>
              <a:buChar char="§"/>
            </a:pPr>
            <a:endParaRPr sz="1400" dirty="0">
              <a:solidFill>
                <a:schemeClr val="tx1"/>
              </a:solidFill>
              <a:latin typeface="Arial" panose="020B0604020202020204" pitchFamily="34" charset="0"/>
              <a:cs typeface="Arial" panose="020B0604020202020204" pitchFamily="34" charset="0"/>
            </a:endParaRPr>
          </a:p>
          <a:p>
            <a:pPr marL="285750" indent="-285750">
              <a:lnSpc>
                <a:spcPct val="150000"/>
              </a:lnSpc>
              <a:spcBef>
                <a:spcPts val="1600"/>
              </a:spcBef>
              <a:spcAft>
                <a:spcPts val="1600"/>
              </a:spcAft>
              <a:buFont typeface="Wingdings" panose="05000000000000000000" pitchFamily="2" charset="2"/>
              <a:buChar char="§"/>
            </a:pPr>
            <a:endParaRPr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0558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Mission Statement</a:t>
            </a:r>
            <a:endParaRPr/>
          </a:p>
        </p:txBody>
      </p:sp>
      <p:sp>
        <p:nvSpPr>
          <p:cNvPr id="7" name="Shape 73"/>
          <p:cNvSpPr txBox="1">
            <a:spLocks/>
          </p:cNvSpPr>
          <p:nvPr/>
        </p:nvSpPr>
        <p:spPr>
          <a:xfrm>
            <a:off x="464100" y="1418725"/>
            <a:ext cx="8520600" cy="3302700"/>
          </a:xfrm>
          <a:prstGeom prst="rect">
            <a:avLst/>
          </a:prstGeom>
        </p:spPr>
        <p:txBody>
          <a:bodyPr spcFirstLastPara="1" vert="horz" wrap="square" lIns="91425" tIns="91425" rIns="91425" bIns="91425" rtlCol="0" anchor="t" anchorCtr="0">
            <a:noAutofit/>
          </a:bodyPr>
          <a:lstStyle>
            <a:lvl1pPr marL="457200" lvl="0" indent="-342900" algn="l" defTabSz="342900" rtl="0" eaLnBrk="1" latinLnBrk="0" hangingPunct="1">
              <a:spcBef>
                <a:spcPts val="0"/>
              </a:spcBef>
              <a:spcAft>
                <a:spcPts val="0"/>
              </a:spcAft>
              <a:buClr>
                <a:schemeClr val="accent1"/>
              </a:buClr>
              <a:buSzPts val="1800"/>
              <a:buFont typeface="Wingdings 3" charset="2"/>
              <a:buChar char="●"/>
              <a:defRPr sz="1350" kern="1200">
                <a:solidFill>
                  <a:schemeClr val="tx1">
                    <a:lumMod val="75000"/>
                    <a:lumOff val="25000"/>
                  </a:schemeClr>
                </a:solidFill>
                <a:latin typeface="+mn-lt"/>
                <a:ea typeface="+mn-ea"/>
                <a:cs typeface="+mn-cs"/>
              </a:defRPr>
            </a:lvl1pPr>
            <a:lvl2pPr marL="914400" lvl="1" indent="-317500" algn="l" defTabSz="342900" rtl="0" eaLnBrk="1" latinLnBrk="0" hangingPunct="1">
              <a:spcBef>
                <a:spcPts val="160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2pPr>
            <a:lvl3pPr marL="1371600" lvl="2" indent="-317500" algn="l" defTabSz="342900" rtl="0" eaLnBrk="1" latinLnBrk="0" hangingPunct="1">
              <a:spcBef>
                <a:spcPts val="1600"/>
              </a:spcBef>
              <a:spcAft>
                <a:spcPts val="0"/>
              </a:spcAft>
              <a:buClr>
                <a:schemeClr val="accent1"/>
              </a:buClr>
              <a:buSzPts val="1400"/>
              <a:buFont typeface="Wingdings 3" charset="2"/>
              <a:buChar char="■"/>
              <a:defRPr sz="1050" kern="1200">
                <a:solidFill>
                  <a:schemeClr val="tx1">
                    <a:lumMod val="75000"/>
                    <a:lumOff val="25000"/>
                  </a:schemeClr>
                </a:solidFill>
                <a:latin typeface="+mn-lt"/>
                <a:ea typeface="+mn-ea"/>
                <a:cs typeface="+mn-cs"/>
              </a:defRPr>
            </a:lvl3pPr>
            <a:lvl4pPr marL="1828800" lvl="3"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4pPr>
            <a:lvl5pPr marL="2286000" lvl="4"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5pPr>
            <a:lvl6pPr marL="2743200" lvl="5"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6pPr>
            <a:lvl7pPr marL="3200400" lvl="6"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7pPr>
            <a:lvl8pPr marL="3657600" lvl="7"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8pPr>
            <a:lvl9pPr marL="4114800" lvl="8" indent="-317500" algn="l" defTabSz="342900" rtl="0" eaLnBrk="1" latinLnBrk="0" hangingPunct="1">
              <a:spcBef>
                <a:spcPts val="1600"/>
              </a:spcBef>
              <a:spcAft>
                <a:spcPts val="160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
            </a:pPr>
            <a:r>
              <a:rPr lang="en-US" sz="1400" dirty="0">
                <a:solidFill>
                  <a:schemeClr val="tx1"/>
                </a:solidFill>
                <a:latin typeface="Arial" panose="020B0604020202020204" pitchFamily="34" charset="0"/>
                <a:cs typeface="Arial" panose="020B0604020202020204" pitchFamily="34" charset="0"/>
              </a:rPr>
              <a:t>Scale up the business features</a:t>
            </a:r>
            <a:endParaRPr lang="en" sz="1400" dirty="0">
              <a:solidFill>
                <a:schemeClr val="tx1"/>
              </a:solidFill>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Better </a:t>
            </a:r>
            <a:r>
              <a:rPr lang="en-US" sz="1400" dirty="0">
                <a:solidFill>
                  <a:schemeClr val="tx1"/>
                </a:solidFill>
                <a:latin typeface="Arial" panose="020B0604020202020204" pitchFamily="34" charset="0"/>
                <a:cs typeface="Arial" panose="020B0604020202020204" pitchFamily="34" charset="0"/>
              </a:rPr>
              <a:t>Service for our patients </a:t>
            </a:r>
          </a:p>
          <a:p>
            <a:pPr>
              <a:lnSpc>
                <a:spcPct val="150000"/>
              </a:lnSpc>
              <a:buFont typeface="Wingdings" panose="05000000000000000000" pitchFamily="2" charset="2"/>
              <a:buChar char="§"/>
            </a:pPr>
            <a:r>
              <a:rPr lang="en-US" sz="1400" dirty="0">
                <a:solidFill>
                  <a:schemeClr val="tx1"/>
                </a:solidFill>
                <a:latin typeface="Arial" panose="020B0604020202020204" pitchFamily="34" charset="0"/>
                <a:cs typeface="Arial" panose="020B0604020202020204" pitchFamily="34" charset="0"/>
              </a:rPr>
              <a:t>Implement advanced technology to organize sensitive patient data </a:t>
            </a:r>
          </a:p>
          <a:p>
            <a:pPr>
              <a:lnSpc>
                <a:spcPct val="150000"/>
              </a:lnSpc>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Identifying revenue streams via medical and business trends using analytics</a:t>
            </a:r>
          </a:p>
          <a:p>
            <a:pPr lvl="0">
              <a:lnSpc>
                <a:spcPct val="150000"/>
              </a:lnSpc>
              <a:buFont typeface="Wingdings" panose="05000000000000000000" pitchFamily="2" charset="2"/>
              <a:buChar char="§"/>
            </a:pPr>
            <a:endParaRPr lang="en-US" sz="1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
            </a:pPr>
            <a:endParaRPr lang="en-US" sz="1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lvl="0">
              <a:lnSpc>
                <a:spcPct val="150000"/>
              </a:lnSpc>
              <a:buFont typeface="Wingdings" panose="05000000000000000000" pitchFamily="2" charset="2"/>
              <a:buChar char="§"/>
            </a:pPr>
            <a:endParaRPr lang="en-US" sz="14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
            </a:pPr>
            <a:endParaRPr lang="en-US"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67578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810518" y="1968191"/>
            <a:ext cx="8571300" cy="94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Bug Tracking</a:t>
            </a:r>
            <a:endParaRPr dirty="0"/>
          </a:p>
        </p:txBody>
      </p:sp>
    </p:spTree>
    <p:extLst>
      <p:ext uri="{BB962C8B-B14F-4D97-AF65-F5344CB8AC3E}">
        <p14:creationId xmlns:p14="http://schemas.microsoft.com/office/powerpoint/2010/main" val="109728992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Bug Tracking	</a:t>
            </a:r>
            <a:endParaRPr/>
          </a:p>
        </p:txBody>
      </p:sp>
      <p:sp>
        <p:nvSpPr>
          <p:cNvPr id="364" name="Shape 364"/>
          <p:cNvSpPr txBox="1"/>
          <p:nvPr/>
        </p:nvSpPr>
        <p:spPr>
          <a:xfrm>
            <a:off x="0" y="4512950"/>
            <a:ext cx="4402200" cy="513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u="sng" smtClean="0">
                <a:solidFill>
                  <a:schemeClr val="hlink"/>
                </a:solidFill>
                <a:hlinkClick r:id="rId3"/>
              </a:rPr>
              <a:t>http://www.bmc.com/it-solutions/remedy-itsm.html</a:t>
            </a:r>
            <a:r>
              <a:rPr lang="en" smtClean="0"/>
              <a:t>  https://www.bugzilla.org/</a:t>
            </a:r>
            <a:endParaRPr/>
          </a:p>
        </p:txBody>
      </p:sp>
      <p:sp>
        <p:nvSpPr>
          <p:cNvPr id="8" name="Shape 346"/>
          <p:cNvSpPr txBox="1">
            <a:spLocks/>
          </p:cNvSpPr>
          <p:nvPr/>
        </p:nvSpPr>
        <p:spPr>
          <a:xfrm>
            <a:off x="141900" y="1287345"/>
            <a:ext cx="7152279" cy="3302700"/>
          </a:xfrm>
          <a:prstGeom prst="rect">
            <a:avLst/>
          </a:prstGeom>
        </p:spPr>
        <p:txBody>
          <a:bodyPr spcFirstLastPara="1" vert="horz" wrap="square" lIns="91425" tIns="91425" rIns="91425" bIns="91425" rtlCol="0" anchor="t" anchorCtr="0">
            <a:noAutofit/>
          </a:bodyPr>
          <a:lstStyle>
            <a:lvl1pPr marL="457200" lvl="0" indent="-342900" algn="l" defTabSz="342900" rtl="0" eaLnBrk="1" latinLnBrk="0" hangingPunct="1">
              <a:spcBef>
                <a:spcPts val="0"/>
              </a:spcBef>
              <a:spcAft>
                <a:spcPts val="0"/>
              </a:spcAft>
              <a:buClr>
                <a:schemeClr val="accent1"/>
              </a:buClr>
              <a:buSzPts val="1800"/>
              <a:buFont typeface="Wingdings 3" charset="2"/>
              <a:buChar char="●"/>
              <a:defRPr sz="1350" kern="1200">
                <a:solidFill>
                  <a:schemeClr val="tx1">
                    <a:lumMod val="75000"/>
                    <a:lumOff val="25000"/>
                  </a:schemeClr>
                </a:solidFill>
                <a:latin typeface="+mn-lt"/>
                <a:ea typeface="+mn-ea"/>
                <a:cs typeface="+mn-cs"/>
              </a:defRPr>
            </a:lvl1pPr>
            <a:lvl2pPr marL="914400" lvl="1" indent="-317500" algn="l" defTabSz="342900" rtl="0" eaLnBrk="1" latinLnBrk="0" hangingPunct="1">
              <a:spcBef>
                <a:spcPts val="160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2pPr>
            <a:lvl3pPr marL="1371600" lvl="2" indent="-317500" algn="l" defTabSz="342900" rtl="0" eaLnBrk="1" latinLnBrk="0" hangingPunct="1">
              <a:spcBef>
                <a:spcPts val="1600"/>
              </a:spcBef>
              <a:spcAft>
                <a:spcPts val="0"/>
              </a:spcAft>
              <a:buClr>
                <a:schemeClr val="accent1"/>
              </a:buClr>
              <a:buSzPts val="1400"/>
              <a:buFont typeface="Wingdings 3" charset="2"/>
              <a:buChar char="■"/>
              <a:defRPr sz="1050" kern="1200">
                <a:solidFill>
                  <a:schemeClr val="tx1">
                    <a:lumMod val="75000"/>
                    <a:lumOff val="25000"/>
                  </a:schemeClr>
                </a:solidFill>
                <a:latin typeface="+mn-lt"/>
                <a:ea typeface="+mn-ea"/>
                <a:cs typeface="+mn-cs"/>
              </a:defRPr>
            </a:lvl3pPr>
            <a:lvl4pPr marL="1828800" lvl="3"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4pPr>
            <a:lvl5pPr marL="2286000" lvl="4"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5pPr>
            <a:lvl6pPr marL="2743200" lvl="5"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6pPr>
            <a:lvl7pPr marL="3200400" lvl="6"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7pPr>
            <a:lvl8pPr marL="3657600" lvl="7"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8pPr>
            <a:lvl9pPr marL="4114800" lvl="8" indent="-317500" algn="l" defTabSz="342900" rtl="0" eaLnBrk="1" latinLnBrk="0" hangingPunct="1">
              <a:spcBef>
                <a:spcPts val="1600"/>
              </a:spcBef>
              <a:spcAft>
                <a:spcPts val="160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9pPr>
          </a:lstStyle>
          <a:p>
            <a:pPr marL="171450" indent="-171450">
              <a:spcBef>
                <a:spcPts val="1600"/>
              </a:spcBef>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The </a:t>
            </a:r>
            <a:r>
              <a:rPr lang="en-US" sz="1400" dirty="0">
                <a:solidFill>
                  <a:schemeClr val="tx1"/>
                </a:solidFill>
                <a:latin typeface="Arial" panose="020B0604020202020204" pitchFamily="34" charset="0"/>
                <a:cs typeface="Arial" panose="020B0604020202020204" pitchFamily="34" charset="0"/>
              </a:rPr>
              <a:t>system will be using Remedy[1] for bug tracking and long term service </a:t>
            </a:r>
            <a:r>
              <a:rPr lang="en-US" sz="1400" dirty="0" smtClean="0">
                <a:solidFill>
                  <a:schemeClr val="tx1"/>
                </a:solidFill>
                <a:latin typeface="Arial" panose="020B0604020202020204" pitchFamily="34" charset="0"/>
                <a:cs typeface="Arial" panose="020B0604020202020204" pitchFamily="34" charset="0"/>
              </a:rPr>
              <a:t>requests</a:t>
            </a:r>
          </a:p>
          <a:p>
            <a:pPr marL="171450" indent="-171450">
              <a:spcBef>
                <a:spcPts val="1600"/>
              </a:spcBef>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Bugs </a:t>
            </a:r>
            <a:r>
              <a:rPr lang="en-US" sz="1400" dirty="0">
                <a:solidFill>
                  <a:schemeClr val="tx1"/>
                </a:solidFill>
                <a:latin typeface="Arial" panose="020B0604020202020204" pitchFamily="34" charset="0"/>
                <a:cs typeface="Arial" panose="020B0604020202020204" pitchFamily="34" charset="0"/>
              </a:rPr>
              <a:t>will be tracked by Priority and </a:t>
            </a:r>
            <a:r>
              <a:rPr lang="en-US" sz="1400" dirty="0" smtClean="0">
                <a:solidFill>
                  <a:schemeClr val="tx1"/>
                </a:solidFill>
                <a:latin typeface="Arial" panose="020B0604020202020204" pitchFamily="34" charset="0"/>
                <a:cs typeface="Arial" panose="020B0604020202020204" pitchFamily="34" charset="0"/>
              </a:rPr>
              <a:t>Severity</a:t>
            </a:r>
          </a:p>
          <a:p>
            <a:pPr marL="171450" indent="-171450">
              <a:spcBef>
                <a:spcPts val="1600"/>
              </a:spcBef>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Bugzilla </a:t>
            </a:r>
            <a:r>
              <a:rPr lang="en-US" sz="1400" dirty="0">
                <a:solidFill>
                  <a:schemeClr val="tx1"/>
                </a:solidFill>
                <a:latin typeface="Arial" panose="020B0604020202020204" pitchFamily="34" charset="0"/>
                <a:cs typeface="Arial" panose="020B0604020202020204" pitchFamily="34" charset="0"/>
              </a:rPr>
              <a:t>will be used to manage </a:t>
            </a:r>
            <a:r>
              <a:rPr lang="en-US" sz="1400" dirty="0" smtClean="0">
                <a:solidFill>
                  <a:schemeClr val="tx1"/>
                </a:solidFill>
                <a:latin typeface="Arial" panose="020B0604020202020204" pitchFamily="34" charset="0"/>
                <a:cs typeface="Arial" panose="020B0604020202020204" pitchFamily="34" charset="0"/>
              </a:rPr>
              <a:t>changes</a:t>
            </a:r>
          </a:p>
          <a:p>
            <a:pPr marL="171450" indent="-171450">
              <a:spcBef>
                <a:spcPts val="1600"/>
              </a:spcBef>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Initial </a:t>
            </a:r>
            <a:r>
              <a:rPr lang="en-US" sz="1400" dirty="0">
                <a:solidFill>
                  <a:schemeClr val="tx1"/>
                </a:solidFill>
                <a:latin typeface="Arial" panose="020B0604020202020204" pitchFamily="34" charset="0"/>
                <a:cs typeface="Arial" panose="020B0604020202020204" pitchFamily="34" charset="0"/>
              </a:rPr>
              <a:t>focus will be on performance impacting bugs during Alpha and Beta </a:t>
            </a:r>
            <a:r>
              <a:rPr lang="en-US" sz="1400" dirty="0" smtClean="0">
                <a:solidFill>
                  <a:schemeClr val="tx1"/>
                </a:solidFill>
                <a:latin typeface="Arial" panose="020B0604020202020204" pitchFamily="34" charset="0"/>
                <a:cs typeface="Arial" panose="020B0604020202020204" pitchFamily="34" charset="0"/>
              </a:rPr>
              <a:t>stages</a:t>
            </a:r>
          </a:p>
          <a:p>
            <a:pPr marL="171450" indent="-171450">
              <a:spcBef>
                <a:spcPts val="1600"/>
              </a:spcBef>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Post </a:t>
            </a:r>
            <a:r>
              <a:rPr lang="en-US" sz="1400" dirty="0">
                <a:solidFill>
                  <a:schemeClr val="tx1"/>
                </a:solidFill>
                <a:latin typeface="Arial" panose="020B0604020202020204" pitchFamily="34" charset="0"/>
                <a:cs typeface="Arial" panose="020B0604020202020204" pitchFamily="34" charset="0"/>
              </a:rPr>
              <a:t>launch focus will shift more towards user features with a high emphasis on GUI and usability complaints to reduce overall incoming ticket volume</a:t>
            </a:r>
          </a:p>
        </p:txBody>
      </p:sp>
    </p:spTree>
    <p:extLst>
      <p:ext uri="{BB962C8B-B14F-4D97-AF65-F5344CB8AC3E}">
        <p14:creationId xmlns:p14="http://schemas.microsoft.com/office/powerpoint/2010/main" val="26898028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title"/>
          </p:nvPr>
        </p:nvSpPr>
        <p:spPr>
          <a:xfrm>
            <a:off x="311699" y="272852"/>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Implementation</a:t>
            </a:r>
            <a:endParaRPr dirty="0"/>
          </a:p>
        </p:txBody>
      </p:sp>
      <p:sp>
        <p:nvSpPr>
          <p:cNvPr id="417" name="Shape 417"/>
          <p:cNvSpPr txBox="1">
            <a:spLocks noGrp="1"/>
          </p:cNvSpPr>
          <p:nvPr>
            <p:ph type="body" idx="1"/>
          </p:nvPr>
        </p:nvSpPr>
        <p:spPr>
          <a:xfrm>
            <a:off x="311699" y="840698"/>
            <a:ext cx="8520600" cy="3302700"/>
          </a:xfrm>
          <a:prstGeom prst="rect">
            <a:avLst/>
          </a:prstGeom>
        </p:spPr>
        <p:txBody>
          <a:bodyPr spcFirstLastPara="1" wrap="square" lIns="91425" tIns="91425" rIns="91425" bIns="91425" anchor="t" anchorCtr="0">
            <a:noAutofit/>
          </a:bodyPr>
          <a:lstStyle/>
          <a:p>
            <a:pPr>
              <a:lnSpc>
                <a:spcPct val="200000"/>
              </a:lnSpc>
              <a:buFont typeface="Wingdings" panose="05000000000000000000" pitchFamily="2" charset="2"/>
              <a:buChar char="q"/>
            </a:pPr>
            <a:r>
              <a:rPr lang="en" sz="1400" dirty="0" smtClean="0">
                <a:solidFill>
                  <a:schemeClr val="tx1"/>
                </a:solidFill>
                <a:latin typeface="Arial" panose="020B0604020202020204" pitchFamily="34" charset="0"/>
                <a:cs typeface="Arial" panose="020B0604020202020204" pitchFamily="34" charset="0"/>
              </a:rPr>
              <a:t>All features(360 degree profile view, Virtual Appointments &amp; Connecting parmacies)</a:t>
            </a:r>
          </a:p>
          <a:p>
            <a:pPr marL="114300" indent="0">
              <a:lnSpc>
                <a:spcPct val="200000"/>
              </a:lnSpc>
              <a:buNone/>
            </a:pPr>
            <a:r>
              <a:rPr lang="en" sz="1400" dirty="0" smtClean="0">
                <a:solidFill>
                  <a:schemeClr val="tx1"/>
                </a:solidFill>
                <a:latin typeface="Arial" panose="020B0604020202020204" pitchFamily="34" charset="0"/>
                <a:cs typeface="Arial" panose="020B0604020202020204" pitchFamily="34" charset="0"/>
              </a:rPr>
              <a:t> being independent from </a:t>
            </a:r>
            <a:r>
              <a:rPr lang="en" sz="1400" dirty="0">
                <a:solidFill>
                  <a:schemeClr val="tx1"/>
                </a:solidFill>
                <a:latin typeface="Arial" panose="020B0604020202020204" pitchFamily="34" charset="0"/>
                <a:cs typeface="Arial" panose="020B0604020202020204" pitchFamily="34" charset="0"/>
              </a:rPr>
              <a:t>each other, Teams will begin </a:t>
            </a:r>
            <a:r>
              <a:rPr lang="en" sz="1400" dirty="0" smtClean="0">
                <a:solidFill>
                  <a:schemeClr val="tx1"/>
                </a:solidFill>
                <a:latin typeface="Arial" panose="020B0604020202020204" pitchFamily="34" charset="0"/>
                <a:cs typeface="Arial" panose="020B0604020202020204" pitchFamily="34" charset="0"/>
              </a:rPr>
              <a:t>working on </a:t>
            </a:r>
            <a:r>
              <a:rPr lang="en" sz="1400" dirty="0">
                <a:solidFill>
                  <a:schemeClr val="tx1"/>
                </a:solidFill>
                <a:latin typeface="Arial" panose="020B0604020202020204" pitchFamily="34" charset="0"/>
                <a:cs typeface="Arial" panose="020B0604020202020204" pitchFamily="34" charset="0"/>
              </a:rPr>
              <a:t>different </a:t>
            </a:r>
            <a:r>
              <a:rPr lang="en" sz="1400" dirty="0" smtClean="0">
                <a:solidFill>
                  <a:schemeClr val="tx1"/>
                </a:solidFill>
                <a:latin typeface="Arial" panose="020B0604020202020204" pitchFamily="34" charset="0"/>
                <a:cs typeface="Arial" panose="020B0604020202020204" pitchFamily="34" charset="0"/>
              </a:rPr>
              <a:t>features</a:t>
            </a:r>
          </a:p>
          <a:p>
            <a:pPr marL="114300" indent="0">
              <a:lnSpc>
                <a:spcPct val="200000"/>
              </a:lnSpc>
              <a:buNone/>
            </a:pPr>
            <a:r>
              <a:rPr lang="en" sz="1400" dirty="0" smtClean="0">
                <a:solidFill>
                  <a:schemeClr val="tx1"/>
                </a:solidFill>
                <a:latin typeface="Arial" panose="020B0604020202020204" pitchFamily="34" charset="0"/>
                <a:cs typeface="Arial" panose="020B0604020202020204" pitchFamily="34" charset="0"/>
              </a:rPr>
              <a:t> simultaneously.</a:t>
            </a:r>
          </a:p>
          <a:p>
            <a:pPr>
              <a:lnSpc>
                <a:spcPct val="200000"/>
              </a:lnSpc>
              <a:buFont typeface="Wingdings" panose="05000000000000000000" pitchFamily="2" charset="2"/>
              <a:buChar char="q"/>
            </a:pPr>
            <a:endParaRPr sz="1400"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402" y="1945186"/>
            <a:ext cx="2441864" cy="3040360"/>
          </a:xfrm>
          <a:prstGeom prst="rect">
            <a:avLst/>
          </a:prstGeom>
        </p:spPr>
      </p:pic>
    </p:spTree>
    <p:extLst>
      <p:ext uri="{BB962C8B-B14F-4D97-AF65-F5344CB8AC3E}">
        <p14:creationId xmlns:p14="http://schemas.microsoft.com/office/powerpoint/2010/main" val="343490956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Release Criteria</a:t>
            </a:r>
            <a:endParaRPr/>
          </a:p>
          <a:p>
            <a:pPr marL="0" lvl="0" indent="0">
              <a:spcBef>
                <a:spcPts val="0"/>
              </a:spcBef>
              <a:spcAft>
                <a:spcPts val="0"/>
              </a:spcAft>
              <a:buNone/>
            </a:pPr>
            <a:endParaRPr/>
          </a:p>
        </p:txBody>
      </p:sp>
      <p:sp>
        <p:nvSpPr>
          <p:cNvPr id="382" name="Shape 382"/>
          <p:cNvSpPr txBox="1">
            <a:spLocks noGrp="1"/>
          </p:cNvSpPr>
          <p:nvPr>
            <p:ph type="body" idx="1"/>
          </p:nvPr>
        </p:nvSpPr>
        <p:spPr>
          <a:xfrm>
            <a:off x="175066" y="1287346"/>
            <a:ext cx="8520600" cy="3302700"/>
          </a:xfrm>
          <a:prstGeom prst="rect">
            <a:avLst/>
          </a:prstGeom>
        </p:spPr>
        <p:txBody>
          <a:bodyPr spcFirstLastPara="1" wrap="square" lIns="91425" tIns="91425" rIns="91425" bIns="91425" anchor="t" anchorCtr="0">
            <a:noAutofit/>
          </a:bodyPr>
          <a:lstStyle/>
          <a:p>
            <a:pPr lvl="0" rtl="0">
              <a:lnSpc>
                <a:spcPct val="150000"/>
              </a:lnSpc>
              <a:spcBef>
                <a:spcPts val="0"/>
              </a:spcBef>
              <a:spcAft>
                <a:spcPts val="0"/>
              </a:spcAft>
              <a:buSzPts val="18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The application should be supported by latest browsers such as Edge, Chrome, </a:t>
            </a:r>
            <a:endParaRPr lang="en" sz="1400" dirty="0" smtClean="0">
              <a:solidFill>
                <a:schemeClr val="tx1"/>
              </a:solidFill>
              <a:latin typeface="Arial" panose="020B0604020202020204" pitchFamily="34" charset="0"/>
              <a:cs typeface="Arial" panose="020B0604020202020204" pitchFamily="34" charset="0"/>
            </a:endParaRPr>
          </a:p>
          <a:p>
            <a:pPr marL="114300" lvl="0" indent="0" rtl="0">
              <a:lnSpc>
                <a:spcPct val="150000"/>
              </a:lnSpc>
              <a:spcBef>
                <a:spcPts val="0"/>
              </a:spcBef>
              <a:spcAft>
                <a:spcPts val="0"/>
              </a:spcAft>
              <a:buSzPts val="1800"/>
              <a:buNone/>
            </a:pPr>
            <a:r>
              <a:rPr lang="en" sz="1400" dirty="0">
                <a:solidFill>
                  <a:schemeClr val="tx1"/>
                </a:solidFill>
                <a:latin typeface="Arial" panose="020B0604020202020204" pitchFamily="34" charset="0"/>
                <a:cs typeface="Arial" panose="020B0604020202020204" pitchFamily="34" charset="0"/>
              </a:rPr>
              <a:t>	</a:t>
            </a:r>
            <a:r>
              <a:rPr lang="en" sz="1400" dirty="0" smtClean="0">
                <a:solidFill>
                  <a:schemeClr val="tx1"/>
                </a:solidFill>
                <a:latin typeface="Arial" panose="020B0604020202020204" pitchFamily="34" charset="0"/>
                <a:cs typeface="Arial" panose="020B0604020202020204" pitchFamily="34" charset="0"/>
              </a:rPr>
              <a:t>   Firefox </a:t>
            </a:r>
            <a:r>
              <a:rPr lang="en" sz="1400" dirty="0">
                <a:solidFill>
                  <a:schemeClr val="tx1"/>
                </a:solidFill>
                <a:latin typeface="Arial" panose="020B0604020202020204" pitchFamily="34" charset="0"/>
                <a:cs typeface="Arial" panose="020B0604020202020204" pitchFamily="34" charset="0"/>
              </a:rPr>
              <a:t>and also through mobile platforms.  </a:t>
            </a:r>
            <a:endParaRPr sz="1400" dirty="0">
              <a:solidFill>
                <a:schemeClr val="tx1"/>
              </a:solidFill>
              <a:latin typeface="Arial" panose="020B0604020202020204" pitchFamily="34" charset="0"/>
              <a:cs typeface="Arial" panose="020B0604020202020204" pitchFamily="34" charset="0"/>
            </a:endParaRPr>
          </a:p>
          <a:p>
            <a:pPr lvl="0" rtl="0">
              <a:lnSpc>
                <a:spcPct val="150000"/>
              </a:lnSpc>
              <a:spcBef>
                <a:spcPts val="0"/>
              </a:spcBef>
              <a:spcAft>
                <a:spcPts val="0"/>
              </a:spcAft>
              <a:buSzPts val="18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System should integrate with existing Healthify MySQL Database.</a:t>
            </a:r>
            <a:endParaRPr sz="1400" dirty="0">
              <a:solidFill>
                <a:schemeClr val="tx1"/>
              </a:solidFill>
              <a:latin typeface="Arial" panose="020B0604020202020204" pitchFamily="34" charset="0"/>
              <a:cs typeface="Arial" panose="020B0604020202020204" pitchFamily="34" charset="0"/>
            </a:endParaRPr>
          </a:p>
          <a:p>
            <a:pPr lvl="0" rtl="0">
              <a:lnSpc>
                <a:spcPct val="150000"/>
              </a:lnSpc>
              <a:spcBef>
                <a:spcPts val="0"/>
              </a:spcBef>
              <a:spcAft>
                <a:spcPts val="0"/>
              </a:spcAft>
              <a:buSzPts val="18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System should aggregate patient’s relevant medical history on demand.</a:t>
            </a:r>
            <a:endParaRPr sz="1400" dirty="0">
              <a:solidFill>
                <a:schemeClr val="tx1"/>
              </a:solidFill>
              <a:latin typeface="Arial" panose="020B0604020202020204" pitchFamily="34" charset="0"/>
              <a:cs typeface="Arial" panose="020B0604020202020204" pitchFamily="34" charset="0"/>
            </a:endParaRPr>
          </a:p>
          <a:p>
            <a:pPr lvl="0" rtl="0">
              <a:lnSpc>
                <a:spcPct val="150000"/>
              </a:lnSpc>
              <a:spcBef>
                <a:spcPts val="0"/>
              </a:spcBef>
              <a:spcAft>
                <a:spcPts val="0"/>
              </a:spcAft>
              <a:buSzPts val="18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System should accept updates to patient’s medical history via web form or file upload.</a:t>
            </a:r>
            <a:endParaRPr sz="1400" dirty="0">
              <a:solidFill>
                <a:schemeClr val="tx1"/>
              </a:solidFill>
              <a:latin typeface="Arial" panose="020B0604020202020204" pitchFamily="34" charset="0"/>
              <a:cs typeface="Arial" panose="020B0604020202020204" pitchFamily="34" charset="0"/>
            </a:endParaRPr>
          </a:p>
          <a:p>
            <a:pPr lvl="0" rtl="0">
              <a:lnSpc>
                <a:spcPct val="150000"/>
              </a:lnSpc>
              <a:spcBef>
                <a:spcPts val="0"/>
              </a:spcBef>
              <a:spcAft>
                <a:spcPts val="0"/>
              </a:spcAft>
              <a:buSzPts val="18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System should integrate with connected pharmacies’ inventory databases.</a:t>
            </a:r>
            <a:endParaRPr sz="1400" dirty="0">
              <a:solidFill>
                <a:schemeClr val="tx1"/>
              </a:solidFill>
              <a:latin typeface="Arial" panose="020B0604020202020204" pitchFamily="34" charset="0"/>
              <a:cs typeface="Arial" panose="020B0604020202020204" pitchFamily="34" charset="0"/>
            </a:endParaRPr>
          </a:p>
          <a:p>
            <a:pPr lvl="0" rtl="0">
              <a:lnSpc>
                <a:spcPct val="150000"/>
              </a:lnSpc>
              <a:spcBef>
                <a:spcPts val="0"/>
              </a:spcBef>
              <a:spcAft>
                <a:spcPts val="0"/>
              </a:spcAft>
              <a:buSzPts val="18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System should record and archive virtual appointments.</a:t>
            </a:r>
            <a:endParaRPr sz="1400" dirty="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Shape 38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Release Criteria</a:t>
            </a:r>
            <a:endParaRPr/>
          </a:p>
          <a:p>
            <a:pPr marL="0" lvl="0" indent="0" rtl="0">
              <a:spcBef>
                <a:spcPts val="0"/>
              </a:spcBef>
              <a:spcAft>
                <a:spcPts val="0"/>
              </a:spcAft>
              <a:buNone/>
            </a:pPr>
            <a:endParaRPr/>
          </a:p>
        </p:txBody>
      </p:sp>
      <p:sp>
        <p:nvSpPr>
          <p:cNvPr id="388" name="Shape 388"/>
          <p:cNvSpPr txBox="1">
            <a:spLocks noGrp="1"/>
          </p:cNvSpPr>
          <p:nvPr>
            <p:ph type="body" idx="1"/>
          </p:nvPr>
        </p:nvSpPr>
        <p:spPr>
          <a:prstGeom prst="rect">
            <a:avLst/>
          </a:prstGeom>
        </p:spPr>
        <p:txBody>
          <a:bodyPr spcFirstLastPara="1" wrap="square" lIns="91425" tIns="91425" rIns="91425" bIns="91425" anchor="t" anchorCtr="0">
            <a:noAutofit/>
          </a:bodyPr>
          <a:lstStyle/>
          <a:p>
            <a:pPr lvl="0" rtl="0">
              <a:lnSpc>
                <a:spcPct val="150000"/>
              </a:lnSpc>
              <a:spcBef>
                <a:spcPts val="0"/>
              </a:spcBef>
              <a:spcAft>
                <a:spcPts val="0"/>
              </a:spcAft>
              <a:buSzPts val="18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All the bugs found in the testing phase should be documented and be resolved </a:t>
            </a:r>
            <a:endParaRPr sz="1400" dirty="0">
              <a:solidFill>
                <a:schemeClr val="tx1"/>
              </a:solidFill>
              <a:latin typeface="Arial" panose="020B0604020202020204" pitchFamily="34" charset="0"/>
              <a:cs typeface="Arial" panose="020B0604020202020204" pitchFamily="34" charset="0"/>
            </a:endParaRPr>
          </a:p>
          <a:p>
            <a:pPr lvl="0" rtl="0">
              <a:lnSpc>
                <a:spcPct val="150000"/>
              </a:lnSpc>
              <a:spcBef>
                <a:spcPts val="0"/>
              </a:spcBef>
              <a:spcAft>
                <a:spcPts val="0"/>
              </a:spcAft>
              <a:buSzPts val="18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All QA tests should run at 100% of expected coverage.</a:t>
            </a:r>
            <a:endParaRPr sz="1400" dirty="0">
              <a:solidFill>
                <a:schemeClr val="tx1"/>
              </a:solidFill>
              <a:latin typeface="Arial" panose="020B0604020202020204" pitchFamily="34" charset="0"/>
              <a:cs typeface="Arial" panose="020B0604020202020204" pitchFamily="34" charset="0"/>
            </a:endParaRPr>
          </a:p>
          <a:p>
            <a:pPr lvl="0" rtl="0">
              <a:lnSpc>
                <a:spcPct val="150000"/>
              </a:lnSpc>
              <a:spcBef>
                <a:spcPts val="0"/>
              </a:spcBef>
              <a:spcAft>
                <a:spcPts val="0"/>
              </a:spcAft>
              <a:buSzPts val="18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All acceptance tests must pass.</a:t>
            </a:r>
            <a:endParaRPr sz="1400" dirty="0">
              <a:solidFill>
                <a:schemeClr val="tx1"/>
              </a:solidFill>
              <a:latin typeface="Arial" panose="020B0604020202020204" pitchFamily="34" charset="0"/>
              <a:cs typeface="Arial" panose="020B0604020202020204" pitchFamily="34" charset="0"/>
            </a:endParaRPr>
          </a:p>
          <a:p>
            <a:pPr lvl="0" rtl="0">
              <a:lnSpc>
                <a:spcPct val="150000"/>
              </a:lnSpc>
              <a:spcBef>
                <a:spcPts val="0"/>
              </a:spcBef>
              <a:spcAft>
                <a:spcPts val="0"/>
              </a:spcAft>
              <a:buSzPts val="18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The application must be tested in beta phase for at least 100 hours</a:t>
            </a:r>
            <a:endParaRPr sz="1400" dirty="0">
              <a:solidFill>
                <a:schemeClr val="tx1"/>
              </a:solidFill>
              <a:latin typeface="Arial" panose="020B0604020202020204" pitchFamily="34" charset="0"/>
              <a:cs typeface="Arial" panose="020B0604020202020204" pitchFamily="34" charset="0"/>
            </a:endParaRPr>
          </a:p>
          <a:p>
            <a:pPr lvl="0" rtl="0">
              <a:lnSpc>
                <a:spcPct val="150000"/>
              </a:lnSpc>
              <a:spcBef>
                <a:spcPts val="0"/>
              </a:spcBef>
              <a:spcAft>
                <a:spcPts val="0"/>
              </a:spcAft>
              <a:buSzPts val="18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HTTP Responses complete within 300 milliseconds</a:t>
            </a:r>
            <a:endParaRPr sz="1400" dirty="0">
              <a:solidFill>
                <a:schemeClr val="tx1"/>
              </a:solidFill>
              <a:latin typeface="Arial" panose="020B0604020202020204" pitchFamily="34" charset="0"/>
              <a:cs typeface="Arial" panose="020B0604020202020204" pitchFamily="34" charset="0"/>
            </a:endParaRPr>
          </a:p>
          <a:p>
            <a:pPr lvl="0" rtl="0">
              <a:lnSpc>
                <a:spcPct val="150000"/>
              </a:lnSpc>
              <a:spcBef>
                <a:spcPts val="0"/>
              </a:spcBef>
              <a:spcAft>
                <a:spcPts val="0"/>
              </a:spcAft>
              <a:buSzPts val="1800"/>
              <a:buFont typeface="Wingdings" panose="05000000000000000000" pitchFamily="2" charset="2"/>
              <a:buChar char="§"/>
            </a:pPr>
            <a:r>
              <a:rPr lang="en" sz="1400" dirty="0">
                <a:solidFill>
                  <a:schemeClr val="tx1"/>
                </a:solidFill>
                <a:latin typeface="Arial" panose="020B0604020202020204" pitchFamily="34" charset="0"/>
                <a:cs typeface="Arial" panose="020B0604020202020204" pitchFamily="34" charset="0"/>
              </a:rPr>
              <a:t>System should be capable of supporting over 10,000 concurrent users</a:t>
            </a:r>
            <a:endParaRPr sz="1400" dirty="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9" name="Shape 529"/>
          <p:cNvSpPr txBox="1">
            <a:spLocks noGrp="1"/>
          </p:cNvSpPr>
          <p:nvPr>
            <p:ph type="title"/>
          </p:nvPr>
        </p:nvSpPr>
        <p:spPr>
          <a:xfrm>
            <a:off x="374046" y="268380"/>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Deployment</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382" y="975780"/>
            <a:ext cx="6806046" cy="3450747"/>
          </a:xfrm>
          <a:prstGeom prst="rect">
            <a:avLst/>
          </a:prstGeom>
        </p:spPr>
      </p:pic>
    </p:spTree>
    <p:extLst>
      <p:ext uri="{BB962C8B-B14F-4D97-AF65-F5344CB8AC3E}">
        <p14:creationId xmlns:p14="http://schemas.microsoft.com/office/powerpoint/2010/main" val="397913670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Maintainance	</a:t>
            </a:r>
            <a:endParaRPr dirty="0"/>
          </a:p>
        </p:txBody>
      </p:sp>
      <p:sp>
        <p:nvSpPr>
          <p:cNvPr id="364" name="Shape 364"/>
          <p:cNvSpPr txBox="1"/>
          <p:nvPr/>
        </p:nvSpPr>
        <p:spPr>
          <a:xfrm>
            <a:off x="0" y="4512950"/>
            <a:ext cx="4402200" cy="513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8" name="Shape 346"/>
          <p:cNvSpPr txBox="1">
            <a:spLocks/>
          </p:cNvSpPr>
          <p:nvPr/>
        </p:nvSpPr>
        <p:spPr>
          <a:xfrm>
            <a:off x="141900" y="1287345"/>
            <a:ext cx="7152279" cy="3302700"/>
          </a:xfrm>
          <a:prstGeom prst="rect">
            <a:avLst/>
          </a:prstGeom>
        </p:spPr>
        <p:txBody>
          <a:bodyPr spcFirstLastPara="1" vert="horz" wrap="square" lIns="91425" tIns="91425" rIns="91425" bIns="91425" rtlCol="0" anchor="t" anchorCtr="0">
            <a:noAutofit/>
          </a:bodyPr>
          <a:lstStyle>
            <a:lvl1pPr marL="457200" lvl="0" indent="-342900" algn="l" defTabSz="342900" rtl="0" eaLnBrk="1" latinLnBrk="0" hangingPunct="1">
              <a:spcBef>
                <a:spcPts val="0"/>
              </a:spcBef>
              <a:spcAft>
                <a:spcPts val="0"/>
              </a:spcAft>
              <a:buClr>
                <a:schemeClr val="accent1"/>
              </a:buClr>
              <a:buSzPts val="1800"/>
              <a:buFont typeface="Wingdings 3" charset="2"/>
              <a:buChar char="●"/>
              <a:defRPr sz="1350" kern="1200">
                <a:solidFill>
                  <a:schemeClr val="tx1">
                    <a:lumMod val="75000"/>
                    <a:lumOff val="25000"/>
                  </a:schemeClr>
                </a:solidFill>
                <a:latin typeface="+mn-lt"/>
                <a:ea typeface="+mn-ea"/>
                <a:cs typeface="+mn-cs"/>
              </a:defRPr>
            </a:lvl1pPr>
            <a:lvl2pPr marL="914400" lvl="1" indent="-317500" algn="l" defTabSz="342900" rtl="0" eaLnBrk="1" latinLnBrk="0" hangingPunct="1">
              <a:spcBef>
                <a:spcPts val="160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2pPr>
            <a:lvl3pPr marL="1371600" lvl="2" indent="-317500" algn="l" defTabSz="342900" rtl="0" eaLnBrk="1" latinLnBrk="0" hangingPunct="1">
              <a:spcBef>
                <a:spcPts val="1600"/>
              </a:spcBef>
              <a:spcAft>
                <a:spcPts val="0"/>
              </a:spcAft>
              <a:buClr>
                <a:schemeClr val="accent1"/>
              </a:buClr>
              <a:buSzPts val="1400"/>
              <a:buFont typeface="Wingdings 3" charset="2"/>
              <a:buChar char="■"/>
              <a:defRPr sz="1050" kern="1200">
                <a:solidFill>
                  <a:schemeClr val="tx1">
                    <a:lumMod val="75000"/>
                    <a:lumOff val="25000"/>
                  </a:schemeClr>
                </a:solidFill>
                <a:latin typeface="+mn-lt"/>
                <a:ea typeface="+mn-ea"/>
                <a:cs typeface="+mn-cs"/>
              </a:defRPr>
            </a:lvl3pPr>
            <a:lvl4pPr marL="1828800" lvl="3"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4pPr>
            <a:lvl5pPr marL="2286000" lvl="4"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5pPr>
            <a:lvl6pPr marL="2743200" lvl="5"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6pPr>
            <a:lvl7pPr marL="3200400" lvl="6"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7pPr>
            <a:lvl8pPr marL="3657600" lvl="7"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8pPr>
            <a:lvl9pPr marL="4114800" lvl="8" indent="-317500" algn="l" defTabSz="342900" rtl="0" eaLnBrk="1" latinLnBrk="0" hangingPunct="1">
              <a:spcBef>
                <a:spcPts val="1600"/>
              </a:spcBef>
              <a:spcAft>
                <a:spcPts val="160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9pPr>
          </a:lstStyle>
          <a:p>
            <a:pPr marL="171450" indent="-171450">
              <a:spcBef>
                <a:spcPts val="1600"/>
              </a:spcBef>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After successful implementation and deployment, </a:t>
            </a:r>
            <a:r>
              <a:rPr lang="en-US" sz="1400" dirty="0" smtClean="0">
                <a:solidFill>
                  <a:schemeClr val="tx1"/>
                </a:solidFill>
                <a:latin typeface="Arial" panose="020B0604020202020204" pitchFamily="34" charset="0"/>
                <a:cs typeface="Arial" panose="020B0604020202020204" pitchFamily="34" charset="0"/>
              </a:rPr>
              <a:t>system will require support and assistance in case of issues</a:t>
            </a:r>
            <a:endParaRPr lang="en-US" sz="1400" dirty="0" smtClean="0">
              <a:solidFill>
                <a:schemeClr val="tx1"/>
              </a:solidFill>
              <a:latin typeface="Arial" panose="020B0604020202020204" pitchFamily="34" charset="0"/>
              <a:cs typeface="Arial" panose="020B0604020202020204" pitchFamily="34" charset="0"/>
            </a:endParaRPr>
          </a:p>
          <a:p>
            <a:pPr marL="171450" indent="-171450">
              <a:spcBef>
                <a:spcPts val="1600"/>
              </a:spcBef>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We will have our trained database administrator to provide assistance whenever required</a:t>
            </a:r>
            <a:endParaRPr lang="en-US" sz="1400" dirty="0" smtClean="0">
              <a:solidFill>
                <a:schemeClr val="tx1"/>
              </a:solidFill>
              <a:latin typeface="Arial" panose="020B0604020202020204" pitchFamily="34" charset="0"/>
              <a:cs typeface="Arial" panose="020B0604020202020204" pitchFamily="34" charset="0"/>
            </a:endParaRPr>
          </a:p>
          <a:p>
            <a:pPr marL="171450" indent="-171450">
              <a:spcBef>
                <a:spcPts val="1600"/>
              </a:spcBef>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Monitoring of servers and database is continuously done for ensuring the system availability</a:t>
            </a:r>
            <a:endParaRPr lang="en-US"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338750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pic>
        <p:nvPicPr>
          <p:cNvPr id="630" name="Shape 630"/>
          <p:cNvPicPr preferRelativeResize="0"/>
          <p:nvPr/>
        </p:nvPicPr>
        <p:blipFill>
          <a:blip r:embed="rId3">
            <a:alphaModFix/>
          </a:blip>
          <a:stretch>
            <a:fillRect/>
          </a:stretch>
        </p:blipFill>
        <p:spPr>
          <a:xfrm>
            <a:off x="1765500" y="1251350"/>
            <a:ext cx="4981100" cy="3848150"/>
          </a:xfrm>
          <a:prstGeom prst="rect">
            <a:avLst/>
          </a:prstGeom>
          <a:noFill/>
          <a:ln>
            <a:noFill/>
          </a:ln>
        </p:spPr>
      </p:pic>
      <p:sp>
        <p:nvSpPr>
          <p:cNvPr id="631" name="Shape 6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Company Roadmap</a:t>
            </a:r>
            <a:endParaRPr/>
          </a:p>
        </p:txBody>
      </p:sp>
      <p:sp>
        <p:nvSpPr>
          <p:cNvPr id="632" name="Shape 632"/>
          <p:cNvSpPr/>
          <p:nvPr/>
        </p:nvSpPr>
        <p:spPr>
          <a:xfrm>
            <a:off x="3529275" y="1363575"/>
            <a:ext cx="516900" cy="873300"/>
          </a:xfrm>
          <a:prstGeom prst="ellipse">
            <a:avLst/>
          </a:pr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3" name="Shape 633"/>
          <p:cNvSpPr/>
          <p:nvPr/>
        </p:nvSpPr>
        <p:spPr>
          <a:xfrm rot="-860610">
            <a:off x="3845520" y="1808644"/>
            <a:ext cx="597010" cy="239968"/>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4" name="Shape 634"/>
          <p:cNvSpPr/>
          <p:nvPr/>
        </p:nvSpPr>
        <p:spPr>
          <a:xfrm>
            <a:off x="4999800" y="4063975"/>
            <a:ext cx="1533000" cy="624000"/>
          </a:xfrm>
          <a:prstGeom prst="rect">
            <a:avLst/>
          </a:pr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5" name="Shape 635"/>
          <p:cNvSpPr/>
          <p:nvPr/>
        </p:nvSpPr>
        <p:spPr>
          <a:xfrm>
            <a:off x="311700" y="3816725"/>
            <a:ext cx="1675800" cy="1013700"/>
          </a:xfrm>
          <a:prstGeom prst="rect">
            <a:avLst/>
          </a:prstGeom>
          <a:solidFill>
            <a:srgbClr val="EFEFEF"/>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i="1" dirty="0">
                <a:solidFill>
                  <a:schemeClr val="dk2"/>
                </a:solidFill>
                <a:latin typeface="Open Sans"/>
                <a:ea typeface="Open Sans"/>
                <a:cs typeface="Open Sans"/>
                <a:sym typeface="Open Sans"/>
              </a:rPr>
              <a:t>Phase 1:</a:t>
            </a:r>
            <a:endParaRPr sz="1600" b="1" i="1" dirty="0">
              <a:solidFill>
                <a:schemeClr val="dk2"/>
              </a:solidFill>
              <a:latin typeface="Open Sans"/>
              <a:ea typeface="Open Sans"/>
              <a:cs typeface="Open Sans"/>
              <a:sym typeface="Open Sans"/>
            </a:endParaRPr>
          </a:p>
          <a:p>
            <a:pPr marL="0" lvl="0" indent="0" algn="ctr">
              <a:spcBef>
                <a:spcPts val="0"/>
              </a:spcBef>
              <a:spcAft>
                <a:spcPts val="0"/>
              </a:spcAft>
              <a:buNone/>
            </a:pPr>
            <a:r>
              <a:rPr lang="en-US" sz="1000" b="1" dirty="0">
                <a:solidFill>
                  <a:schemeClr val="dk2"/>
                </a:solidFill>
                <a:latin typeface="Open Sans"/>
                <a:ea typeface="Open Sans"/>
                <a:cs typeface="Open Sans"/>
                <a:sym typeface="Open Sans"/>
              </a:rPr>
              <a:t>Requirement </a:t>
            </a:r>
          </a:p>
          <a:p>
            <a:pPr marL="0" lvl="0" indent="0" algn="ctr">
              <a:spcBef>
                <a:spcPts val="0"/>
              </a:spcBef>
              <a:spcAft>
                <a:spcPts val="0"/>
              </a:spcAft>
              <a:buNone/>
            </a:pPr>
            <a:r>
              <a:rPr lang="en-US" sz="1000" b="1" dirty="0">
                <a:solidFill>
                  <a:schemeClr val="dk2"/>
                </a:solidFill>
                <a:latin typeface="Open Sans"/>
                <a:ea typeface="Open Sans"/>
                <a:cs typeface="Open Sans"/>
                <a:sym typeface="Open Sans"/>
              </a:rPr>
              <a:t>Gathering &amp; </a:t>
            </a:r>
            <a:r>
              <a:rPr lang="en-US" sz="1000" b="1" dirty="0" smtClean="0">
                <a:solidFill>
                  <a:schemeClr val="dk2"/>
                </a:solidFill>
                <a:latin typeface="Open Sans"/>
                <a:ea typeface="Open Sans"/>
                <a:cs typeface="Open Sans"/>
                <a:sym typeface="Open Sans"/>
              </a:rPr>
              <a:t>Analysis</a:t>
            </a:r>
          </a:p>
          <a:p>
            <a:pPr marL="0" lvl="0" indent="0" algn="ctr">
              <a:spcBef>
                <a:spcPts val="0"/>
              </a:spcBef>
              <a:spcAft>
                <a:spcPts val="0"/>
              </a:spcAft>
              <a:buNone/>
            </a:pPr>
            <a:r>
              <a:rPr lang="en-US" sz="1000" b="1" dirty="0" smtClean="0">
                <a:solidFill>
                  <a:schemeClr val="dk2"/>
                </a:solidFill>
                <a:latin typeface="Open Sans"/>
                <a:ea typeface="Open Sans"/>
                <a:cs typeface="Open Sans"/>
                <a:sym typeface="Open Sans"/>
              </a:rPr>
              <a:t>(April’18)</a:t>
            </a:r>
            <a:endParaRPr sz="1000" b="1" dirty="0">
              <a:solidFill>
                <a:schemeClr val="dk2"/>
              </a:solidFill>
              <a:latin typeface="Open Sans"/>
              <a:ea typeface="Open Sans"/>
              <a:cs typeface="Open Sans"/>
              <a:sym typeface="Open Sans"/>
            </a:endParaRPr>
          </a:p>
        </p:txBody>
      </p:sp>
      <p:sp>
        <p:nvSpPr>
          <p:cNvPr id="636" name="Shape 636"/>
          <p:cNvSpPr/>
          <p:nvPr/>
        </p:nvSpPr>
        <p:spPr>
          <a:xfrm>
            <a:off x="1918150" y="1860037"/>
            <a:ext cx="1675800" cy="1080589"/>
          </a:xfrm>
          <a:prstGeom prst="rect">
            <a:avLst/>
          </a:prstGeom>
          <a:solidFill>
            <a:srgbClr val="EFEFEF"/>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sz="1600" b="1" i="1" dirty="0">
                <a:solidFill>
                  <a:schemeClr val="dk2"/>
                </a:solidFill>
                <a:latin typeface="Open Sans"/>
                <a:ea typeface="Open Sans"/>
                <a:cs typeface="Open Sans"/>
                <a:sym typeface="Open Sans"/>
              </a:rPr>
              <a:t>Phase </a:t>
            </a:r>
            <a:r>
              <a:rPr lang="en" sz="1600" b="1" i="1">
                <a:solidFill>
                  <a:schemeClr val="dk2"/>
                </a:solidFill>
                <a:latin typeface="Open Sans"/>
                <a:ea typeface="Open Sans"/>
                <a:cs typeface="Open Sans"/>
                <a:sym typeface="Open Sans"/>
              </a:rPr>
              <a:t>3</a:t>
            </a:r>
            <a:r>
              <a:rPr lang="en" sz="1600" b="1" i="1" smtClean="0">
                <a:solidFill>
                  <a:schemeClr val="dk2"/>
                </a:solidFill>
                <a:latin typeface="Open Sans"/>
                <a:ea typeface="Open Sans"/>
                <a:cs typeface="Open Sans"/>
                <a:sym typeface="Open Sans"/>
              </a:rPr>
              <a:t>:</a:t>
            </a:r>
          </a:p>
          <a:p>
            <a:pPr marL="0" lvl="0" indent="0" algn="ctr">
              <a:spcBef>
                <a:spcPts val="0"/>
              </a:spcBef>
              <a:spcAft>
                <a:spcPts val="0"/>
              </a:spcAft>
              <a:buNone/>
            </a:pPr>
            <a:r>
              <a:rPr lang="en-US" sz="1000" b="1" smtClean="0">
                <a:solidFill>
                  <a:schemeClr val="dk2"/>
                </a:solidFill>
                <a:latin typeface="Open Sans"/>
                <a:ea typeface="Open Sans"/>
                <a:cs typeface="Open Sans"/>
                <a:sym typeface="Open Sans"/>
              </a:rPr>
              <a:t> </a:t>
            </a:r>
            <a:r>
              <a:rPr lang="en-US" sz="1000" b="1" dirty="0" smtClean="0">
                <a:solidFill>
                  <a:schemeClr val="dk2"/>
                </a:solidFill>
                <a:latin typeface="Open Sans"/>
                <a:ea typeface="Open Sans"/>
                <a:cs typeface="Open Sans"/>
                <a:sym typeface="Open Sans"/>
              </a:rPr>
              <a:t>Integrate all components and perform overall testing</a:t>
            </a:r>
          </a:p>
          <a:p>
            <a:pPr marL="0" lvl="0" indent="0" algn="ctr">
              <a:spcBef>
                <a:spcPts val="0"/>
              </a:spcBef>
              <a:spcAft>
                <a:spcPts val="0"/>
              </a:spcAft>
              <a:buNone/>
            </a:pPr>
            <a:r>
              <a:rPr lang="en-US" sz="1000" b="1" dirty="0" smtClean="0">
                <a:solidFill>
                  <a:schemeClr val="dk2"/>
                </a:solidFill>
                <a:latin typeface="Open Sans"/>
                <a:ea typeface="Open Sans"/>
                <a:cs typeface="Open Sans"/>
                <a:sym typeface="Open Sans"/>
              </a:rPr>
              <a:t>(May’18-June’18)</a:t>
            </a:r>
            <a:endParaRPr sz="900" dirty="0">
              <a:solidFill>
                <a:schemeClr val="dk2"/>
              </a:solidFill>
              <a:latin typeface="Open Sans"/>
              <a:ea typeface="Open Sans"/>
              <a:cs typeface="Open Sans"/>
              <a:sym typeface="Open Sans"/>
            </a:endParaRPr>
          </a:p>
        </p:txBody>
      </p:sp>
      <p:sp>
        <p:nvSpPr>
          <p:cNvPr id="637" name="Shape 637"/>
          <p:cNvSpPr/>
          <p:nvPr/>
        </p:nvSpPr>
        <p:spPr>
          <a:xfrm>
            <a:off x="5146025" y="3175425"/>
            <a:ext cx="1675800" cy="1013700"/>
          </a:xfrm>
          <a:prstGeom prst="rect">
            <a:avLst/>
          </a:prstGeom>
          <a:solidFill>
            <a:srgbClr val="EFEFEF"/>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algn="ctr"/>
            <a:r>
              <a:rPr lang="en" sz="1600" b="1" i="1" dirty="0">
                <a:solidFill>
                  <a:schemeClr val="dk2"/>
                </a:solidFill>
                <a:latin typeface="Open Sans"/>
                <a:ea typeface="Open Sans"/>
                <a:cs typeface="Open Sans"/>
                <a:sym typeface="Open Sans"/>
              </a:rPr>
              <a:t>Phase 2:</a:t>
            </a:r>
            <a:endParaRPr sz="1600" b="1" i="1" dirty="0">
              <a:solidFill>
                <a:schemeClr val="dk2"/>
              </a:solidFill>
              <a:latin typeface="Open Sans"/>
              <a:ea typeface="Open Sans"/>
              <a:cs typeface="Open Sans"/>
              <a:sym typeface="Open Sans"/>
            </a:endParaRPr>
          </a:p>
          <a:p>
            <a:pPr algn="ctr"/>
            <a:r>
              <a:rPr lang="en-US" sz="1000" b="1" dirty="0">
                <a:solidFill>
                  <a:schemeClr val="dk2"/>
                </a:solidFill>
                <a:latin typeface="Open Sans"/>
                <a:ea typeface="Open Sans"/>
                <a:cs typeface="Open Sans"/>
                <a:sym typeface="Open Sans"/>
              </a:rPr>
              <a:t> Begin Development of all components in </a:t>
            </a:r>
            <a:r>
              <a:rPr lang="en-US" sz="1000" b="1" dirty="0" smtClean="0">
                <a:solidFill>
                  <a:schemeClr val="dk2"/>
                </a:solidFill>
                <a:latin typeface="Open Sans"/>
                <a:ea typeface="Open Sans"/>
                <a:cs typeface="Open Sans"/>
                <a:sym typeface="Open Sans"/>
              </a:rPr>
              <a:t>Parallel</a:t>
            </a:r>
          </a:p>
          <a:p>
            <a:pPr algn="ctr"/>
            <a:r>
              <a:rPr lang="en-US" sz="1000" b="1" dirty="0" smtClean="0">
                <a:solidFill>
                  <a:schemeClr val="dk2"/>
                </a:solidFill>
                <a:latin typeface="Open Sans"/>
                <a:ea typeface="Open Sans"/>
                <a:cs typeface="Open Sans"/>
                <a:sym typeface="Open Sans"/>
              </a:rPr>
              <a:t>(April’18-May’18)</a:t>
            </a:r>
            <a:endParaRPr sz="1000" b="1" dirty="0">
              <a:solidFill>
                <a:schemeClr val="dk2"/>
              </a:solidFill>
              <a:latin typeface="Open Sans"/>
              <a:ea typeface="Open Sans"/>
              <a:cs typeface="Open Sans"/>
            </a:endParaRPr>
          </a:p>
        </p:txBody>
      </p:sp>
      <p:sp>
        <p:nvSpPr>
          <p:cNvPr id="638" name="Shape 638"/>
          <p:cNvSpPr/>
          <p:nvPr/>
        </p:nvSpPr>
        <p:spPr>
          <a:xfrm>
            <a:off x="6232375" y="1279300"/>
            <a:ext cx="1675800" cy="1013700"/>
          </a:xfrm>
          <a:prstGeom prst="rect">
            <a:avLst/>
          </a:prstGeom>
          <a:solidFill>
            <a:srgbClr val="EFEFEF"/>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sz="1600" b="1" i="1" dirty="0">
                <a:solidFill>
                  <a:schemeClr val="dk2"/>
                </a:solidFill>
                <a:latin typeface="Open Sans"/>
                <a:ea typeface="Open Sans"/>
                <a:cs typeface="Open Sans"/>
                <a:sym typeface="Open Sans"/>
              </a:rPr>
              <a:t>Phase 4:</a:t>
            </a:r>
            <a:endParaRPr sz="1000" b="1" i="1" dirty="0">
              <a:solidFill>
                <a:schemeClr val="dk2"/>
              </a:solidFill>
              <a:latin typeface="Open Sans"/>
              <a:ea typeface="Open Sans"/>
              <a:cs typeface="Open Sans"/>
              <a:sym typeface="Open Sans"/>
            </a:endParaRPr>
          </a:p>
          <a:p>
            <a:pPr marL="0" lvl="0" indent="0" algn="ctr">
              <a:spcBef>
                <a:spcPts val="0"/>
              </a:spcBef>
              <a:spcAft>
                <a:spcPts val="0"/>
              </a:spcAft>
              <a:buNone/>
            </a:pPr>
            <a:r>
              <a:rPr lang="en-US" sz="1000" b="1" dirty="0">
                <a:solidFill>
                  <a:schemeClr val="dk2"/>
                </a:solidFill>
                <a:latin typeface="Open Sans"/>
                <a:ea typeface="Open Sans"/>
                <a:cs typeface="Open Sans"/>
                <a:sym typeface="Open Sans"/>
              </a:rPr>
              <a:t>Deploy the System to </a:t>
            </a:r>
            <a:r>
              <a:rPr lang="en-US" sz="1000" b="1" dirty="0" smtClean="0">
                <a:solidFill>
                  <a:schemeClr val="dk2"/>
                </a:solidFill>
                <a:latin typeface="Open Sans"/>
                <a:ea typeface="Open Sans"/>
                <a:cs typeface="Open Sans"/>
                <a:sym typeface="Open Sans"/>
              </a:rPr>
              <a:t>users</a:t>
            </a:r>
          </a:p>
          <a:p>
            <a:pPr marL="0" lvl="0" indent="0" algn="ctr">
              <a:spcBef>
                <a:spcPts val="0"/>
              </a:spcBef>
              <a:spcAft>
                <a:spcPts val="0"/>
              </a:spcAft>
              <a:buNone/>
            </a:pPr>
            <a:r>
              <a:rPr lang="en-US" sz="1000" b="1" dirty="0" smtClean="0">
                <a:solidFill>
                  <a:schemeClr val="dk2"/>
                </a:solidFill>
                <a:latin typeface="Open Sans"/>
                <a:ea typeface="Open Sans"/>
                <a:cs typeface="Open Sans"/>
                <a:sym typeface="Open Sans"/>
              </a:rPr>
              <a:t>(June’18)</a:t>
            </a:r>
            <a:endParaRPr sz="1000" b="1" dirty="0">
              <a:solidFill>
                <a:schemeClr val="dk2"/>
              </a:solidFill>
              <a:latin typeface="Open Sans"/>
              <a:ea typeface="Open Sans"/>
              <a:cs typeface="Open Sans"/>
              <a:sym typeface="Open Sans"/>
            </a:endParaRPr>
          </a:p>
        </p:txBody>
      </p:sp>
      <p:sp>
        <p:nvSpPr>
          <p:cNvPr id="3" name="Rectangle 2"/>
          <p:cNvSpPr/>
          <p:nvPr/>
        </p:nvSpPr>
        <p:spPr>
          <a:xfrm>
            <a:off x="-109050" y="4866891"/>
            <a:ext cx="4572000" cy="276999"/>
          </a:xfrm>
          <a:prstGeom prst="rect">
            <a:avLst/>
          </a:prstGeom>
        </p:spPr>
        <p:txBody>
          <a:bodyPr>
            <a:spAutoFit/>
          </a:bodyPr>
          <a:lstStyle/>
          <a:p>
            <a:r>
              <a:rPr lang="en-US" sz="600" dirty="0"/>
              <a:t>https://www.google.com/search?q=company+roadmap&amp;source=lnms&amp;tbm=isch&amp;sa=X&amp;ved=0ahUKEwjgnbPz4bbbAhUFFHwKHVpQBvwQ_AUICigB&amp;biw=1707&amp;bih=735#imgdii=LjfEP0OQqssCUM:&amp;imgrc=it4x1X-_AOvFXM:</a:t>
            </a:r>
          </a:p>
        </p:txBody>
      </p:sp>
    </p:spTree>
    <p:extLst>
      <p:ext uri="{BB962C8B-B14F-4D97-AF65-F5344CB8AC3E}">
        <p14:creationId xmlns:p14="http://schemas.microsoft.com/office/powerpoint/2010/main" val="148422546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865458" y="1960427"/>
            <a:ext cx="8571300" cy="94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a:t>Risks and Mitigations</a:t>
            </a:r>
            <a:endParaRPr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xfrm>
            <a:off x="311700" y="172650"/>
            <a:ext cx="8520600" cy="644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Risks and Mitigations</a:t>
            </a:r>
            <a:endParaRPr/>
          </a:p>
        </p:txBody>
      </p:sp>
      <p:graphicFrame>
        <p:nvGraphicFramePr>
          <p:cNvPr id="464" name="Shape 464"/>
          <p:cNvGraphicFramePr/>
          <p:nvPr>
            <p:extLst>
              <p:ext uri="{D42A27DB-BD31-4B8C-83A1-F6EECF244321}">
                <p14:modId xmlns:p14="http://schemas.microsoft.com/office/powerpoint/2010/main" val="1249622247"/>
              </p:ext>
            </p:extLst>
          </p:nvPr>
        </p:nvGraphicFramePr>
        <p:xfrm>
          <a:off x="114000" y="1246375"/>
          <a:ext cx="7066118" cy="2066275"/>
        </p:xfrm>
        <a:graphic>
          <a:graphicData uri="http://schemas.openxmlformats.org/drawingml/2006/table">
            <a:tbl>
              <a:tblPr>
                <a:noFill/>
                <a:tableStyleId>{8BF5C152-5AD3-443C-9CCF-F1099C05FF24}</a:tableStyleId>
              </a:tblPr>
              <a:tblGrid>
                <a:gridCol w="1165075">
                  <a:extLst>
                    <a:ext uri="{9D8B030D-6E8A-4147-A177-3AD203B41FA5}">
                      <a16:colId xmlns:a16="http://schemas.microsoft.com/office/drawing/2014/main" val="20000"/>
                    </a:ext>
                  </a:extLst>
                </a:gridCol>
                <a:gridCol w="1183575">
                  <a:extLst>
                    <a:ext uri="{9D8B030D-6E8A-4147-A177-3AD203B41FA5}">
                      <a16:colId xmlns:a16="http://schemas.microsoft.com/office/drawing/2014/main" val="20001"/>
                    </a:ext>
                  </a:extLst>
                </a:gridCol>
                <a:gridCol w="4717468">
                  <a:extLst>
                    <a:ext uri="{9D8B030D-6E8A-4147-A177-3AD203B41FA5}">
                      <a16:colId xmlns:a16="http://schemas.microsoft.com/office/drawing/2014/main" val="20002"/>
                    </a:ext>
                  </a:extLst>
                </a:gridCol>
              </a:tblGrid>
              <a:tr h="522950">
                <a:tc>
                  <a:txBody>
                    <a:bodyPr/>
                    <a:lstStyle/>
                    <a:p>
                      <a:pPr marL="0" lvl="0" indent="0">
                        <a:lnSpc>
                          <a:spcPct val="150000"/>
                        </a:lnSpc>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Risk</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tc>
                  <a:txBody>
                    <a:bodyPr/>
                    <a:lstStyle/>
                    <a:p>
                      <a:pPr marL="0" lvl="0" indent="0">
                        <a:lnSpc>
                          <a:spcPct val="150000"/>
                        </a:lnSpc>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Severity</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tc>
                  <a:txBody>
                    <a:bodyPr/>
                    <a:lstStyle/>
                    <a:p>
                      <a:pPr marL="0" lvl="0" indent="0">
                        <a:lnSpc>
                          <a:spcPct val="150000"/>
                        </a:lnSpc>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Mitigation</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extLst>
                  <a:ext uri="{0D108BD9-81ED-4DB2-BD59-A6C34878D82A}">
                    <a16:rowId xmlns:a16="http://schemas.microsoft.com/office/drawing/2014/main" val="10000"/>
                  </a:ext>
                </a:extLst>
              </a:tr>
              <a:tr h="1543325">
                <a:tc>
                  <a:txBody>
                    <a:bodyPr/>
                    <a:lstStyle/>
                    <a:p>
                      <a:pPr marL="0" lvl="0" indent="0" rtl="0">
                        <a:lnSpc>
                          <a:spcPct val="150000"/>
                        </a:lnSpc>
                        <a:spcBef>
                          <a:spcPts val="0"/>
                        </a:spcBef>
                        <a:spcAft>
                          <a:spcPts val="0"/>
                        </a:spcAft>
                        <a:buNone/>
                      </a:pPr>
                      <a:r>
                        <a:rPr lang="en" sz="1400">
                          <a:solidFill>
                            <a:schemeClr val="tx1"/>
                          </a:solidFill>
                          <a:latin typeface="Arial" panose="020B0604020202020204" pitchFamily="34" charset="0"/>
                          <a:ea typeface="Open Sans"/>
                          <a:cs typeface="Arial" panose="020B0604020202020204" pitchFamily="34" charset="0"/>
                          <a:sym typeface="Open Sans"/>
                        </a:rPr>
                        <a:t>Data loss</a:t>
                      </a:r>
                      <a:endParaRPr sz="140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tc>
                  <a:txBody>
                    <a:bodyPr/>
                    <a:lstStyle/>
                    <a:p>
                      <a:pPr marL="0" lvl="0" indent="0" rtl="0">
                        <a:lnSpc>
                          <a:spcPct val="150000"/>
                        </a:lnSpc>
                        <a:spcBef>
                          <a:spcPts val="0"/>
                        </a:spcBef>
                        <a:spcAft>
                          <a:spcPts val="0"/>
                        </a:spcAft>
                        <a:buNone/>
                      </a:pPr>
                      <a:r>
                        <a:rPr lang="en" sz="1400" dirty="0">
                          <a:solidFill>
                            <a:schemeClr val="tx1"/>
                          </a:solidFill>
                          <a:latin typeface="Arial" panose="020B0604020202020204" pitchFamily="34" charset="0"/>
                          <a:ea typeface="Open Sans"/>
                          <a:cs typeface="Arial" panose="020B0604020202020204" pitchFamily="34" charset="0"/>
                          <a:sym typeface="Open Sans"/>
                        </a:rPr>
                        <a:t>High</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tc>
                  <a:txBody>
                    <a:bodyPr/>
                    <a:lstStyle/>
                    <a:p>
                      <a:pPr marL="457200" lvl="0" indent="-317500" rtl="0">
                        <a:lnSpc>
                          <a:spcPct val="150000"/>
                        </a:lnSpc>
                        <a:spcBef>
                          <a:spcPts val="0"/>
                        </a:spcBef>
                        <a:spcAft>
                          <a:spcPts val="0"/>
                        </a:spcAft>
                        <a:buSzPts val="1400"/>
                        <a:buChar char="●"/>
                      </a:pPr>
                      <a:r>
                        <a:rPr lang="en" sz="1400" dirty="0">
                          <a:solidFill>
                            <a:schemeClr val="tx1"/>
                          </a:solidFill>
                          <a:latin typeface="Arial" panose="020B0604020202020204" pitchFamily="34" charset="0"/>
                          <a:ea typeface="Open Sans"/>
                          <a:cs typeface="Arial" panose="020B0604020202020204" pitchFamily="34" charset="0"/>
                          <a:sym typeface="Open Sans"/>
                        </a:rPr>
                        <a:t>Daily database backups via script</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457200" lvl="0" indent="-317500" rtl="0">
                        <a:lnSpc>
                          <a:spcPct val="150000"/>
                        </a:lnSpc>
                        <a:spcBef>
                          <a:spcPts val="0"/>
                        </a:spcBef>
                        <a:spcAft>
                          <a:spcPts val="0"/>
                        </a:spcAft>
                        <a:buSzPts val="1400"/>
                        <a:buChar char="●"/>
                      </a:pPr>
                      <a:r>
                        <a:rPr lang="en" sz="1400" dirty="0">
                          <a:solidFill>
                            <a:schemeClr val="tx1"/>
                          </a:solidFill>
                          <a:latin typeface="Arial" panose="020B0604020202020204" pitchFamily="34" charset="0"/>
                          <a:ea typeface="Open Sans"/>
                          <a:cs typeface="Arial" panose="020B0604020202020204" pitchFamily="34" charset="0"/>
                          <a:sym typeface="Open Sans"/>
                        </a:rPr>
                        <a:t>Backups stored on “vault” machines built solely to store data and remain disconnected from main Healthify services</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Problem Statement</a:t>
            </a:r>
            <a:endParaRPr dirty="0"/>
          </a:p>
        </p:txBody>
      </p:sp>
      <p:sp>
        <p:nvSpPr>
          <p:cNvPr id="5" name="Shape 73"/>
          <p:cNvSpPr txBox="1">
            <a:spLocks/>
          </p:cNvSpPr>
          <p:nvPr/>
        </p:nvSpPr>
        <p:spPr>
          <a:xfrm>
            <a:off x="464100" y="1418725"/>
            <a:ext cx="8520600" cy="3302700"/>
          </a:xfrm>
          <a:prstGeom prst="rect">
            <a:avLst/>
          </a:prstGeom>
        </p:spPr>
        <p:txBody>
          <a:bodyPr spcFirstLastPara="1" vert="horz" wrap="square" lIns="91425" tIns="91425" rIns="91425" bIns="91425" rtlCol="0" anchor="t" anchorCtr="0">
            <a:noAutofit/>
          </a:bodyPr>
          <a:lstStyle>
            <a:lvl1pPr marL="457200" lvl="0" indent="-342900" algn="l" defTabSz="342900" rtl="0" eaLnBrk="1" latinLnBrk="0" hangingPunct="1">
              <a:spcBef>
                <a:spcPts val="0"/>
              </a:spcBef>
              <a:spcAft>
                <a:spcPts val="0"/>
              </a:spcAft>
              <a:buClr>
                <a:schemeClr val="accent1"/>
              </a:buClr>
              <a:buSzPts val="1800"/>
              <a:buFont typeface="Wingdings 3" charset="2"/>
              <a:buChar char="●"/>
              <a:defRPr sz="1350" kern="1200">
                <a:solidFill>
                  <a:schemeClr val="tx1">
                    <a:lumMod val="75000"/>
                    <a:lumOff val="25000"/>
                  </a:schemeClr>
                </a:solidFill>
                <a:latin typeface="+mn-lt"/>
                <a:ea typeface="+mn-ea"/>
                <a:cs typeface="+mn-cs"/>
              </a:defRPr>
            </a:lvl1pPr>
            <a:lvl2pPr marL="914400" lvl="1" indent="-317500" algn="l" defTabSz="342900" rtl="0" eaLnBrk="1" latinLnBrk="0" hangingPunct="1">
              <a:spcBef>
                <a:spcPts val="160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2pPr>
            <a:lvl3pPr marL="1371600" lvl="2" indent="-317500" algn="l" defTabSz="342900" rtl="0" eaLnBrk="1" latinLnBrk="0" hangingPunct="1">
              <a:spcBef>
                <a:spcPts val="1600"/>
              </a:spcBef>
              <a:spcAft>
                <a:spcPts val="0"/>
              </a:spcAft>
              <a:buClr>
                <a:schemeClr val="accent1"/>
              </a:buClr>
              <a:buSzPts val="1400"/>
              <a:buFont typeface="Wingdings 3" charset="2"/>
              <a:buChar char="■"/>
              <a:defRPr sz="1050" kern="1200">
                <a:solidFill>
                  <a:schemeClr val="tx1">
                    <a:lumMod val="75000"/>
                    <a:lumOff val="25000"/>
                  </a:schemeClr>
                </a:solidFill>
                <a:latin typeface="+mn-lt"/>
                <a:ea typeface="+mn-ea"/>
                <a:cs typeface="+mn-cs"/>
              </a:defRPr>
            </a:lvl3pPr>
            <a:lvl4pPr marL="1828800" lvl="3"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4pPr>
            <a:lvl5pPr marL="2286000" lvl="4"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5pPr>
            <a:lvl6pPr marL="2743200" lvl="5"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6pPr>
            <a:lvl7pPr marL="3200400" lvl="6"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7pPr>
            <a:lvl8pPr marL="3657600" lvl="7"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8pPr>
            <a:lvl9pPr marL="4114800" lvl="8" indent="-317500" algn="l" defTabSz="342900" rtl="0" eaLnBrk="1" latinLnBrk="0" hangingPunct="1">
              <a:spcBef>
                <a:spcPts val="1600"/>
              </a:spcBef>
              <a:spcAft>
                <a:spcPts val="160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9pPr>
          </a:lstStyle>
          <a:p>
            <a:pPr marL="114300" lvl="0" indent="0">
              <a:lnSpc>
                <a:spcPct val="150000"/>
              </a:lnSpc>
              <a:buNone/>
            </a:pPr>
            <a:endParaRPr lang="en-US" sz="1400" dirty="0" smtClean="0">
              <a:solidFill>
                <a:schemeClr val="tx1"/>
              </a:solidFill>
              <a:latin typeface="Arial" panose="020B0604020202020204" pitchFamily="34" charset="0"/>
              <a:cs typeface="Arial" panose="020B0604020202020204" pitchFamily="34" charset="0"/>
            </a:endParaRPr>
          </a:p>
          <a:p>
            <a:pPr lvl="0">
              <a:lnSpc>
                <a:spcPct val="150000"/>
              </a:lnSpc>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Current </a:t>
            </a:r>
            <a:r>
              <a:rPr lang="en-US" sz="1400" dirty="0">
                <a:solidFill>
                  <a:schemeClr val="tx1"/>
                </a:solidFill>
                <a:latin typeface="Arial" panose="020B0604020202020204" pitchFamily="34" charset="0"/>
                <a:cs typeface="Arial" panose="020B0604020202020204" pitchFamily="34" charset="0"/>
              </a:rPr>
              <a:t>Process is a manual </a:t>
            </a:r>
            <a:r>
              <a:rPr lang="en-US" sz="1400" dirty="0" smtClean="0">
                <a:solidFill>
                  <a:schemeClr val="tx1"/>
                </a:solidFill>
                <a:latin typeface="Arial" panose="020B0604020202020204" pitchFamily="34" charset="0"/>
                <a:cs typeface="Arial" panose="020B0604020202020204" pitchFamily="34" charset="0"/>
              </a:rPr>
              <a:t>process</a:t>
            </a:r>
          </a:p>
          <a:p>
            <a:pPr lvl="0">
              <a:lnSpc>
                <a:spcPct val="150000"/>
              </a:lnSpc>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No centralization</a:t>
            </a:r>
          </a:p>
          <a:p>
            <a:pPr lvl="0">
              <a:lnSpc>
                <a:spcPct val="150000"/>
              </a:lnSpc>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Many </a:t>
            </a:r>
            <a:r>
              <a:rPr lang="en-US" sz="1400" dirty="0">
                <a:solidFill>
                  <a:schemeClr val="tx1"/>
                </a:solidFill>
                <a:latin typeface="Arial" panose="020B0604020202020204" pitchFamily="34" charset="0"/>
                <a:cs typeface="Arial" panose="020B0604020202020204" pitchFamily="34" charset="0"/>
              </a:rPr>
              <a:t>Physical </a:t>
            </a:r>
            <a:r>
              <a:rPr lang="en-US" sz="1400" dirty="0" smtClean="0">
                <a:solidFill>
                  <a:schemeClr val="tx1"/>
                </a:solidFill>
                <a:latin typeface="Arial" panose="020B0604020202020204" pitchFamily="34" charset="0"/>
                <a:cs typeface="Arial" panose="020B0604020202020204" pitchFamily="34" charset="0"/>
              </a:rPr>
              <a:t>documents.</a:t>
            </a:r>
          </a:p>
          <a:p>
            <a:pPr lvl="0">
              <a:lnSpc>
                <a:spcPct val="150000"/>
              </a:lnSpc>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No </a:t>
            </a:r>
            <a:r>
              <a:rPr lang="en-US" sz="1400" dirty="0">
                <a:solidFill>
                  <a:schemeClr val="tx1"/>
                </a:solidFill>
                <a:latin typeface="Arial" panose="020B0604020202020204" pitchFamily="34" charset="0"/>
                <a:cs typeface="Arial" panose="020B0604020202020204" pitchFamily="34" charset="0"/>
              </a:rPr>
              <a:t>feature to store video recordings in </a:t>
            </a:r>
            <a:r>
              <a:rPr lang="en-US" sz="1400" dirty="0" smtClean="0">
                <a:solidFill>
                  <a:schemeClr val="tx1"/>
                </a:solidFill>
                <a:latin typeface="Arial" panose="020B0604020202020204" pitchFamily="34" charset="0"/>
                <a:cs typeface="Arial" panose="020B0604020202020204" pitchFamily="34" charset="0"/>
              </a:rPr>
              <a:t>MySQL</a:t>
            </a:r>
          </a:p>
          <a:p>
            <a:pPr lvl="0">
              <a:lnSpc>
                <a:spcPct val="150000"/>
              </a:lnSpc>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Images </a:t>
            </a:r>
            <a:r>
              <a:rPr lang="en-US" sz="1400" dirty="0">
                <a:solidFill>
                  <a:schemeClr val="tx1"/>
                </a:solidFill>
                <a:latin typeface="Arial" panose="020B0604020202020204" pitchFamily="34" charset="0"/>
                <a:cs typeface="Arial" panose="020B0604020202020204" pitchFamily="34" charset="0"/>
              </a:rPr>
              <a:t>of Prescriptions and Lab reports cannot be stored in </a:t>
            </a:r>
            <a:r>
              <a:rPr lang="en-US" sz="1400" dirty="0" smtClean="0">
                <a:solidFill>
                  <a:schemeClr val="tx1"/>
                </a:solidFill>
                <a:latin typeface="Arial" panose="020B0604020202020204" pitchFamily="34" charset="0"/>
                <a:cs typeface="Arial" panose="020B0604020202020204" pitchFamily="34" charset="0"/>
              </a:rPr>
              <a:t>MySQL</a:t>
            </a:r>
            <a:endParaRPr lang="en-US" sz="1400" dirty="0">
              <a:solidFill>
                <a:schemeClr val="tx1"/>
              </a:solidFill>
              <a:latin typeface="Arial" panose="020B0604020202020204" pitchFamily="34" charset="0"/>
              <a:cs typeface="Arial" panose="020B0604020202020204" pitchFamily="34" charset="0"/>
            </a:endParaRPr>
          </a:p>
          <a:p>
            <a:pPr marL="114300" lvl="0" indent="0">
              <a:lnSpc>
                <a:spcPct val="150000"/>
              </a:lnSpc>
              <a:buNone/>
            </a:pPr>
            <a:endParaRPr lang="en-US" sz="1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
            </a:pPr>
            <a:endParaRPr lang="en-US" sz="1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lvl="0">
              <a:lnSpc>
                <a:spcPct val="150000"/>
              </a:lnSpc>
              <a:buFont typeface="Wingdings" panose="05000000000000000000" pitchFamily="2" charset="2"/>
              <a:buChar char="§"/>
            </a:pPr>
            <a:endParaRPr lang="en-US" sz="14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
            </a:pPr>
            <a:endParaRPr lang="en-US" sz="1400" dirty="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Shape 469"/>
          <p:cNvSpPr txBox="1">
            <a:spLocks noGrp="1"/>
          </p:cNvSpPr>
          <p:nvPr>
            <p:ph type="title"/>
          </p:nvPr>
        </p:nvSpPr>
        <p:spPr>
          <a:xfrm>
            <a:off x="100575" y="0"/>
            <a:ext cx="8520600" cy="638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Risks and Mitigations (cont.)</a:t>
            </a:r>
            <a:endParaRPr/>
          </a:p>
        </p:txBody>
      </p:sp>
      <p:graphicFrame>
        <p:nvGraphicFramePr>
          <p:cNvPr id="470" name="Shape 470"/>
          <p:cNvGraphicFramePr/>
          <p:nvPr>
            <p:extLst>
              <p:ext uri="{D42A27DB-BD31-4B8C-83A1-F6EECF244321}">
                <p14:modId xmlns:p14="http://schemas.microsoft.com/office/powerpoint/2010/main" val="207586674"/>
              </p:ext>
            </p:extLst>
          </p:nvPr>
        </p:nvGraphicFramePr>
        <p:xfrm>
          <a:off x="214754" y="1016773"/>
          <a:ext cx="6954734" cy="3368861"/>
        </p:xfrm>
        <a:graphic>
          <a:graphicData uri="http://schemas.openxmlformats.org/drawingml/2006/table">
            <a:tbl>
              <a:tblPr>
                <a:noFill/>
                <a:tableStyleId>{8BF5C152-5AD3-443C-9CCF-F1099C05FF24}</a:tableStyleId>
              </a:tblPr>
              <a:tblGrid>
                <a:gridCol w="988700">
                  <a:extLst>
                    <a:ext uri="{9D8B030D-6E8A-4147-A177-3AD203B41FA5}">
                      <a16:colId xmlns:a16="http://schemas.microsoft.com/office/drawing/2014/main" val="20000"/>
                    </a:ext>
                  </a:extLst>
                </a:gridCol>
                <a:gridCol w="1173525">
                  <a:extLst>
                    <a:ext uri="{9D8B030D-6E8A-4147-A177-3AD203B41FA5}">
                      <a16:colId xmlns:a16="http://schemas.microsoft.com/office/drawing/2014/main" val="20001"/>
                    </a:ext>
                  </a:extLst>
                </a:gridCol>
                <a:gridCol w="4792509">
                  <a:extLst>
                    <a:ext uri="{9D8B030D-6E8A-4147-A177-3AD203B41FA5}">
                      <a16:colId xmlns:a16="http://schemas.microsoft.com/office/drawing/2014/main" val="20002"/>
                    </a:ext>
                  </a:extLst>
                </a:gridCol>
              </a:tblGrid>
              <a:tr h="355407">
                <a:tc>
                  <a:txBody>
                    <a:bodyPr/>
                    <a:lstStyle/>
                    <a:p>
                      <a:pPr marL="0" lvl="0" indent="0" rtl="0">
                        <a:lnSpc>
                          <a:spcPct val="150000"/>
                        </a:lnSpc>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Risk</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tc>
                  <a:txBody>
                    <a:bodyPr/>
                    <a:lstStyle/>
                    <a:p>
                      <a:pPr marL="0" lvl="0" indent="0" rtl="0">
                        <a:lnSpc>
                          <a:spcPct val="150000"/>
                        </a:lnSpc>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Severity</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tc>
                  <a:txBody>
                    <a:bodyPr/>
                    <a:lstStyle/>
                    <a:p>
                      <a:pPr marL="0" lvl="0" indent="0" rtl="0">
                        <a:lnSpc>
                          <a:spcPct val="150000"/>
                        </a:lnSpc>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Mitigation</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extLst>
                  <a:ext uri="{0D108BD9-81ED-4DB2-BD59-A6C34878D82A}">
                    <a16:rowId xmlns:a16="http://schemas.microsoft.com/office/drawing/2014/main" val="10000"/>
                  </a:ext>
                </a:extLst>
              </a:tr>
              <a:tr h="2905531">
                <a:tc>
                  <a:txBody>
                    <a:bodyPr/>
                    <a:lstStyle/>
                    <a:p>
                      <a:pPr marL="0" lvl="0" indent="0" rtl="0">
                        <a:lnSpc>
                          <a:spcPct val="150000"/>
                        </a:lnSpc>
                        <a:spcBef>
                          <a:spcPts val="0"/>
                        </a:spcBef>
                        <a:spcAft>
                          <a:spcPts val="0"/>
                        </a:spcAft>
                        <a:buNone/>
                      </a:pPr>
                      <a:r>
                        <a:rPr lang="en" sz="1400">
                          <a:solidFill>
                            <a:schemeClr val="tx1"/>
                          </a:solidFill>
                          <a:latin typeface="Arial" panose="020B0604020202020204" pitchFamily="34" charset="0"/>
                          <a:ea typeface="Open Sans"/>
                          <a:cs typeface="Arial" panose="020B0604020202020204" pitchFamily="34" charset="0"/>
                          <a:sym typeface="Open Sans"/>
                        </a:rPr>
                        <a:t>Data breach</a:t>
                      </a:r>
                      <a:endParaRPr sz="140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tc>
                  <a:txBody>
                    <a:bodyPr/>
                    <a:lstStyle/>
                    <a:p>
                      <a:pPr marL="0" lvl="0" indent="0" rtl="0">
                        <a:lnSpc>
                          <a:spcPct val="150000"/>
                        </a:lnSpc>
                        <a:spcBef>
                          <a:spcPts val="0"/>
                        </a:spcBef>
                        <a:spcAft>
                          <a:spcPts val="0"/>
                        </a:spcAft>
                        <a:buNone/>
                      </a:pPr>
                      <a:r>
                        <a:rPr lang="en" sz="1400" dirty="0">
                          <a:solidFill>
                            <a:schemeClr val="tx1"/>
                          </a:solidFill>
                          <a:latin typeface="Arial" panose="020B0604020202020204" pitchFamily="34" charset="0"/>
                          <a:ea typeface="Open Sans"/>
                          <a:cs typeface="Arial" panose="020B0604020202020204" pitchFamily="34" charset="0"/>
                          <a:sym typeface="Open Sans"/>
                        </a:rPr>
                        <a:t>High</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tc>
                  <a:txBody>
                    <a:bodyPr/>
                    <a:lstStyle/>
                    <a:p>
                      <a:pPr marL="457200" lvl="0" indent="-317500" rtl="0">
                        <a:lnSpc>
                          <a:spcPct val="150000"/>
                        </a:lnSpc>
                        <a:spcBef>
                          <a:spcPts val="0"/>
                        </a:spcBef>
                        <a:spcAft>
                          <a:spcPts val="0"/>
                        </a:spcAft>
                        <a:buSzPts val="1400"/>
                        <a:buChar char="●"/>
                      </a:pPr>
                      <a:r>
                        <a:rPr lang="en" sz="1400" dirty="0">
                          <a:solidFill>
                            <a:schemeClr val="tx1"/>
                          </a:solidFill>
                          <a:latin typeface="Arial" panose="020B0604020202020204" pitchFamily="34" charset="0"/>
                          <a:ea typeface="Open Sans"/>
                          <a:cs typeface="Arial" panose="020B0604020202020204" pitchFamily="34" charset="0"/>
                          <a:sym typeface="Open Sans"/>
                        </a:rPr>
                        <a:t>Database access permissions granted via MongoDB “Users and Roles” by in-house DBA </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457200" lvl="0" indent="-317500" rtl="0">
                        <a:lnSpc>
                          <a:spcPct val="150000"/>
                        </a:lnSpc>
                        <a:spcBef>
                          <a:spcPts val="0"/>
                        </a:spcBef>
                        <a:spcAft>
                          <a:spcPts val="0"/>
                        </a:spcAft>
                        <a:buSzPts val="1400"/>
                        <a:buChar char="●"/>
                      </a:pPr>
                      <a:r>
                        <a:rPr lang="en" sz="1400" dirty="0">
                          <a:solidFill>
                            <a:schemeClr val="tx1"/>
                          </a:solidFill>
                          <a:latin typeface="Arial" panose="020B0604020202020204" pitchFamily="34" charset="0"/>
                          <a:ea typeface="Open Sans"/>
                          <a:cs typeface="Arial" panose="020B0604020202020204" pitchFamily="34" charset="0"/>
                          <a:sym typeface="Open Sans"/>
                        </a:rPr>
                        <a:t>Permission and access logs audited regularly by independent InfoSec Officer. </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457200" lvl="0" indent="-317500" rtl="0">
                        <a:lnSpc>
                          <a:spcPct val="150000"/>
                        </a:lnSpc>
                        <a:spcBef>
                          <a:spcPts val="0"/>
                        </a:spcBef>
                        <a:spcAft>
                          <a:spcPts val="0"/>
                        </a:spcAft>
                        <a:buSzPts val="1400"/>
                        <a:buChar char="●"/>
                      </a:pPr>
                      <a:r>
                        <a:rPr lang="en" sz="1400" dirty="0">
                          <a:solidFill>
                            <a:schemeClr val="tx1"/>
                          </a:solidFill>
                          <a:latin typeface="Arial" panose="020B0604020202020204" pitchFamily="34" charset="0"/>
                          <a:ea typeface="Open Sans"/>
                          <a:cs typeface="Arial" panose="020B0604020202020204" pitchFamily="34" charset="0"/>
                          <a:sym typeface="Open Sans"/>
                        </a:rPr>
                        <a:t>Database server only accessible via Ethernet</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457200" lvl="0" indent="-317500" rtl="0">
                        <a:lnSpc>
                          <a:spcPct val="150000"/>
                        </a:lnSpc>
                        <a:spcBef>
                          <a:spcPts val="0"/>
                        </a:spcBef>
                        <a:spcAft>
                          <a:spcPts val="0"/>
                        </a:spcAft>
                        <a:buSzPts val="1400"/>
                        <a:buChar char="●"/>
                      </a:pPr>
                      <a:r>
                        <a:rPr lang="en" sz="1400" dirty="0">
                          <a:solidFill>
                            <a:schemeClr val="tx1"/>
                          </a:solidFill>
                          <a:latin typeface="Arial" panose="020B0604020202020204" pitchFamily="34" charset="0"/>
                          <a:ea typeface="Open Sans"/>
                          <a:cs typeface="Arial" panose="020B0604020202020204" pitchFamily="34" charset="0"/>
                          <a:sym typeface="Open Sans"/>
                        </a:rPr>
                        <a:t>No remote access permissions</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457200" lvl="0" indent="-317500" rtl="0">
                        <a:lnSpc>
                          <a:spcPct val="150000"/>
                        </a:lnSpc>
                        <a:spcBef>
                          <a:spcPts val="0"/>
                        </a:spcBef>
                        <a:spcAft>
                          <a:spcPts val="0"/>
                        </a:spcAft>
                        <a:buSzPts val="1400"/>
                        <a:buChar char="●"/>
                      </a:pPr>
                      <a:r>
                        <a:rPr lang="en" sz="1400" dirty="0">
                          <a:solidFill>
                            <a:schemeClr val="tx1"/>
                          </a:solidFill>
                          <a:latin typeface="Arial" panose="020B0604020202020204" pitchFamily="34" charset="0"/>
                          <a:ea typeface="Open Sans"/>
                          <a:cs typeface="Arial" panose="020B0604020202020204" pitchFamily="34" charset="0"/>
                          <a:sym typeface="Open Sans"/>
                        </a:rPr>
                        <a:t>Passwords should be reset regularly to strict standards</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Shape 475"/>
          <p:cNvSpPr txBox="1">
            <a:spLocks noGrp="1"/>
          </p:cNvSpPr>
          <p:nvPr>
            <p:ph type="title"/>
          </p:nvPr>
        </p:nvSpPr>
        <p:spPr>
          <a:xfrm>
            <a:off x="311700" y="200550"/>
            <a:ext cx="8520600" cy="693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Risks and Mitigations (cont.)</a:t>
            </a:r>
            <a:endParaRPr/>
          </a:p>
        </p:txBody>
      </p:sp>
      <p:graphicFrame>
        <p:nvGraphicFramePr>
          <p:cNvPr id="476" name="Shape 476"/>
          <p:cNvGraphicFramePr/>
          <p:nvPr>
            <p:extLst>
              <p:ext uri="{D42A27DB-BD31-4B8C-83A1-F6EECF244321}">
                <p14:modId xmlns:p14="http://schemas.microsoft.com/office/powerpoint/2010/main" val="4104825771"/>
              </p:ext>
            </p:extLst>
          </p:nvPr>
        </p:nvGraphicFramePr>
        <p:xfrm>
          <a:off x="178675" y="1500550"/>
          <a:ext cx="7001442" cy="2348350"/>
        </p:xfrm>
        <a:graphic>
          <a:graphicData uri="http://schemas.openxmlformats.org/drawingml/2006/table">
            <a:tbl>
              <a:tblPr>
                <a:noFill/>
                <a:tableStyleId>{8BF5C152-5AD3-443C-9CCF-F1099C05FF24}</a:tableStyleId>
              </a:tblPr>
              <a:tblGrid>
                <a:gridCol w="1263099">
                  <a:extLst>
                    <a:ext uri="{9D8B030D-6E8A-4147-A177-3AD203B41FA5}">
                      <a16:colId xmlns:a16="http://schemas.microsoft.com/office/drawing/2014/main" val="20000"/>
                    </a:ext>
                  </a:extLst>
                </a:gridCol>
                <a:gridCol w="1296600">
                  <a:extLst>
                    <a:ext uri="{9D8B030D-6E8A-4147-A177-3AD203B41FA5}">
                      <a16:colId xmlns:a16="http://schemas.microsoft.com/office/drawing/2014/main" val="20001"/>
                    </a:ext>
                  </a:extLst>
                </a:gridCol>
                <a:gridCol w="4441743">
                  <a:extLst>
                    <a:ext uri="{9D8B030D-6E8A-4147-A177-3AD203B41FA5}">
                      <a16:colId xmlns:a16="http://schemas.microsoft.com/office/drawing/2014/main" val="20002"/>
                    </a:ext>
                  </a:extLst>
                </a:gridCol>
              </a:tblGrid>
              <a:tr h="496250">
                <a:tc>
                  <a:txBody>
                    <a:bodyPr/>
                    <a:lstStyle/>
                    <a:p>
                      <a:pPr marL="0" lvl="0" indent="0" rtl="0">
                        <a:lnSpc>
                          <a:spcPct val="150000"/>
                        </a:lnSpc>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Risk</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tc>
                  <a:txBody>
                    <a:bodyPr/>
                    <a:lstStyle/>
                    <a:p>
                      <a:pPr marL="0" lvl="0" indent="0" rtl="0">
                        <a:lnSpc>
                          <a:spcPct val="150000"/>
                        </a:lnSpc>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Severity</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tc>
                  <a:txBody>
                    <a:bodyPr/>
                    <a:lstStyle/>
                    <a:p>
                      <a:pPr marL="0" lvl="0" indent="0" rtl="0">
                        <a:lnSpc>
                          <a:spcPct val="150000"/>
                        </a:lnSpc>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Mitigation</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extLst>
                  <a:ext uri="{0D108BD9-81ED-4DB2-BD59-A6C34878D82A}">
                    <a16:rowId xmlns:a16="http://schemas.microsoft.com/office/drawing/2014/main" val="10000"/>
                  </a:ext>
                </a:extLst>
              </a:tr>
              <a:tr h="1852100">
                <a:tc>
                  <a:txBody>
                    <a:bodyPr/>
                    <a:lstStyle/>
                    <a:p>
                      <a:pPr marL="0" lvl="0" indent="0" rtl="0">
                        <a:lnSpc>
                          <a:spcPct val="150000"/>
                        </a:lnSpc>
                        <a:spcBef>
                          <a:spcPts val="0"/>
                        </a:spcBef>
                        <a:spcAft>
                          <a:spcPts val="0"/>
                        </a:spcAft>
                        <a:buNone/>
                      </a:pPr>
                      <a:r>
                        <a:rPr lang="en" sz="1400" dirty="0">
                          <a:solidFill>
                            <a:schemeClr val="tx1"/>
                          </a:solidFill>
                          <a:latin typeface="Arial" panose="020B0604020202020204" pitchFamily="34" charset="0"/>
                          <a:ea typeface="Open Sans"/>
                          <a:cs typeface="Arial" panose="020B0604020202020204" pitchFamily="34" charset="0"/>
                          <a:sym typeface="Open Sans"/>
                        </a:rPr>
                        <a:t>Network Failure</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tc>
                  <a:txBody>
                    <a:bodyPr/>
                    <a:lstStyle/>
                    <a:p>
                      <a:pPr marL="0" lvl="0" indent="0" rtl="0">
                        <a:lnSpc>
                          <a:spcPct val="150000"/>
                        </a:lnSpc>
                        <a:spcBef>
                          <a:spcPts val="0"/>
                        </a:spcBef>
                        <a:spcAft>
                          <a:spcPts val="0"/>
                        </a:spcAft>
                        <a:buNone/>
                      </a:pPr>
                      <a:r>
                        <a:rPr lang="en" sz="1400" dirty="0">
                          <a:solidFill>
                            <a:schemeClr val="tx1"/>
                          </a:solidFill>
                          <a:latin typeface="Arial" panose="020B0604020202020204" pitchFamily="34" charset="0"/>
                          <a:ea typeface="Open Sans"/>
                          <a:cs typeface="Arial" panose="020B0604020202020204" pitchFamily="34" charset="0"/>
                          <a:sym typeface="Open Sans"/>
                        </a:rPr>
                        <a:t>High</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tc>
                  <a:txBody>
                    <a:bodyPr/>
                    <a:lstStyle/>
                    <a:p>
                      <a:pPr marL="457200" lvl="0" indent="-317500" rtl="0">
                        <a:lnSpc>
                          <a:spcPct val="150000"/>
                        </a:lnSpc>
                        <a:spcBef>
                          <a:spcPts val="0"/>
                        </a:spcBef>
                        <a:spcAft>
                          <a:spcPts val="0"/>
                        </a:spcAft>
                        <a:buSzPts val="1400"/>
                        <a:buChar char="●"/>
                      </a:pPr>
                      <a:r>
                        <a:rPr lang="en" sz="1400" dirty="0">
                          <a:solidFill>
                            <a:schemeClr val="tx1"/>
                          </a:solidFill>
                          <a:latin typeface="Arial" panose="020B0604020202020204" pitchFamily="34" charset="0"/>
                          <a:ea typeface="Open Sans"/>
                          <a:cs typeface="Arial" panose="020B0604020202020204" pitchFamily="34" charset="0"/>
                          <a:sym typeface="Open Sans"/>
                        </a:rPr>
                        <a:t>Maintain backup internet connections from secondary ISPs</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457200" lvl="0" indent="-317500" rtl="0">
                        <a:lnSpc>
                          <a:spcPct val="150000"/>
                        </a:lnSpc>
                        <a:spcBef>
                          <a:spcPts val="0"/>
                        </a:spcBef>
                        <a:spcAft>
                          <a:spcPts val="0"/>
                        </a:spcAft>
                        <a:buSzPts val="1400"/>
                        <a:buChar char="●"/>
                      </a:pPr>
                      <a:r>
                        <a:rPr lang="en" sz="1400" dirty="0">
                          <a:solidFill>
                            <a:schemeClr val="tx1"/>
                          </a:solidFill>
                          <a:latin typeface="Arial" panose="020B0604020202020204" pitchFamily="34" charset="0"/>
                          <a:ea typeface="Open Sans"/>
                          <a:cs typeface="Arial" panose="020B0604020202020204" pitchFamily="34" charset="0"/>
                          <a:sym typeface="Open Sans"/>
                        </a:rPr>
                        <a:t>Network admin should be capable of changing network configs to minimize downtime</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extLst>
                  <a:ext uri="{0D108BD9-81ED-4DB2-BD59-A6C34878D82A}">
                    <a16:rowId xmlns:a16="http://schemas.microsoft.com/office/drawing/2014/main" val="10001"/>
                  </a:ext>
                </a:extLst>
              </a:tr>
            </a:tbl>
          </a:graphicData>
        </a:graphic>
      </p:graphicFrame>
      <p:sp>
        <p:nvSpPr>
          <p:cNvPr id="477" name="Shape 477"/>
          <p:cNvSpPr txBox="1"/>
          <p:nvPr/>
        </p:nvSpPr>
        <p:spPr>
          <a:xfrm>
            <a:off x="306650" y="4453525"/>
            <a:ext cx="8520600" cy="362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1100" b="1"/>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Shape 482"/>
          <p:cNvSpPr txBox="1">
            <a:spLocks noGrp="1"/>
          </p:cNvSpPr>
          <p:nvPr>
            <p:ph type="title"/>
          </p:nvPr>
        </p:nvSpPr>
        <p:spPr>
          <a:xfrm>
            <a:off x="311700" y="200550"/>
            <a:ext cx="8520600" cy="693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Risks and Mitigations (cont.)</a:t>
            </a:r>
            <a:endParaRPr/>
          </a:p>
        </p:txBody>
      </p:sp>
      <p:graphicFrame>
        <p:nvGraphicFramePr>
          <p:cNvPr id="483" name="Shape 483"/>
          <p:cNvGraphicFramePr/>
          <p:nvPr>
            <p:extLst>
              <p:ext uri="{D42A27DB-BD31-4B8C-83A1-F6EECF244321}">
                <p14:modId xmlns:p14="http://schemas.microsoft.com/office/powerpoint/2010/main" val="1064432374"/>
              </p:ext>
            </p:extLst>
          </p:nvPr>
        </p:nvGraphicFramePr>
        <p:xfrm>
          <a:off x="155975" y="1447300"/>
          <a:ext cx="6837107" cy="2099400"/>
        </p:xfrm>
        <a:graphic>
          <a:graphicData uri="http://schemas.openxmlformats.org/drawingml/2006/table">
            <a:tbl>
              <a:tblPr>
                <a:noFill/>
                <a:tableStyleId>{8BF5C152-5AD3-443C-9CCF-F1099C05FF24}</a:tableStyleId>
              </a:tblPr>
              <a:tblGrid>
                <a:gridCol w="1332350">
                  <a:extLst>
                    <a:ext uri="{9D8B030D-6E8A-4147-A177-3AD203B41FA5}">
                      <a16:colId xmlns:a16="http://schemas.microsoft.com/office/drawing/2014/main" val="20000"/>
                    </a:ext>
                  </a:extLst>
                </a:gridCol>
                <a:gridCol w="1349850">
                  <a:extLst>
                    <a:ext uri="{9D8B030D-6E8A-4147-A177-3AD203B41FA5}">
                      <a16:colId xmlns:a16="http://schemas.microsoft.com/office/drawing/2014/main" val="20001"/>
                    </a:ext>
                  </a:extLst>
                </a:gridCol>
                <a:gridCol w="4154907">
                  <a:extLst>
                    <a:ext uri="{9D8B030D-6E8A-4147-A177-3AD203B41FA5}">
                      <a16:colId xmlns:a16="http://schemas.microsoft.com/office/drawing/2014/main" val="20002"/>
                    </a:ext>
                  </a:extLst>
                </a:gridCol>
              </a:tblGrid>
              <a:tr h="675950">
                <a:tc>
                  <a:txBody>
                    <a:bodyPr/>
                    <a:lstStyle/>
                    <a:p>
                      <a:pPr marL="0" lvl="0" indent="0" rtl="0">
                        <a:lnSpc>
                          <a:spcPct val="150000"/>
                        </a:lnSpc>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Risk</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tc>
                  <a:txBody>
                    <a:bodyPr/>
                    <a:lstStyle/>
                    <a:p>
                      <a:pPr marL="0" lvl="0" indent="0" rtl="0">
                        <a:lnSpc>
                          <a:spcPct val="150000"/>
                        </a:lnSpc>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Severity</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tc>
                  <a:txBody>
                    <a:bodyPr/>
                    <a:lstStyle/>
                    <a:p>
                      <a:pPr marL="0" lvl="0" indent="0" rtl="0">
                        <a:lnSpc>
                          <a:spcPct val="150000"/>
                        </a:lnSpc>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Mitigation</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extLst>
                  <a:ext uri="{0D108BD9-81ED-4DB2-BD59-A6C34878D82A}">
                    <a16:rowId xmlns:a16="http://schemas.microsoft.com/office/drawing/2014/main" val="10000"/>
                  </a:ext>
                </a:extLst>
              </a:tr>
              <a:tr h="1097000">
                <a:tc>
                  <a:txBody>
                    <a:bodyPr/>
                    <a:lstStyle/>
                    <a:p>
                      <a:pPr marL="0" lvl="0" indent="0" rtl="0">
                        <a:lnSpc>
                          <a:spcPct val="150000"/>
                        </a:lnSpc>
                        <a:spcBef>
                          <a:spcPts val="0"/>
                        </a:spcBef>
                        <a:spcAft>
                          <a:spcPts val="0"/>
                        </a:spcAft>
                        <a:buNone/>
                      </a:pPr>
                      <a:r>
                        <a:rPr lang="en" sz="1400" dirty="0">
                          <a:solidFill>
                            <a:schemeClr val="tx1"/>
                          </a:solidFill>
                          <a:latin typeface="Arial" panose="020B0604020202020204" pitchFamily="34" charset="0"/>
                          <a:ea typeface="Open Sans"/>
                          <a:cs typeface="Arial" panose="020B0604020202020204" pitchFamily="34" charset="0"/>
                          <a:sym typeface="Open Sans"/>
                        </a:rPr>
                        <a:t>Internal Culture Resistance</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tc>
                  <a:txBody>
                    <a:bodyPr/>
                    <a:lstStyle/>
                    <a:p>
                      <a:pPr marL="0" lvl="0" indent="0" rtl="0">
                        <a:lnSpc>
                          <a:spcPct val="150000"/>
                        </a:lnSpc>
                        <a:spcBef>
                          <a:spcPts val="0"/>
                        </a:spcBef>
                        <a:spcAft>
                          <a:spcPts val="0"/>
                        </a:spcAft>
                        <a:buNone/>
                      </a:pPr>
                      <a:r>
                        <a:rPr lang="en" sz="1400" dirty="0">
                          <a:solidFill>
                            <a:schemeClr val="tx1"/>
                          </a:solidFill>
                          <a:latin typeface="Arial" panose="020B0604020202020204" pitchFamily="34" charset="0"/>
                          <a:ea typeface="Open Sans"/>
                          <a:cs typeface="Arial" panose="020B0604020202020204" pitchFamily="34" charset="0"/>
                          <a:sym typeface="Open Sans"/>
                        </a:rPr>
                        <a:t>Medium</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tc>
                  <a:txBody>
                    <a:bodyPr/>
                    <a:lstStyle/>
                    <a:p>
                      <a:pPr marL="457200" lvl="0" indent="-317500" rtl="0">
                        <a:lnSpc>
                          <a:spcPct val="150000"/>
                        </a:lnSpc>
                        <a:spcBef>
                          <a:spcPts val="0"/>
                        </a:spcBef>
                        <a:spcAft>
                          <a:spcPts val="0"/>
                        </a:spcAft>
                        <a:buSzPts val="1400"/>
                        <a:buChar char="●"/>
                      </a:pPr>
                      <a:r>
                        <a:rPr lang="en" sz="1400" dirty="0">
                          <a:solidFill>
                            <a:schemeClr val="tx1"/>
                          </a:solidFill>
                          <a:latin typeface="Arial" panose="020B0604020202020204" pitchFamily="34" charset="0"/>
                          <a:ea typeface="Open Sans"/>
                          <a:cs typeface="Arial" panose="020B0604020202020204" pitchFamily="34" charset="0"/>
                          <a:sym typeface="Open Sans"/>
                        </a:rPr>
                        <a:t>Employees given training on new system to acclimate them to new system</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457200" lvl="0" indent="-317500" rtl="0">
                        <a:lnSpc>
                          <a:spcPct val="150000"/>
                        </a:lnSpc>
                        <a:spcBef>
                          <a:spcPts val="0"/>
                        </a:spcBef>
                        <a:spcAft>
                          <a:spcPts val="0"/>
                        </a:spcAft>
                        <a:buSzPts val="1400"/>
                        <a:buChar char="●"/>
                      </a:pPr>
                      <a:r>
                        <a:rPr lang="en" sz="1400" dirty="0">
                          <a:solidFill>
                            <a:schemeClr val="tx1"/>
                          </a:solidFill>
                          <a:latin typeface="Arial" panose="020B0604020202020204" pitchFamily="34" charset="0"/>
                          <a:ea typeface="Open Sans"/>
                          <a:cs typeface="Arial" panose="020B0604020202020204" pitchFamily="34" charset="0"/>
                          <a:sym typeface="Open Sans"/>
                        </a:rPr>
                        <a:t>Address employee concerns during development &amp; rollout</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xfrm>
            <a:off x="155975" y="200550"/>
            <a:ext cx="8520600" cy="693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Risks and Mitigations (cont.)</a:t>
            </a:r>
            <a:endParaRPr/>
          </a:p>
        </p:txBody>
      </p:sp>
      <p:graphicFrame>
        <p:nvGraphicFramePr>
          <p:cNvPr id="489" name="Shape 489"/>
          <p:cNvGraphicFramePr/>
          <p:nvPr>
            <p:extLst>
              <p:ext uri="{D42A27DB-BD31-4B8C-83A1-F6EECF244321}">
                <p14:modId xmlns:p14="http://schemas.microsoft.com/office/powerpoint/2010/main" val="2032952276"/>
              </p:ext>
            </p:extLst>
          </p:nvPr>
        </p:nvGraphicFramePr>
        <p:xfrm>
          <a:off x="155975" y="1447300"/>
          <a:ext cx="6961797" cy="2419440"/>
        </p:xfrm>
        <a:graphic>
          <a:graphicData uri="http://schemas.openxmlformats.org/drawingml/2006/table">
            <a:tbl>
              <a:tblPr>
                <a:noFill/>
                <a:tableStyleId>{8BF5C152-5AD3-443C-9CCF-F1099C05FF24}</a:tableStyleId>
              </a:tblPr>
              <a:tblGrid>
                <a:gridCol w="1051417">
                  <a:extLst>
                    <a:ext uri="{9D8B030D-6E8A-4147-A177-3AD203B41FA5}">
                      <a16:colId xmlns:a16="http://schemas.microsoft.com/office/drawing/2014/main" val="20000"/>
                    </a:ext>
                  </a:extLst>
                </a:gridCol>
                <a:gridCol w="1065227">
                  <a:extLst>
                    <a:ext uri="{9D8B030D-6E8A-4147-A177-3AD203B41FA5}">
                      <a16:colId xmlns:a16="http://schemas.microsoft.com/office/drawing/2014/main" val="20001"/>
                    </a:ext>
                  </a:extLst>
                </a:gridCol>
                <a:gridCol w="4845153">
                  <a:extLst>
                    <a:ext uri="{9D8B030D-6E8A-4147-A177-3AD203B41FA5}">
                      <a16:colId xmlns:a16="http://schemas.microsoft.com/office/drawing/2014/main" val="20002"/>
                    </a:ext>
                  </a:extLst>
                </a:gridCol>
              </a:tblGrid>
              <a:tr h="675950">
                <a:tc>
                  <a:txBody>
                    <a:bodyPr/>
                    <a:lstStyle/>
                    <a:p>
                      <a:pPr marL="0" lvl="0" indent="0" rtl="0">
                        <a:lnSpc>
                          <a:spcPct val="150000"/>
                        </a:lnSpc>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Risk</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tc>
                  <a:txBody>
                    <a:bodyPr/>
                    <a:lstStyle/>
                    <a:p>
                      <a:pPr marL="0" lvl="0" indent="0" rtl="0">
                        <a:lnSpc>
                          <a:spcPct val="150000"/>
                        </a:lnSpc>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Severity</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tc>
                  <a:txBody>
                    <a:bodyPr/>
                    <a:lstStyle/>
                    <a:p>
                      <a:pPr marL="0" lvl="0" indent="0" rtl="0">
                        <a:lnSpc>
                          <a:spcPct val="150000"/>
                        </a:lnSpc>
                        <a:spcBef>
                          <a:spcPts val="0"/>
                        </a:spcBef>
                        <a:spcAft>
                          <a:spcPts val="0"/>
                        </a:spcAft>
                        <a:buNone/>
                      </a:pPr>
                      <a:r>
                        <a:rPr lang="en" sz="1400" b="1">
                          <a:solidFill>
                            <a:schemeClr val="tx1"/>
                          </a:solidFill>
                          <a:latin typeface="Arial" panose="020B0604020202020204" pitchFamily="34" charset="0"/>
                          <a:ea typeface="Open Sans"/>
                          <a:cs typeface="Arial" panose="020B0604020202020204" pitchFamily="34" charset="0"/>
                          <a:sym typeface="Open Sans"/>
                        </a:rPr>
                        <a:t>Mitigation</a:t>
                      </a:r>
                      <a:endParaRPr sz="1400" b="1">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extLst>
                  <a:ext uri="{0D108BD9-81ED-4DB2-BD59-A6C34878D82A}">
                    <a16:rowId xmlns:a16="http://schemas.microsoft.com/office/drawing/2014/main" val="10000"/>
                  </a:ext>
                </a:extLst>
              </a:tr>
              <a:tr h="1332325">
                <a:tc>
                  <a:txBody>
                    <a:bodyPr/>
                    <a:lstStyle/>
                    <a:p>
                      <a:pPr marL="0" lvl="0" indent="0" rtl="0">
                        <a:lnSpc>
                          <a:spcPct val="150000"/>
                        </a:lnSpc>
                        <a:spcBef>
                          <a:spcPts val="0"/>
                        </a:spcBef>
                        <a:spcAft>
                          <a:spcPts val="0"/>
                        </a:spcAft>
                        <a:buNone/>
                      </a:pPr>
                      <a:r>
                        <a:rPr lang="en" sz="1400">
                          <a:solidFill>
                            <a:schemeClr val="tx1"/>
                          </a:solidFill>
                          <a:latin typeface="Arial" panose="020B0604020202020204" pitchFamily="34" charset="0"/>
                          <a:ea typeface="Open Sans"/>
                          <a:cs typeface="Arial" panose="020B0604020202020204" pitchFamily="34" charset="0"/>
                          <a:sym typeface="Open Sans"/>
                        </a:rPr>
                        <a:t>Data not up-to-date</a:t>
                      </a:r>
                      <a:endParaRPr sz="140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tc>
                  <a:txBody>
                    <a:bodyPr/>
                    <a:lstStyle/>
                    <a:p>
                      <a:pPr marL="0" lvl="0" indent="0" rtl="0">
                        <a:lnSpc>
                          <a:spcPct val="150000"/>
                        </a:lnSpc>
                        <a:spcBef>
                          <a:spcPts val="0"/>
                        </a:spcBef>
                        <a:spcAft>
                          <a:spcPts val="0"/>
                        </a:spcAft>
                        <a:buNone/>
                      </a:pPr>
                      <a:r>
                        <a:rPr lang="en" sz="1400">
                          <a:solidFill>
                            <a:schemeClr val="tx1"/>
                          </a:solidFill>
                          <a:latin typeface="Arial" panose="020B0604020202020204" pitchFamily="34" charset="0"/>
                          <a:ea typeface="Open Sans"/>
                          <a:cs typeface="Arial" panose="020B0604020202020204" pitchFamily="34" charset="0"/>
                          <a:sym typeface="Open Sans"/>
                        </a:rPr>
                        <a:t>Low</a:t>
                      </a:r>
                      <a:endParaRPr sz="140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tc>
                  <a:txBody>
                    <a:bodyPr/>
                    <a:lstStyle/>
                    <a:p>
                      <a:pPr marL="457200" lvl="0" indent="-317500" rtl="0">
                        <a:lnSpc>
                          <a:spcPct val="150000"/>
                        </a:lnSpc>
                        <a:spcBef>
                          <a:spcPts val="0"/>
                        </a:spcBef>
                        <a:spcAft>
                          <a:spcPts val="0"/>
                        </a:spcAft>
                        <a:buSzPts val="1400"/>
                        <a:buChar char="●"/>
                      </a:pPr>
                      <a:r>
                        <a:rPr lang="en" sz="1400" dirty="0">
                          <a:solidFill>
                            <a:schemeClr val="tx1"/>
                          </a:solidFill>
                          <a:latin typeface="Arial" panose="020B0604020202020204" pitchFamily="34" charset="0"/>
                          <a:ea typeface="Open Sans"/>
                          <a:cs typeface="Arial" panose="020B0604020202020204" pitchFamily="34" charset="0"/>
                          <a:sym typeface="Open Sans"/>
                        </a:rPr>
                        <a:t>Require regular updates of data via triggers</a:t>
                      </a:r>
                      <a:endParaRPr sz="1400" dirty="0">
                        <a:solidFill>
                          <a:schemeClr val="tx1"/>
                        </a:solidFill>
                        <a:latin typeface="Arial" panose="020B0604020202020204" pitchFamily="34" charset="0"/>
                        <a:ea typeface="Open Sans"/>
                        <a:cs typeface="Arial" panose="020B0604020202020204" pitchFamily="34" charset="0"/>
                        <a:sym typeface="Open Sans"/>
                      </a:endParaRPr>
                    </a:p>
                    <a:p>
                      <a:pPr marL="457200" lvl="0" indent="-317500" rtl="0">
                        <a:lnSpc>
                          <a:spcPct val="150000"/>
                        </a:lnSpc>
                        <a:spcBef>
                          <a:spcPts val="0"/>
                        </a:spcBef>
                        <a:spcAft>
                          <a:spcPts val="0"/>
                        </a:spcAft>
                        <a:buSzPts val="1400"/>
                        <a:buChar char="●"/>
                      </a:pPr>
                      <a:r>
                        <a:rPr lang="en" sz="1400" dirty="0">
                          <a:solidFill>
                            <a:schemeClr val="tx1"/>
                          </a:solidFill>
                          <a:latin typeface="Arial" panose="020B0604020202020204" pitchFamily="34" charset="0"/>
                          <a:ea typeface="Open Sans"/>
                          <a:cs typeface="Arial" panose="020B0604020202020204" pitchFamily="34" charset="0"/>
                          <a:sym typeface="Open Sans"/>
                        </a:rPr>
                        <a:t>Eg: A patient that hasn’t updated their vaccinations within a year will be notified to update vaccinations via secure web portal or request an appointment with primary doctor</a:t>
                      </a:r>
                      <a:endParaRPr sz="1400" dirty="0">
                        <a:solidFill>
                          <a:schemeClr val="tx1"/>
                        </a:solidFill>
                        <a:latin typeface="Arial" panose="020B0604020202020204" pitchFamily="34" charset="0"/>
                        <a:ea typeface="Open Sans"/>
                        <a:cs typeface="Arial" panose="020B0604020202020204" pitchFamily="34" charset="0"/>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Metrics</a:t>
            </a:r>
            <a:endParaRPr lang="en-US" dirty="0"/>
          </a:p>
        </p:txBody>
      </p:sp>
      <p:sp>
        <p:nvSpPr>
          <p:cNvPr id="3" name="Text Placeholder 2"/>
          <p:cNvSpPr>
            <a:spLocks noGrp="1"/>
          </p:cNvSpPr>
          <p:nvPr>
            <p:ph type="body" idx="1"/>
          </p:nvPr>
        </p:nvSpPr>
        <p:spPr>
          <a:xfrm>
            <a:off x="311700" y="1266325"/>
            <a:ext cx="6551555" cy="3302700"/>
          </a:xfrm>
        </p:spPr>
        <p:txBody>
          <a:bodyPr>
            <a:normAutofit lnSpcReduction="10000"/>
          </a:bodyPr>
          <a:lstStyle/>
          <a:p>
            <a:pPr fontAlgn="base">
              <a:lnSpc>
                <a:spcPct val="150000"/>
              </a:lnSpc>
              <a:buFont typeface="Wingdings" panose="05000000000000000000" pitchFamily="2" charset="2"/>
              <a:buChar char="§"/>
            </a:pPr>
            <a:r>
              <a:rPr lang="en-US" sz="1400" dirty="0" smtClean="0">
                <a:solidFill>
                  <a:schemeClr val="tx1"/>
                </a:solidFill>
                <a:latin typeface="Arial" panose="020B0604020202020204" pitchFamily="34" charset="0"/>
                <a:cs typeface="Arial" panose="020B0604020202020204" pitchFamily="34" charset="0"/>
              </a:rPr>
              <a:t>No</a:t>
            </a:r>
            <a:r>
              <a:rPr lang="en-US" sz="1400" dirty="0">
                <a:solidFill>
                  <a:schemeClr val="tx1"/>
                </a:solidFill>
                <a:latin typeface="Arial" panose="020B0604020202020204" pitchFamily="34" charset="0"/>
                <a:cs typeface="Arial" panose="020B0604020202020204" pitchFamily="34" charset="0"/>
              </a:rPr>
              <a:t>. of concurrent user- system is able to concurrently handle traffic </a:t>
            </a:r>
            <a:r>
              <a:rPr lang="en-US" sz="1400" dirty="0" err="1">
                <a:solidFill>
                  <a:schemeClr val="tx1"/>
                </a:solidFill>
                <a:latin typeface="Arial" panose="020B0604020202020204" pitchFamily="34" charset="0"/>
                <a:cs typeface="Arial" panose="020B0604020202020204" pitchFamily="34" charset="0"/>
              </a:rPr>
              <a:t>upto</a:t>
            </a:r>
            <a:r>
              <a:rPr lang="en-US" sz="1400" dirty="0">
                <a:solidFill>
                  <a:schemeClr val="tx1"/>
                </a:solidFill>
                <a:latin typeface="Arial" panose="020B0604020202020204" pitchFamily="34" charset="0"/>
                <a:cs typeface="Arial" panose="020B0604020202020204" pitchFamily="34" charset="0"/>
              </a:rPr>
              <a:t>  10,000 users</a:t>
            </a:r>
          </a:p>
          <a:p>
            <a:pPr fontAlgn="base">
              <a:lnSpc>
                <a:spcPct val="150000"/>
              </a:lnSpc>
              <a:buFont typeface="Wingdings" panose="05000000000000000000" pitchFamily="2" charset="2"/>
              <a:buChar char="§"/>
            </a:pPr>
            <a:r>
              <a:rPr lang="en-US" sz="1400" dirty="0">
                <a:solidFill>
                  <a:schemeClr val="tx1"/>
                </a:solidFill>
                <a:latin typeface="Arial" panose="020B0604020202020204" pitchFamily="34" charset="0"/>
                <a:cs typeface="Arial" panose="020B0604020202020204" pitchFamily="34" charset="0"/>
              </a:rPr>
              <a:t>Query response time- query response time is less than 300 </a:t>
            </a:r>
            <a:r>
              <a:rPr lang="en-US" sz="1400" dirty="0" err="1">
                <a:solidFill>
                  <a:schemeClr val="tx1"/>
                </a:solidFill>
                <a:latin typeface="Arial" panose="020B0604020202020204" pitchFamily="34" charset="0"/>
                <a:cs typeface="Arial" panose="020B0604020202020204" pitchFamily="34" charset="0"/>
              </a:rPr>
              <a:t>ms</a:t>
            </a:r>
            <a:endParaRPr lang="en-US" sz="1400" dirty="0">
              <a:solidFill>
                <a:schemeClr val="tx1"/>
              </a:solidFill>
              <a:latin typeface="Arial" panose="020B0604020202020204" pitchFamily="34" charset="0"/>
              <a:cs typeface="Arial" panose="020B0604020202020204" pitchFamily="34" charset="0"/>
            </a:endParaRPr>
          </a:p>
          <a:p>
            <a:pPr fontAlgn="base">
              <a:lnSpc>
                <a:spcPct val="150000"/>
              </a:lnSpc>
              <a:buFont typeface="Wingdings" panose="05000000000000000000" pitchFamily="2" charset="2"/>
              <a:buChar char="§"/>
            </a:pPr>
            <a:r>
              <a:rPr lang="en-US" sz="1400" dirty="0">
                <a:solidFill>
                  <a:schemeClr val="tx1"/>
                </a:solidFill>
                <a:latin typeface="Arial" panose="020B0604020202020204" pitchFamily="34" charset="0"/>
                <a:cs typeface="Arial" panose="020B0604020202020204" pitchFamily="34" charset="0"/>
              </a:rPr>
              <a:t>Virtual </a:t>
            </a:r>
            <a:r>
              <a:rPr lang="en-US" sz="1400" dirty="0" err="1">
                <a:solidFill>
                  <a:schemeClr val="tx1"/>
                </a:solidFill>
                <a:latin typeface="Arial" panose="020B0604020202020204" pitchFamily="34" charset="0"/>
                <a:cs typeface="Arial" panose="020B0604020202020204" pitchFamily="34" charset="0"/>
              </a:rPr>
              <a:t>A</a:t>
            </a:r>
            <a:r>
              <a:rPr lang="en-US" sz="1400" dirty="0" err="1" smtClean="0">
                <a:solidFill>
                  <a:schemeClr val="tx1"/>
                </a:solidFill>
                <a:latin typeface="Arial" panose="020B0604020202020204" pitchFamily="34" charset="0"/>
                <a:cs typeface="Arial" panose="020B0604020202020204" pitchFamily="34" charset="0"/>
              </a:rPr>
              <a:t>ppt</a:t>
            </a:r>
            <a:r>
              <a:rPr lang="en-US" sz="1400" dirty="0" smtClean="0">
                <a:solidFill>
                  <a:schemeClr val="tx1"/>
                </a:solidFill>
                <a:latin typeface="Arial" panose="020B0604020202020204" pitchFamily="34" charset="0"/>
                <a:cs typeface="Arial" panose="020B0604020202020204" pitchFamily="34" charset="0"/>
              </a:rPr>
              <a:t> </a:t>
            </a:r>
            <a:r>
              <a:rPr lang="en-US" sz="1400" dirty="0">
                <a:solidFill>
                  <a:schemeClr val="tx1"/>
                </a:solidFill>
                <a:latin typeface="Arial" panose="020B0604020202020204" pitchFamily="34" charset="0"/>
                <a:cs typeface="Arial" panose="020B0604020202020204" pitchFamily="34" charset="0"/>
              </a:rPr>
              <a:t>-  users are able to make virtual appoints with the doctor without any lag</a:t>
            </a:r>
          </a:p>
          <a:p>
            <a:pPr fontAlgn="base">
              <a:lnSpc>
                <a:spcPct val="150000"/>
              </a:lnSpc>
              <a:buFont typeface="Wingdings" panose="05000000000000000000" pitchFamily="2" charset="2"/>
              <a:buChar char="§"/>
            </a:pPr>
            <a:r>
              <a:rPr lang="en-US" sz="1400" dirty="0">
                <a:solidFill>
                  <a:schemeClr val="tx1"/>
                </a:solidFill>
                <a:latin typeface="Arial" panose="020B0604020202020204" pitchFamily="34" charset="0"/>
                <a:cs typeface="Arial" panose="020B0604020202020204" pitchFamily="34" charset="0"/>
              </a:rPr>
              <a:t>Pharmacy - there is a increase in number of orders to the pharmacy and the waiting time is also reduced for the user as the user can send the prescription to the pharmacy using the application</a:t>
            </a:r>
          </a:p>
          <a:p>
            <a:pPr fontAlgn="base">
              <a:lnSpc>
                <a:spcPct val="150000"/>
              </a:lnSpc>
              <a:buFont typeface="Wingdings" panose="05000000000000000000" pitchFamily="2" charset="2"/>
              <a:buChar char="§"/>
            </a:pPr>
            <a:r>
              <a:rPr lang="en-US" sz="1400" dirty="0">
                <a:solidFill>
                  <a:schemeClr val="tx1"/>
                </a:solidFill>
                <a:latin typeface="Arial" panose="020B0604020202020204" pitchFamily="34" charset="0"/>
                <a:cs typeface="Arial" panose="020B0604020202020204" pitchFamily="34" charset="0"/>
              </a:rPr>
              <a:t>Self service - users are able to book and reschedule appointments by using the application removing the need  to call the doctor's office.</a:t>
            </a:r>
          </a:p>
          <a:p>
            <a:endParaRPr lang="en-US" dirty="0"/>
          </a:p>
        </p:txBody>
      </p:sp>
    </p:spTree>
    <p:extLst>
      <p:ext uri="{BB962C8B-B14F-4D97-AF65-F5344CB8AC3E}">
        <p14:creationId xmlns:p14="http://schemas.microsoft.com/office/powerpoint/2010/main" val="91244338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Business Values</a:t>
            </a:r>
            <a:br>
              <a:rPr lang="en-US" b="1" dirty="0"/>
            </a:br>
            <a:endParaRPr lang="en-US" dirty="0"/>
          </a:p>
        </p:txBody>
      </p:sp>
      <p:sp>
        <p:nvSpPr>
          <p:cNvPr id="3" name="Text Placeholder 2"/>
          <p:cNvSpPr>
            <a:spLocks noGrp="1"/>
          </p:cNvSpPr>
          <p:nvPr>
            <p:ph type="body" idx="1"/>
          </p:nvPr>
        </p:nvSpPr>
        <p:spPr/>
        <p:txBody>
          <a:bodyPr/>
          <a:lstStyle/>
          <a:p>
            <a:pPr marL="114300" indent="0">
              <a:buNone/>
            </a:pPr>
            <a:endParaRPr lang="en-US" dirty="0"/>
          </a:p>
          <a:p>
            <a:pPr lvl="0">
              <a:lnSpc>
                <a:spcPct val="150000"/>
              </a:lnSpc>
              <a:buFont typeface="Wingdings" panose="05000000000000000000" pitchFamily="2" charset="2"/>
              <a:buChar char="§"/>
            </a:pPr>
            <a:r>
              <a:rPr lang="en-US" sz="1400" dirty="0">
                <a:solidFill>
                  <a:schemeClr val="tx1"/>
                </a:solidFill>
                <a:latin typeface="Arial" panose="020B0604020202020204" pitchFamily="34" charset="0"/>
                <a:cs typeface="Arial" panose="020B0604020202020204" pitchFamily="34" charset="0"/>
              </a:rPr>
              <a:t>Hassle free delivery of medicines at home</a:t>
            </a:r>
          </a:p>
          <a:p>
            <a:pPr lvl="0">
              <a:lnSpc>
                <a:spcPct val="150000"/>
              </a:lnSpc>
              <a:buFont typeface="Wingdings" panose="05000000000000000000" pitchFamily="2" charset="2"/>
              <a:buChar char="§"/>
            </a:pPr>
            <a:r>
              <a:rPr lang="en-US" sz="1400" dirty="0">
                <a:solidFill>
                  <a:schemeClr val="tx1"/>
                </a:solidFill>
                <a:latin typeface="Arial" panose="020B0604020202020204" pitchFamily="34" charset="0"/>
                <a:cs typeface="Arial" panose="020B0604020202020204" pitchFamily="34" charset="0"/>
              </a:rPr>
              <a:t>Increased revenue due to virtual appointments</a:t>
            </a:r>
          </a:p>
          <a:p>
            <a:pPr lvl="0">
              <a:lnSpc>
                <a:spcPct val="150000"/>
              </a:lnSpc>
              <a:buFont typeface="Wingdings" panose="05000000000000000000" pitchFamily="2" charset="2"/>
              <a:buChar char="§"/>
            </a:pPr>
            <a:r>
              <a:rPr lang="en-US" sz="1400" dirty="0">
                <a:solidFill>
                  <a:schemeClr val="tx1"/>
                </a:solidFill>
                <a:latin typeface="Arial" panose="020B0604020202020204" pitchFamily="34" charset="0"/>
                <a:cs typeface="Arial" panose="020B0604020202020204" pitchFamily="34" charset="0"/>
              </a:rPr>
              <a:t>Increased profits in terms of medicine sales from pharmacies</a:t>
            </a:r>
          </a:p>
          <a:p>
            <a:pPr lvl="0">
              <a:lnSpc>
                <a:spcPct val="150000"/>
              </a:lnSpc>
              <a:buFont typeface="Wingdings" panose="05000000000000000000" pitchFamily="2" charset="2"/>
              <a:buChar char="§"/>
            </a:pPr>
            <a:r>
              <a:rPr lang="en-US" sz="1400" dirty="0">
                <a:solidFill>
                  <a:schemeClr val="tx1"/>
                </a:solidFill>
                <a:latin typeface="Arial" panose="020B0604020202020204" pitchFamily="34" charset="0"/>
                <a:cs typeface="Arial" panose="020B0604020202020204" pitchFamily="34" charset="0"/>
              </a:rPr>
              <a:t>Reduce the potential for malpractice and improve healthcare</a:t>
            </a:r>
          </a:p>
          <a:p>
            <a:pPr>
              <a:lnSpc>
                <a:spcPct val="150000"/>
              </a:lnSpc>
              <a:buFont typeface="Wingdings" panose="05000000000000000000" pitchFamily="2" charset="2"/>
              <a:buChar char="§"/>
            </a:pPr>
            <a:endParaRPr lang="en-US"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32102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Shape 531"/>
          <p:cNvSpPr txBox="1">
            <a:spLocks noGrp="1"/>
          </p:cNvSpPr>
          <p:nvPr>
            <p:ph type="title"/>
          </p:nvPr>
        </p:nvSpPr>
        <p:spPr>
          <a:xfrm>
            <a:off x="-868171" y="1965174"/>
            <a:ext cx="8571300" cy="94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a:t>Benefits and Conclusion</a:t>
            </a:r>
            <a:endParaRPr dirty="0"/>
          </a:p>
        </p:txBody>
      </p:sp>
    </p:spTree>
    <p:extLst>
      <p:ext uri="{BB962C8B-B14F-4D97-AF65-F5344CB8AC3E}">
        <p14:creationId xmlns:p14="http://schemas.microsoft.com/office/powerpoint/2010/main" val="15399317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Shape 5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Benefits</a:t>
            </a:r>
            <a:endParaRPr/>
          </a:p>
        </p:txBody>
      </p:sp>
      <p:sp>
        <p:nvSpPr>
          <p:cNvPr id="537" name="Shape 53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lvl="0" rtl="0">
              <a:spcBef>
                <a:spcPts val="1600"/>
              </a:spcBef>
              <a:spcAft>
                <a:spcPts val="0"/>
              </a:spcAft>
              <a:buSzPts val="1800"/>
              <a:buFont typeface="Wingdings" panose="05000000000000000000" pitchFamily="2" charset="2"/>
              <a:buChar char="§"/>
            </a:pPr>
            <a:r>
              <a:rPr lang="en" sz="1400" dirty="0" smtClean="0">
                <a:latin typeface="Arial" panose="020B0604020202020204" pitchFamily="34" charset="0"/>
                <a:cs typeface="Arial" panose="020B0604020202020204" pitchFamily="34" charset="0"/>
              </a:rPr>
              <a:t>Increase </a:t>
            </a:r>
            <a:r>
              <a:rPr lang="en" sz="1400" dirty="0">
                <a:latin typeface="Arial" panose="020B0604020202020204" pitchFamily="34" charset="0"/>
                <a:cs typeface="Arial" panose="020B0604020202020204" pitchFamily="34" charset="0"/>
              </a:rPr>
              <a:t>patients served with convenient service, increase net profits</a:t>
            </a:r>
            <a:endParaRPr sz="1400" dirty="0">
              <a:latin typeface="Arial" panose="020B0604020202020204" pitchFamily="34" charset="0"/>
              <a:cs typeface="Arial" panose="020B0604020202020204" pitchFamily="34" charset="0"/>
            </a:endParaRPr>
          </a:p>
          <a:p>
            <a:pPr lvl="0" rtl="0">
              <a:spcBef>
                <a:spcPts val="0"/>
              </a:spcBef>
              <a:spcAft>
                <a:spcPts val="0"/>
              </a:spcAft>
              <a:buSzPts val="1800"/>
              <a:buFont typeface="Wingdings" panose="05000000000000000000" pitchFamily="2" charset="2"/>
              <a:buChar char="§"/>
            </a:pPr>
            <a:r>
              <a:rPr lang="en" sz="1400" dirty="0">
                <a:latin typeface="Arial" panose="020B0604020202020204" pitchFamily="34" charset="0"/>
                <a:cs typeface="Arial" panose="020B0604020202020204" pitchFamily="34" charset="0"/>
              </a:rPr>
              <a:t>Improve internal workflow and consistent service</a:t>
            </a:r>
            <a:endParaRPr sz="1400" dirty="0">
              <a:latin typeface="Arial" panose="020B0604020202020204" pitchFamily="34" charset="0"/>
              <a:cs typeface="Arial" panose="020B0604020202020204" pitchFamily="34" charset="0"/>
            </a:endParaRPr>
          </a:p>
          <a:p>
            <a:pPr lvl="0" rtl="0">
              <a:spcBef>
                <a:spcPts val="0"/>
              </a:spcBef>
              <a:spcAft>
                <a:spcPts val="0"/>
              </a:spcAft>
              <a:buSzPts val="1800"/>
              <a:buFont typeface="Wingdings" panose="05000000000000000000" pitchFamily="2" charset="2"/>
              <a:buChar char="§"/>
            </a:pPr>
            <a:r>
              <a:rPr lang="en" sz="1400" dirty="0">
                <a:latin typeface="Arial" panose="020B0604020202020204" pitchFamily="34" charset="0"/>
                <a:cs typeface="Arial" panose="020B0604020202020204" pitchFamily="34" charset="0"/>
              </a:rPr>
              <a:t>Improve stability and security with standardized and secure servers</a:t>
            </a:r>
            <a:endParaRPr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095893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Conclusion</a:t>
            </a:r>
            <a:endParaRPr/>
          </a:p>
        </p:txBody>
      </p:sp>
      <p:sp>
        <p:nvSpPr>
          <p:cNvPr id="543" name="Shape 543"/>
          <p:cNvSpPr txBox="1">
            <a:spLocks noGrp="1"/>
          </p:cNvSpPr>
          <p:nvPr>
            <p:ph type="body" idx="1"/>
          </p:nvPr>
        </p:nvSpPr>
        <p:spPr>
          <a:xfrm>
            <a:off x="311700" y="1266325"/>
            <a:ext cx="6895345" cy="3302700"/>
          </a:xfrm>
          <a:prstGeom prst="rect">
            <a:avLst/>
          </a:prstGeom>
        </p:spPr>
        <p:txBody>
          <a:bodyPr spcFirstLastPara="1" wrap="square" lIns="91425" tIns="91425" rIns="91425" bIns="91425" anchor="t" anchorCtr="0">
            <a:noAutofit/>
          </a:bodyPr>
          <a:lstStyle/>
          <a:p>
            <a:pPr lvl="0" rtl="0">
              <a:spcBef>
                <a:spcPts val="0"/>
              </a:spcBef>
              <a:spcAft>
                <a:spcPts val="0"/>
              </a:spcAft>
              <a:buSzPts val="1800"/>
              <a:buFont typeface="Wingdings" panose="05000000000000000000" pitchFamily="2" charset="2"/>
              <a:buChar char="§"/>
            </a:pPr>
            <a:r>
              <a:rPr lang="en" sz="1400" dirty="0">
                <a:latin typeface="Arial" panose="020B0604020202020204" pitchFamily="34" charset="0"/>
                <a:cs typeface="Arial" panose="020B0604020202020204" pitchFamily="34" charset="0"/>
              </a:rPr>
              <a:t>At Healthify, our vision is to make health management easier and faster for patients by connecting them with doctors and pharmacies.</a:t>
            </a:r>
            <a:endParaRPr sz="1400" dirty="0">
              <a:latin typeface="Arial" panose="020B0604020202020204" pitchFamily="34" charset="0"/>
              <a:cs typeface="Arial" panose="020B0604020202020204" pitchFamily="34" charset="0"/>
            </a:endParaRPr>
          </a:p>
          <a:p>
            <a:pPr lvl="0" rtl="0">
              <a:spcBef>
                <a:spcPts val="0"/>
              </a:spcBef>
              <a:spcAft>
                <a:spcPts val="0"/>
              </a:spcAft>
              <a:buSzPts val="1800"/>
              <a:buFont typeface="Wingdings" panose="05000000000000000000" pitchFamily="2" charset="2"/>
              <a:buChar char="§"/>
            </a:pPr>
            <a:r>
              <a:rPr lang="en" sz="1400" dirty="0">
                <a:latin typeface="Arial" panose="020B0604020202020204" pitchFamily="34" charset="0"/>
                <a:cs typeface="Arial" panose="020B0604020202020204" pitchFamily="34" charset="0"/>
              </a:rPr>
              <a:t>With our plan, we will create a modern and convenient system for patients, employees, and pharmaceutical partners.</a:t>
            </a:r>
            <a:endParaRPr sz="1400" dirty="0">
              <a:latin typeface="Arial" panose="020B0604020202020204" pitchFamily="34" charset="0"/>
              <a:cs typeface="Arial" panose="020B0604020202020204" pitchFamily="34" charset="0"/>
            </a:endParaRPr>
          </a:p>
          <a:p>
            <a:pPr lvl="0">
              <a:spcBef>
                <a:spcPts val="0"/>
              </a:spcBef>
              <a:spcAft>
                <a:spcPts val="0"/>
              </a:spcAft>
              <a:buSzPts val="1800"/>
              <a:buFont typeface="Wingdings" panose="05000000000000000000" pitchFamily="2" charset="2"/>
              <a:buChar char="§"/>
            </a:pPr>
            <a:r>
              <a:rPr lang="en" sz="1400" dirty="0">
                <a:latin typeface="Arial" panose="020B0604020202020204" pitchFamily="34" charset="0"/>
                <a:cs typeface="Arial" panose="020B0604020202020204" pitchFamily="34" charset="0"/>
              </a:rPr>
              <a:t>With our new system, we will ensure more patients have access to the most advanced healthcare system available.</a:t>
            </a:r>
            <a:endParaRPr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286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66874" y="2151228"/>
            <a:ext cx="8520600" cy="3302700"/>
          </a:xfrm>
        </p:spPr>
        <p:txBody>
          <a:bodyPr>
            <a:normAutofit/>
          </a:bodyPr>
          <a:lstStyle/>
          <a:p>
            <a:pPr marL="114300" indent="0">
              <a:buNone/>
            </a:pPr>
            <a:r>
              <a:rPr lang="en-US" sz="3600" dirty="0" smtClean="0">
                <a:latin typeface="Arial" panose="020B0604020202020204" pitchFamily="34" charset="0"/>
                <a:cs typeface="Arial" panose="020B0604020202020204" pitchFamily="34" charset="0"/>
              </a:rPr>
              <a:t>Thank You!</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0611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Challenge With MySQL</a:t>
            </a:r>
            <a:endParaRPr/>
          </a:p>
        </p:txBody>
      </p:sp>
      <p:pic>
        <p:nvPicPr>
          <p:cNvPr id="100" name="Shape 100"/>
          <p:cNvPicPr preferRelativeResize="0"/>
          <p:nvPr/>
        </p:nvPicPr>
        <p:blipFill rotWithShape="1">
          <a:blip r:embed="rId3">
            <a:alphaModFix/>
          </a:blip>
          <a:srcRect l="1210" r="-1209"/>
          <a:stretch/>
        </p:blipFill>
        <p:spPr>
          <a:xfrm>
            <a:off x="589963" y="1232230"/>
            <a:ext cx="6283575" cy="3350500"/>
          </a:xfrm>
          <a:prstGeom prst="rect">
            <a:avLst/>
          </a:prstGeom>
          <a:noFill/>
          <a:ln>
            <a:noFill/>
          </a:ln>
        </p:spPr>
      </p:pic>
      <p:sp>
        <p:nvSpPr>
          <p:cNvPr id="5" name="Footer Placeholder 4"/>
          <p:cNvSpPr>
            <a:spLocks noGrp="1"/>
          </p:cNvSpPr>
          <p:nvPr>
            <p:ph type="ftr" sz="quarter" idx="11"/>
          </p:nvPr>
        </p:nvSpPr>
        <p:spPr/>
        <p:txBody>
          <a:bodyPr/>
          <a:lstStyle/>
          <a:p>
            <a:r>
              <a:rPr lang="en-US" smtClean="0"/>
              <a:t>https://www.slideshare.net/matkeep/migrating-from-relational-databases-to-mongodb</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457</TotalTime>
  <Words>3543</Words>
  <Application>Microsoft Office PowerPoint</Application>
  <PresentationFormat>On-screen Show (16:9)</PresentationFormat>
  <Paragraphs>617</Paragraphs>
  <Slides>89</Slides>
  <Notes>86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89</vt:i4>
      </vt:variant>
    </vt:vector>
  </HeadingPairs>
  <TitlesOfParts>
    <vt:vector size="97" baseType="lpstr">
      <vt:lpstr>Wingdings</vt:lpstr>
      <vt:lpstr>Verdana</vt:lpstr>
      <vt:lpstr>Calibri</vt:lpstr>
      <vt:lpstr>Open Sans</vt:lpstr>
      <vt:lpstr>Wingdings 3</vt:lpstr>
      <vt:lpstr>Trebuchet MS</vt:lpstr>
      <vt:lpstr>Arial</vt:lpstr>
      <vt:lpstr>Facet</vt:lpstr>
      <vt:lpstr>PowerPoint Presentation</vt:lpstr>
      <vt:lpstr>Table of Contents</vt:lpstr>
      <vt:lpstr>Our Business</vt:lpstr>
      <vt:lpstr>Existing System</vt:lpstr>
      <vt:lpstr>Existing System</vt:lpstr>
      <vt:lpstr>Business requirement</vt:lpstr>
      <vt:lpstr>Mission Statement</vt:lpstr>
      <vt:lpstr>Problem Statement</vt:lpstr>
      <vt:lpstr>Challenge With MySQL</vt:lpstr>
      <vt:lpstr>The Solution - MongoDB</vt:lpstr>
      <vt:lpstr>Proposed System</vt:lpstr>
      <vt:lpstr>Why MongoDB?</vt:lpstr>
      <vt:lpstr>Comparison</vt:lpstr>
      <vt:lpstr>Comparison continued..</vt:lpstr>
      <vt:lpstr>Comparison continued..</vt:lpstr>
      <vt:lpstr>Comparison continued..</vt:lpstr>
      <vt:lpstr>MongoDB - Architecture</vt:lpstr>
      <vt:lpstr>MongoDB: Capabilities</vt:lpstr>
      <vt:lpstr>Upstream</vt:lpstr>
      <vt:lpstr>Downstream</vt:lpstr>
      <vt:lpstr>Mongo Partners</vt:lpstr>
      <vt:lpstr>MongoDB Deployment</vt:lpstr>
      <vt:lpstr>Sharded Architecture</vt:lpstr>
      <vt:lpstr>Platform Support</vt:lpstr>
      <vt:lpstr>Project Scope</vt:lpstr>
      <vt:lpstr>Project Scope</vt:lpstr>
      <vt:lpstr>Project Scope</vt:lpstr>
      <vt:lpstr>Project Scope</vt:lpstr>
      <vt:lpstr>Return on Investment</vt:lpstr>
      <vt:lpstr>Return on Investment</vt:lpstr>
      <vt:lpstr>Return on Investment</vt:lpstr>
      <vt:lpstr>Return on Investment</vt:lpstr>
      <vt:lpstr>Return on Value</vt:lpstr>
      <vt:lpstr>Return on Value</vt:lpstr>
      <vt:lpstr>Stakeholders</vt:lpstr>
      <vt:lpstr>Stakeholders</vt:lpstr>
      <vt:lpstr>Architecture</vt:lpstr>
      <vt:lpstr>Personas</vt:lpstr>
      <vt:lpstr>Patient - Lara Brown, 44</vt:lpstr>
      <vt:lpstr>Doctor - Thomas Vance, 31</vt:lpstr>
      <vt:lpstr>Lab Tech - Jonah Woods, 24</vt:lpstr>
      <vt:lpstr>Pharmacist - Maria Samson, 37</vt:lpstr>
      <vt:lpstr>User Scenarios</vt:lpstr>
      <vt:lpstr>User Scenarios (Contd.)</vt:lpstr>
      <vt:lpstr>User Scenarios (Contd.)</vt:lpstr>
      <vt:lpstr>User Scenarios (Contd.)</vt:lpstr>
      <vt:lpstr>High-Level Requirements</vt:lpstr>
      <vt:lpstr>Business Requirements</vt:lpstr>
      <vt:lpstr>High-Level Requirements</vt:lpstr>
      <vt:lpstr>High-Level Requirements</vt:lpstr>
      <vt:lpstr>High-Level Requirements -360-degree Profile View</vt:lpstr>
      <vt:lpstr>HLR - 360-degree Profile View(cont.)</vt:lpstr>
      <vt:lpstr>High-Level Requirements - Doctor Search</vt:lpstr>
      <vt:lpstr>High-Level Requirements - Doctor Search</vt:lpstr>
      <vt:lpstr>High-Level Requirements –  Virtual Appointments (cont.)</vt:lpstr>
      <vt:lpstr>High-Level Requirements –  Virtual Appointments (cont.)</vt:lpstr>
      <vt:lpstr>High-Level Requirements - Virtual Appointments </vt:lpstr>
      <vt:lpstr> High-Level Requirements - Connecting Pharmacies</vt:lpstr>
      <vt:lpstr> High-Level Requirements - Connecting Pharmacies</vt:lpstr>
      <vt:lpstr>High-Level Requirements - Connecting Pharmacies</vt:lpstr>
      <vt:lpstr>SDLC Model</vt:lpstr>
      <vt:lpstr>SDLC Model : RAD with Rockstar feature </vt:lpstr>
      <vt:lpstr>Why RAD with Rockstar model ?</vt:lpstr>
      <vt:lpstr>SDLC Steps</vt:lpstr>
      <vt:lpstr>     Requirement gathering and analysis: </vt:lpstr>
      <vt:lpstr>Test Plan</vt:lpstr>
      <vt:lpstr>Internal Alpha</vt:lpstr>
      <vt:lpstr>Beta Test</vt:lpstr>
      <vt:lpstr>Beta Test Continued…</vt:lpstr>
      <vt:lpstr>Bug Tracking</vt:lpstr>
      <vt:lpstr>Bug Tracking </vt:lpstr>
      <vt:lpstr>Implementation</vt:lpstr>
      <vt:lpstr>Release Criteria </vt:lpstr>
      <vt:lpstr>Release Criteria </vt:lpstr>
      <vt:lpstr>Deployment</vt:lpstr>
      <vt:lpstr>Maintainance </vt:lpstr>
      <vt:lpstr>Company Roadmap</vt:lpstr>
      <vt:lpstr>Risks and Mitigations</vt:lpstr>
      <vt:lpstr>Risks and Mitigations</vt:lpstr>
      <vt:lpstr>Risks and Mitigations (cont.)</vt:lpstr>
      <vt:lpstr>Risks and Mitigations (cont.)</vt:lpstr>
      <vt:lpstr>Risks and Mitigations (cont.)</vt:lpstr>
      <vt:lpstr>Risks and Mitigations (cont.)</vt:lpstr>
      <vt:lpstr>Success Metrics</vt:lpstr>
      <vt:lpstr>Business Values </vt:lpstr>
      <vt:lpstr>Benefits and Conclusion</vt:lpstr>
      <vt:lpstr>Benefits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70</cp:revision>
  <dcterms:modified xsi:type="dcterms:W3CDTF">2018-06-03T06:56:33Z</dcterms:modified>
</cp:coreProperties>
</file>