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3" d="100"/>
          <a:sy n="63" d="100"/>
        </p:scale>
        <p:origin x="3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EE316-3087-4A3B-BC8D-DB1415D323E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4553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E316-3087-4A3B-BC8D-DB1415D323E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358343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E316-3087-4A3B-BC8D-DB1415D323E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577C15-CAED-45D7-BC40-FFC013B10E8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0991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1EE316-3087-4A3B-BC8D-DB1415D323E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225025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1EE316-3087-4A3B-BC8D-DB1415D323E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577C15-CAED-45D7-BC40-FFC013B10E8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3683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1EE316-3087-4A3B-BC8D-DB1415D323E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2855750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EE316-3087-4A3B-BC8D-DB1415D323E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373766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EE316-3087-4A3B-BC8D-DB1415D323E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123695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EE316-3087-4A3B-BC8D-DB1415D323E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68452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E316-3087-4A3B-BC8D-DB1415D323E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331089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EE316-3087-4A3B-BC8D-DB1415D323E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1027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EE316-3087-4A3B-BC8D-DB1415D323EA}"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79295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EE316-3087-4A3B-BC8D-DB1415D323EA}"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332587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EE316-3087-4A3B-BC8D-DB1415D323EA}"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184072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EE316-3087-4A3B-BC8D-DB1415D323E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141269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EE316-3087-4A3B-BC8D-DB1415D323E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577C15-CAED-45D7-BC40-FFC013B10E89}" type="slidenum">
              <a:rPr lang="en-US" smtClean="0"/>
              <a:t>‹#›</a:t>
            </a:fld>
            <a:endParaRPr lang="en-US"/>
          </a:p>
        </p:txBody>
      </p:sp>
    </p:spTree>
    <p:extLst>
      <p:ext uri="{BB962C8B-B14F-4D97-AF65-F5344CB8AC3E}">
        <p14:creationId xmlns:p14="http://schemas.microsoft.com/office/powerpoint/2010/main" val="361485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1EE316-3087-4A3B-BC8D-DB1415D323EA}" type="datetimeFigureOut">
              <a:rPr lang="en-US" smtClean="0"/>
              <a:t>10/10/2023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9577C15-CAED-45D7-BC40-FFC013B10E89}" type="slidenum">
              <a:rPr lang="en-US" smtClean="0"/>
              <a:t>‹#›</a:t>
            </a:fld>
            <a:endParaRPr lang="en-US"/>
          </a:p>
        </p:txBody>
      </p:sp>
    </p:spTree>
    <p:extLst>
      <p:ext uri="{BB962C8B-B14F-4D97-AF65-F5344CB8AC3E}">
        <p14:creationId xmlns:p14="http://schemas.microsoft.com/office/powerpoint/2010/main" val="583059355"/>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FE19-AF9A-8977-548A-C89B1DEF2CCE}"/>
              </a:ext>
            </a:extLst>
          </p:cNvPr>
          <p:cNvSpPr>
            <a:spLocks noGrp="1"/>
          </p:cNvSpPr>
          <p:nvPr>
            <p:ph type="ctrTitle"/>
          </p:nvPr>
        </p:nvSpPr>
        <p:spPr>
          <a:xfrm>
            <a:off x="7046912" y="448878"/>
            <a:ext cx="8915399" cy="1010920"/>
          </a:xfrm>
        </p:spPr>
        <p:txBody>
          <a:bodyPr/>
          <a:lstStyle/>
          <a:p>
            <a:r>
              <a:rPr lang="en-US" dirty="0"/>
              <a:t>      </a:t>
            </a:r>
            <a:r>
              <a:rPr lang="en-US" sz="3600" b="1" i="1" dirty="0">
                <a:latin typeface="Times New Roman" panose="02020603050405020304" pitchFamily="18" charset="0"/>
                <a:cs typeface="Times New Roman" panose="02020603050405020304" pitchFamily="18" charset="0"/>
              </a:rPr>
              <a:t>PHASE - II</a:t>
            </a:r>
          </a:p>
        </p:txBody>
      </p:sp>
      <p:sp>
        <p:nvSpPr>
          <p:cNvPr id="3" name="Subtitle 2">
            <a:extLst>
              <a:ext uri="{FF2B5EF4-FFF2-40B4-BE49-F238E27FC236}">
                <a16:creationId xmlns:a16="http://schemas.microsoft.com/office/drawing/2014/main" id="{3612D6B5-E50D-2B24-0C60-E2CFEA6E99E8}"/>
              </a:ext>
            </a:extLst>
          </p:cNvPr>
          <p:cNvSpPr>
            <a:spLocks noGrp="1"/>
          </p:cNvSpPr>
          <p:nvPr>
            <p:ph type="subTitle" idx="1"/>
          </p:nvPr>
        </p:nvSpPr>
        <p:spPr>
          <a:xfrm>
            <a:off x="2132013" y="3068321"/>
            <a:ext cx="8915399" cy="1137920"/>
          </a:xfrm>
        </p:spPr>
        <p:txBody>
          <a:bodyPr>
            <a:noAutofit/>
          </a:bodyPr>
          <a:lstStyle/>
          <a:p>
            <a:r>
              <a:rPr lang="en-US" sz="4000" b="1" u="sng" dirty="0">
                <a:latin typeface="Times New Roman" panose="02020603050405020304" pitchFamily="18" charset="0"/>
                <a:cs typeface="Times New Roman" panose="02020603050405020304" pitchFamily="18" charset="0"/>
              </a:rPr>
              <a:t>INNOVATION OF STOCK PRICE    PREDICTION</a:t>
            </a:r>
          </a:p>
        </p:txBody>
      </p:sp>
    </p:spTree>
    <p:extLst>
      <p:ext uri="{BB962C8B-B14F-4D97-AF65-F5344CB8AC3E}">
        <p14:creationId xmlns:p14="http://schemas.microsoft.com/office/powerpoint/2010/main" val="351669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C304-B3B3-6BED-D07F-BEC4D69192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A773BCEA-85F9-E25A-592C-A327AA792115}"/>
              </a:ext>
            </a:extLst>
          </p:cNvPr>
          <p:cNvSpPr>
            <a:spLocks noGrp="1"/>
          </p:cNvSpPr>
          <p:nvPr>
            <p:ph idx="1"/>
          </p:nvPr>
        </p:nvSpPr>
        <p:spPr>
          <a:xfrm>
            <a:off x="2894012" y="2367280"/>
            <a:ext cx="8915400" cy="3777622"/>
          </a:xfrm>
        </p:spPr>
        <p:txBody>
          <a:bodyPr/>
          <a:lstStyle/>
          <a:p>
            <a:r>
              <a:rPr lang="en-US" sz="2400" dirty="0">
                <a:latin typeface="Times New Roman" panose="02020603050405020304" pitchFamily="18" charset="0"/>
                <a:cs typeface="Times New Roman" panose="02020603050405020304" pitchFamily="18" charset="0"/>
              </a:rPr>
              <a:t>Credit Card Fraud Detection</a:t>
            </a:r>
          </a:p>
          <a:p>
            <a:r>
              <a:rPr lang="en-US" sz="2400" dirty="0">
                <a:latin typeface="Times New Roman" panose="02020603050405020304" pitchFamily="18" charset="0"/>
                <a:cs typeface="Times New Roman" panose="02020603050405020304" pitchFamily="18" charset="0"/>
              </a:rPr>
              <a:t>Dataset</a:t>
            </a:r>
          </a:p>
          <a:p>
            <a:r>
              <a:rPr lang="en-US" sz="2400" dirty="0">
                <a:latin typeface="Times New Roman" panose="02020603050405020304" pitchFamily="18" charset="0"/>
                <a:cs typeface="Times New Roman" panose="02020603050405020304" pitchFamily="18" charset="0"/>
              </a:rPr>
              <a:t>Pandas</a:t>
            </a:r>
          </a:p>
          <a:p>
            <a:r>
              <a:rPr lang="en-US" sz="2400" dirty="0">
                <a:latin typeface="Times New Roman" panose="02020603050405020304" pitchFamily="18" charset="0"/>
                <a:cs typeface="Times New Roman" panose="02020603050405020304" pitchFamily="18" charset="0"/>
              </a:rPr>
              <a:t>Rest of Explanation</a:t>
            </a:r>
          </a:p>
          <a:p>
            <a:pPr marL="0" indent="0">
              <a:buNone/>
            </a:pPr>
            <a:endParaRPr lang="en-US" dirty="0"/>
          </a:p>
          <a:p>
            <a:endParaRPr lang="en-US" dirty="0"/>
          </a:p>
        </p:txBody>
      </p:sp>
    </p:spTree>
    <p:extLst>
      <p:ext uri="{BB962C8B-B14F-4D97-AF65-F5344CB8AC3E}">
        <p14:creationId xmlns:p14="http://schemas.microsoft.com/office/powerpoint/2010/main" val="65914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AEB2-3462-3843-DE57-74D7DFA16E84}"/>
              </a:ext>
            </a:extLst>
          </p:cNvPr>
          <p:cNvSpPr>
            <a:spLocks noGrp="1"/>
          </p:cNvSpPr>
          <p:nvPr>
            <p:ph type="title"/>
          </p:nvPr>
        </p:nvSpPr>
        <p:spPr/>
        <p:txBody>
          <a:bodyPr/>
          <a:lstStyle/>
          <a:p>
            <a:r>
              <a:rPr lang="en-US" sz="3600" b="1" u="sng" dirty="0">
                <a:latin typeface="Times New Roman" panose="02020603050405020304" pitchFamily="18" charset="0"/>
                <a:cs typeface="Times New Roman" panose="02020603050405020304" pitchFamily="18" charset="0"/>
              </a:rPr>
              <a:t>CREDIT CARD FRAUD DETECTION</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C4F75B3-D5E3-B957-82A3-783320C93A39}"/>
              </a:ext>
            </a:extLst>
          </p:cNvPr>
          <p:cNvSpPr>
            <a:spLocks noGrp="1"/>
          </p:cNvSpPr>
          <p:nvPr>
            <p:ph idx="1"/>
          </p:nvPr>
        </p:nvSpPr>
        <p:spPr>
          <a:xfrm>
            <a:off x="1270000" y="1727200"/>
            <a:ext cx="10234612" cy="4724400"/>
          </a:xfrm>
        </p:spPr>
        <p:txBody>
          <a:bodyPr>
            <a:normAutofit/>
          </a:bodyPr>
          <a:lstStyle/>
          <a:p>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Credit card fraud detection is </a:t>
            </a:r>
            <a:r>
              <a:rPr lang="en-IN"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a set of methods and techniques designed to block fraudulent purchases, both online and in-store</a:t>
            </a:r>
            <a:r>
              <a:rPr lang="en-IN"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IN" dirty="0">
                <a:solidFill>
                  <a:srgbClr val="000000"/>
                </a:solidFill>
                <a:latin typeface="Times New Roman" panose="02020603050405020304" pitchFamily="18" charset="0"/>
                <a:ea typeface="Times New Roman" panose="02020603050405020304" pitchFamily="18" charset="0"/>
              </a:rPr>
              <a:t>C</a:t>
            </a:r>
            <a:r>
              <a:rPr lang="en-IN" dirty="0">
                <a:solidFill>
                  <a:srgbClr val="000000"/>
                </a:solidFill>
                <a:effectLst/>
                <a:latin typeface="Times New Roman" panose="02020603050405020304" pitchFamily="18" charset="0"/>
                <a:ea typeface="Times New Roman" panose="02020603050405020304" pitchFamily="18" charset="0"/>
              </a:rPr>
              <a:t>redit card fraud is</a:t>
            </a:r>
            <a:r>
              <a:rPr lang="en-IN" i="1" dirty="0">
                <a:solidFill>
                  <a:srgbClr val="000000"/>
                </a:solidFill>
                <a:effectLst/>
                <a:latin typeface="Times New Roman" panose="02020603050405020304" pitchFamily="18" charset="0"/>
                <a:ea typeface="Times New Roman" panose="02020603050405020304" pitchFamily="18" charset="0"/>
              </a:rPr>
              <a:t> “the unauthorized use of a credit or debit card, or similar payment tool to fraudulently obtain money or property</a:t>
            </a:r>
            <a:r>
              <a:rPr lang="en-IN" sz="2600" i="1" dirty="0">
                <a:solidFill>
                  <a:srgbClr val="000000"/>
                </a:solidFill>
                <a:effectLst/>
                <a:latin typeface="Times New Roman" panose="02020603050405020304" pitchFamily="18" charset="0"/>
                <a:ea typeface="Times New Roman" panose="02020603050405020304" pitchFamily="18" charset="0"/>
              </a:rPr>
              <a:t>.” </a:t>
            </a:r>
            <a:endParaRPr lang="en-US" sz="2600" i="1" dirty="0">
              <a:solidFill>
                <a:srgbClr val="000000"/>
              </a:solidFill>
              <a:latin typeface="Times New Roman" panose="02020603050405020304" pitchFamily="18" charset="0"/>
              <a:ea typeface="Times New Roman" panose="02020603050405020304" pitchFamily="18" charset="0"/>
            </a:endParaRPr>
          </a:p>
          <a:p>
            <a:pPr marL="0" indent="0">
              <a:buNone/>
            </a:pPr>
            <a:r>
              <a:rPr lang="en-IN" sz="1800" i="1" dirty="0">
                <a:solidFill>
                  <a:srgbClr val="000000"/>
                </a:solidFill>
                <a:effectLst/>
                <a:latin typeface="Times New Roman" panose="02020603050405020304" pitchFamily="18" charset="0"/>
                <a:ea typeface="Times New Roman" panose="02020603050405020304" pitchFamily="18" charset="0"/>
              </a:rPr>
              <a:t>		</a:t>
            </a:r>
          </a:p>
        </p:txBody>
      </p:sp>
      <p:pic>
        <p:nvPicPr>
          <p:cNvPr id="5" name="Picture 4" descr="A diagram of a check&#10;&#10;Description automatically generated">
            <a:extLst>
              <a:ext uri="{FF2B5EF4-FFF2-40B4-BE49-F238E27FC236}">
                <a16:creationId xmlns:a16="http://schemas.microsoft.com/office/drawing/2014/main" id="{07A457A4-7F9F-0AF4-6F03-7FF8B102E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50" y="3176588"/>
            <a:ext cx="5981700" cy="3552825"/>
          </a:xfrm>
          <a:prstGeom prst="rect">
            <a:avLst/>
          </a:prstGeom>
        </p:spPr>
      </p:pic>
    </p:spTree>
    <p:extLst>
      <p:ext uri="{BB962C8B-B14F-4D97-AF65-F5344CB8AC3E}">
        <p14:creationId xmlns:p14="http://schemas.microsoft.com/office/powerpoint/2010/main" val="215290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A34E-4C76-C36E-C5B9-6A717380BA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TYPES</a:t>
            </a:r>
          </a:p>
        </p:txBody>
      </p:sp>
      <p:sp>
        <p:nvSpPr>
          <p:cNvPr id="3" name="Content Placeholder 2">
            <a:extLst>
              <a:ext uri="{FF2B5EF4-FFF2-40B4-BE49-F238E27FC236}">
                <a16:creationId xmlns:a16="http://schemas.microsoft.com/office/drawing/2014/main" id="{0B1C5C96-312E-4199-3C86-9EADC328FF26}"/>
              </a:ext>
            </a:extLst>
          </p:cNvPr>
          <p:cNvSpPr>
            <a:spLocks noGrp="1"/>
          </p:cNvSpPr>
          <p:nvPr>
            <p:ph idx="1"/>
          </p:nvPr>
        </p:nvSpPr>
        <p:spPr>
          <a:xfrm>
            <a:off x="2060892" y="2103120"/>
            <a:ext cx="8915400" cy="3777622"/>
          </a:xfrm>
        </p:spPr>
        <p:txBody>
          <a:bodyPr/>
          <a:lstStyle/>
          <a:p>
            <a:r>
              <a:rPr lang="en-IN" sz="1800" dirty="0">
                <a:solidFill>
                  <a:srgbClr val="212121"/>
                </a:solidFill>
                <a:effectLst/>
                <a:latin typeface="Times New Roman" panose="02020603050405020304" pitchFamily="18" charset="0"/>
                <a:ea typeface="Times New Roman" panose="02020603050405020304" pitchFamily="18" charset="0"/>
              </a:rPr>
              <a:t>Stealing cards </a:t>
            </a:r>
            <a:endParaRPr lang="en-IN" dirty="0">
              <a:solidFill>
                <a:srgbClr val="212121"/>
              </a:solidFill>
              <a:latin typeface="Times New Roman" panose="02020603050405020304" pitchFamily="18" charset="0"/>
              <a:ea typeface="Times New Roman" panose="02020603050405020304" pitchFamily="18" charset="0"/>
            </a:endParaRPr>
          </a:p>
          <a:p>
            <a:r>
              <a:rPr lang="en-IN" sz="1800" dirty="0">
                <a:solidFill>
                  <a:srgbClr val="212121"/>
                </a:solidFill>
                <a:effectLst/>
                <a:latin typeface="Times New Roman" panose="02020603050405020304" pitchFamily="18" charset="0"/>
                <a:ea typeface="Times New Roman" panose="02020603050405020304" pitchFamily="18" charset="0"/>
              </a:rPr>
              <a:t>Hacking email accounts </a:t>
            </a:r>
          </a:p>
          <a:p>
            <a:r>
              <a:rPr lang="en-IN" sz="1800" dirty="0">
                <a:solidFill>
                  <a:srgbClr val="212121"/>
                </a:solidFill>
                <a:effectLst/>
                <a:latin typeface="Times New Roman" panose="02020603050405020304" pitchFamily="18" charset="0"/>
                <a:ea typeface="Times New Roman" panose="02020603050405020304" pitchFamily="18" charset="0"/>
              </a:rPr>
              <a:t>Obtain details by calling the cardholder </a:t>
            </a:r>
            <a:endParaRPr lang="en-IN" dirty="0">
              <a:solidFill>
                <a:srgbClr val="212121"/>
              </a:solidFill>
              <a:latin typeface="Times New Roman" panose="02020603050405020304" pitchFamily="18" charset="0"/>
              <a:ea typeface="Times New Roman" panose="02020603050405020304" pitchFamily="18" charset="0"/>
            </a:endParaRPr>
          </a:p>
          <a:p>
            <a:r>
              <a:rPr lang="en-IN" sz="1800" dirty="0">
                <a:solidFill>
                  <a:srgbClr val="212121"/>
                </a:solidFill>
                <a:effectLst/>
                <a:latin typeface="Times New Roman" panose="02020603050405020304" pitchFamily="18" charset="0"/>
                <a:ea typeface="Times New Roman" panose="02020603050405020304" pitchFamily="18" charset="0"/>
              </a:rPr>
              <a:t>Phishing through messages having fraudulent links/codes </a:t>
            </a:r>
          </a:p>
          <a:p>
            <a:r>
              <a:rPr lang="en-IN" sz="1800" dirty="0">
                <a:solidFill>
                  <a:srgbClr val="212121"/>
                </a:solidFill>
                <a:effectLst/>
                <a:latin typeface="Times New Roman" panose="02020603050405020304" pitchFamily="18" charset="0"/>
                <a:ea typeface="Times New Roman" panose="02020603050405020304" pitchFamily="18" charset="0"/>
              </a:rPr>
              <a:t>Skimming and cloning</a:t>
            </a:r>
            <a:endParaRPr lang="en-IN" dirty="0">
              <a:solidFill>
                <a:srgbClr val="212121"/>
              </a:solidFill>
              <a:latin typeface="Times New Roman" panose="02020603050405020304" pitchFamily="18" charset="0"/>
              <a:ea typeface="Times New Roman" panose="02020603050405020304" pitchFamily="18" charset="0"/>
            </a:endParaRPr>
          </a:p>
          <a:p>
            <a:r>
              <a:rPr lang="en-IN" sz="1800" dirty="0">
                <a:solidFill>
                  <a:srgbClr val="212121"/>
                </a:solidFill>
                <a:effectLst/>
                <a:latin typeface="Times New Roman" panose="02020603050405020304" pitchFamily="18" charset="0"/>
                <a:ea typeface="Times New Roman" panose="02020603050405020304" pitchFamily="18" charset="0"/>
              </a:rPr>
              <a:t>Donation request </a:t>
            </a:r>
          </a:p>
          <a:p>
            <a:r>
              <a:rPr lang="en-IN" sz="1800" dirty="0">
                <a:solidFill>
                  <a:srgbClr val="212121"/>
                </a:solidFill>
                <a:effectLst/>
                <a:latin typeface="Times New Roman" panose="02020603050405020304" pitchFamily="18" charset="0"/>
                <a:ea typeface="Times New Roman" panose="02020603050405020304" pitchFamily="18" charset="0"/>
              </a:rPr>
              <a:t>Scarring cardholders with arrest calls </a:t>
            </a:r>
            <a:endParaRPr lang="en-IN" dirty="0">
              <a:solidFill>
                <a:srgbClr val="212121"/>
              </a:solidFill>
              <a:latin typeface="Times New Roman" panose="02020603050405020304" pitchFamily="18" charset="0"/>
              <a:ea typeface="Times New Roman" panose="02020603050405020304" pitchFamily="18" charset="0"/>
            </a:endParaRPr>
          </a:p>
          <a:p>
            <a:r>
              <a:rPr lang="en-IN" sz="1800" dirty="0">
                <a:solidFill>
                  <a:srgbClr val="212121"/>
                </a:solidFill>
                <a:effectLst/>
                <a:latin typeface="Times New Roman" panose="02020603050405020304" pitchFamily="18" charset="0"/>
                <a:ea typeface="Times New Roman" panose="02020603050405020304" pitchFamily="18" charset="0"/>
              </a:rPr>
              <a:t>Attracting cardholders with offers and interest reductions </a:t>
            </a:r>
          </a:p>
          <a:p>
            <a:r>
              <a:rPr lang="en-IN" sz="1800" dirty="0">
                <a:solidFill>
                  <a:srgbClr val="212121"/>
                </a:solidFill>
                <a:effectLst/>
                <a:latin typeface="Times New Roman" panose="02020603050405020304" pitchFamily="18" charset="0"/>
                <a:ea typeface="Times New Roman" panose="02020603050405020304" pitchFamily="18" charset="0"/>
              </a:rPr>
              <a:t>Claiming overpayment </a:t>
            </a:r>
            <a:endParaRPr lang="en-US" dirty="0"/>
          </a:p>
        </p:txBody>
      </p:sp>
    </p:spTree>
    <p:extLst>
      <p:ext uri="{BB962C8B-B14F-4D97-AF65-F5344CB8AC3E}">
        <p14:creationId xmlns:p14="http://schemas.microsoft.com/office/powerpoint/2010/main" val="72068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94696-3055-C1CB-59AF-0BCD10D3FC45}"/>
              </a:ext>
            </a:extLst>
          </p:cNvPr>
          <p:cNvSpPr>
            <a:spLocks noGrp="1"/>
          </p:cNvSpPr>
          <p:nvPr>
            <p:ph type="title"/>
          </p:nvPr>
        </p:nvSpPr>
        <p:spPr>
          <a:xfrm>
            <a:off x="649224" y="645106"/>
            <a:ext cx="5122652" cy="125989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DATASET</a:t>
            </a:r>
          </a:p>
        </p:txBody>
      </p:sp>
      <p:sp>
        <p:nvSpPr>
          <p:cNvPr id="17" name="Rectangle 16">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D66B507-BE7E-3EA2-0747-1380B99F9F16}"/>
              </a:ext>
            </a:extLst>
          </p:cNvPr>
          <p:cNvSpPr>
            <a:spLocks noGrp="1"/>
          </p:cNvSpPr>
          <p:nvPr>
            <p:ph idx="1"/>
          </p:nvPr>
        </p:nvSpPr>
        <p:spPr>
          <a:xfrm>
            <a:off x="649225" y="1831114"/>
            <a:ext cx="5122652" cy="4061740"/>
          </a:xfrm>
        </p:spPr>
        <p:txBody>
          <a:bodyPr>
            <a:normAutofit lnSpcReduction="10000"/>
          </a:bodyPr>
          <a:lstStyle/>
          <a:p>
            <a:pPr>
              <a:lnSpc>
                <a:spcPct val="90000"/>
              </a:lnSpc>
            </a:pPr>
            <a:r>
              <a:rPr lang="en-IN" sz="1700" dirty="0">
                <a:effectLst/>
                <a:latin typeface="Times New Roman" panose="02020603050405020304" pitchFamily="18" charset="0"/>
                <a:ea typeface="Calibri" panose="020F0502020204030204" pitchFamily="34" charset="0"/>
              </a:rPr>
              <a:t>Kaggle is one of the largest communities of data scientists and machine learning practitioners in the world, and its platform hosts thousands of datasets covering a wide range of topics and industries. </a:t>
            </a:r>
          </a:p>
          <a:p>
            <a:pPr>
              <a:lnSpc>
                <a:spcPct val="90000"/>
              </a:lnSpc>
            </a:pPr>
            <a:r>
              <a:rPr lang="en-IN" sz="1700" dirty="0">
                <a:effectLst/>
                <a:latin typeface="Times New Roman" panose="02020603050405020304" pitchFamily="18" charset="0"/>
                <a:ea typeface="Calibri" panose="020F0502020204030204" pitchFamily="34" charset="0"/>
              </a:rPr>
              <a:t>With so many options to choose from, it can be difficult to know where to start or what datasets are worth exploring. That's where this dataset comes in. By scraping information about the top 10,000 datasets on Kaggle, we have created a single source of truth for the most popular and useful datasets on the platform. </a:t>
            </a:r>
          </a:p>
          <a:p>
            <a:pPr>
              <a:lnSpc>
                <a:spcPct val="90000"/>
              </a:lnSpc>
            </a:pPr>
            <a:r>
              <a:rPr lang="en-IN" sz="1700" dirty="0">
                <a:effectLst/>
                <a:latin typeface="Times New Roman" panose="02020603050405020304" pitchFamily="18" charset="0"/>
                <a:ea typeface="Calibri" panose="020F0502020204030204" pitchFamily="34" charset="0"/>
              </a:rPr>
              <a:t>This dataset is not just a list of names and numbers, but a valuable tool for data enthusiasts and professionals alike, providing insights into the latest trends and techniques in data science and machine learning.</a:t>
            </a:r>
          </a:p>
          <a:p>
            <a:pPr marL="0" indent="0">
              <a:lnSpc>
                <a:spcPct val="90000"/>
              </a:lnSpc>
              <a:buNone/>
            </a:pPr>
            <a:r>
              <a:rPr lang="en-IN" sz="1500" dirty="0">
                <a:latin typeface="Times New Roman" panose="02020603050405020304" pitchFamily="18" charset="0"/>
              </a:rPr>
              <a:t>		</a:t>
            </a:r>
            <a:endParaRPr lang="en-US" sz="1500" dirty="0"/>
          </a:p>
        </p:txBody>
      </p:sp>
      <p:pic>
        <p:nvPicPr>
          <p:cNvPr id="5" name="Picture 4" descr="A diagram of data set&#10;&#10;Description automatically generated">
            <a:extLst>
              <a:ext uri="{FF2B5EF4-FFF2-40B4-BE49-F238E27FC236}">
                <a16:creationId xmlns:a16="http://schemas.microsoft.com/office/drawing/2014/main" id="{BD5828F7-B940-9468-A840-7121412FE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831113"/>
            <a:ext cx="5451627" cy="2875733"/>
          </a:xfrm>
          <a:prstGeom prst="rect">
            <a:avLst/>
          </a:prstGeom>
        </p:spPr>
      </p:pic>
      <p:sp>
        <p:nvSpPr>
          <p:cNvPr id="18"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55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9434-2F69-6256-137A-04F5F1568225}"/>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	</a:t>
            </a:r>
            <a:r>
              <a:rPr lang="en-IN" sz="3200" b="1" u="sng" dirty="0">
                <a:effectLst/>
                <a:latin typeface="Times New Roman" panose="02020603050405020304" pitchFamily="18" charset="0"/>
                <a:ea typeface="Calibri" panose="020F0502020204030204" pitchFamily="34" charset="0"/>
              </a:rPr>
              <a:t>WHAT IS PANDAS IN PYTHON?</a:t>
            </a:r>
            <a:r>
              <a:rPr lang="en-IN" sz="3200" dirty="0">
                <a:effectLst/>
                <a:latin typeface="Times New Roman" panose="02020603050405020304" pitchFamily="18" charset="0"/>
                <a:ea typeface="Calibri" panose="020F0502020204030204" pitchFamily="34" charset="0"/>
              </a:rPr>
              <a:t> </a:t>
            </a:r>
            <a:endParaRPr lang="en-US" sz="3200" dirty="0"/>
          </a:p>
        </p:txBody>
      </p:sp>
      <p:sp>
        <p:nvSpPr>
          <p:cNvPr id="3" name="Content Placeholder 2">
            <a:extLst>
              <a:ext uri="{FF2B5EF4-FFF2-40B4-BE49-F238E27FC236}">
                <a16:creationId xmlns:a16="http://schemas.microsoft.com/office/drawing/2014/main" id="{ADC260B0-DA8A-D65C-D885-0893D8B4AEB0}"/>
              </a:ext>
            </a:extLst>
          </p:cNvPr>
          <p:cNvSpPr>
            <a:spLocks noGrp="1"/>
          </p:cNvSpPr>
          <p:nvPr>
            <p:ph idx="1"/>
          </p:nvPr>
        </p:nvSpPr>
        <p:spPr>
          <a:xfrm>
            <a:off x="2487612" y="1540189"/>
            <a:ext cx="8915400" cy="3777622"/>
          </a:xfrm>
        </p:spPr>
        <p:txBody>
          <a:bodyPr/>
          <a:lstStyle/>
          <a:p>
            <a:r>
              <a:rPr lang="en-IN" sz="1800" dirty="0">
                <a:effectLst/>
                <a:latin typeface="Times New Roman" panose="02020603050405020304" pitchFamily="18" charset="0"/>
                <a:ea typeface="Calibri" panose="020F0502020204030204" pitchFamily="34" charset="0"/>
              </a:rPr>
              <a:t>Pandas is an open-source Python library developed by Wes McKinney in 2008. It is used in data science, data analysis, and other machine-learning activities. It is very fast and provides many tools for effectively handling large amounts of data. It is built on the </a:t>
            </a:r>
            <a:r>
              <a:rPr lang="en-IN" sz="1800" dirty="0" err="1">
                <a:effectLst/>
                <a:latin typeface="Times New Roman" panose="02020603050405020304" pitchFamily="18" charset="0"/>
                <a:ea typeface="Calibri" panose="020F0502020204030204" pitchFamily="34" charset="0"/>
              </a:rPr>
              <a:t>Numpy</a:t>
            </a:r>
            <a:r>
              <a:rPr lang="en-IN" sz="1800" dirty="0">
                <a:effectLst/>
                <a:latin typeface="Times New Roman" panose="02020603050405020304" pitchFamily="18" charset="0"/>
                <a:ea typeface="Calibri" panose="020F0502020204030204" pitchFamily="34" charset="0"/>
              </a:rPr>
              <a:t> library. </a:t>
            </a: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rPr>
              <a:t>		</a:t>
            </a:r>
            <a:endParaRPr lang="en-US" dirty="0"/>
          </a:p>
        </p:txBody>
      </p:sp>
      <p:pic>
        <p:nvPicPr>
          <p:cNvPr id="5" name="Picture 4" descr="A computer screen with a person holding a book&#10;&#10;Description automatically generated">
            <a:extLst>
              <a:ext uri="{FF2B5EF4-FFF2-40B4-BE49-F238E27FC236}">
                <a16:creationId xmlns:a16="http://schemas.microsoft.com/office/drawing/2014/main" id="{42FD4BDC-FD73-73A5-0C4D-5CFB01006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719" y="2821079"/>
            <a:ext cx="7955281" cy="3465063"/>
          </a:xfrm>
          <a:prstGeom prst="rect">
            <a:avLst/>
          </a:prstGeom>
        </p:spPr>
      </p:pic>
    </p:spTree>
    <p:extLst>
      <p:ext uri="{BB962C8B-B14F-4D97-AF65-F5344CB8AC3E}">
        <p14:creationId xmlns:p14="http://schemas.microsoft.com/office/powerpoint/2010/main" val="212991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55A2-68F7-A37F-413C-21714C5AB2FB}"/>
              </a:ext>
            </a:extLst>
          </p:cNvPr>
          <p:cNvSpPr>
            <a:spLocks noGrp="1"/>
          </p:cNvSpPr>
          <p:nvPr>
            <p:ph type="title"/>
          </p:nvPr>
        </p:nvSpPr>
        <p:spPr/>
        <p:txBody>
          <a:bodyPr/>
          <a:lstStyle/>
          <a:p>
            <a:r>
              <a:rPr lang="en-IN" sz="32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b="1" i="1" u="sng" dirty="0">
                <a:effectLst/>
                <a:latin typeface="Times New Roman" panose="02020603050405020304" pitchFamily="18" charset="0"/>
                <a:ea typeface="Calibri" panose="020F0502020204030204" pitchFamily="34" charset="0"/>
                <a:cs typeface="Times New Roman" panose="02020603050405020304" pitchFamily="18" charset="0"/>
              </a:rPr>
              <a:t>REST OF EXPLANATION: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8227FA4-AC54-4057-FFE3-99C16D34E727}"/>
              </a:ext>
            </a:extLst>
          </p:cNvPr>
          <p:cNvSpPr>
            <a:spLocks noGrp="1"/>
          </p:cNvSpPr>
          <p:nvPr>
            <p:ph idx="1"/>
          </p:nvPr>
        </p:nvSpPr>
        <p:spPr>
          <a:xfrm>
            <a:off x="2040572" y="1757680"/>
            <a:ext cx="8915400" cy="3777622"/>
          </a:xfrm>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RESTful API is an architectural style for an application program interface (API) that uses HTTP requests to access and use data. That data can be used to GET, PUT, POST and DELETE data types, which refers to the reading, updating, creating and deleting of operations concerning.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A RESTful API uses commands to obtain resources. The state of a resource at any given timestamp is called a resource representation.</a:t>
            </a:r>
          </a:p>
          <a:p>
            <a:pPr marL="0" indent="0">
              <a:buNone/>
            </a:pPr>
            <a:r>
              <a:rPr lang="en-IN" sz="1800" dirty="0">
                <a:effectLst/>
                <a:latin typeface="Times New Roman" panose="02020603050405020304" pitchFamily="18" charset="0"/>
                <a:ea typeface="Calibri" panose="020F0502020204030204" pitchFamily="34" charset="0"/>
              </a:rPr>
              <a:t> </a:t>
            </a:r>
            <a:endParaRPr lang="en-US" dirty="0"/>
          </a:p>
        </p:txBody>
      </p:sp>
      <p:pic>
        <p:nvPicPr>
          <p:cNvPr id="5" name="Graphic 4">
            <a:extLst>
              <a:ext uri="{FF2B5EF4-FFF2-40B4-BE49-F238E27FC236}">
                <a16:creationId xmlns:a16="http://schemas.microsoft.com/office/drawing/2014/main" id="{C7D9EA16-09B5-D9CC-7D03-508CFFAD63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2240" y="4014565"/>
            <a:ext cx="7152640" cy="2219325"/>
          </a:xfrm>
          <a:prstGeom prst="rect">
            <a:avLst/>
          </a:prstGeom>
        </p:spPr>
      </p:pic>
    </p:spTree>
    <p:extLst>
      <p:ext uri="{BB962C8B-B14F-4D97-AF65-F5344CB8AC3E}">
        <p14:creationId xmlns:p14="http://schemas.microsoft.com/office/powerpoint/2010/main" val="9640397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TotalTime>
  <Words>408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Wisp</vt:lpstr>
      <vt:lpstr>      PHASE - II</vt:lpstr>
      <vt:lpstr>    CONTENT</vt:lpstr>
      <vt:lpstr>CREDIT CARD FRAUD DETECTION </vt:lpstr>
      <vt:lpstr>     TYPES</vt:lpstr>
      <vt:lpstr>                     DATASET</vt:lpstr>
      <vt:lpstr> WHAT IS PANDAS IN PYTHON? </vt:lpstr>
      <vt:lpstr>  REST OF EXPLANATION: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Rajavel</dc:creator>
  <cp:lastModifiedBy>Preethi Rajavel</cp:lastModifiedBy>
  <cp:revision>3</cp:revision>
  <dcterms:created xsi:type="dcterms:W3CDTF">2023-08-19T09:36:26Z</dcterms:created>
  <dcterms:modified xsi:type="dcterms:W3CDTF">2023-10-10T16:49:39Z</dcterms:modified>
</cp:coreProperties>
</file>