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135" autoAdjust="0"/>
  </p:normalViewPr>
  <p:slideViewPr>
    <p:cSldViewPr>
      <p:cViewPr varScale="1">
        <p:scale>
          <a:sx n="95" d="100"/>
          <a:sy n="95" d="100"/>
        </p:scale>
        <p:origin x="115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9A0EA98-5831-4853-B862-C702E6EB345C}" type="slidenum">
              <a:rPr lang="en-US" smtClean="0"/>
              <a:t>3</a:t>
            </a:fld>
            <a:endParaRPr lang="en-US"/>
          </a:p>
        </p:txBody>
      </p:sp>
    </p:spTree>
    <p:extLst>
      <p:ext uri="{BB962C8B-B14F-4D97-AF65-F5344CB8AC3E}">
        <p14:creationId xmlns:p14="http://schemas.microsoft.com/office/powerpoint/2010/main" val="4177338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9A0EA98-5831-4853-B862-C702E6EB345C}" type="slidenum">
              <a:rPr lang="en-US" smtClean="0"/>
              <a:t>7</a:t>
            </a:fld>
            <a:endParaRPr lang="en-US"/>
          </a:p>
        </p:txBody>
      </p:sp>
    </p:spTree>
    <p:extLst>
      <p:ext uri="{BB962C8B-B14F-4D97-AF65-F5344CB8AC3E}">
        <p14:creationId xmlns:p14="http://schemas.microsoft.com/office/powerpoint/2010/main" val="2731065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9A0EA98-5831-4853-B862-C702E6EB345C}" type="slidenum">
              <a:rPr lang="en-US" smtClean="0"/>
              <a:t>9</a:t>
            </a:fld>
            <a:endParaRPr lang="en-US"/>
          </a:p>
        </p:txBody>
      </p:sp>
    </p:spTree>
    <p:extLst>
      <p:ext uri="{BB962C8B-B14F-4D97-AF65-F5344CB8AC3E}">
        <p14:creationId xmlns:p14="http://schemas.microsoft.com/office/powerpoint/2010/main" val="419225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type="body" idx="1"/>
          </p:nvPr>
        </p:nvSpPr>
        <p:spPr/>
        <p:txBody>
          <a:bodyPr lIns="0" tIns="0" rIns="0" bIns="0"/>
          <a:lstStyle/>
          <a:p>
            <a:endParaRPr/>
          </a:p>
        </p:txBody>
      </p:sp>
      <p:sp>
        <p:nvSpPr>
          <p:cNvPr id="104868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89"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2"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3"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95"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5"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6"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07"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6"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98"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0"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p:nvPr/>
        </p:nvSpPr>
        <p:spPr>
          <a:xfrm>
            <a:off x="6396735" y="2067305"/>
            <a:ext cx="2599690" cy="632224"/>
          </a:xfrm>
          <a:prstGeom prst="rect">
            <a:avLst/>
          </a:prstGeom>
        </p:spPr>
        <p:txBody>
          <a:bodyPr vert="horz" wrap="square" lIns="0" tIns="16510" rIns="0" bIns="0" rtlCol="0">
            <a:spAutoFit/>
          </a:bodyPr>
          <a:lstStyle/>
          <a:p>
            <a:pPr marL="12700">
              <a:lnSpc>
                <a:spcPct val="100000"/>
              </a:lnSpc>
              <a:spcBef>
                <a:spcPts val="130"/>
              </a:spcBef>
            </a:pPr>
            <a:r>
              <a:rPr lang="en-US" sz="4000" dirty="0" err="1" smtClean="0">
                <a:latin typeface="Trebuchet MS"/>
                <a:cs typeface="Trebuchet MS"/>
              </a:rPr>
              <a:t>Jayasri</a:t>
            </a:r>
            <a:r>
              <a:rPr lang="en-US" sz="4000" dirty="0" smtClean="0">
                <a:latin typeface="Trebuchet MS"/>
                <a:cs typeface="Trebuchet MS"/>
              </a:rPr>
              <a:t> P</a:t>
            </a:r>
            <a:endParaRPr sz="3200" dirty="0">
              <a:latin typeface="Trebuchet MS"/>
              <a:cs typeface="Trebuchet MS"/>
            </a:endParaRPr>
          </a:p>
        </p:txBody>
      </p:sp>
      <p:pic>
        <p:nvPicPr>
          <p:cNvPr id="2097152" name="object 9"/>
          <p:cNvPicPr>
            <a:picLocks/>
          </p:cNvPicPr>
          <p:nvPr/>
        </p:nvPicPr>
        <p:blipFill>
          <a:blip r:embed="rId2" cstate="print"/>
          <a:stretch>
            <a:fillRect/>
          </a:stretch>
        </p:blipFill>
        <p:spPr>
          <a:xfrm>
            <a:off x="676275" y="6467475"/>
            <a:ext cx="2143125" cy="200025"/>
          </a:xfrm>
          <a:prstGeom prst="rect">
            <a:avLst/>
          </a:prstGeom>
        </p:spPr>
      </p:pic>
      <p:sp>
        <p:nvSpPr>
          <p:cNvPr id="1048603"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2" name="object 7"/>
          <p:cNvSpPr txBox="1">
            <a:spLocks noGrp="1"/>
          </p:cNvSpPr>
          <p:nvPr>
            <p:ph type="title"/>
          </p:nvPr>
        </p:nvSpPr>
        <p:spPr>
          <a:xfrm>
            <a:off x="558165" y="385444"/>
            <a:ext cx="9764395" cy="737236"/>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48683"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Rectangle 1"/>
          <p:cNvSpPr/>
          <p:nvPr/>
        </p:nvSpPr>
        <p:spPr>
          <a:xfrm>
            <a:off x="514350" y="1371600"/>
            <a:ext cx="9163050" cy="3416320"/>
          </a:xfrm>
          <a:prstGeom prst="rect">
            <a:avLst/>
          </a:prstGeom>
        </p:spPr>
        <p:txBody>
          <a:bodyPr wrap="square">
            <a:spAutoFit/>
          </a:bodyPr>
          <a:lstStyle/>
          <a:p>
            <a:r>
              <a:rPr lang="en-US" sz="2400" b="0" i="0" dirty="0" smtClean="0">
                <a:solidFill>
                  <a:srgbClr val="0D0D0D"/>
                </a:solidFill>
                <a:effectLst/>
                <a:latin typeface="Times New Roman" panose="02020603050405020304" pitchFamily="18" charset="0"/>
                <a:cs typeface="Times New Roman" panose="02020603050405020304" pitchFamily="18" charset="0"/>
              </a:rPr>
              <a:t>After rigorous modeling and evaluation, our machine learning model for </a:t>
            </a:r>
            <a:r>
              <a:rPr lang="en-US" sz="2400" b="0" i="0" dirty="0" err="1" smtClean="0">
                <a:solidFill>
                  <a:srgbClr val="0D0D0D"/>
                </a:solidFill>
                <a:effectLst/>
                <a:latin typeface="Times New Roman" panose="02020603050405020304" pitchFamily="18" charset="0"/>
                <a:cs typeface="Times New Roman" panose="02020603050405020304" pitchFamily="18" charset="0"/>
              </a:rPr>
              <a:t>Dogecoin</a:t>
            </a:r>
            <a:r>
              <a:rPr lang="en-US" sz="2400" b="0" i="0" dirty="0" smtClean="0">
                <a:solidFill>
                  <a:srgbClr val="0D0D0D"/>
                </a:solidFill>
                <a:effectLst/>
                <a:latin typeface="Times New Roman" panose="02020603050405020304" pitchFamily="18" charset="0"/>
                <a:cs typeface="Times New Roman" panose="02020603050405020304" pitchFamily="18" charset="0"/>
              </a:rPr>
              <a:t> price prediction achieved impressive results with high accuracy and robustness. The model consistently outperformed baseline methods and demonstrated its ability to forecast </a:t>
            </a:r>
            <a:r>
              <a:rPr lang="en-US" sz="2400" b="0" i="0" dirty="0" err="1" smtClean="0">
                <a:solidFill>
                  <a:srgbClr val="0D0D0D"/>
                </a:solidFill>
                <a:effectLst/>
                <a:latin typeface="Times New Roman" panose="02020603050405020304" pitchFamily="18" charset="0"/>
                <a:cs typeface="Times New Roman" panose="02020603050405020304" pitchFamily="18" charset="0"/>
              </a:rPr>
              <a:t>Dogecoin</a:t>
            </a:r>
            <a:r>
              <a:rPr lang="en-US" sz="2400" b="0" i="0" dirty="0" smtClean="0">
                <a:solidFill>
                  <a:srgbClr val="0D0D0D"/>
                </a:solidFill>
                <a:effectLst/>
                <a:latin typeface="Times New Roman" panose="02020603050405020304" pitchFamily="18" charset="0"/>
                <a:cs typeface="Times New Roman" panose="02020603050405020304" pitchFamily="18" charset="0"/>
              </a:rPr>
              <a:t> prices with low mean squared error (MSE), high R-squared values, and reliable predictions across different time periods. These results provide valuable insights for investors and traders, enabling them to make informed decisions, optimize trading strategies, and capitalize on market opportunities in the dynamic cryptocurrency landscape.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2"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0" name="object 15"/>
          <p:cNvSpPr/>
          <p:nvPr/>
        </p:nvSpPr>
        <p:spPr>
          <a:xfrm>
            <a:off x="8351700" y="16871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2" name="object 17"/>
          <p:cNvSpPr txBox="1">
            <a:spLocks noGrp="1"/>
          </p:cNvSpPr>
          <p:nvPr>
            <p:ph type="title"/>
          </p:nvPr>
        </p:nvSpPr>
        <p:spPr>
          <a:xfrm>
            <a:off x="558165" y="385444"/>
            <a:ext cx="9764395" cy="108299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23"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4"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1048706" name="TextBox 1048705"/>
          <p:cNvSpPr txBox="1"/>
          <p:nvPr/>
        </p:nvSpPr>
        <p:spPr>
          <a:xfrm>
            <a:off x="1981200" y="2669084"/>
            <a:ext cx="10527730" cy="769441"/>
          </a:xfrm>
          <a:prstGeom prst="rect">
            <a:avLst/>
          </a:prstGeom>
        </p:spPr>
        <p:txBody>
          <a:bodyPr wrap="square" rtlCol="0">
            <a:spAutoFit/>
          </a:bodyPr>
          <a:lstStyle/>
          <a:p>
            <a:r>
              <a:rPr lang="en-IN" sz="4000" dirty="0" err="1">
                <a:latin typeface="Times New Roman" panose="02020603050405020304" pitchFamily="18" charset="0"/>
                <a:cs typeface="Times New Roman" panose="02020603050405020304" pitchFamily="18" charset="0"/>
              </a:rPr>
              <a:t>Dogecoin</a:t>
            </a:r>
            <a:r>
              <a:rPr lang="en-IN" sz="4000" dirty="0">
                <a:latin typeface="Times New Roman" panose="02020603050405020304" pitchFamily="18" charset="0"/>
                <a:cs typeface="Times New Roman" panose="02020603050405020304" pitchFamily="18" charset="0"/>
              </a:rPr>
              <a:t> Price Prediction</a:t>
            </a:r>
            <a:r>
              <a:rPr lang="en-IN" sz="4400" b="1" dirty="0">
                <a:latin typeface="Times New Roman" panose="02020603050405020304" pitchFamily="18" charset="0"/>
                <a:cs typeface="Times New Roman" panose="02020603050405020304" pitchFamily="18" charset="0"/>
              </a:rPr>
              <a:t> </a:t>
            </a:r>
            <a:r>
              <a:rPr lang="en-US" sz="4400" b="0" dirty="0" smtClean="0">
                <a:solidFill>
                  <a:srgbClr val="000000"/>
                </a:solidFill>
              </a:rPr>
              <a:t> </a:t>
            </a:r>
            <a:endParaRPr lang="en-GB" sz="2800" b="0" dirty="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 name="object 3"/>
          <p:cNvGrpSpPr/>
          <p:nvPr/>
        </p:nvGrpSpPr>
        <p:grpSpPr>
          <a:xfrm>
            <a:off x="7435598" y="-67454"/>
            <a:ext cx="4752975" cy="6863080"/>
            <a:chOff x="7443849" y="0"/>
            <a:chExt cx="4752975" cy="6863080"/>
          </a:xfrm>
        </p:grpSpPr>
        <p:sp>
          <p:nvSpPr>
            <p:cNvPr id="104862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8" name="object 16"/>
          <p:cNvSpPr/>
          <p:nvPr/>
        </p:nvSpPr>
        <p:spPr>
          <a:xfrm>
            <a:off x="11074018" y="567296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3" cstate="print"/>
          <a:stretch>
            <a:fillRect/>
          </a:stretch>
        </p:blipFill>
        <p:spPr>
          <a:xfrm>
            <a:off x="10687050" y="6134100"/>
            <a:ext cx="247650" cy="247650"/>
          </a:xfrm>
          <a:prstGeom prst="rect">
            <a:avLst/>
          </a:prstGeom>
        </p:spPr>
      </p:pic>
      <p:sp>
        <p:nvSpPr>
          <p:cNvPr id="1048639" name="object 21"/>
          <p:cNvSpPr txBox="1">
            <a:spLocks noGrp="1"/>
          </p:cNvSpPr>
          <p:nvPr>
            <p:ph type="title"/>
          </p:nvPr>
        </p:nvSpPr>
        <p:spPr>
          <a:xfrm>
            <a:off x="0" y="49085"/>
            <a:ext cx="9764395" cy="797179"/>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1048640"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1048709" name="TextBox 1048708"/>
          <p:cNvSpPr txBox="1"/>
          <p:nvPr/>
        </p:nvSpPr>
        <p:spPr>
          <a:xfrm>
            <a:off x="342915" y="755602"/>
            <a:ext cx="8646508" cy="5632311"/>
          </a:xfrm>
          <a:prstGeom prst="rect">
            <a:avLst/>
          </a:prstGeom>
        </p:spPr>
        <p:txBody>
          <a:bodyPr wrap="square" rtlCol="0">
            <a:spAutoFit/>
          </a:bodyPr>
          <a:lstStyle/>
          <a:p>
            <a:r>
              <a:rPr lang="en-US" sz="2000" b="1" dirty="0" smtClean="0">
                <a:solidFill>
                  <a:srgbClr val="000000"/>
                </a:solidFill>
                <a:latin typeface="Times New Roman" panose="02020603050405020304" pitchFamily="18" charset="0"/>
                <a:cs typeface="Times New Roman" panose="02020603050405020304" pitchFamily="18" charset="0"/>
              </a:rPr>
              <a:t>Data Collection: </a:t>
            </a:r>
            <a:r>
              <a:rPr lang="en-US" sz="2000" dirty="0" smtClean="0">
                <a:solidFill>
                  <a:srgbClr val="000000"/>
                </a:solidFill>
                <a:latin typeface="Times New Roman" panose="02020603050405020304" pitchFamily="18" charset="0"/>
                <a:cs typeface="Times New Roman" panose="02020603050405020304" pitchFamily="18" charset="0"/>
              </a:rPr>
              <a:t>Gather historical </a:t>
            </a:r>
            <a:r>
              <a:rPr lang="en-US" sz="2000" dirty="0" err="1" smtClean="0">
                <a:solidFill>
                  <a:srgbClr val="000000"/>
                </a:solidFill>
                <a:latin typeface="Times New Roman" panose="02020603050405020304" pitchFamily="18" charset="0"/>
                <a:cs typeface="Times New Roman" panose="02020603050405020304" pitchFamily="18" charset="0"/>
              </a:rPr>
              <a:t>Dogecoin</a:t>
            </a:r>
            <a:r>
              <a:rPr lang="en-US" sz="2000" dirty="0" smtClean="0">
                <a:solidFill>
                  <a:srgbClr val="000000"/>
                </a:solidFill>
                <a:latin typeface="Times New Roman" panose="02020603050405020304" pitchFamily="18" charset="0"/>
                <a:cs typeface="Times New Roman" panose="02020603050405020304" pitchFamily="18" charset="0"/>
              </a:rPr>
              <a:t> price data from reliable sources like </a:t>
            </a:r>
            <a:r>
              <a:rPr lang="en-US" sz="2000" dirty="0" err="1" smtClean="0">
                <a:solidFill>
                  <a:srgbClr val="000000"/>
                </a:solidFill>
                <a:latin typeface="Times New Roman" panose="02020603050405020304" pitchFamily="18" charset="0"/>
                <a:cs typeface="Times New Roman" panose="02020603050405020304" pitchFamily="18" charset="0"/>
              </a:rPr>
              <a:t>CoinGecko</a:t>
            </a:r>
            <a:r>
              <a:rPr lang="en-US" sz="2000" dirty="0" smtClean="0">
                <a:solidFill>
                  <a:srgbClr val="000000"/>
                </a:solidFill>
                <a:latin typeface="Times New Roman" panose="02020603050405020304" pitchFamily="18" charset="0"/>
                <a:cs typeface="Times New Roman" panose="02020603050405020304" pitchFamily="18" charset="0"/>
              </a:rPr>
              <a:t> or </a:t>
            </a:r>
            <a:r>
              <a:rPr lang="en-US" sz="2000" dirty="0" err="1" smtClean="0">
                <a:solidFill>
                  <a:srgbClr val="000000"/>
                </a:solidFill>
                <a:latin typeface="Times New Roman" panose="02020603050405020304" pitchFamily="18" charset="0"/>
                <a:cs typeface="Times New Roman" panose="02020603050405020304" pitchFamily="18" charset="0"/>
              </a:rPr>
              <a:t>CoinMarketCap</a:t>
            </a:r>
            <a:r>
              <a:rPr lang="en-US" sz="2000" dirty="0" smtClean="0">
                <a:solidFill>
                  <a:srgbClr val="000000"/>
                </a:solidFill>
                <a:latin typeface="Times New Roman" panose="02020603050405020304" pitchFamily="18" charset="0"/>
                <a:cs typeface="Times New Roman" panose="02020603050405020304" pitchFamily="18" charset="0"/>
              </a:rPr>
              <a:t>.</a:t>
            </a:r>
          </a:p>
          <a:p>
            <a:r>
              <a:rPr lang="en-US" sz="2000" b="1" dirty="0" smtClean="0">
                <a:solidFill>
                  <a:srgbClr val="000000"/>
                </a:solidFill>
                <a:latin typeface="Times New Roman" panose="02020603050405020304" pitchFamily="18" charset="0"/>
                <a:cs typeface="Times New Roman" panose="02020603050405020304" pitchFamily="18" charset="0"/>
              </a:rPr>
              <a:t>Data Cleaning: </a:t>
            </a:r>
            <a:r>
              <a:rPr lang="en-US" sz="2000" dirty="0" smtClean="0">
                <a:solidFill>
                  <a:srgbClr val="000000"/>
                </a:solidFill>
                <a:latin typeface="Times New Roman" panose="02020603050405020304" pitchFamily="18" charset="0"/>
                <a:cs typeface="Times New Roman" panose="02020603050405020304" pitchFamily="18" charset="0"/>
              </a:rPr>
              <a:t>Handle missing values, outliers, and format inconsistencies in the price data.</a:t>
            </a:r>
          </a:p>
          <a:p>
            <a:r>
              <a:rPr lang="en-US" sz="2000" b="1" dirty="0" smtClean="0">
                <a:solidFill>
                  <a:srgbClr val="000000"/>
                </a:solidFill>
                <a:latin typeface="Times New Roman" panose="02020603050405020304" pitchFamily="18" charset="0"/>
                <a:cs typeface="Times New Roman" panose="02020603050405020304" pitchFamily="18" charset="0"/>
              </a:rPr>
              <a:t>Feature Engineering</a:t>
            </a:r>
            <a:r>
              <a:rPr lang="en-US" sz="2000" dirty="0" smtClean="0">
                <a:solidFill>
                  <a:srgbClr val="000000"/>
                </a:solidFill>
                <a:latin typeface="Times New Roman" panose="02020603050405020304" pitchFamily="18" charset="0"/>
                <a:cs typeface="Times New Roman" panose="02020603050405020304" pitchFamily="18" charset="0"/>
              </a:rPr>
              <a:t>: Create new features or transformations based on historical price data, volume, and technical indicators.</a:t>
            </a:r>
          </a:p>
          <a:p>
            <a:r>
              <a:rPr lang="en-US" sz="2000" b="1" dirty="0" smtClean="0">
                <a:solidFill>
                  <a:srgbClr val="000000"/>
                </a:solidFill>
                <a:latin typeface="Times New Roman" panose="02020603050405020304" pitchFamily="18" charset="0"/>
                <a:cs typeface="Times New Roman" panose="02020603050405020304" pitchFamily="18" charset="0"/>
              </a:rPr>
              <a:t>Exploratory Data Analysis (EDA): </a:t>
            </a:r>
            <a:r>
              <a:rPr lang="en-US" sz="2000" dirty="0" smtClean="0">
                <a:solidFill>
                  <a:srgbClr val="000000"/>
                </a:solidFill>
                <a:latin typeface="Times New Roman" panose="02020603050405020304" pitchFamily="18" charset="0"/>
                <a:cs typeface="Times New Roman" panose="02020603050405020304" pitchFamily="18" charset="0"/>
              </a:rPr>
              <a:t>Visualize and analyze trends, correlations, and patterns in the </a:t>
            </a:r>
            <a:r>
              <a:rPr lang="en-US" sz="2000" dirty="0" err="1" smtClean="0">
                <a:solidFill>
                  <a:srgbClr val="000000"/>
                </a:solidFill>
                <a:latin typeface="Times New Roman" panose="02020603050405020304" pitchFamily="18" charset="0"/>
                <a:cs typeface="Times New Roman" panose="02020603050405020304" pitchFamily="18" charset="0"/>
              </a:rPr>
              <a:t>Dogecoin</a:t>
            </a:r>
            <a:r>
              <a:rPr lang="en-US" sz="2000" dirty="0" smtClean="0">
                <a:solidFill>
                  <a:srgbClr val="000000"/>
                </a:solidFill>
                <a:latin typeface="Times New Roman" panose="02020603050405020304" pitchFamily="18" charset="0"/>
                <a:cs typeface="Times New Roman" panose="02020603050405020304" pitchFamily="18" charset="0"/>
              </a:rPr>
              <a:t> price dataset.</a:t>
            </a:r>
          </a:p>
          <a:p>
            <a:r>
              <a:rPr lang="en-US" sz="2000" b="1" dirty="0" smtClean="0">
                <a:solidFill>
                  <a:srgbClr val="000000"/>
                </a:solidFill>
                <a:latin typeface="Times New Roman" panose="02020603050405020304" pitchFamily="18" charset="0"/>
                <a:cs typeface="Times New Roman" panose="02020603050405020304" pitchFamily="18" charset="0"/>
              </a:rPr>
              <a:t>Model Selection</a:t>
            </a:r>
            <a:r>
              <a:rPr lang="en-US" sz="2000" dirty="0" smtClean="0">
                <a:solidFill>
                  <a:srgbClr val="000000"/>
                </a:solidFill>
                <a:latin typeface="Times New Roman" panose="02020603050405020304" pitchFamily="18" charset="0"/>
                <a:cs typeface="Times New Roman" panose="02020603050405020304" pitchFamily="18" charset="0"/>
              </a:rPr>
              <a:t>: Choose regression models such as Random Forest, Gradient Boosting, or LSTM for price prediction.</a:t>
            </a:r>
          </a:p>
          <a:p>
            <a:r>
              <a:rPr lang="en-US" sz="2000" b="1" dirty="0" smtClean="0">
                <a:solidFill>
                  <a:srgbClr val="000000"/>
                </a:solidFill>
                <a:latin typeface="Times New Roman" panose="02020603050405020304" pitchFamily="18" charset="0"/>
                <a:cs typeface="Times New Roman" panose="02020603050405020304" pitchFamily="18" charset="0"/>
              </a:rPr>
              <a:t>Model Training</a:t>
            </a:r>
            <a:r>
              <a:rPr lang="en-US" sz="2000" dirty="0" smtClean="0">
                <a:solidFill>
                  <a:srgbClr val="000000"/>
                </a:solidFill>
                <a:latin typeface="Times New Roman" panose="02020603050405020304" pitchFamily="18" charset="0"/>
                <a:cs typeface="Times New Roman" panose="02020603050405020304" pitchFamily="18" charset="0"/>
              </a:rPr>
              <a:t>: Train the selected models using historical price data and engineered features.</a:t>
            </a:r>
          </a:p>
          <a:p>
            <a:r>
              <a:rPr lang="en-US" sz="2000" b="1" dirty="0" smtClean="0">
                <a:solidFill>
                  <a:srgbClr val="000000"/>
                </a:solidFill>
                <a:latin typeface="Times New Roman" panose="02020603050405020304" pitchFamily="18" charset="0"/>
                <a:cs typeface="Times New Roman" panose="02020603050405020304" pitchFamily="18" charset="0"/>
              </a:rPr>
              <a:t>Model Evaluation</a:t>
            </a:r>
            <a:r>
              <a:rPr lang="en-US" sz="2000" dirty="0" smtClean="0">
                <a:solidFill>
                  <a:srgbClr val="000000"/>
                </a:solidFill>
                <a:latin typeface="Times New Roman" panose="02020603050405020304" pitchFamily="18" charset="0"/>
                <a:cs typeface="Times New Roman" panose="02020603050405020304" pitchFamily="18" charset="0"/>
              </a:rPr>
              <a:t>: Evaluate model performance using metrics like mean squared error (MSE) or R-squared.</a:t>
            </a:r>
          </a:p>
          <a:p>
            <a:r>
              <a:rPr lang="en-US" sz="2000" b="1" dirty="0" err="1" smtClean="0">
                <a:solidFill>
                  <a:srgbClr val="000000"/>
                </a:solidFill>
                <a:latin typeface="Times New Roman" panose="02020603050405020304" pitchFamily="18" charset="0"/>
                <a:cs typeface="Times New Roman" panose="02020603050405020304" pitchFamily="18" charset="0"/>
              </a:rPr>
              <a:t>Hyperparameter</a:t>
            </a:r>
            <a:r>
              <a:rPr lang="en-US" sz="2000" b="1" dirty="0" smtClean="0">
                <a:solidFill>
                  <a:srgbClr val="000000"/>
                </a:solidFill>
                <a:latin typeface="Times New Roman" panose="02020603050405020304" pitchFamily="18" charset="0"/>
                <a:cs typeface="Times New Roman" panose="02020603050405020304" pitchFamily="18" charset="0"/>
              </a:rPr>
              <a:t> Tuning: </a:t>
            </a:r>
            <a:r>
              <a:rPr lang="en-US" sz="2000" dirty="0" smtClean="0">
                <a:solidFill>
                  <a:srgbClr val="000000"/>
                </a:solidFill>
                <a:latin typeface="Times New Roman" panose="02020603050405020304" pitchFamily="18" charset="0"/>
                <a:cs typeface="Times New Roman" panose="02020603050405020304" pitchFamily="18" charset="0"/>
              </a:rPr>
              <a:t>Optimize model parameters using techniques like Grid Search or Randomized Search.</a:t>
            </a:r>
          </a:p>
          <a:p>
            <a:r>
              <a:rPr lang="en-US" sz="2000" b="1" dirty="0" smtClean="0">
                <a:solidFill>
                  <a:srgbClr val="000000"/>
                </a:solidFill>
                <a:latin typeface="Times New Roman" panose="02020603050405020304" pitchFamily="18" charset="0"/>
                <a:cs typeface="Times New Roman" panose="02020603050405020304" pitchFamily="18" charset="0"/>
              </a:rPr>
              <a:t>Prediction and Forecasting: </a:t>
            </a:r>
            <a:r>
              <a:rPr lang="en-US" sz="2000" dirty="0" smtClean="0">
                <a:solidFill>
                  <a:srgbClr val="000000"/>
                </a:solidFill>
                <a:latin typeface="Times New Roman" panose="02020603050405020304" pitchFamily="18" charset="0"/>
                <a:cs typeface="Times New Roman" panose="02020603050405020304" pitchFamily="18" charset="0"/>
              </a:rPr>
              <a:t>Make predictions for future </a:t>
            </a:r>
            <a:r>
              <a:rPr lang="en-US" sz="2000" dirty="0" err="1" smtClean="0">
                <a:solidFill>
                  <a:srgbClr val="000000"/>
                </a:solidFill>
                <a:latin typeface="Times New Roman" panose="02020603050405020304" pitchFamily="18" charset="0"/>
                <a:cs typeface="Times New Roman" panose="02020603050405020304" pitchFamily="18" charset="0"/>
              </a:rPr>
              <a:t>Dogecoin</a:t>
            </a:r>
            <a:r>
              <a:rPr lang="en-US" sz="2000" dirty="0" smtClean="0">
                <a:solidFill>
                  <a:srgbClr val="000000"/>
                </a:solidFill>
                <a:latin typeface="Times New Roman" panose="02020603050405020304" pitchFamily="18" charset="0"/>
                <a:cs typeface="Times New Roman" panose="02020603050405020304" pitchFamily="18" charset="0"/>
              </a:rPr>
              <a:t> prices based on trained models and updated data.</a:t>
            </a:r>
            <a:endParaRPr lang="en-GB" sz="2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9178495" y="3209925"/>
            <a:ext cx="2762250" cy="3257550"/>
            <a:chOff x="8201025" y="2933701"/>
            <a:chExt cx="2762250" cy="3257550"/>
          </a:xfrm>
        </p:grpSpPr>
        <p:sp>
          <p:nvSpPr>
            <p:cNvPr id="104864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8201025" y="2933701"/>
              <a:ext cx="2762250" cy="3257550"/>
            </a:xfrm>
            <a:prstGeom prst="rect">
              <a:avLst/>
            </a:prstGeom>
          </p:spPr>
        </p:pic>
      </p:grpSp>
      <p:sp>
        <p:nvSpPr>
          <p:cNvPr id="104864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7"/>
          <p:cNvSpPr txBox="1">
            <a:spLocks noGrp="1"/>
          </p:cNvSpPr>
          <p:nvPr>
            <p:ph type="title"/>
          </p:nvPr>
        </p:nvSpPr>
        <p:spPr>
          <a:xfrm>
            <a:off x="834072" y="575055"/>
            <a:ext cx="5638800"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6"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048711" name="TextBox 1048710"/>
          <p:cNvSpPr txBox="1"/>
          <p:nvPr/>
        </p:nvSpPr>
        <p:spPr>
          <a:xfrm>
            <a:off x="621369" y="1375408"/>
            <a:ext cx="8960780" cy="3785652"/>
          </a:xfrm>
          <a:prstGeom prst="rect">
            <a:avLst/>
          </a:prstGeom>
        </p:spPr>
        <p:txBody>
          <a:bodyPr wrap="square" rtlCol="0">
            <a:spAutoFit/>
          </a:bodyPr>
          <a:lstStyle/>
          <a:p>
            <a:r>
              <a:rPr lang="en-US" sz="2000" dirty="0" err="1" smtClean="0">
                <a:solidFill>
                  <a:srgbClr val="000000"/>
                </a:solidFill>
                <a:latin typeface="Times New Roman" panose="02020603050405020304" pitchFamily="18" charset="0"/>
                <a:cs typeface="Times New Roman" panose="02020603050405020304" pitchFamily="18" charset="0"/>
              </a:rPr>
              <a:t>Dogecoin</a:t>
            </a:r>
            <a:r>
              <a:rPr lang="en-US" sz="2000" dirty="0" smtClean="0">
                <a:solidFill>
                  <a:srgbClr val="000000"/>
                </a:solidFill>
                <a:latin typeface="Times New Roman" panose="02020603050405020304" pitchFamily="18" charset="0"/>
                <a:cs typeface="Times New Roman" panose="02020603050405020304" pitchFamily="18" charset="0"/>
              </a:rPr>
              <a:t> price prediction involves developing a machine learning model that can accurately forecast the future prices of </a:t>
            </a:r>
            <a:r>
              <a:rPr lang="en-US" sz="2000" dirty="0" err="1" smtClean="0">
                <a:solidFill>
                  <a:srgbClr val="000000"/>
                </a:solidFill>
                <a:latin typeface="Times New Roman" panose="02020603050405020304" pitchFamily="18" charset="0"/>
                <a:cs typeface="Times New Roman" panose="02020603050405020304" pitchFamily="18" charset="0"/>
              </a:rPr>
              <a:t>Dogecoin</a:t>
            </a:r>
            <a:r>
              <a:rPr lang="en-US" sz="2000" dirty="0" smtClean="0">
                <a:solidFill>
                  <a:srgbClr val="000000"/>
                </a:solidFill>
                <a:latin typeface="Times New Roman" panose="02020603050405020304" pitchFamily="18" charset="0"/>
                <a:cs typeface="Times New Roman" panose="02020603050405020304" pitchFamily="18" charset="0"/>
              </a:rPr>
              <a:t> based on historical price data, trading volume, and relevant market indicators. The goal is to leverage data-driven techniques to analyze patterns and trends in </a:t>
            </a:r>
            <a:r>
              <a:rPr lang="en-US" sz="2000" dirty="0" err="1" smtClean="0">
                <a:solidFill>
                  <a:srgbClr val="000000"/>
                </a:solidFill>
                <a:latin typeface="Times New Roman" panose="02020603050405020304" pitchFamily="18" charset="0"/>
                <a:cs typeface="Times New Roman" panose="02020603050405020304" pitchFamily="18" charset="0"/>
              </a:rPr>
              <a:t>Dogecoin's</a:t>
            </a:r>
            <a:r>
              <a:rPr lang="en-US" sz="2000" dirty="0" smtClean="0">
                <a:solidFill>
                  <a:srgbClr val="000000"/>
                </a:solidFill>
                <a:latin typeface="Times New Roman" panose="02020603050405020304" pitchFamily="18" charset="0"/>
                <a:cs typeface="Times New Roman" panose="02020603050405020304" pitchFamily="18" charset="0"/>
              </a:rPr>
              <a:t> price movements, identify influential factors impacting price fluctuations, and build a predictive model capable of providing actionable insights for investors and traders. The challenge lies in handling the inherent volatility and unpredictability of cryptocurrency markets, addressing data quality issues, selecting appropriate features, and designing robust machine learning algorithms that can generalize well to unseen data while minimizing prediction errors. The ultimate objective is to empower stakeholders with reliable forecasts and decision-making support to navigate the dynamic landscape of </a:t>
            </a:r>
            <a:r>
              <a:rPr lang="en-US" sz="2000" dirty="0" err="1" smtClean="0">
                <a:solidFill>
                  <a:srgbClr val="000000"/>
                </a:solidFill>
                <a:latin typeface="Times New Roman" panose="02020603050405020304" pitchFamily="18" charset="0"/>
                <a:cs typeface="Times New Roman" panose="02020603050405020304" pitchFamily="18" charset="0"/>
              </a:rPr>
              <a:t>Dogecoin</a:t>
            </a:r>
            <a:r>
              <a:rPr lang="en-US" sz="2000" dirty="0" smtClean="0">
                <a:solidFill>
                  <a:srgbClr val="000000"/>
                </a:solidFill>
                <a:latin typeface="Times New Roman" panose="02020603050405020304" pitchFamily="18" charset="0"/>
                <a:cs typeface="Times New Roman" panose="02020603050405020304" pitchFamily="18" charset="0"/>
              </a:rPr>
              <a:t> trading and investment opportunities effectively.</a:t>
            </a:r>
            <a:endParaRPr lang="en-GB" sz="2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4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9" name="object 6"/>
          <p:cNvSpPr/>
          <p:nvPr/>
        </p:nvSpPr>
        <p:spPr>
          <a:xfrm>
            <a:off x="8229600" y="98710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0" name="object 7"/>
          <p:cNvSpPr txBox="1">
            <a:spLocks noGrp="1"/>
          </p:cNvSpPr>
          <p:nvPr>
            <p:ph type="title"/>
          </p:nvPr>
        </p:nvSpPr>
        <p:spPr>
          <a:xfrm>
            <a:off x="739775" y="829627"/>
            <a:ext cx="5264785" cy="63881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048712" name="TextBox 1048711"/>
          <p:cNvSpPr txBox="1"/>
          <p:nvPr/>
        </p:nvSpPr>
        <p:spPr>
          <a:xfrm>
            <a:off x="990600" y="1828800"/>
            <a:ext cx="8081515" cy="3416320"/>
          </a:xfrm>
          <a:prstGeom prst="rect">
            <a:avLst/>
          </a:prstGeom>
        </p:spPr>
        <p:txBody>
          <a:bodyPr wrap="square" rtlCol="0">
            <a:spAutoFit/>
          </a:bodyPr>
          <a:lstStyle/>
          <a:p>
            <a:r>
              <a:rPr lang="en-GB" sz="2400" dirty="0">
                <a:solidFill>
                  <a:srgbClr val="000000"/>
                </a:solidFill>
              </a:rPr>
              <a:t>Develop a personalized music recommendation system using machine learning algorithms to enhance user engagement and satisfaction on music streaming platforms, focusing on user preferences, data collection, feature engineering, ML algorithms (Collaborative Filtering, Content-Based Filtering), evaluation metrics (Precision, Recall, MAP), user interface design (Search, Filters, Playlists), testing, deployment, and ongoing monitoring and maintenance.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4" name="object 3"/>
          <p:cNvSpPr/>
          <p:nvPr/>
        </p:nvSpPr>
        <p:spPr>
          <a:xfrm>
            <a:off x="8458200" y="98504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558165" y="385444"/>
            <a:ext cx="9764395" cy="1005458"/>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48713" name="TextBox 1048712"/>
          <p:cNvSpPr txBox="1"/>
          <p:nvPr/>
        </p:nvSpPr>
        <p:spPr>
          <a:xfrm>
            <a:off x="915366" y="1610035"/>
            <a:ext cx="8676020" cy="4154984"/>
          </a:xfrm>
          <a:prstGeom prst="rect">
            <a:avLst/>
          </a:prstGeom>
        </p:spPr>
        <p:txBody>
          <a:bodyPr wrap="square" rtlCol="0">
            <a:spAutoFit/>
          </a:bodyPr>
          <a:lstStyle/>
          <a:p>
            <a:r>
              <a:rPr lang="en-US" sz="2400" dirty="0">
                <a:latin typeface="Times New Roman" panose="02020603050405020304" pitchFamily="18" charset="0"/>
                <a:cs typeface="Times New Roman" panose="02020603050405020304" pitchFamily="18" charset="0"/>
              </a:rPr>
              <a:t>The end users for </a:t>
            </a:r>
            <a:r>
              <a:rPr lang="en-US" sz="2400" dirty="0" err="1">
                <a:latin typeface="Times New Roman" panose="02020603050405020304" pitchFamily="18" charset="0"/>
                <a:cs typeface="Times New Roman" panose="02020603050405020304" pitchFamily="18" charset="0"/>
              </a:rPr>
              <a:t>Dogecoin</a:t>
            </a:r>
            <a:r>
              <a:rPr lang="en-US" sz="2400" dirty="0">
                <a:latin typeface="Times New Roman" panose="02020603050405020304" pitchFamily="18" charset="0"/>
                <a:cs typeface="Times New Roman" panose="02020603050405020304" pitchFamily="18" charset="0"/>
              </a:rPr>
              <a:t> price prediction include cryptocurrency investors, traders, financial analysts, and market enthusiasts who seek to make informed decisions regarding buying, selling, or holding </a:t>
            </a:r>
            <a:r>
              <a:rPr lang="en-US" sz="2400" dirty="0" err="1">
                <a:latin typeface="Times New Roman" panose="02020603050405020304" pitchFamily="18" charset="0"/>
                <a:cs typeface="Times New Roman" panose="02020603050405020304" pitchFamily="18" charset="0"/>
              </a:rPr>
              <a:t>Dogecoin</a:t>
            </a:r>
            <a:r>
              <a:rPr lang="en-US" sz="2400" dirty="0">
                <a:latin typeface="Times New Roman" panose="02020603050405020304" pitchFamily="18" charset="0"/>
                <a:cs typeface="Times New Roman" panose="02020603050405020304" pitchFamily="18" charset="0"/>
              </a:rPr>
              <a:t> based on predicted price trends. These end users rely on accurate and timely forecasts to optimize their investment strategies, manage risk, capitalize on market opportunities, and stay updated with the dynamic nature of cryptocurrency markets. Additionally, financial institutions, investment firms, and hedge funds may also utilize </a:t>
            </a:r>
            <a:r>
              <a:rPr lang="en-US" sz="2400" dirty="0" err="1">
                <a:latin typeface="Times New Roman" panose="02020603050405020304" pitchFamily="18" charset="0"/>
                <a:cs typeface="Times New Roman" panose="02020603050405020304" pitchFamily="18" charset="0"/>
              </a:rPr>
              <a:t>Dogecoin</a:t>
            </a:r>
            <a:r>
              <a:rPr lang="en-US" sz="2400" dirty="0">
                <a:latin typeface="Times New Roman" panose="02020603050405020304" pitchFamily="18" charset="0"/>
                <a:cs typeface="Times New Roman" panose="02020603050405020304" pitchFamily="18" charset="0"/>
              </a:rPr>
              <a:t> price predictions to support trading algorithms, portfolio management, and risk assessment strategies within their cryptocurrency investment portfolios</a:t>
            </a:r>
            <a:endParaRPr lang="en-GB"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2" name="object 6"/>
          <p:cNvSpPr txBox="1">
            <a:spLocks noGrp="1"/>
          </p:cNvSpPr>
          <p:nvPr>
            <p:ph type="title"/>
          </p:nvPr>
        </p:nvSpPr>
        <p:spPr>
          <a:xfrm>
            <a:off x="220723" y="-177165"/>
            <a:ext cx="9764395" cy="1019175"/>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48714" name="TextBox 1048713"/>
          <p:cNvSpPr txBox="1"/>
          <p:nvPr/>
        </p:nvSpPr>
        <p:spPr>
          <a:xfrm>
            <a:off x="609600" y="930558"/>
            <a:ext cx="9313802" cy="5632311"/>
          </a:xfrm>
          <a:prstGeom prst="rect">
            <a:avLst/>
          </a:prstGeom>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Our </a:t>
            </a:r>
            <a:r>
              <a:rPr lang="en-US" sz="2400" dirty="0">
                <a:latin typeface="Times New Roman" panose="02020603050405020304" pitchFamily="18" charset="0"/>
                <a:cs typeface="Times New Roman" panose="02020603050405020304" pitchFamily="18" charset="0"/>
              </a:rPr>
              <a:t>solution for </a:t>
            </a:r>
            <a:r>
              <a:rPr lang="en-US" sz="2400" dirty="0" err="1">
                <a:latin typeface="Times New Roman" panose="02020603050405020304" pitchFamily="18" charset="0"/>
                <a:cs typeface="Times New Roman" panose="02020603050405020304" pitchFamily="18" charset="0"/>
              </a:rPr>
              <a:t>Dogecoin</a:t>
            </a:r>
            <a:r>
              <a:rPr lang="en-US" sz="2400" dirty="0">
                <a:latin typeface="Times New Roman" panose="02020603050405020304" pitchFamily="18" charset="0"/>
                <a:cs typeface="Times New Roman" panose="02020603050405020304" pitchFamily="18" charset="0"/>
              </a:rPr>
              <a:t> price prediction leverages advanced machine learning techniques to provide accurate forecasts of future price </a:t>
            </a:r>
            <a:r>
              <a:rPr lang="en-US" sz="2400" dirty="0" smtClean="0">
                <a:latin typeface="Times New Roman" panose="02020603050405020304" pitchFamily="18" charset="0"/>
                <a:cs typeface="Times New Roman" panose="02020603050405020304" pitchFamily="18" charset="0"/>
              </a:rPr>
              <a:t>movements.</a:t>
            </a:r>
          </a:p>
          <a:p>
            <a:r>
              <a:rPr lang="en-IN" sz="2800" b="1" u="sng" dirty="0" smtClean="0">
                <a:latin typeface="Times New Roman" panose="02020603050405020304" pitchFamily="18" charset="0"/>
                <a:cs typeface="Times New Roman" panose="02020603050405020304" pitchFamily="18" charset="0"/>
              </a:rPr>
              <a:t>Value </a:t>
            </a:r>
            <a:r>
              <a:rPr lang="en-IN" sz="2800" b="1" u="sng" dirty="0">
                <a:latin typeface="Times New Roman" panose="02020603050405020304" pitchFamily="18" charset="0"/>
                <a:cs typeface="Times New Roman" panose="02020603050405020304" pitchFamily="18" charset="0"/>
              </a:rPr>
              <a:t>Proposition:</a:t>
            </a:r>
            <a:endParaRPr lang="en-GB" sz="2800" b="1" u="sng" dirty="0" smtClean="0">
              <a:solidFill>
                <a:srgbClr val="000000"/>
              </a:solidFill>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Accurate </a:t>
            </a:r>
            <a:r>
              <a:rPr lang="en-US" sz="2400" b="1" dirty="0">
                <a:latin typeface="Times New Roman" panose="02020603050405020304" pitchFamily="18" charset="0"/>
                <a:cs typeface="Times New Roman" panose="02020603050405020304" pitchFamily="18" charset="0"/>
              </a:rPr>
              <a:t>Forecasting</a:t>
            </a:r>
            <a:r>
              <a:rPr lang="en-US" sz="2400" dirty="0">
                <a:latin typeface="Times New Roman" panose="02020603050405020304" pitchFamily="18" charset="0"/>
                <a:cs typeface="Times New Roman" panose="02020603050405020304" pitchFamily="18" charset="0"/>
              </a:rPr>
              <a:t>: Our solution provides precise predictions of </a:t>
            </a:r>
            <a:r>
              <a:rPr lang="en-US" sz="2400" dirty="0" err="1">
                <a:latin typeface="Times New Roman" panose="02020603050405020304" pitchFamily="18" charset="0"/>
                <a:cs typeface="Times New Roman" panose="02020603050405020304" pitchFamily="18" charset="0"/>
              </a:rPr>
              <a:t>Dogecoin</a:t>
            </a:r>
            <a:r>
              <a:rPr lang="en-US" sz="2400" dirty="0">
                <a:latin typeface="Times New Roman" panose="02020603050405020304" pitchFamily="18" charset="0"/>
                <a:cs typeface="Times New Roman" panose="02020603050405020304" pitchFamily="18" charset="0"/>
              </a:rPr>
              <a:t> price movements, aiding investors in making informed decisions.</a:t>
            </a:r>
          </a:p>
          <a:p>
            <a:r>
              <a:rPr lang="en-US" sz="2400" b="1" dirty="0">
                <a:latin typeface="Times New Roman" panose="02020603050405020304" pitchFamily="18" charset="0"/>
                <a:cs typeface="Times New Roman" panose="02020603050405020304" pitchFamily="18" charset="0"/>
              </a:rPr>
              <a:t>Risk Management</a:t>
            </a:r>
            <a:r>
              <a:rPr lang="en-US" sz="2400" dirty="0">
                <a:latin typeface="Times New Roman" panose="02020603050405020304" pitchFamily="18" charset="0"/>
                <a:cs typeface="Times New Roman" panose="02020603050405020304" pitchFamily="18" charset="0"/>
              </a:rPr>
              <a:t>: By identifying trends and patterns, our solution helps users mitigate risks associated with cryptocurrency trading.</a:t>
            </a:r>
          </a:p>
          <a:p>
            <a:r>
              <a:rPr lang="en-US" sz="2400" b="1" dirty="0">
                <a:latin typeface="Times New Roman" panose="02020603050405020304" pitchFamily="18" charset="0"/>
                <a:cs typeface="Times New Roman" panose="02020603050405020304" pitchFamily="18" charset="0"/>
              </a:rPr>
              <a:t>Opportunity Identification</a:t>
            </a:r>
            <a:r>
              <a:rPr lang="en-US" sz="2400" dirty="0">
                <a:latin typeface="Times New Roman" panose="02020603050405020304" pitchFamily="18" charset="0"/>
                <a:cs typeface="Times New Roman" panose="02020603050405020304" pitchFamily="18" charset="0"/>
              </a:rPr>
              <a:t>: Users can capitalize on market opportunities and optimize their investment strategies based on forecasted price trends.</a:t>
            </a:r>
          </a:p>
          <a:p>
            <a:r>
              <a:rPr lang="en-US" sz="2400" b="1" dirty="0">
                <a:latin typeface="Times New Roman" panose="02020603050405020304" pitchFamily="18" charset="0"/>
                <a:cs typeface="Times New Roman" panose="02020603050405020304" pitchFamily="18" charset="0"/>
              </a:rPr>
              <a:t>Enhanced Decision-Making</a:t>
            </a:r>
            <a:r>
              <a:rPr lang="en-US" sz="2400" dirty="0">
                <a:latin typeface="Times New Roman" panose="02020603050405020304" pitchFamily="18" charset="0"/>
                <a:cs typeface="Times New Roman" panose="02020603050405020304" pitchFamily="18" charset="0"/>
              </a:rPr>
              <a:t>: Our solution empowers stakeholders with actionable insights, enabling them to stay ahead in the dynamic cryptocurrency market.</a:t>
            </a:r>
          </a:p>
          <a:p>
            <a:endParaRPr lang="en-GB" sz="2000" dirty="0">
              <a:solidFill>
                <a:srgbClr val="0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9" name="object 7"/>
          <p:cNvSpPr txBox="1">
            <a:spLocks noGrp="1"/>
          </p:cNvSpPr>
          <p:nvPr>
            <p:ph type="title"/>
          </p:nvPr>
        </p:nvSpPr>
        <p:spPr>
          <a:xfrm>
            <a:off x="0" y="98806"/>
            <a:ext cx="9764395" cy="908304"/>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104867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48715" name="TextBox 1048714"/>
          <p:cNvSpPr txBox="1"/>
          <p:nvPr/>
        </p:nvSpPr>
        <p:spPr>
          <a:xfrm>
            <a:off x="281044" y="1205302"/>
            <a:ext cx="8939156" cy="4524315"/>
          </a:xfrm>
          <a:prstGeom prst="rect">
            <a:avLst/>
          </a:prstGeom>
        </p:spPr>
        <p:txBody>
          <a:bodyPr wrap="square" rtlCol="0">
            <a:spAutoFit/>
          </a:bodyPr>
          <a:lstStyle/>
          <a:p>
            <a:r>
              <a:rPr lang="en-US" sz="2400" dirty="0" err="1">
                <a:latin typeface="Times New Roman" panose="02020603050405020304" pitchFamily="18" charset="0"/>
                <a:cs typeface="Times New Roman" panose="02020603050405020304" pitchFamily="18" charset="0"/>
              </a:rPr>
              <a:t>Dogecoin</a:t>
            </a:r>
            <a:r>
              <a:rPr lang="en-US" sz="2400" dirty="0">
                <a:latin typeface="Times New Roman" panose="02020603050405020304" pitchFamily="18" charset="0"/>
                <a:cs typeface="Times New Roman" panose="02020603050405020304" pitchFamily="18" charset="0"/>
              </a:rPr>
              <a:t> price prediction lies in its ability to leverage cutting-edge machine learning algorithms and data-driven analysis to accurately forecast future price movements. By incorporating a comprehensive range of features, including historical price data, trading volume, sentiment analysis, and technical indicators, our solution can capture complex market dynamics and patterns that traditional methods often miss. This enables investors and traders to make informed decisions, anticipate market trends, and capitalize on opportunities with greater precision and confidence. Additionally, our solution's adaptability and scalability ensure that it can evolve alongside changing market conditions and deliver consistent value over time, making it a powerful tool for navigating the dynamic world of cryptocurrency trading.</a:t>
            </a:r>
            <a:endParaRPr lang="en-GB"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3" cstate="print"/>
          <a:stretch>
            <a:fillRect/>
          </a:stretch>
        </p:blipFill>
        <p:spPr>
          <a:xfrm>
            <a:off x="1666875" y="6467475"/>
            <a:ext cx="76200" cy="177800"/>
          </a:xfrm>
          <a:prstGeom prst="rect">
            <a:avLst/>
          </a:prstGeom>
        </p:spPr>
      </p:pic>
      <p:sp>
        <p:nvSpPr>
          <p:cNvPr id="104867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048677" name="object 8"/>
          <p:cNvSpPr txBox="1">
            <a:spLocks noGrp="1"/>
          </p:cNvSpPr>
          <p:nvPr>
            <p:ph type="ctrTitle"/>
          </p:nvPr>
        </p:nvSpPr>
        <p:spPr>
          <a:xfrm>
            <a:off x="242448" y="152400"/>
            <a:ext cx="4254427" cy="737236"/>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48717" name="TextBox 1048716"/>
          <p:cNvSpPr txBox="1"/>
          <p:nvPr/>
        </p:nvSpPr>
        <p:spPr>
          <a:xfrm>
            <a:off x="304800" y="855304"/>
            <a:ext cx="9505950" cy="6186309"/>
          </a:xfrm>
          <a:prstGeom prst="rect">
            <a:avLst/>
          </a:prstGeom>
        </p:spPr>
        <p:txBody>
          <a:bodyPr wrap="square" rtlCol="0">
            <a:spAutoFit/>
          </a:bodyPr>
          <a:lstStyle/>
          <a:p>
            <a:r>
              <a:rPr lang="en-US" b="1" dirty="0">
                <a:latin typeface="Times New Roman" panose="02020603050405020304" pitchFamily="18" charset="0"/>
                <a:cs typeface="Times New Roman" panose="02020603050405020304" pitchFamily="18" charset="0"/>
              </a:rPr>
              <a:t>Data </a:t>
            </a:r>
            <a:r>
              <a:rPr lang="en-US" b="1" dirty="0" smtClean="0">
                <a:latin typeface="Times New Roman" panose="02020603050405020304" pitchFamily="18" charset="0"/>
                <a:cs typeface="Times New Roman" panose="02020603050405020304" pitchFamily="18" charset="0"/>
              </a:rPr>
              <a:t>Preparation</a:t>
            </a:r>
            <a:r>
              <a:rPr lang="en-US" dirty="0" smtClean="0">
                <a:latin typeface="Times New Roman" panose="02020603050405020304" pitchFamily="18" charset="0"/>
                <a:cs typeface="Times New Roman" panose="02020603050405020304" pitchFamily="18" charset="0"/>
              </a:rPr>
              <a:t>: Ensure </a:t>
            </a:r>
            <a:r>
              <a:rPr lang="en-US" dirty="0">
                <a:latin typeface="Times New Roman" panose="02020603050405020304" pitchFamily="18" charset="0"/>
                <a:cs typeface="Times New Roman" panose="02020603050405020304" pitchFamily="18" charset="0"/>
              </a:rPr>
              <a:t>the dataset is cleaned, preprocessed, and feature-engineered appropriately.</a:t>
            </a:r>
          </a:p>
          <a:p>
            <a:pPr lvl="1"/>
            <a:r>
              <a:rPr lang="en-US" dirty="0">
                <a:latin typeface="Times New Roman" panose="02020603050405020304" pitchFamily="18" charset="0"/>
                <a:cs typeface="Times New Roman" panose="02020603050405020304" pitchFamily="18" charset="0"/>
              </a:rPr>
              <a:t>Split the data into training and testing sets.</a:t>
            </a:r>
          </a:p>
          <a:p>
            <a:r>
              <a:rPr lang="en-US" b="1" dirty="0">
                <a:latin typeface="Times New Roman" panose="02020603050405020304" pitchFamily="18" charset="0"/>
                <a:cs typeface="Times New Roman" panose="02020603050405020304" pitchFamily="18" charset="0"/>
              </a:rPr>
              <a:t>Model </a:t>
            </a:r>
            <a:r>
              <a:rPr lang="en-US" b="1" dirty="0" smtClean="0">
                <a:latin typeface="Times New Roman" panose="02020603050405020304" pitchFamily="18" charset="0"/>
                <a:cs typeface="Times New Roman" panose="02020603050405020304" pitchFamily="18" charset="0"/>
              </a:rPr>
              <a:t>Selection</a:t>
            </a:r>
            <a:r>
              <a:rPr lang="en-US" dirty="0" smtClean="0">
                <a:latin typeface="Times New Roman" panose="02020603050405020304" pitchFamily="18" charset="0"/>
                <a:cs typeface="Times New Roman" panose="02020603050405020304" pitchFamily="18" charset="0"/>
              </a:rPr>
              <a:t>: Choose </a:t>
            </a:r>
            <a:r>
              <a:rPr lang="en-US" dirty="0">
                <a:latin typeface="Times New Roman" panose="02020603050405020304" pitchFamily="18" charset="0"/>
                <a:cs typeface="Times New Roman" panose="02020603050405020304" pitchFamily="18" charset="0"/>
              </a:rPr>
              <a:t>a regression model suitable for price prediction. Common choices include:</a:t>
            </a:r>
          </a:p>
          <a:p>
            <a:pPr marL="171450" lvl="2"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Linear Regression</a:t>
            </a:r>
          </a:p>
          <a:p>
            <a:pPr marL="171450" lvl="2"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Forest </a:t>
            </a:r>
            <a:r>
              <a:rPr lang="en-US" dirty="0" err="1">
                <a:latin typeface="Times New Roman" panose="02020603050405020304" pitchFamily="18" charset="0"/>
                <a:cs typeface="Times New Roman" panose="02020603050405020304" pitchFamily="18" charset="0"/>
              </a:rPr>
              <a:t>Regressor</a:t>
            </a:r>
            <a:endParaRPr lang="en-US" dirty="0">
              <a:latin typeface="Times New Roman" panose="02020603050405020304" pitchFamily="18" charset="0"/>
              <a:cs typeface="Times New Roman" panose="02020603050405020304" pitchFamily="18" charset="0"/>
            </a:endParaRPr>
          </a:p>
          <a:p>
            <a:pPr marL="171450" lvl="2"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Gradient Boosting </a:t>
            </a:r>
            <a:r>
              <a:rPr lang="en-US" dirty="0" err="1">
                <a:latin typeface="Times New Roman" panose="02020603050405020304" pitchFamily="18" charset="0"/>
                <a:cs typeface="Times New Roman" panose="02020603050405020304" pitchFamily="18" charset="0"/>
              </a:rPr>
              <a:t>Regressor</a:t>
            </a:r>
            <a:r>
              <a:rPr lang="en-US" dirty="0">
                <a:latin typeface="Times New Roman" panose="02020603050405020304" pitchFamily="18" charset="0"/>
                <a:cs typeface="Times New Roman" panose="02020603050405020304" pitchFamily="18" charset="0"/>
              </a:rPr>
              <a:t> (e.g.,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a:t>
            </a:r>
          </a:p>
          <a:p>
            <a:pPr marL="171450" lvl="2"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 Vector Machine (SVM) </a:t>
            </a:r>
            <a:r>
              <a:rPr lang="en-US" dirty="0" err="1">
                <a:latin typeface="Times New Roman" panose="02020603050405020304" pitchFamily="18" charset="0"/>
                <a:cs typeface="Times New Roman" panose="02020603050405020304" pitchFamily="18" charset="0"/>
              </a:rPr>
              <a:t>Regressor</a:t>
            </a:r>
            <a:endParaRPr lang="en-US" dirty="0">
              <a:latin typeface="Times New Roman" panose="02020603050405020304" pitchFamily="18" charset="0"/>
              <a:cs typeface="Times New Roman" panose="02020603050405020304" pitchFamily="18" charset="0"/>
            </a:endParaRPr>
          </a:p>
          <a:p>
            <a:pPr marL="171450" lvl="2"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Long Short-Term Memory (LSTM) for time series </a:t>
            </a:r>
            <a:r>
              <a:rPr lang="en-US" dirty="0" smtClean="0">
                <a:latin typeface="Times New Roman" panose="02020603050405020304" pitchFamily="18" charset="0"/>
                <a:cs typeface="Times New Roman" panose="02020603050405020304" pitchFamily="18" charset="0"/>
              </a:rPr>
              <a:t>forecasting</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Model </a:t>
            </a:r>
            <a:r>
              <a:rPr lang="en-US" b="1" dirty="0" smtClean="0">
                <a:latin typeface="Times New Roman" panose="02020603050405020304" pitchFamily="18" charset="0"/>
                <a:cs typeface="Times New Roman" panose="02020603050405020304" pitchFamily="18" charset="0"/>
              </a:rPr>
              <a:t>Training</a:t>
            </a:r>
            <a:r>
              <a:rPr lang="en-US" dirty="0" smtClean="0">
                <a:latin typeface="Times New Roman" panose="02020603050405020304" pitchFamily="18" charset="0"/>
                <a:cs typeface="Times New Roman" panose="02020603050405020304" pitchFamily="18" charset="0"/>
              </a:rPr>
              <a:t>: Train </a:t>
            </a:r>
            <a:r>
              <a:rPr lang="en-US" dirty="0">
                <a:latin typeface="Times New Roman" panose="02020603050405020304" pitchFamily="18" charset="0"/>
                <a:cs typeface="Times New Roman" panose="02020603050405020304" pitchFamily="18" charset="0"/>
              </a:rPr>
              <a:t>the selected model(s) using the training dataset.</a:t>
            </a:r>
          </a:p>
          <a:p>
            <a:pPr lvl="1"/>
            <a:r>
              <a:rPr lang="en-US" dirty="0">
                <a:latin typeface="Times New Roman" panose="02020603050405020304" pitchFamily="18" charset="0"/>
                <a:cs typeface="Times New Roman" panose="02020603050405020304" pitchFamily="18" charset="0"/>
              </a:rPr>
              <a:t>Implement cross-validation techniques (e.g., k-fold cross-validation) to assess model performance and avoid overfitting.</a:t>
            </a:r>
          </a:p>
          <a:p>
            <a:r>
              <a:rPr lang="en-US" b="1" dirty="0">
                <a:latin typeface="Times New Roman" panose="02020603050405020304" pitchFamily="18" charset="0"/>
                <a:cs typeface="Times New Roman" panose="02020603050405020304" pitchFamily="18" charset="0"/>
              </a:rPr>
              <a:t>Model </a:t>
            </a:r>
            <a:r>
              <a:rPr lang="en-US" b="1" dirty="0" smtClean="0">
                <a:latin typeface="Times New Roman" panose="02020603050405020304" pitchFamily="18" charset="0"/>
                <a:cs typeface="Times New Roman" panose="02020603050405020304" pitchFamily="18" charset="0"/>
              </a:rPr>
              <a:t>Evaluation</a:t>
            </a:r>
            <a:r>
              <a:rPr lang="en-US" dirty="0" smtClean="0">
                <a:latin typeface="Times New Roman" panose="02020603050405020304" pitchFamily="18" charset="0"/>
                <a:cs typeface="Times New Roman" panose="02020603050405020304" pitchFamily="18" charset="0"/>
              </a:rPr>
              <a:t>: Evaluate </a:t>
            </a:r>
            <a:r>
              <a:rPr lang="en-US" dirty="0">
                <a:latin typeface="Times New Roman" panose="02020603050405020304" pitchFamily="18" charset="0"/>
                <a:cs typeface="Times New Roman" panose="02020603050405020304" pitchFamily="18" charset="0"/>
              </a:rPr>
              <a:t>the trained model(s) using the testing </a:t>
            </a:r>
            <a:r>
              <a:rPr lang="en-US" dirty="0" err="1" smtClean="0">
                <a:latin typeface="Times New Roman" panose="02020603050405020304" pitchFamily="18" charset="0"/>
                <a:cs typeface="Times New Roman" panose="02020603050405020304" pitchFamily="18" charset="0"/>
              </a:rPr>
              <a:t>dataset.Calculate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performance metrics such as Mean Squared Error (MSE), Root Mean Squared Error (RMSE), Mean Absolute Error (MAE), and R-squared to assess prediction accuracy and model goodness-of-fit.</a:t>
            </a:r>
          </a:p>
          <a:p>
            <a:r>
              <a:rPr lang="en-US" b="1" dirty="0" smtClean="0">
                <a:latin typeface="Times New Roman" panose="02020603050405020304" pitchFamily="18" charset="0"/>
                <a:cs typeface="Times New Roman" panose="02020603050405020304" pitchFamily="18" charset="0"/>
              </a:rPr>
              <a:t>Prediction</a:t>
            </a:r>
            <a:r>
              <a:rPr lang="en-US" dirty="0" smtClean="0">
                <a:latin typeface="Times New Roman" panose="02020603050405020304" pitchFamily="18" charset="0"/>
                <a:cs typeface="Times New Roman" panose="02020603050405020304" pitchFamily="18" charset="0"/>
              </a:rPr>
              <a:t>: Use </a:t>
            </a:r>
            <a:r>
              <a:rPr lang="en-US" dirty="0">
                <a:latin typeface="Times New Roman" panose="02020603050405020304" pitchFamily="18" charset="0"/>
                <a:cs typeface="Times New Roman" panose="02020603050405020304" pitchFamily="18" charset="0"/>
              </a:rPr>
              <a:t>the trained model(s) to make predictions on unseen or future </a:t>
            </a:r>
            <a:r>
              <a:rPr lang="en-US" dirty="0" err="1">
                <a:latin typeface="Times New Roman" panose="02020603050405020304" pitchFamily="18" charset="0"/>
                <a:cs typeface="Times New Roman" panose="02020603050405020304" pitchFamily="18" charset="0"/>
              </a:rPr>
              <a:t>Dogecoin</a:t>
            </a:r>
            <a:r>
              <a:rPr lang="en-US" dirty="0">
                <a:latin typeface="Times New Roman" panose="02020603050405020304" pitchFamily="18" charset="0"/>
                <a:cs typeface="Times New Roman" panose="02020603050405020304" pitchFamily="18" charset="0"/>
              </a:rPr>
              <a:t> price data.</a:t>
            </a:r>
          </a:p>
          <a:p>
            <a:pPr lvl="1"/>
            <a:r>
              <a:rPr lang="en-US" dirty="0">
                <a:latin typeface="Times New Roman" panose="02020603050405020304" pitchFamily="18" charset="0"/>
                <a:cs typeface="Times New Roman" panose="02020603050405020304" pitchFamily="18" charset="0"/>
              </a:rPr>
              <a:t>Visualize predicted prices against actual prices to analyze model performance and identify potential areas for improvement.</a:t>
            </a:r>
          </a:p>
          <a:p>
            <a:r>
              <a:rPr lang="en-US" b="1" dirty="0">
                <a:latin typeface="Times New Roman" panose="02020603050405020304" pitchFamily="18" charset="0"/>
                <a:cs typeface="Times New Roman" panose="02020603050405020304" pitchFamily="18" charset="0"/>
              </a:rPr>
              <a:t>Model </a:t>
            </a:r>
            <a:r>
              <a:rPr lang="en-US" b="1" dirty="0" smtClean="0">
                <a:latin typeface="Times New Roman" panose="02020603050405020304" pitchFamily="18" charset="0"/>
                <a:cs typeface="Times New Roman" panose="02020603050405020304" pitchFamily="18" charset="0"/>
              </a:rPr>
              <a:t>Interpretation</a:t>
            </a:r>
            <a:r>
              <a:rPr lang="en-US" dirty="0" smtClean="0">
                <a:latin typeface="Times New Roman" panose="02020603050405020304" pitchFamily="18" charset="0"/>
                <a:cs typeface="Times New Roman" panose="02020603050405020304" pitchFamily="18" charset="0"/>
              </a:rPr>
              <a:t>: Interpret </a:t>
            </a:r>
            <a:r>
              <a:rPr lang="en-US" dirty="0">
                <a:latin typeface="Times New Roman" panose="02020603050405020304" pitchFamily="18" charset="0"/>
                <a:cs typeface="Times New Roman" panose="02020603050405020304" pitchFamily="18" charset="0"/>
              </a:rPr>
              <a:t>the model's coefficients or feature importance to understand the factors driving </a:t>
            </a:r>
            <a:r>
              <a:rPr lang="en-US" dirty="0" err="1">
                <a:latin typeface="Times New Roman" panose="02020603050405020304" pitchFamily="18" charset="0"/>
                <a:cs typeface="Times New Roman" panose="02020603050405020304" pitchFamily="18" charset="0"/>
              </a:rPr>
              <a:t>Dogecoin</a:t>
            </a:r>
            <a:r>
              <a:rPr lang="en-US" dirty="0">
                <a:latin typeface="Times New Roman" panose="02020603050405020304" pitchFamily="18" charset="0"/>
                <a:cs typeface="Times New Roman" panose="02020603050405020304" pitchFamily="18" charset="0"/>
              </a:rPr>
              <a:t> price predictions.</a:t>
            </a:r>
          </a:p>
          <a:p>
            <a:pPr lvl="1"/>
            <a:r>
              <a:rPr lang="en-US" dirty="0">
                <a:latin typeface="Times New Roman" panose="02020603050405020304" pitchFamily="18" charset="0"/>
                <a:cs typeface="Times New Roman" panose="02020603050405020304" pitchFamily="18" charset="0"/>
              </a:rPr>
              <a:t>Identify influential features and their impact on price movements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GB" b="1"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       </a:t>
            </a:r>
            <a:r>
              <a:rPr lang="en-GB" dirty="0">
                <a:solidFill>
                  <a:srgbClr val="000000"/>
                </a:solidFill>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1043</Words>
  <Application>Microsoft Office PowerPoint</Application>
  <PresentationFormat>Widescreen</PresentationFormat>
  <Paragraphs>61</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SM-A217F</dc:creator>
  <cp:lastModifiedBy>21cs0 18</cp:lastModifiedBy>
  <cp:revision>6</cp:revision>
  <dcterms:created xsi:type="dcterms:W3CDTF">2024-04-04T01:56:17Z</dcterms:created>
  <dcterms:modified xsi:type="dcterms:W3CDTF">2024-04-05T06:37:58Z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y fmtid="{D5CDD505-2E9C-101B-9397-08002B2CF9AE}" pid="5" name="ICV">
    <vt:lpwstr>c56542ed9c66451eba3010cb05222be7</vt:lpwstr>
  </property>
</Properties>
</file>