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0" r:id="rId4"/>
    <p:sldId id="258" r:id="rId5"/>
    <p:sldId id="259" r:id="rId6"/>
    <p:sldId id="261" r:id="rId7"/>
    <p:sldId id="274" r:id="rId8"/>
    <p:sldId id="263" r:id="rId9"/>
    <p:sldId id="265" r:id="rId10"/>
    <p:sldId id="266" r:id="rId11"/>
    <p:sldId id="276" r:id="rId12"/>
    <p:sldId id="277" r:id="rId13"/>
    <p:sldId id="270" r:id="rId14"/>
    <p:sldId id="278" r:id="rId15"/>
    <p:sldId id="267" r:id="rId16"/>
    <p:sldId id="268" r:id="rId17"/>
    <p:sldId id="269" r:id="rId18"/>
    <p:sldId id="272" r:id="rId19"/>
    <p:sldId id="27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08D56-5B8C-47E3-88B9-6891F0B62184}" type="datetimeFigureOut">
              <a:rPr lang="en-US" smtClean="0"/>
              <a:t>07-Feb-19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7812-C556-4B9B-9FEC-C4506B8FA7E4}" type="slidenum">
              <a:rPr lang="en-US" smtClean="0"/>
              <a:t>‹#›</a:t>
            </a:fld>
            <a:endParaRPr lang="en-US"/>
          </a:p>
        </p:txBody>
      </p:sp>
    </p:spTree>
    <p:extLst>
      <p:ext uri="{BB962C8B-B14F-4D97-AF65-F5344CB8AC3E}">
        <p14:creationId xmlns:p14="http://schemas.microsoft.com/office/powerpoint/2010/main" val="384431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508D56-5B8C-47E3-88B9-6891F0B62184}" type="datetimeFigureOut">
              <a:rPr lang="en-US" smtClean="0"/>
              <a:t>07-Feb-19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7812-C556-4B9B-9FEC-C4506B8FA7E4}" type="slidenum">
              <a:rPr lang="en-US" smtClean="0"/>
              <a:t>‹#›</a:t>
            </a:fld>
            <a:endParaRPr lang="en-US"/>
          </a:p>
        </p:txBody>
      </p:sp>
    </p:spTree>
    <p:extLst>
      <p:ext uri="{BB962C8B-B14F-4D97-AF65-F5344CB8AC3E}">
        <p14:creationId xmlns:p14="http://schemas.microsoft.com/office/powerpoint/2010/main" val="48641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508D56-5B8C-47E3-88B9-6891F0B62184}" type="datetimeFigureOut">
              <a:rPr lang="en-US" smtClean="0"/>
              <a:t>07-Feb-19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7812-C556-4B9B-9FEC-C4506B8FA7E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49932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508D56-5B8C-47E3-88B9-6891F0B62184}" type="datetimeFigureOut">
              <a:rPr lang="en-US" smtClean="0"/>
              <a:t>07-Feb-19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7812-C556-4B9B-9FEC-C4506B8FA7E4}" type="slidenum">
              <a:rPr lang="en-US" smtClean="0"/>
              <a:t>‹#›</a:t>
            </a:fld>
            <a:endParaRPr lang="en-US"/>
          </a:p>
        </p:txBody>
      </p:sp>
    </p:spTree>
    <p:extLst>
      <p:ext uri="{BB962C8B-B14F-4D97-AF65-F5344CB8AC3E}">
        <p14:creationId xmlns:p14="http://schemas.microsoft.com/office/powerpoint/2010/main" val="678085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508D56-5B8C-47E3-88B9-6891F0B62184}" type="datetimeFigureOut">
              <a:rPr lang="en-US" smtClean="0"/>
              <a:t>07-Feb-19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7812-C556-4B9B-9FEC-C4506B8FA7E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5002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508D56-5B8C-47E3-88B9-6891F0B62184}" type="datetimeFigureOut">
              <a:rPr lang="en-US" smtClean="0"/>
              <a:t>07-Feb-19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7812-C556-4B9B-9FEC-C4506B8FA7E4}" type="slidenum">
              <a:rPr lang="en-US" smtClean="0"/>
              <a:t>‹#›</a:t>
            </a:fld>
            <a:endParaRPr lang="en-US"/>
          </a:p>
        </p:txBody>
      </p:sp>
    </p:spTree>
    <p:extLst>
      <p:ext uri="{BB962C8B-B14F-4D97-AF65-F5344CB8AC3E}">
        <p14:creationId xmlns:p14="http://schemas.microsoft.com/office/powerpoint/2010/main" val="1730062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08D56-5B8C-47E3-88B9-6891F0B62184}" type="datetimeFigureOut">
              <a:rPr lang="en-US" smtClean="0"/>
              <a:t>07-Feb-19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7812-C556-4B9B-9FEC-C4506B8FA7E4}" type="slidenum">
              <a:rPr lang="en-US" smtClean="0"/>
              <a:t>‹#›</a:t>
            </a:fld>
            <a:endParaRPr lang="en-US"/>
          </a:p>
        </p:txBody>
      </p:sp>
    </p:spTree>
    <p:extLst>
      <p:ext uri="{BB962C8B-B14F-4D97-AF65-F5344CB8AC3E}">
        <p14:creationId xmlns:p14="http://schemas.microsoft.com/office/powerpoint/2010/main" val="2264121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08D56-5B8C-47E3-88B9-6891F0B62184}" type="datetimeFigureOut">
              <a:rPr lang="en-US" smtClean="0"/>
              <a:t>07-Feb-19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7812-C556-4B9B-9FEC-C4506B8FA7E4}" type="slidenum">
              <a:rPr lang="en-US" smtClean="0"/>
              <a:t>‹#›</a:t>
            </a:fld>
            <a:endParaRPr lang="en-US"/>
          </a:p>
        </p:txBody>
      </p:sp>
    </p:spTree>
    <p:extLst>
      <p:ext uri="{BB962C8B-B14F-4D97-AF65-F5344CB8AC3E}">
        <p14:creationId xmlns:p14="http://schemas.microsoft.com/office/powerpoint/2010/main" val="2427292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08D56-5B8C-47E3-88B9-6891F0B62184}" type="datetimeFigureOut">
              <a:rPr lang="en-US" smtClean="0"/>
              <a:t>07-Feb-19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7812-C556-4B9B-9FEC-C4506B8FA7E4}" type="slidenum">
              <a:rPr lang="en-US" smtClean="0"/>
              <a:t>‹#›</a:t>
            </a:fld>
            <a:endParaRPr lang="en-US"/>
          </a:p>
        </p:txBody>
      </p:sp>
    </p:spTree>
    <p:extLst>
      <p:ext uri="{BB962C8B-B14F-4D97-AF65-F5344CB8AC3E}">
        <p14:creationId xmlns:p14="http://schemas.microsoft.com/office/powerpoint/2010/main" val="18291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508D56-5B8C-47E3-88B9-6891F0B62184}" type="datetimeFigureOut">
              <a:rPr lang="en-US" smtClean="0"/>
              <a:t>07-Feb-19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7812-C556-4B9B-9FEC-C4506B8FA7E4}" type="slidenum">
              <a:rPr lang="en-US" smtClean="0"/>
              <a:t>‹#›</a:t>
            </a:fld>
            <a:endParaRPr lang="en-US"/>
          </a:p>
        </p:txBody>
      </p:sp>
    </p:spTree>
    <p:extLst>
      <p:ext uri="{BB962C8B-B14F-4D97-AF65-F5344CB8AC3E}">
        <p14:creationId xmlns:p14="http://schemas.microsoft.com/office/powerpoint/2010/main" val="2785862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508D56-5B8C-47E3-88B9-6891F0B62184}" type="datetimeFigureOut">
              <a:rPr lang="en-US" smtClean="0"/>
              <a:t>07-Feb-19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07812-C556-4B9B-9FEC-C4506B8FA7E4}" type="slidenum">
              <a:rPr lang="en-US" smtClean="0"/>
              <a:t>‹#›</a:t>
            </a:fld>
            <a:endParaRPr lang="en-US"/>
          </a:p>
        </p:txBody>
      </p:sp>
    </p:spTree>
    <p:extLst>
      <p:ext uri="{BB962C8B-B14F-4D97-AF65-F5344CB8AC3E}">
        <p14:creationId xmlns:p14="http://schemas.microsoft.com/office/powerpoint/2010/main" val="162885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508D56-5B8C-47E3-88B9-6891F0B62184}" type="datetimeFigureOut">
              <a:rPr lang="en-US" smtClean="0"/>
              <a:t>07-Feb-19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07812-C556-4B9B-9FEC-C4506B8FA7E4}" type="slidenum">
              <a:rPr lang="en-US" smtClean="0"/>
              <a:t>‹#›</a:t>
            </a:fld>
            <a:endParaRPr lang="en-US"/>
          </a:p>
        </p:txBody>
      </p:sp>
    </p:spTree>
    <p:extLst>
      <p:ext uri="{BB962C8B-B14F-4D97-AF65-F5344CB8AC3E}">
        <p14:creationId xmlns:p14="http://schemas.microsoft.com/office/powerpoint/2010/main" val="1550968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508D56-5B8C-47E3-88B9-6891F0B62184}" type="datetimeFigureOut">
              <a:rPr lang="en-US" smtClean="0"/>
              <a:t>07-Feb-19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07812-C556-4B9B-9FEC-C4506B8FA7E4}" type="slidenum">
              <a:rPr lang="en-US" smtClean="0"/>
              <a:t>‹#›</a:t>
            </a:fld>
            <a:endParaRPr lang="en-US"/>
          </a:p>
        </p:txBody>
      </p:sp>
    </p:spTree>
    <p:extLst>
      <p:ext uri="{BB962C8B-B14F-4D97-AF65-F5344CB8AC3E}">
        <p14:creationId xmlns:p14="http://schemas.microsoft.com/office/powerpoint/2010/main" val="3504746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508D56-5B8C-47E3-88B9-6891F0B62184}" type="datetimeFigureOut">
              <a:rPr lang="en-US" smtClean="0"/>
              <a:t>07-Feb-19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07812-C556-4B9B-9FEC-C4506B8FA7E4}" type="slidenum">
              <a:rPr lang="en-US" smtClean="0"/>
              <a:t>‹#›</a:t>
            </a:fld>
            <a:endParaRPr lang="en-US"/>
          </a:p>
        </p:txBody>
      </p:sp>
    </p:spTree>
    <p:extLst>
      <p:ext uri="{BB962C8B-B14F-4D97-AF65-F5344CB8AC3E}">
        <p14:creationId xmlns:p14="http://schemas.microsoft.com/office/powerpoint/2010/main" val="395415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508D56-5B8C-47E3-88B9-6891F0B62184}" type="datetimeFigureOut">
              <a:rPr lang="en-US" smtClean="0"/>
              <a:t>07-Feb-19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07812-C556-4B9B-9FEC-C4506B8FA7E4}" type="slidenum">
              <a:rPr lang="en-US" smtClean="0"/>
              <a:t>‹#›</a:t>
            </a:fld>
            <a:endParaRPr lang="en-US"/>
          </a:p>
        </p:txBody>
      </p:sp>
    </p:spTree>
    <p:extLst>
      <p:ext uri="{BB962C8B-B14F-4D97-AF65-F5344CB8AC3E}">
        <p14:creationId xmlns:p14="http://schemas.microsoft.com/office/powerpoint/2010/main" val="129173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07812-C556-4B9B-9FEC-C4506B8FA7E4}" type="slidenum">
              <a:rPr lang="en-US" smtClean="0"/>
              <a:t>‹#›</a:t>
            </a:fld>
            <a:endParaRPr lang="en-US"/>
          </a:p>
        </p:txBody>
      </p:sp>
      <p:sp>
        <p:nvSpPr>
          <p:cNvPr id="5" name="Date Placeholder 4"/>
          <p:cNvSpPr>
            <a:spLocks noGrp="1"/>
          </p:cNvSpPr>
          <p:nvPr>
            <p:ph type="dt" sz="half" idx="10"/>
          </p:nvPr>
        </p:nvSpPr>
        <p:spPr/>
        <p:txBody>
          <a:bodyPr/>
          <a:lstStyle/>
          <a:p>
            <a:fld id="{39508D56-5B8C-47E3-88B9-6891F0B62184}" type="datetimeFigureOut">
              <a:rPr lang="en-US" smtClean="0"/>
              <a:t>07-Feb-19</a:t>
            </a:fld>
            <a:endParaRPr lang="en-US"/>
          </a:p>
        </p:txBody>
      </p:sp>
    </p:spTree>
    <p:extLst>
      <p:ext uri="{BB962C8B-B14F-4D97-AF65-F5344CB8AC3E}">
        <p14:creationId xmlns:p14="http://schemas.microsoft.com/office/powerpoint/2010/main" val="113641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508D56-5B8C-47E3-88B9-6891F0B62184}" type="datetimeFigureOut">
              <a:rPr lang="en-US" smtClean="0"/>
              <a:t>07-Feb-19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CC07812-C556-4B9B-9FEC-C4506B8FA7E4}" type="slidenum">
              <a:rPr lang="en-US" smtClean="0"/>
              <a:t>‹#›</a:t>
            </a:fld>
            <a:endParaRPr lang="en-US"/>
          </a:p>
        </p:txBody>
      </p:sp>
    </p:spTree>
    <p:extLst>
      <p:ext uri="{BB962C8B-B14F-4D97-AF65-F5344CB8AC3E}">
        <p14:creationId xmlns:p14="http://schemas.microsoft.com/office/powerpoint/2010/main" val="2105030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C62298-10C5-4EF3-86C4-C2C1F9CA9C7C}"/>
              </a:ext>
            </a:extLst>
          </p:cNvPr>
          <p:cNvSpPr>
            <a:spLocks noGrp="1"/>
          </p:cNvSpPr>
          <p:nvPr>
            <p:ph type="ctrTitle"/>
          </p:nvPr>
        </p:nvSpPr>
        <p:spPr>
          <a:xfrm>
            <a:off x="1507067" y="291548"/>
            <a:ext cx="7766936" cy="2515619"/>
          </a:xfrm>
        </p:spPr>
        <p:txBody>
          <a:bodyPr/>
          <a:lstStyle/>
          <a:p>
            <a:r>
              <a:rPr lang="en-US" dirty="0"/>
              <a:t>Store Market Report Based On Market Basket Analysis</a:t>
            </a:r>
          </a:p>
        </p:txBody>
      </p:sp>
      <p:sp>
        <p:nvSpPr>
          <p:cNvPr id="3" name="Subtitle 2">
            <a:extLst>
              <a:ext uri="{FF2B5EF4-FFF2-40B4-BE49-F238E27FC236}">
                <a16:creationId xmlns:a16="http://schemas.microsoft.com/office/drawing/2014/main" xmlns="" id="{FEEF0C79-E4F0-4F62-B3A6-0387FE60AEA4}"/>
              </a:ext>
            </a:extLst>
          </p:cNvPr>
          <p:cNvSpPr>
            <a:spLocks noGrp="1"/>
          </p:cNvSpPr>
          <p:nvPr>
            <p:ph type="subTitle" idx="1"/>
          </p:nvPr>
        </p:nvSpPr>
        <p:spPr>
          <a:xfrm>
            <a:off x="1507066" y="4050833"/>
            <a:ext cx="8538081" cy="2054087"/>
          </a:xfrm>
        </p:spPr>
        <p:txBody>
          <a:bodyPr>
            <a:normAutofit fontScale="25000" lnSpcReduction="20000"/>
          </a:bodyPr>
          <a:lstStyle/>
          <a:p>
            <a:endParaRPr lang="en-US" dirty="0"/>
          </a:p>
          <a:p>
            <a:endParaRPr lang="en-US" sz="9600" dirty="0"/>
          </a:p>
          <a:p>
            <a:endParaRPr lang="en-US" sz="9600" dirty="0"/>
          </a:p>
          <a:p>
            <a:endParaRPr lang="en-US" sz="9600" dirty="0"/>
          </a:p>
          <a:p>
            <a:r>
              <a:rPr lang="en-US" sz="9600" dirty="0"/>
              <a:t>N130954</a:t>
            </a:r>
          </a:p>
          <a:p>
            <a:r>
              <a:rPr lang="en-US" sz="9600" dirty="0"/>
              <a:t>Project Guide-K.K.SINGH</a:t>
            </a:r>
          </a:p>
          <a:p>
            <a:endParaRPr lang="en-US" dirty="0"/>
          </a:p>
          <a:p>
            <a:endParaRPr lang="en-US" dirty="0"/>
          </a:p>
          <a:p>
            <a:r>
              <a:rPr lang="en-US" dirty="0"/>
              <a:t>										</a:t>
            </a:r>
          </a:p>
        </p:txBody>
      </p:sp>
      <p:pic>
        <p:nvPicPr>
          <p:cNvPr id="5" name="Picture 4">
            <a:extLst>
              <a:ext uri="{FF2B5EF4-FFF2-40B4-BE49-F238E27FC236}">
                <a16:creationId xmlns:a16="http://schemas.microsoft.com/office/drawing/2014/main" xmlns="" id="{C7EF6884-9FD8-4A8A-B04E-F35E9E139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504" y="3633388"/>
            <a:ext cx="4545496" cy="2888975"/>
          </a:xfrm>
          <a:prstGeom prst="rect">
            <a:avLst/>
          </a:prstGeom>
        </p:spPr>
      </p:pic>
    </p:spTree>
    <p:extLst>
      <p:ext uri="{BB962C8B-B14F-4D97-AF65-F5344CB8AC3E}">
        <p14:creationId xmlns:p14="http://schemas.microsoft.com/office/powerpoint/2010/main" val="3009617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DC7B3E-414B-49D6-B920-76ADEF66C0BC}"/>
              </a:ext>
            </a:extLst>
          </p:cNvPr>
          <p:cNvSpPr>
            <a:spLocks noGrp="1"/>
          </p:cNvSpPr>
          <p:nvPr>
            <p:ph type="title"/>
          </p:nvPr>
        </p:nvSpPr>
        <p:spPr>
          <a:xfrm>
            <a:off x="677334" y="609600"/>
            <a:ext cx="8596668" cy="45719"/>
          </a:xfrm>
        </p:spPr>
        <p:txBody>
          <a:bodyPr>
            <a:normAutofit fontScale="90000"/>
          </a:bodyPr>
          <a:lstStyle/>
          <a:p>
            <a:r>
              <a:rPr lang="en-US" dirty="0"/>
              <a:t> </a:t>
            </a:r>
          </a:p>
        </p:txBody>
      </p:sp>
      <p:pic>
        <p:nvPicPr>
          <p:cNvPr id="5" name="Content Placeholder 4">
            <a:extLst>
              <a:ext uri="{FF2B5EF4-FFF2-40B4-BE49-F238E27FC236}">
                <a16:creationId xmlns:a16="http://schemas.microsoft.com/office/drawing/2014/main" xmlns="" id="{F8BE5A30-BB8E-4D52-A53A-7AF8417BD6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892174"/>
            <a:ext cx="9228665" cy="5127626"/>
          </a:xfrm>
        </p:spPr>
      </p:pic>
    </p:spTree>
    <p:extLst>
      <p:ext uri="{BB962C8B-B14F-4D97-AF65-F5344CB8AC3E}">
        <p14:creationId xmlns:p14="http://schemas.microsoft.com/office/powerpoint/2010/main" val="82709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9BCF65-FC1A-4A8F-A1E2-48BE266734B8}"/>
              </a:ext>
            </a:extLst>
          </p:cNvPr>
          <p:cNvSpPr>
            <a:spLocks noGrp="1"/>
          </p:cNvSpPr>
          <p:nvPr>
            <p:ph type="title"/>
          </p:nvPr>
        </p:nvSpPr>
        <p:spPr>
          <a:xfrm>
            <a:off x="677334" y="304800"/>
            <a:ext cx="8596668" cy="914400"/>
          </a:xfrm>
        </p:spPr>
        <p:txBody>
          <a:bodyPr/>
          <a:lstStyle/>
          <a:p>
            <a:r>
              <a:rPr lang="en-US" dirty="0"/>
              <a:t>Input Given</a:t>
            </a:r>
          </a:p>
        </p:txBody>
      </p:sp>
      <p:pic>
        <p:nvPicPr>
          <p:cNvPr id="5" name="Content Placeholder 4">
            <a:extLst>
              <a:ext uri="{FF2B5EF4-FFF2-40B4-BE49-F238E27FC236}">
                <a16:creationId xmlns:a16="http://schemas.microsoft.com/office/drawing/2014/main" xmlns="" id="{6738C999-5F08-4ADB-A043-2D5C08D9F8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00200"/>
            <a:ext cx="9533465" cy="5105400"/>
          </a:xfrm>
        </p:spPr>
      </p:pic>
    </p:spTree>
    <p:extLst>
      <p:ext uri="{BB962C8B-B14F-4D97-AF65-F5344CB8AC3E}">
        <p14:creationId xmlns:p14="http://schemas.microsoft.com/office/powerpoint/2010/main" val="128682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722B3-AE6E-433A-89DC-B61EA6791814}"/>
              </a:ext>
            </a:extLst>
          </p:cNvPr>
          <p:cNvSpPr>
            <a:spLocks noGrp="1"/>
          </p:cNvSpPr>
          <p:nvPr>
            <p:ph type="title"/>
          </p:nvPr>
        </p:nvSpPr>
        <p:spPr>
          <a:xfrm>
            <a:off x="457200" y="228600"/>
            <a:ext cx="8816802" cy="762000"/>
          </a:xfrm>
        </p:spPr>
        <p:txBody>
          <a:bodyPr/>
          <a:lstStyle/>
          <a:p>
            <a:r>
              <a:rPr lang="en-US" dirty="0"/>
              <a:t>Output</a:t>
            </a:r>
          </a:p>
        </p:txBody>
      </p:sp>
      <p:pic>
        <p:nvPicPr>
          <p:cNvPr id="5" name="Content Placeholder 4">
            <a:extLst>
              <a:ext uri="{FF2B5EF4-FFF2-40B4-BE49-F238E27FC236}">
                <a16:creationId xmlns:a16="http://schemas.microsoft.com/office/drawing/2014/main" xmlns="" id="{03A71BBE-8AF8-4EFA-815F-AC9C5B6FF6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49375"/>
            <a:ext cx="10134600" cy="4822825"/>
          </a:xfrm>
        </p:spPr>
      </p:pic>
    </p:spTree>
    <p:extLst>
      <p:ext uri="{BB962C8B-B14F-4D97-AF65-F5344CB8AC3E}">
        <p14:creationId xmlns:p14="http://schemas.microsoft.com/office/powerpoint/2010/main" val="2810373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967E0-3D8B-4AAC-835A-4F14E11A5F86}"/>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xmlns="" id="{9D715BE1-A000-46B1-AAC1-33C6B99D2721}"/>
              </a:ext>
            </a:extLst>
          </p:cNvPr>
          <p:cNvSpPr>
            <a:spLocks noGrp="1"/>
          </p:cNvSpPr>
          <p:nvPr>
            <p:ph idx="1"/>
          </p:nvPr>
        </p:nvSpPr>
        <p:spPr/>
        <p:txBody>
          <a:bodyPr/>
          <a:lstStyle/>
          <a:p>
            <a:r>
              <a:rPr lang="en-US" sz="2000" dirty="0"/>
              <a:t>Apriori algorithm works well and will not cause any issue just because it considers A-&gt;B and B-&gt;A as same because this is an approach used for cross-selling the products based on the market based analysis.</a:t>
            </a:r>
          </a:p>
          <a:p>
            <a:pPr marL="0" indent="0">
              <a:buNone/>
            </a:pPr>
            <a:endParaRPr lang="en-US" dirty="0"/>
          </a:p>
        </p:txBody>
      </p:sp>
    </p:spTree>
    <p:extLst>
      <p:ext uri="{BB962C8B-B14F-4D97-AF65-F5344CB8AC3E}">
        <p14:creationId xmlns:p14="http://schemas.microsoft.com/office/powerpoint/2010/main" val="697938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886B14-5DDB-4023-8F3F-9ED8EDCF4CCF}"/>
              </a:ext>
            </a:extLst>
          </p:cNvPr>
          <p:cNvSpPr>
            <a:spLocks noGrp="1"/>
          </p:cNvSpPr>
          <p:nvPr>
            <p:ph type="title"/>
          </p:nvPr>
        </p:nvSpPr>
        <p:spPr>
          <a:xfrm>
            <a:off x="677334" y="609600"/>
            <a:ext cx="8596668" cy="914400"/>
          </a:xfrm>
        </p:spPr>
        <p:txBody>
          <a:bodyPr/>
          <a:lstStyle/>
          <a:p>
            <a:r>
              <a:rPr lang="en-US" dirty="0"/>
              <a:t>Disadvantages</a:t>
            </a:r>
          </a:p>
        </p:txBody>
      </p:sp>
      <p:sp>
        <p:nvSpPr>
          <p:cNvPr id="3" name="Content Placeholder 2">
            <a:extLst>
              <a:ext uri="{FF2B5EF4-FFF2-40B4-BE49-F238E27FC236}">
                <a16:creationId xmlns:a16="http://schemas.microsoft.com/office/drawing/2014/main" xmlns="" id="{C785F7F6-9F72-4ADF-99D9-A68ED29CDB3A}"/>
              </a:ext>
            </a:extLst>
          </p:cNvPr>
          <p:cNvSpPr>
            <a:spLocks noGrp="1"/>
          </p:cNvSpPr>
          <p:nvPr>
            <p:ph idx="1"/>
          </p:nvPr>
        </p:nvSpPr>
        <p:spPr>
          <a:xfrm>
            <a:off x="677334" y="1676401"/>
            <a:ext cx="8596668" cy="4364962"/>
          </a:xfrm>
        </p:spPr>
        <p:txBody>
          <a:bodyPr/>
          <a:lstStyle/>
          <a:p>
            <a:r>
              <a:rPr lang="en-US" sz="2000" dirty="0"/>
              <a:t>The primary limitation of apriori algorithm is the efficiency.</a:t>
            </a:r>
          </a:p>
          <a:p>
            <a:r>
              <a:rPr lang="en-US" sz="2000" dirty="0"/>
              <a:t>Apriori algorithm may become really slow especially when there are more candidates to analyze.</a:t>
            </a:r>
          </a:p>
          <a:p>
            <a:endParaRPr lang="en-US" dirty="0"/>
          </a:p>
        </p:txBody>
      </p:sp>
    </p:spTree>
    <p:extLst>
      <p:ext uri="{BB962C8B-B14F-4D97-AF65-F5344CB8AC3E}">
        <p14:creationId xmlns:p14="http://schemas.microsoft.com/office/powerpoint/2010/main" val="46323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18EF89-8D4D-44D8-BF42-BF90488BC09A}"/>
              </a:ext>
            </a:extLst>
          </p:cNvPr>
          <p:cNvSpPr>
            <a:spLocks noGrp="1"/>
          </p:cNvSpPr>
          <p:nvPr>
            <p:ph type="title"/>
          </p:nvPr>
        </p:nvSpPr>
        <p:spPr>
          <a:xfrm>
            <a:off x="677334" y="609600"/>
            <a:ext cx="8596668" cy="609600"/>
          </a:xfrm>
        </p:spPr>
        <p:txBody>
          <a:bodyPr>
            <a:normAutofit fontScale="90000"/>
          </a:bodyPr>
          <a:lstStyle/>
          <a:p>
            <a:r>
              <a:rPr lang="en-US" dirty="0"/>
              <a:t>Applications</a:t>
            </a:r>
          </a:p>
        </p:txBody>
      </p:sp>
      <p:sp>
        <p:nvSpPr>
          <p:cNvPr id="3" name="Content Placeholder 2">
            <a:extLst>
              <a:ext uri="{FF2B5EF4-FFF2-40B4-BE49-F238E27FC236}">
                <a16:creationId xmlns:a16="http://schemas.microsoft.com/office/drawing/2014/main" xmlns="" id="{6282F36A-2A6B-4F6F-8A0D-0753C7373B97}"/>
              </a:ext>
            </a:extLst>
          </p:cNvPr>
          <p:cNvSpPr>
            <a:spLocks noGrp="1"/>
          </p:cNvSpPr>
          <p:nvPr>
            <p:ph idx="1"/>
          </p:nvPr>
        </p:nvSpPr>
        <p:spPr>
          <a:xfrm>
            <a:off x="677334" y="1524000"/>
            <a:ext cx="8596668" cy="4566573"/>
          </a:xfrm>
        </p:spPr>
        <p:txBody>
          <a:bodyPr>
            <a:normAutofit/>
          </a:bodyPr>
          <a:lstStyle/>
          <a:p>
            <a:r>
              <a:rPr lang="en-US" sz="2000" dirty="0"/>
              <a:t>Cross selling of the items.</a:t>
            </a:r>
          </a:p>
        </p:txBody>
      </p:sp>
      <p:pic>
        <p:nvPicPr>
          <p:cNvPr id="5" name="Picture 4">
            <a:extLst>
              <a:ext uri="{FF2B5EF4-FFF2-40B4-BE49-F238E27FC236}">
                <a16:creationId xmlns:a16="http://schemas.microsoft.com/office/drawing/2014/main" xmlns="" id="{8F674D2E-3B70-472D-B05B-417048DAF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362200"/>
            <a:ext cx="4038600" cy="2971800"/>
          </a:xfrm>
          <a:prstGeom prst="rect">
            <a:avLst/>
          </a:prstGeom>
        </p:spPr>
      </p:pic>
      <p:pic>
        <p:nvPicPr>
          <p:cNvPr id="7" name="Picture 6">
            <a:extLst>
              <a:ext uri="{FF2B5EF4-FFF2-40B4-BE49-F238E27FC236}">
                <a16:creationId xmlns:a16="http://schemas.microsoft.com/office/drawing/2014/main" xmlns="" id="{E0BA1EF1-E4A6-408F-A2AA-3FC435F55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2518" y="2362200"/>
            <a:ext cx="3324225" cy="2666999"/>
          </a:xfrm>
          <a:prstGeom prst="rect">
            <a:avLst/>
          </a:prstGeom>
        </p:spPr>
      </p:pic>
    </p:spTree>
    <p:extLst>
      <p:ext uri="{BB962C8B-B14F-4D97-AF65-F5344CB8AC3E}">
        <p14:creationId xmlns:p14="http://schemas.microsoft.com/office/powerpoint/2010/main" val="2148630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1593AA-E1ED-465F-94C6-311BC5866ECC}"/>
              </a:ext>
            </a:extLst>
          </p:cNvPr>
          <p:cNvSpPr>
            <a:spLocks noGrp="1"/>
          </p:cNvSpPr>
          <p:nvPr>
            <p:ph type="title"/>
          </p:nvPr>
        </p:nvSpPr>
        <p:spPr>
          <a:xfrm>
            <a:off x="677334" y="609600"/>
            <a:ext cx="8596668" cy="76200"/>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xmlns="" id="{3CD10913-AA0A-4867-9394-6DB80DFE915E}"/>
              </a:ext>
            </a:extLst>
          </p:cNvPr>
          <p:cNvSpPr>
            <a:spLocks noGrp="1"/>
          </p:cNvSpPr>
          <p:nvPr>
            <p:ph idx="1"/>
          </p:nvPr>
        </p:nvSpPr>
        <p:spPr>
          <a:xfrm>
            <a:off x="677334" y="457201"/>
            <a:ext cx="8596668" cy="5715000"/>
          </a:xfrm>
        </p:spPr>
        <p:txBody>
          <a:bodyPr>
            <a:normAutofit/>
          </a:bodyPr>
          <a:lstStyle/>
          <a:p>
            <a:endParaRPr lang="en-US" sz="2400" dirty="0"/>
          </a:p>
          <a:p>
            <a:r>
              <a:rPr lang="en-US" sz="2400" dirty="0"/>
              <a:t>Proper Placement  of items.</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Fraud Detection.</a:t>
            </a:r>
          </a:p>
          <a:p>
            <a:pPr marL="0" indent="0">
              <a:buNone/>
            </a:pPr>
            <a:endParaRPr lang="en-US" sz="2400" dirty="0"/>
          </a:p>
          <a:p>
            <a:endParaRPr lang="en-US" sz="2000" dirty="0"/>
          </a:p>
        </p:txBody>
      </p:sp>
      <p:pic>
        <p:nvPicPr>
          <p:cNvPr id="5" name="Picture 4">
            <a:extLst>
              <a:ext uri="{FF2B5EF4-FFF2-40B4-BE49-F238E27FC236}">
                <a16:creationId xmlns:a16="http://schemas.microsoft.com/office/drawing/2014/main" xmlns="" id="{19059714-33B4-4089-A995-B97669241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2809" y="838200"/>
            <a:ext cx="2847975" cy="2024062"/>
          </a:xfrm>
          <a:prstGeom prst="rect">
            <a:avLst/>
          </a:prstGeom>
        </p:spPr>
      </p:pic>
      <p:pic>
        <p:nvPicPr>
          <p:cNvPr id="7" name="Picture 6">
            <a:extLst>
              <a:ext uri="{FF2B5EF4-FFF2-40B4-BE49-F238E27FC236}">
                <a16:creationId xmlns:a16="http://schemas.microsoft.com/office/drawing/2014/main" xmlns="" id="{9B7071E4-7A63-4387-BC3C-CE8C9BB49D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312" y="3886201"/>
            <a:ext cx="3174689" cy="2362200"/>
          </a:xfrm>
          <a:prstGeom prst="rect">
            <a:avLst/>
          </a:prstGeom>
        </p:spPr>
      </p:pic>
    </p:spTree>
    <p:extLst>
      <p:ext uri="{BB962C8B-B14F-4D97-AF65-F5344CB8AC3E}">
        <p14:creationId xmlns:p14="http://schemas.microsoft.com/office/powerpoint/2010/main" val="3616774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78E5DD-F65F-4023-BB3E-AF501AB3EAC2}"/>
              </a:ext>
            </a:extLst>
          </p:cNvPr>
          <p:cNvSpPr>
            <a:spLocks noGrp="1"/>
          </p:cNvSpPr>
          <p:nvPr>
            <p:ph type="title"/>
          </p:nvPr>
        </p:nvSpPr>
        <p:spPr>
          <a:xfrm>
            <a:off x="677334" y="609600"/>
            <a:ext cx="8596668" cy="45719"/>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xmlns="" id="{6CDDF150-BF8A-491C-9C91-516A7B551562}"/>
              </a:ext>
            </a:extLst>
          </p:cNvPr>
          <p:cNvSpPr>
            <a:spLocks noGrp="1"/>
          </p:cNvSpPr>
          <p:nvPr>
            <p:ph idx="1"/>
          </p:nvPr>
        </p:nvSpPr>
        <p:spPr>
          <a:xfrm>
            <a:off x="677334" y="609601"/>
            <a:ext cx="8596668" cy="5431762"/>
          </a:xfrm>
        </p:spPr>
        <p:txBody>
          <a:bodyPr/>
          <a:lstStyle/>
          <a:p>
            <a:pPr marL="0" indent="0">
              <a:buNone/>
            </a:pPr>
            <a:endParaRPr lang="en-US" dirty="0"/>
          </a:p>
          <a:p>
            <a:r>
              <a:rPr lang="en-US" sz="2400" dirty="0"/>
              <a:t>Customer behavior</a:t>
            </a:r>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xmlns="" id="{784C98C2-B1EA-4D83-8F22-81447F69C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026920"/>
            <a:ext cx="5943600" cy="3840480"/>
          </a:xfrm>
          <a:prstGeom prst="rect">
            <a:avLst/>
          </a:prstGeom>
        </p:spPr>
      </p:pic>
    </p:spTree>
    <p:extLst>
      <p:ext uri="{BB962C8B-B14F-4D97-AF65-F5344CB8AC3E}">
        <p14:creationId xmlns:p14="http://schemas.microsoft.com/office/powerpoint/2010/main" val="1403503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3C9647-2E34-4D14-BA7E-CE64E2B409C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C6C7574D-3CD1-48BE-A733-16DA26E13F2E}"/>
              </a:ext>
            </a:extLst>
          </p:cNvPr>
          <p:cNvSpPr>
            <a:spLocks noGrp="1"/>
          </p:cNvSpPr>
          <p:nvPr>
            <p:ph idx="1"/>
          </p:nvPr>
        </p:nvSpPr>
        <p:spPr>
          <a:xfrm>
            <a:off x="677334" y="1524001"/>
            <a:ext cx="8596668" cy="3276599"/>
          </a:xfrm>
        </p:spPr>
        <p:txBody>
          <a:bodyPr>
            <a:normAutofit/>
          </a:bodyPr>
          <a:lstStyle/>
          <a:p>
            <a:r>
              <a:rPr lang="en-US" altLang="en-US" sz="2000" dirty="0"/>
              <a:t>It is an approach to association rule mining in multiple store environment.</a:t>
            </a:r>
          </a:p>
          <a:p>
            <a:r>
              <a:rPr lang="en-US" altLang="en-US" sz="2000" dirty="0"/>
              <a:t>I have shown how Market basket analysis using association rules works in determining the customer buying patterns. </a:t>
            </a:r>
          </a:p>
          <a:p>
            <a:pPr marL="0" indent="0">
              <a:buNone/>
            </a:pPr>
            <a:endParaRPr lang="en-US" sz="2000" dirty="0"/>
          </a:p>
        </p:txBody>
      </p:sp>
    </p:spTree>
    <p:extLst>
      <p:ext uri="{BB962C8B-B14F-4D97-AF65-F5344CB8AC3E}">
        <p14:creationId xmlns:p14="http://schemas.microsoft.com/office/powerpoint/2010/main" val="2408876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92FEF6-97D3-44F7-B7A3-3197D944193B}"/>
              </a:ext>
            </a:extLst>
          </p:cNvPr>
          <p:cNvSpPr>
            <a:spLocks noGrp="1"/>
          </p:cNvSpPr>
          <p:nvPr>
            <p:ph type="title"/>
          </p:nvPr>
        </p:nvSpPr>
        <p:spPr/>
        <p:txBody>
          <a:bodyPr/>
          <a:lstStyle/>
          <a:p>
            <a:r>
              <a:rPr lang="en-US" dirty="0"/>
              <a:t>References</a:t>
            </a:r>
            <a:br>
              <a:rPr lang="en-US" dirty="0"/>
            </a:br>
            <a:endParaRPr lang="en-US" dirty="0"/>
          </a:p>
        </p:txBody>
      </p:sp>
      <p:sp>
        <p:nvSpPr>
          <p:cNvPr id="3" name="Content Placeholder 2">
            <a:extLst>
              <a:ext uri="{FF2B5EF4-FFF2-40B4-BE49-F238E27FC236}">
                <a16:creationId xmlns:a16="http://schemas.microsoft.com/office/drawing/2014/main" xmlns="" id="{B7829280-450C-4599-ADEE-D79CEF999C17}"/>
              </a:ext>
            </a:extLst>
          </p:cNvPr>
          <p:cNvSpPr>
            <a:spLocks noGrp="1"/>
          </p:cNvSpPr>
          <p:nvPr>
            <p:ph idx="1"/>
          </p:nvPr>
        </p:nvSpPr>
        <p:spPr>
          <a:xfrm>
            <a:off x="677334" y="1600200"/>
            <a:ext cx="8596668" cy="4414173"/>
          </a:xfrm>
        </p:spPr>
        <p:txBody>
          <a:bodyPr>
            <a:normAutofit/>
          </a:bodyPr>
          <a:lstStyle/>
          <a:p>
            <a:r>
              <a:rPr lang="en-US" sz="2000" dirty="0"/>
              <a:t>Stack overflow</a:t>
            </a:r>
          </a:p>
          <a:p>
            <a:r>
              <a:rPr lang="en-IN" sz="2000" dirty="0">
                <a:sym typeface="Wingdings" panose="05000000000000000000" pitchFamily="2" charset="2"/>
              </a:rPr>
              <a:t>GitHub.com</a:t>
            </a:r>
          </a:p>
          <a:p>
            <a:r>
              <a:rPr lang="en-IN" sz="2000" dirty="0">
                <a:sym typeface="Wingdings" panose="05000000000000000000" pitchFamily="2" charset="2"/>
              </a:rPr>
              <a:t>pypi.python.org/pypi/pandas</a:t>
            </a:r>
          </a:p>
        </p:txBody>
      </p:sp>
    </p:spTree>
    <p:extLst>
      <p:ext uri="{BB962C8B-B14F-4D97-AF65-F5344CB8AC3E}">
        <p14:creationId xmlns:p14="http://schemas.microsoft.com/office/powerpoint/2010/main" val="673747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823855-A83F-455A-8B3C-1C838A5C40A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xmlns="" id="{505EEB91-4234-4C70-9D39-61958C8F0695}"/>
              </a:ext>
            </a:extLst>
          </p:cNvPr>
          <p:cNvSpPr>
            <a:spLocks noGrp="1"/>
          </p:cNvSpPr>
          <p:nvPr>
            <p:ph idx="1"/>
          </p:nvPr>
        </p:nvSpPr>
        <p:spPr>
          <a:xfrm>
            <a:off x="677334" y="1510749"/>
            <a:ext cx="8596668" cy="4530614"/>
          </a:xfrm>
        </p:spPr>
        <p:txBody>
          <a:bodyPr>
            <a:normAutofit fontScale="92500" lnSpcReduction="20000"/>
          </a:bodyPr>
          <a:lstStyle/>
          <a:p>
            <a:r>
              <a:rPr lang="en-US" sz="2200" dirty="0"/>
              <a:t>Motivation</a:t>
            </a:r>
          </a:p>
          <a:p>
            <a:r>
              <a:rPr lang="en-US" sz="2200" dirty="0"/>
              <a:t>Introduction</a:t>
            </a:r>
          </a:p>
          <a:p>
            <a:r>
              <a:rPr lang="en-US" sz="2200" dirty="0"/>
              <a:t>Objective</a:t>
            </a:r>
          </a:p>
          <a:p>
            <a:r>
              <a:rPr lang="en-US" sz="2200" dirty="0"/>
              <a:t>Definitions and Terminology</a:t>
            </a:r>
          </a:p>
          <a:p>
            <a:r>
              <a:rPr lang="en-US" sz="2200" dirty="0"/>
              <a:t>Algorithm</a:t>
            </a:r>
          </a:p>
          <a:p>
            <a:r>
              <a:rPr lang="en-US" sz="2200" dirty="0"/>
              <a:t>Example</a:t>
            </a:r>
          </a:p>
          <a:p>
            <a:r>
              <a:rPr lang="en-US" sz="2200" dirty="0"/>
              <a:t>Input</a:t>
            </a:r>
          </a:p>
          <a:p>
            <a:r>
              <a:rPr lang="en-US" sz="2200" dirty="0"/>
              <a:t>Output</a:t>
            </a:r>
          </a:p>
          <a:p>
            <a:r>
              <a:rPr lang="en-US" sz="2200" dirty="0"/>
              <a:t>Advantages</a:t>
            </a:r>
          </a:p>
          <a:p>
            <a:r>
              <a:rPr lang="en-US" sz="2200" dirty="0"/>
              <a:t>Disadvantages</a:t>
            </a:r>
          </a:p>
          <a:p>
            <a:r>
              <a:rPr lang="en-US" sz="2200" dirty="0"/>
              <a:t>Conclusion</a:t>
            </a:r>
          </a:p>
          <a:p>
            <a:r>
              <a:rPr lang="en-US" sz="2200" dirty="0"/>
              <a:t>References</a:t>
            </a:r>
          </a:p>
          <a:p>
            <a:endParaRPr lang="en-US" dirty="0"/>
          </a:p>
        </p:txBody>
      </p:sp>
    </p:spTree>
    <p:extLst>
      <p:ext uri="{BB962C8B-B14F-4D97-AF65-F5344CB8AC3E}">
        <p14:creationId xmlns:p14="http://schemas.microsoft.com/office/powerpoint/2010/main" val="2253866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1AB89D-47F0-496B-8F10-02170C9CE1BC}"/>
              </a:ext>
            </a:extLst>
          </p:cNvPr>
          <p:cNvSpPr>
            <a:spLocks noGrp="1"/>
          </p:cNvSpPr>
          <p:nvPr>
            <p:ph type="title"/>
          </p:nvPr>
        </p:nvSpPr>
        <p:spPr>
          <a:xfrm>
            <a:off x="677335" y="770919"/>
            <a:ext cx="8596668" cy="45719"/>
          </a:xfrm>
        </p:spPr>
        <p:txBody>
          <a:bodyPr>
            <a:normAutofit fontScale="90000"/>
          </a:bodyPr>
          <a:lstStyle/>
          <a:p>
            <a:r>
              <a:rPr lang="en-US" dirty="0"/>
              <a:t> </a:t>
            </a:r>
          </a:p>
        </p:txBody>
      </p:sp>
      <p:sp>
        <p:nvSpPr>
          <p:cNvPr id="3" name="Text Placeholder 2">
            <a:extLst>
              <a:ext uri="{FF2B5EF4-FFF2-40B4-BE49-F238E27FC236}">
                <a16:creationId xmlns:a16="http://schemas.microsoft.com/office/drawing/2014/main" xmlns="" id="{174BA261-6D63-4946-ACB4-FEE374C67D04}"/>
              </a:ext>
            </a:extLst>
          </p:cNvPr>
          <p:cNvSpPr>
            <a:spLocks noGrp="1"/>
          </p:cNvSpPr>
          <p:nvPr>
            <p:ph type="body" idx="1"/>
          </p:nvPr>
        </p:nvSpPr>
        <p:spPr>
          <a:xfrm>
            <a:off x="1219200" y="2743200"/>
            <a:ext cx="8596668" cy="1513914"/>
          </a:xfrm>
        </p:spPr>
        <p:txBody>
          <a:bodyPr/>
          <a:lstStyle/>
          <a:p>
            <a:r>
              <a:rPr lang="en-US" dirty="0"/>
              <a:t>    				</a:t>
            </a:r>
            <a:r>
              <a:rPr lang="en-US" sz="4000" dirty="0"/>
              <a:t>Thank You</a:t>
            </a:r>
          </a:p>
        </p:txBody>
      </p:sp>
    </p:spTree>
    <p:extLst>
      <p:ext uri="{BB962C8B-B14F-4D97-AF65-F5344CB8AC3E}">
        <p14:creationId xmlns:p14="http://schemas.microsoft.com/office/powerpoint/2010/main" val="104205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496C2-9836-440D-985E-732ED4D2EBDB}"/>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xmlns="" id="{BC316C73-F490-4D73-8D23-C72277F7FD5E}"/>
              </a:ext>
            </a:extLst>
          </p:cNvPr>
          <p:cNvSpPr>
            <a:spLocks noGrp="1"/>
          </p:cNvSpPr>
          <p:nvPr>
            <p:ph idx="1"/>
          </p:nvPr>
        </p:nvSpPr>
        <p:spPr>
          <a:xfrm>
            <a:off x="677334" y="1736035"/>
            <a:ext cx="8596668" cy="4305327"/>
          </a:xfrm>
        </p:spPr>
        <p:txBody>
          <a:bodyPr>
            <a:normAutofit/>
          </a:bodyPr>
          <a:lstStyle/>
          <a:p>
            <a:r>
              <a:rPr lang="en-US" sz="2000" dirty="0"/>
              <a:t>Today, the large amount of data is being maintained in the databases in various fields like markets, banking sector, medical field etc. </a:t>
            </a:r>
          </a:p>
          <a:p>
            <a:r>
              <a:rPr lang="en-US" sz="2000" dirty="0"/>
              <a:t>But it is not necessary that the whole information is useful for the user. That is why, it is very important to extract the useful information from large amount of data. </a:t>
            </a:r>
          </a:p>
          <a:p>
            <a:r>
              <a:rPr lang="en-US" sz="2000" dirty="0"/>
              <a:t>This process of extracting useful data is known as data mining.</a:t>
            </a:r>
          </a:p>
          <a:p>
            <a:r>
              <a:rPr lang="en-US" sz="2000" dirty="0"/>
              <a:t>Market Basket Analysis is one of the data mining technique.</a:t>
            </a:r>
          </a:p>
          <a:p>
            <a:r>
              <a:rPr lang="en-US" sz="2000" dirty="0"/>
              <a:t>Market basket analysis is also known as association rule mining. It helps the marketing analyst to understand the behavior of customers e.g. which products are being bought together.</a:t>
            </a:r>
          </a:p>
        </p:txBody>
      </p:sp>
    </p:spTree>
    <p:extLst>
      <p:ext uri="{BB962C8B-B14F-4D97-AF65-F5344CB8AC3E}">
        <p14:creationId xmlns:p14="http://schemas.microsoft.com/office/powerpoint/2010/main" val="1030012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731878-C3B9-47D5-B26B-039DE41830AE}"/>
              </a:ext>
            </a:extLst>
          </p:cNvPr>
          <p:cNvSpPr>
            <a:spLocks noGrp="1"/>
          </p:cNvSpPr>
          <p:nvPr>
            <p:ph type="title"/>
          </p:nvPr>
        </p:nvSpPr>
        <p:spPr>
          <a:xfrm>
            <a:off x="677334" y="609600"/>
            <a:ext cx="8596668" cy="967409"/>
          </a:xfrm>
        </p:spPr>
        <p:txBody>
          <a:bodyPr/>
          <a:lstStyle/>
          <a:p>
            <a:r>
              <a:rPr lang="en-US" dirty="0"/>
              <a:t>Introduction</a:t>
            </a:r>
          </a:p>
        </p:txBody>
      </p:sp>
      <p:sp>
        <p:nvSpPr>
          <p:cNvPr id="3" name="Content Placeholder 2">
            <a:extLst>
              <a:ext uri="{FF2B5EF4-FFF2-40B4-BE49-F238E27FC236}">
                <a16:creationId xmlns:a16="http://schemas.microsoft.com/office/drawing/2014/main" xmlns="" id="{79EA1B1B-8131-4561-B57F-53C2144E7DEA}"/>
              </a:ext>
            </a:extLst>
          </p:cNvPr>
          <p:cNvSpPr>
            <a:spLocks noGrp="1"/>
          </p:cNvSpPr>
          <p:nvPr>
            <p:ph idx="1"/>
          </p:nvPr>
        </p:nvSpPr>
        <p:spPr>
          <a:xfrm>
            <a:off x="677334" y="1789043"/>
            <a:ext cx="8596668" cy="4252319"/>
          </a:xfrm>
        </p:spPr>
        <p:txBody>
          <a:bodyPr>
            <a:normAutofit fontScale="85000" lnSpcReduction="10000"/>
          </a:bodyPr>
          <a:lstStyle/>
          <a:p>
            <a:r>
              <a:rPr lang="en-US" altLang="en-US" sz="2400" dirty="0"/>
              <a:t>Market Basket Analysis (Association Analysis) is a mathematical modeling technique based upon the theory that if you buy a certain group of items, you are likely to buy another group of items. </a:t>
            </a:r>
          </a:p>
          <a:p>
            <a:r>
              <a:rPr lang="en-US" altLang="en-US" sz="2400" dirty="0"/>
              <a:t>A large number of people use to visit shopping malls and shopping centers.</a:t>
            </a:r>
          </a:p>
          <a:p>
            <a:r>
              <a:rPr lang="en-US" altLang="en-US" sz="2400" dirty="0"/>
              <a:t>Massive amounts of data continuously being collected and stored as transactions.</a:t>
            </a:r>
          </a:p>
          <a:p>
            <a:r>
              <a:rPr lang="en-US" sz="2400" dirty="0"/>
              <a:t>The availability of detailed information on customer transactions has led to the development of techniques that automatically look for associations between items that are stored in the database.</a:t>
            </a:r>
            <a:endParaRPr lang="en-US" altLang="en-US" sz="2400" dirty="0"/>
          </a:p>
          <a:p>
            <a:r>
              <a:rPr lang="en-US" altLang="en-US" sz="2400" dirty="0"/>
              <a:t>Those collected data can be useful from the business prospective such as </a:t>
            </a:r>
          </a:p>
          <a:p>
            <a:endParaRPr lang="en-US" dirty="0"/>
          </a:p>
        </p:txBody>
      </p:sp>
    </p:spTree>
    <p:extLst>
      <p:ext uri="{BB962C8B-B14F-4D97-AF65-F5344CB8AC3E}">
        <p14:creationId xmlns:p14="http://schemas.microsoft.com/office/powerpoint/2010/main" val="394996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871054-F9AE-4227-882F-824900A6A996}"/>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xmlns="" id="{43F1E107-543F-405B-A1C1-6EB545586F58}"/>
              </a:ext>
            </a:extLst>
          </p:cNvPr>
          <p:cNvSpPr>
            <a:spLocks noGrp="1"/>
          </p:cNvSpPr>
          <p:nvPr>
            <p:ph idx="1"/>
          </p:nvPr>
        </p:nvSpPr>
        <p:spPr/>
        <p:txBody>
          <a:bodyPr>
            <a:normAutofit/>
          </a:bodyPr>
          <a:lstStyle/>
          <a:p>
            <a:r>
              <a:rPr lang="en-US" sz="2000" dirty="0"/>
              <a:t>To find frequently purchased item sets from large transactional database.</a:t>
            </a:r>
          </a:p>
          <a:p>
            <a:r>
              <a:rPr lang="en-US" sz="2000" dirty="0"/>
              <a:t>The primary objective of Market Basket Analysis is to improve the </a:t>
            </a:r>
            <a:r>
              <a:rPr lang="en-US" sz="2000" b="1" dirty="0"/>
              <a:t>effectiveness </a:t>
            </a:r>
            <a:r>
              <a:rPr lang="en-US" sz="2000" dirty="0"/>
              <a:t>of marketing and sales.</a:t>
            </a:r>
          </a:p>
        </p:txBody>
      </p:sp>
    </p:spTree>
    <p:extLst>
      <p:ext uri="{BB962C8B-B14F-4D97-AF65-F5344CB8AC3E}">
        <p14:creationId xmlns:p14="http://schemas.microsoft.com/office/powerpoint/2010/main" val="37930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B12763-CC7F-4451-B752-C3AADFECBA20}"/>
              </a:ext>
            </a:extLst>
          </p:cNvPr>
          <p:cNvSpPr>
            <a:spLocks noGrp="1"/>
          </p:cNvSpPr>
          <p:nvPr>
            <p:ph type="title"/>
          </p:nvPr>
        </p:nvSpPr>
        <p:spPr/>
        <p:txBody>
          <a:bodyPr/>
          <a:lstStyle/>
          <a:p>
            <a:r>
              <a:rPr lang="en-US" dirty="0"/>
              <a:t>Definitions And Terminology</a:t>
            </a:r>
          </a:p>
        </p:txBody>
      </p:sp>
      <p:sp>
        <p:nvSpPr>
          <p:cNvPr id="3" name="Content Placeholder 2">
            <a:extLst>
              <a:ext uri="{FF2B5EF4-FFF2-40B4-BE49-F238E27FC236}">
                <a16:creationId xmlns:a16="http://schemas.microsoft.com/office/drawing/2014/main" xmlns="" id="{079ECEE1-B865-4AF1-82D1-1D750B416E35}"/>
              </a:ext>
            </a:extLst>
          </p:cNvPr>
          <p:cNvSpPr>
            <a:spLocks noGrp="1"/>
          </p:cNvSpPr>
          <p:nvPr>
            <p:ph idx="1"/>
          </p:nvPr>
        </p:nvSpPr>
        <p:spPr/>
        <p:txBody>
          <a:bodyPr/>
          <a:lstStyle/>
          <a:p>
            <a:pPr>
              <a:lnSpc>
                <a:spcPct val="80000"/>
              </a:lnSpc>
            </a:pPr>
            <a:r>
              <a:rPr lang="en-US" altLang="en-US" sz="2000" u="sng" dirty="0"/>
              <a:t>Transaction:</a:t>
            </a:r>
            <a:r>
              <a:rPr lang="en-US" altLang="en-US" sz="2000" dirty="0"/>
              <a:t> is a set of items (Itemset). </a:t>
            </a:r>
          </a:p>
          <a:p>
            <a:pPr>
              <a:lnSpc>
                <a:spcPct val="80000"/>
              </a:lnSpc>
            </a:pPr>
            <a:r>
              <a:rPr lang="en-US" altLang="en-US" sz="2000" u="sng" dirty="0"/>
              <a:t>Confidence</a:t>
            </a:r>
            <a:r>
              <a:rPr lang="en-US" altLang="en-US" sz="2000" dirty="0"/>
              <a:t> :  It is the measure of uncertainty or trust worthiness associated with each discovered pattern.</a:t>
            </a:r>
          </a:p>
          <a:p>
            <a:pPr>
              <a:lnSpc>
                <a:spcPct val="80000"/>
              </a:lnSpc>
            </a:pPr>
            <a:r>
              <a:rPr lang="en-US" altLang="en-US" sz="2000" u="sng" dirty="0"/>
              <a:t>Support</a:t>
            </a:r>
            <a:r>
              <a:rPr lang="en-US" altLang="en-US" sz="2000" dirty="0"/>
              <a:t> : It is the measure of how often the collection of items in an association occur together as percentage of all transactions</a:t>
            </a:r>
          </a:p>
          <a:p>
            <a:pPr>
              <a:lnSpc>
                <a:spcPct val="80000"/>
              </a:lnSpc>
            </a:pPr>
            <a:r>
              <a:rPr lang="en-US" altLang="en-US" sz="2000" u="sng" dirty="0"/>
              <a:t>Frequent itemset</a:t>
            </a:r>
            <a:r>
              <a:rPr lang="en-US" altLang="en-US" sz="2000" dirty="0"/>
              <a:t> : If an itemset satisfies minimum support , then it is a frequent itemset. </a:t>
            </a:r>
          </a:p>
          <a:p>
            <a:pPr>
              <a:lnSpc>
                <a:spcPct val="80000"/>
              </a:lnSpc>
            </a:pPr>
            <a:r>
              <a:rPr lang="en-US" altLang="en-US" sz="2000" u="sng" dirty="0"/>
              <a:t>Strong Association rules</a:t>
            </a:r>
            <a:r>
              <a:rPr lang="en-US" altLang="en-US" sz="2000" dirty="0"/>
              <a:t>: Rules that satisfy both a minimum support threshold and a minimum confidence threshold.</a:t>
            </a:r>
          </a:p>
          <a:p>
            <a:pPr>
              <a:lnSpc>
                <a:spcPct val="80000"/>
              </a:lnSpc>
            </a:pPr>
            <a:r>
              <a:rPr lang="en-US" altLang="en-US" sz="2000" dirty="0"/>
              <a:t>In Association rule mining, we first find all frequent item sets and then generate strong association rules from the frequent item sets.</a:t>
            </a:r>
          </a:p>
          <a:p>
            <a:endParaRPr lang="en-US" dirty="0"/>
          </a:p>
        </p:txBody>
      </p:sp>
    </p:spTree>
    <p:extLst>
      <p:ext uri="{BB962C8B-B14F-4D97-AF65-F5344CB8AC3E}">
        <p14:creationId xmlns:p14="http://schemas.microsoft.com/office/powerpoint/2010/main" val="2974640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714C34-2471-4325-8540-3519B603840B}"/>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xmlns="" id="{1A5D1B6F-3C03-48BC-B142-7FAB8B04823E}"/>
              </a:ext>
            </a:extLst>
          </p:cNvPr>
          <p:cNvSpPr>
            <a:spLocks noGrp="1"/>
          </p:cNvSpPr>
          <p:nvPr>
            <p:ph idx="1"/>
          </p:nvPr>
        </p:nvSpPr>
        <p:spPr>
          <a:xfrm>
            <a:off x="677334" y="1676400"/>
            <a:ext cx="8596668" cy="4364962"/>
          </a:xfrm>
        </p:spPr>
        <p:txBody>
          <a:bodyPr/>
          <a:lstStyle/>
          <a:p>
            <a:r>
              <a:rPr lang="en-US" altLang="en-US" sz="2000" dirty="0"/>
              <a:t>Apriori algorithm is the most established algorithm for finding frequent item sets mining.</a:t>
            </a:r>
          </a:p>
          <a:p>
            <a:r>
              <a:rPr lang="en-US" altLang="en-US" sz="2000" dirty="0"/>
              <a:t>Apriori </a:t>
            </a:r>
            <a:r>
              <a:rPr lang="en-US" altLang="en-US" sz="2000"/>
              <a:t>algorithm </a:t>
            </a:r>
            <a:r>
              <a:rPr lang="en-US" altLang="en-US" sz="2000" smtClean="0"/>
              <a:t>follows </a:t>
            </a:r>
            <a:r>
              <a:rPr lang="en-US" altLang="en-US" sz="2000" dirty="0"/>
              <a:t>the antimonotone property.</a:t>
            </a:r>
          </a:p>
          <a:p>
            <a:r>
              <a:rPr lang="en-US" altLang="en-US" sz="2000" dirty="0"/>
              <a:t>We use these frequent item sets to generate association rules. </a:t>
            </a:r>
          </a:p>
          <a:p>
            <a:r>
              <a:rPr lang="en-US" sz="2000" dirty="0"/>
              <a:t>An Apriori algorithm is used to find association rules between different product categories.</a:t>
            </a:r>
          </a:p>
          <a:p>
            <a:endParaRPr lang="en-US" dirty="0"/>
          </a:p>
        </p:txBody>
      </p:sp>
    </p:spTree>
    <p:extLst>
      <p:ext uri="{BB962C8B-B14F-4D97-AF65-F5344CB8AC3E}">
        <p14:creationId xmlns:p14="http://schemas.microsoft.com/office/powerpoint/2010/main" val="3601749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8F4ECC-31E1-40AB-AC47-45EC85908C23}"/>
              </a:ext>
            </a:extLst>
          </p:cNvPr>
          <p:cNvSpPr>
            <a:spLocks noGrp="1"/>
          </p:cNvSpPr>
          <p:nvPr>
            <p:ph type="title"/>
          </p:nvPr>
        </p:nvSpPr>
        <p:spPr>
          <a:xfrm>
            <a:off x="677334" y="609600"/>
            <a:ext cx="8596668" cy="45719"/>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xmlns="" id="{1FA05013-EF0F-43D3-A298-6E4D813ABF94}"/>
              </a:ext>
            </a:extLst>
          </p:cNvPr>
          <p:cNvSpPr>
            <a:spLocks noGrp="1"/>
          </p:cNvSpPr>
          <p:nvPr>
            <p:ph idx="1"/>
          </p:nvPr>
        </p:nvSpPr>
        <p:spPr>
          <a:xfrm>
            <a:off x="677334" y="960120"/>
            <a:ext cx="8695266" cy="4008126"/>
          </a:xfrm>
        </p:spPr>
        <p:txBody>
          <a:bodyPr/>
          <a:lstStyle/>
          <a:p>
            <a:r>
              <a:rPr lang="en-US" dirty="0"/>
              <a:t> </a:t>
            </a:r>
            <a:r>
              <a:rPr lang="en-US" sz="2000" dirty="0"/>
              <a:t>Market Basket Analysis is done separately to find associations between products that are browsed, products purchased online, and products purchased in-store.</a:t>
            </a:r>
          </a:p>
          <a:p>
            <a:r>
              <a:rPr lang="en-US" sz="2000" dirty="0"/>
              <a:t> Browsing behavior data is aggregated to get all the products purchased by a customer and all the products browsed by a customer. </a:t>
            </a:r>
          </a:p>
          <a:p>
            <a:r>
              <a:rPr lang="en-US" sz="2000" dirty="0"/>
              <a:t>The Apriori algorithm is then applied on the aggregated data to find the association between different product categories for the products that are purchased and the products that are browsed.</a:t>
            </a:r>
          </a:p>
        </p:txBody>
      </p:sp>
    </p:spTree>
    <p:extLst>
      <p:ext uri="{BB962C8B-B14F-4D97-AF65-F5344CB8AC3E}">
        <p14:creationId xmlns:p14="http://schemas.microsoft.com/office/powerpoint/2010/main" val="1712772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a:extLst>
              <a:ext uri="{FF2B5EF4-FFF2-40B4-BE49-F238E27FC236}">
                <a16:creationId xmlns:a16="http://schemas.microsoft.com/office/drawing/2014/main" xmlns="" id="{77411750-EF2C-44E3-B3EF-4F902A1E1D61}"/>
              </a:ext>
            </a:extLst>
          </p:cNvPr>
          <p:cNvSpPr/>
          <p:nvPr/>
        </p:nvSpPr>
        <p:spPr>
          <a:xfrm flipH="1">
            <a:off x="533400" y="152401"/>
            <a:ext cx="3810000" cy="164989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1:</a:t>
            </a:r>
          </a:p>
          <a:p>
            <a:pPr algn="ctr"/>
            <a:r>
              <a:rPr lang="en-US" dirty="0"/>
              <a:t>Scan the transaction database to get the support  S of each 1-itemsets. And compare S with min _ sup ,and get a frequent  1- item set  .</a:t>
            </a:r>
          </a:p>
        </p:txBody>
      </p:sp>
      <p:sp>
        <p:nvSpPr>
          <p:cNvPr id="4" name="Flowchart: Alternate Process 3">
            <a:extLst>
              <a:ext uri="{FF2B5EF4-FFF2-40B4-BE49-F238E27FC236}">
                <a16:creationId xmlns:a16="http://schemas.microsoft.com/office/drawing/2014/main" xmlns="" id="{926F26F2-019C-4AE5-BEDE-CDB1E5351121}"/>
              </a:ext>
            </a:extLst>
          </p:cNvPr>
          <p:cNvSpPr/>
          <p:nvPr/>
        </p:nvSpPr>
        <p:spPr>
          <a:xfrm flipH="1">
            <a:off x="685799" y="2882349"/>
            <a:ext cx="3952462" cy="1523997"/>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Step2:</a:t>
            </a:r>
          </a:p>
          <a:p>
            <a:pPr algn="ctr"/>
            <a:r>
              <a:rPr lang="en-US" dirty="0"/>
              <a:t> Generate a  candidate itemset of size k+1 from frequent itemset of size.(by using Fk-1 join Fk-1 method)</a:t>
            </a:r>
          </a:p>
        </p:txBody>
      </p:sp>
      <p:sp>
        <p:nvSpPr>
          <p:cNvPr id="6" name="Flowchart: Alternate Process 5">
            <a:extLst>
              <a:ext uri="{FF2B5EF4-FFF2-40B4-BE49-F238E27FC236}">
                <a16:creationId xmlns:a16="http://schemas.microsoft.com/office/drawing/2014/main" xmlns="" id="{6BD2709B-33F7-4B2E-A4F2-D888AC511704}"/>
              </a:ext>
            </a:extLst>
          </p:cNvPr>
          <p:cNvSpPr/>
          <p:nvPr/>
        </p:nvSpPr>
        <p:spPr>
          <a:xfrm flipH="1">
            <a:off x="6901070" y="927654"/>
            <a:ext cx="4452730" cy="1649893"/>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Step 3:</a:t>
            </a:r>
          </a:p>
          <a:p>
            <a:pPr algn="ctr"/>
            <a:r>
              <a:rPr lang="en-US" dirty="0"/>
              <a:t>Scan the transaction database to get the  support S of each candidate k –itemset in the final set . compare S with min _ sup , and get a set of frequent item sets  Lk. </a:t>
            </a:r>
          </a:p>
        </p:txBody>
      </p:sp>
      <p:sp>
        <p:nvSpPr>
          <p:cNvPr id="7" name="Flowchart: Alternate Process 6">
            <a:extLst>
              <a:ext uri="{FF2B5EF4-FFF2-40B4-BE49-F238E27FC236}">
                <a16:creationId xmlns:a16="http://schemas.microsoft.com/office/drawing/2014/main" xmlns="" id="{85D3F259-7AB4-4C90-AF17-74AB32280F21}"/>
              </a:ext>
            </a:extLst>
          </p:cNvPr>
          <p:cNvSpPr/>
          <p:nvPr/>
        </p:nvSpPr>
        <p:spPr>
          <a:xfrm flipH="1">
            <a:off x="7099126" y="5372193"/>
            <a:ext cx="4114800" cy="1288774"/>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Step 5:</a:t>
            </a:r>
          </a:p>
          <a:p>
            <a:pPr algn="ctr"/>
            <a:r>
              <a:rPr lang="en-US" dirty="0"/>
              <a:t>For each frequent item set  1,generate all non empty subsets of S.</a:t>
            </a:r>
          </a:p>
        </p:txBody>
      </p:sp>
      <p:sp>
        <p:nvSpPr>
          <p:cNvPr id="8" name="Flowchart: Decision 7">
            <a:extLst>
              <a:ext uri="{FF2B5EF4-FFF2-40B4-BE49-F238E27FC236}">
                <a16:creationId xmlns:a16="http://schemas.microsoft.com/office/drawing/2014/main" xmlns="" id="{34102D82-2701-4BBA-BC66-558F8EE769E1}"/>
              </a:ext>
            </a:extLst>
          </p:cNvPr>
          <p:cNvSpPr/>
          <p:nvPr/>
        </p:nvSpPr>
        <p:spPr>
          <a:xfrm>
            <a:off x="7430022" y="3243471"/>
            <a:ext cx="3352800" cy="1523997"/>
          </a:xfrm>
          <a:prstGeom prst="flowChartDecisi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Step 4:</a:t>
            </a:r>
          </a:p>
          <a:p>
            <a:pPr algn="ctr"/>
            <a:r>
              <a:rPr lang="en-US" dirty="0"/>
              <a:t>The candidate set -null</a:t>
            </a:r>
          </a:p>
        </p:txBody>
      </p:sp>
      <p:sp>
        <p:nvSpPr>
          <p:cNvPr id="9" name="Flowchart: Alternate Process 8">
            <a:extLst>
              <a:ext uri="{FF2B5EF4-FFF2-40B4-BE49-F238E27FC236}">
                <a16:creationId xmlns:a16="http://schemas.microsoft.com/office/drawing/2014/main" xmlns="" id="{769EF8E6-BED3-40F0-831E-30D831116CFF}"/>
              </a:ext>
            </a:extLst>
          </p:cNvPr>
          <p:cNvSpPr/>
          <p:nvPr/>
        </p:nvSpPr>
        <p:spPr>
          <a:xfrm>
            <a:off x="685800" y="5334000"/>
            <a:ext cx="3657600" cy="1143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6:</a:t>
            </a:r>
          </a:p>
          <a:p>
            <a:pPr algn="ctr"/>
            <a:r>
              <a:rPr lang="en-US" dirty="0"/>
              <a:t>For every non empty sets of S , generate the rules.</a:t>
            </a:r>
          </a:p>
        </p:txBody>
      </p:sp>
      <p:cxnSp>
        <p:nvCxnSpPr>
          <p:cNvPr id="11" name="Straight Arrow Connector 10">
            <a:extLst>
              <a:ext uri="{FF2B5EF4-FFF2-40B4-BE49-F238E27FC236}">
                <a16:creationId xmlns:a16="http://schemas.microsoft.com/office/drawing/2014/main" xmlns="" id="{A209941C-0714-4006-824E-75F25B7D692F}"/>
              </a:ext>
            </a:extLst>
          </p:cNvPr>
          <p:cNvCxnSpPr/>
          <p:nvPr/>
        </p:nvCxnSpPr>
        <p:spPr>
          <a:xfrm>
            <a:off x="2362200" y="1815548"/>
            <a:ext cx="0"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xmlns="" id="{1AE4E1F2-DB3D-478C-9BCD-FDBEE7148259}"/>
              </a:ext>
            </a:extLst>
          </p:cNvPr>
          <p:cNvCxnSpPr/>
          <p:nvPr/>
        </p:nvCxnSpPr>
        <p:spPr>
          <a:xfrm flipV="1">
            <a:off x="4343400" y="2057400"/>
            <a:ext cx="2557670" cy="1143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D710AED0-A3FD-47F8-9EC0-3625F923046F}"/>
              </a:ext>
            </a:extLst>
          </p:cNvPr>
          <p:cNvCxnSpPr>
            <a:cxnSpLocks/>
            <a:stCxn id="8" idx="0"/>
            <a:endCxn id="8" idx="0"/>
          </p:cNvCxnSpPr>
          <p:nvPr/>
        </p:nvCxnSpPr>
        <p:spPr>
          <a:xfrm>
            <a:off x="9106422" y="324347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72C9A4A1-2479-445C-B606-79CC9568453A}"/>
              </a:ext>
            </a:extLst>
          </p:cNvPr>
          <p:cNvCxnSpPr>
            <a:cxnSpLocks/>
          </p:cNvCxnSpPr>
          <p:nvPr/>
        </p:nvCxnSpPr>
        <p:spPr>
          <a:xfrm>
            <a:off x="9034670" y="2444440"/>
            <a:ext cx="71752" cy="799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A317A6E8-2095-41C5-8D18-A78FCDD7F80C}"/>
              </a:ext>
            </a:extLst>
          </p:cNvPr>
          <p:cNvCxnSpPr/>
          <p:nvPr/>
        </p:nvCxnSpPr>
        <p:spPr>
          <a:xfrm>
            <a:off x="9220200" y="4795408"/>
            <a:ext cx="0" cy="538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xmlns="" id="{3B5A77EF-A4B0-42C4-857B-3B73CA524D4F}"/>
              </a:ext>
            </a:extLst>
          </p:cNvPr>
          <p:cNvCxnSpPr>
            <a:cxnSpLocks/>
          </p:cNvCxnSpPr>
          <p:nvPr/>
        </p:nvCxnSpPr>
        <p:spPr>
          <a:xfrm rot="10800000" flipV="1">
            <a:off x="4266155" y="5565913"/>
            <a:ext cx="2819401" cy="533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xmlns="" id="{8A12D37B-54C3-4368-9290-5BFCD83F714F}"/>
              </a:ext>
            </a:extLst>
          </p:cNvPr>
          <p:cNvCxnSpPr/>
          <p:nvPr/>
        </p:nvCxnSpPr>
        <p:spPr>
          <a:xfrm rot="10800000" flipV="1">
            <a:off x="2362200" y="4005468"/>
            <a:ext cx="5067822" cy="49033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D8A3A9FF-C02E-4233-9674-51C44F1A3622}"/>
              </a:ext>
            </a:extLst>
          </p:cNvPr>
          <p:cNvSpPr txBox="1"/>
          <p:nvPr/>
        </p:nvSpPr>
        <p:spPr>
          <a:xfrm>
            <a:off x="9372600" y="4876800"/>
            <a:ext cx="518091" cy="369332"/>
          </a:xfrm>
          <a:prstGeom prst="rect">
            <a:avLst/>
          </a:prstGeom>
          <a:noFill/>
        </p:spPr>
        <p:txBody>
          <a:bodyPr wrap="none" rtlCol="0">
            <a:spAutoFit/>
          </a:bodyPr>
          <a:lstStyle/>
          <a:p>
            <a:r>
              <a:rPr lang="en-US" dirty="0"/>
              <a:t>yes</a:t>
            </a:r>
          </a:p>
        </p:txBody>
      </p:sp>
      <p:sp>
        <p:nvSpPr>
          <p:cNvPr id="50" name="TextBox 49">
            <a:extLst>
              <a:ext uri="{FF2B5EF4-FFF2-40B4-BE49-F238E27FC236}">
                <a16:creationId xmlns:a16="http://schemas.microsoft.com/office/drawing/2014/main" xmlns="" id="{8C38407A-5C81-4A87-ADE3-ADE688211BF0}"/>
              </a:ext>
            </a:extLst>
          </p:cNvPr>
          <p:cNvSpPr txBox="1"/>
          <p:nvPr/>
        </p:nvSpPr>
        <p:spPr>
          <a:xfrm>
            <a:off x="6019800" y="3733800"/>
            <a:ext cx="455574" cy="369332"/>
          </a:xfrm>
          <a:prstGeom prst="rect">
            <a:avLst/>
          </a:prstGeom>
          <a:noFill/>
        </p:spPr>
        <p:txBody>
          <a:bodyPr wrap="none" rtlCol="0">
            <a:spAutoFit/>
          </a:bodyPr>
          <a:lstStyle/>
          <a:p>
            <a:r>
              <a:rPr lang="en-US" dirty="0"/>
              <a:t>No</a:t>
            </a:r>
          </a:p>
        </p:txBody>
      </p:sp>
    </p:spTree>
    <p:extLst>
      <p:ext uri="{BB962C8B-B14F-4D97-AF65-F5344CB8AC3E}">
        <p14:creationId xmlns:p14="http://schemas.microsoft.com/office/powerpoint/2010/main" val="26642042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267</TotalTime>
  <Words>773</Words>
  <Application>Microsoft Office PowerPoint</Application>
  <PresentationFormat>Widescreen</PresentationFormat>
  <Paragraphs>115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Trebuchet MS</vt:lpstr>
      <vt:lpstr>Wingdings</vt:lpstr>
      <vt:lpstr>Wingdings 3</vt:lpstr>
      <vt:lpstr>Facet</vt:lpstr>
      <vt:lpstr>Store Market Report Based On Market Basket Analysis</vt:lpstr>
      <vt:lpstr>Contents</vt:lpstr>
      <vt:lpstr>Motivation</vt:lpstr>
      <vt:lpstr>Introduction</vt:lpstr>
      <vt:lpstr>Objective</vt:lpstr>
      <vt:lpstr>Definitions And Terminology</vt:lpstr>
      <vt:lpstr>Algorithm</vt:lpstr>
      <vt:lpstr>  </vt:lpstr>
      <vt:lpstr>PowerPoint Presentation</vt:lpstr>
      <vt:lpstr> </vt:lpstr>
      <vt:lpstr>Input Given</vt:lpstr>
      <vt:lpstr>Output</vt:lpstr>
      <vt:lpstr>Advantages</vt:lpstr>
      <vt:lpstr>Disadvantages</vt:lpstr>
      <vt:lpstr>Applications</vt:lpstr>
      <vt:lpstr> </vt:lpstr>
      <vt:lpstr> </vt:lpstr>
      <vt:lpstr>Conclusion</vt:lpstr>
      <vt:lpstr>References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dc:title>
  <dc:creator>MomDad</dc:creator>
  <cp:lastModifiedBy>jayanaga sri</cp:lastModifiedBy>
  <cp:revision>70</cp:revision>
  <dcterms:created xsi:type="dcterms:W3CDTF">2018-07-31T00:18:33Z</dcterms:created>
  <dcterms:modified xsi:type="dcterms:W3CDTF">2019-02-07T08:01:26Z</dcterms:modified>
</cp:coreProperties>
</file>