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66" r:id="rId3"/>
    <p:sldId id="326" r:id="rId4"/>
    <p:sldId id="329" r:id="rId5"/>
    <p:sldId id="309" r:id="rId6"/>
    <p:sldId id="331" r:id="rId7"/>
    <p:sldId id="310" r:id="rId8"/>
    <p:sldId id="335" r:id="rId9"/>
    <p:sldId id="333" r:id="rId10"/>
    <p:sldId id="336" r:id="rId11"/>
    <p:sldId id="338" r:id="rId12"/>
    <p:sldId id="337"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0"/>
            <a:ext cx="6096000" cy="6857990"/>
          </a:xfrm>
          <a:prstGeom prst="rect">
            <a:avLst/>
          </a:prstGeom>
        </p:spPr>
      </p:pic>
      <p:sp>
        <p:nvSpPr>
          <p:cNvPr id="8" name="Text Box 7"/>
          <p:cNvSpPr txBox="1"/>
          <p:nvPr/>
        </p:nvSpPr>
        <p:spPr>
          <a:xfrm>
            <a:off x="6096000" y="1420495"/>
            <a:ext cx="5815330" cy="3784600"/>
          </a:xfrm>
          <a:prstGeom prst="rect">
            <a:avLst/>
          </a:prstGeom>
          <a:noFill/>
        </p:spPr>
        <p:txBody>
          <a:bodyPr wrap="square" rtlCol="0">
            <a:spAutoFit/>
          </a:bodyPr>
          <a:p>
            <a:r>
              <a:rPr lang="en-IN" altLang="en-US" sz="8000">
                <a:solidFill>
                  <a:srgbClr val="7030A0"/>
                </a:solidFill>
                <a:latin typeface="Amiri" panose="00000500000000000000" charset="0"/>
                <a:cs typeface="Amiri" panose="00000500000000000000" charset="0"/>
              </a:rPr>
              <a:t>Data Analyst</a:t>
            </a:r>
            <a:endParaRPr lang="en-IN" altLang="en-US" sz="8000">
              <a:solidFill>
                <a:srgbClr val="7030A0"/>
              </a:solidFill>
              <a:latin typeface="Amiri" panose="00000500000000000000" charset="0"/>
              <a:cs typeface="Amiri" panose="00000500000000000000" charset="0"/>
            </a:endParaRPr>
          </a:p>
          <a:p>
            <a:r>
              <a:rPr lang="en-IN" altLang="en-US" sz="8000">
                <a:solidFill>
                  <a:srgbClr val="7030A0"/>
                </a:solidFill>
                <a:latin typeface="Amiri" panose="00000500000000000000" charset="0"/>
                <a:cs typeface="Amiri" panose="00000500000000000000" charset="0"/>
              </a:rPr>
              <a:t>      Vs</a:t>
            </a:r>
            <a:endParaRPr lang="en-IN" altLang="en-US" sz="8000">
              <a:solidFill>
                <a:srgbClr val="7030A0"/>
              </a:solidFill>
              <a:latin typeface="Amiri" panose="00000500000000000000" charset="0"/>
              <a:cs typeface="Amiri" panose="00000500000000000000" charset="0"/>
            </a:endParaRPr>
          </a:p>
          <a:p>
            <a:r>
              <a:rPr lang="en-IN" altLang="en-US" sz="8000">
                <a:solidFill>
                  <a:srgbClr val="7030A0"/>
                </a:solidFill>
                <a:latin typeface="Amiri" panose="00000500000000000000" charset="0"/>
                <a:cs typeface="Amiri" panose="00000500000000000000" charset="0"/>
              </a:rPr>
              <a:t>Data Scientist</a:t>
            </a:r>
            <a:endParaRPr lang="en-IN" altLang="en-US" sz="8000">
              <a:solidFill>
                <a:srgbClr val="7030A0"/>
              </a:solidFill>
              <a:latin typeface="Amiri" panose="00000500000000000000" charset="0"/>
              <a:cs typeface="Amiri" panose="000005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download (1)"/>
          <p:cNvPicPr>
            <a:picLocks noChangeAspect="1"/>
          </p:cNvPicPr>
          <p:nvPr/>
        </p:nvPicPr>
        <p:blipFill>
          <a:blip r:embed="rId1"/>
          <a:stretch>
            <a:fillRect/>
          </a:stretch>
        </p:blipFill>
        <p:spPr>
          <a:xfrm>
            <a:off x="-172085" y="318135"/>
            <a:ext cx="6569075" cy="6221095"/>
          </a:xfrm>
          <a:prstGeom prst="rect">
            <a:avLst/>
          </a:prstGeom>
        </p:spPr>
      </p:pic>
      <p:sp>
        <p:nvSpPr>
          <p:cNvPr id="7" name="Text Box 6"/>
          <p:cNvSpPr txBox="1"/>
          <p:nvPr/>
        </p:nvSpPr>
        <p:spPr>
          <a:xfrm>
            <a:off x="5634355" y="528320"/>
            <a:ext cx="6360795" cy="5169535"/>
          </a:xfrm>
          <a:prstGeom prst="rect">
            <a:avLst/>
          </a:prstGeom>
          <a:noFill/>
        </p:spPr>
        <p:txBody>
          <a:bodyPr wrap="square" rtlCol="0">
            <a:spAutoFit/>
          </a:bodyPr>
          <a:p>
            <a:r>
              <a:rPr lang="en-IN" altLang="en-US" sz="6600">
                <a:ln/>
                <a:solidFill>
                  <a:schemeClr val="tx1"/>
                </a:solidFill>
                <a:effectLst>
                  <a:outerShdw blurRad="38100" dist="19050" dir="2700000" algn="tl" rotWithShape="0">
                    <a:schemeClr val="dk1">
                      <a:alpha val="40000"/>
                    </a:schemeClr>
                  </a:outerShdw>
                </a:effectLst>
                <a:latin typeface="AR BERKLEY" panose="02000000000000000000" charset="0"/>
                <a:cs typeface="AR BERKLEY" panose="02000000000000000000" charset="0"/>
              </a:rPr>
              <a:t>The key difference between the two is how the data is being used by them.</a:t>
            </a:r>
            <a:endParaRPr lang="en-IN" altLang="en-US" sz="6600">
              <a:ln/>
              <a:solidFill>
                <a:schemeClr val="tx1"/>
              </a:solidFill>
              <a:effectLst>
                <a:outerShdw blurRad="38100" dist="19050" dir="2700000" algn="tl" rotWithShape="0">
                  <a:schemeClr val="dk1">
                    <a:alpha val="40000"/>
                  </a:schemeClr>
                </a:outerShdw>
              </a:effectLst>
              <a:latin typeface="AR BERKLEY" panose="02000000000000000000" charset="0"/>
              <a:cs typeface="AR BERKLEY" panose="0200000000000000000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t>Difference :-</a:t>
            </a:r>
            <a:endParaRPr lang="en-IN" altLang="en-US"/>
          </a:p>
        </p:txBody>
      </p:sp>
      <p:sp>
        <p:nvSpPr>
          <p:cNvPr id="8" name="Content Placeholder 7"/>
          <p:cNvSpPr>
            <a:spLocks noGrp="1"/>
          </p:cNvSpPr>
          <p:nvPr>
            <p:ph idx="1"/>
          </p:nvPr>
        </p:nvSpPr>
        <p:spPr/>
        <p:txBody>
          <a:bodyPr/>
          <a:p>
            <a:pPr marL="0" indent="0">
              <a:buNone/>
            </a:pPr>
            <a:endParaRPr lang="en-US"/>
          </a:p>
          <a:p>
            <a:pPr marL="0" indent="0">
              <a:buNone/>
            </a:pPr>
            <a:r>
              <a:rPr lang="en-US"/>
              <a:t>1.A data scientist is the one who examine the trends based on previous patterns whereas a data analysts is the one who predict some meaningful vision from data.</a:t>
            </a:r>
            <a:endParaRPr lang="en-US"/>
          </a:p>
          <a:p>
            <a:r>
              <a:rPr lang="en-US"/>
              <a:t>2.A data analyst direct business complications but a data scientist also picks up those issues that will have the most business value once solved.</a:t>
            </a:r>
            <a:endParaRPr lang="en-US"/>
          </a:p>
          <a:p>
            <a:r>
              <a:rPr lang="en-US"/>
              <a:t>3.A data scientist job roles involves estimating the unknown whilst a data analyst job roles involves looking at the known from new perspectives.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5576" y="2128655"/>
            <a:ext cx="10058400" cy="1450757"/>
          </a:xfrm>
        </p:spPr>
        <p:txBody>
          <a:bodyPr>
            <a:normAutofit/>
          </a:bodyPr>
          <a:lstStyle/>
          <a:p>
            <a:r>
              <a:rPr lang="en-IN" sz="9600" b="1" i="1" u="sng" dirty="0"/>
              <a:t>THANK YOU</a:t>
            </a:r>
            <a:endParaRPr lang="en-IN" sz="9600" b="1" i="1" u="sng" dirty="0"/>
          </a:p>
        </p:txBody>
      </p:sp>
      <p:sp>
        <p:nvSpPr>
          <p:cNvPr id="5" name="TextBox 4"/>
          <p:cNvSpPr txBox="1"/>
          <p:nvPr/>
        </p:nvSpPr>
        <p:spPr>
          <a:xfrm>
            <a:off x="3193774" y="3988904"/>
            <a:ext cx="7116417" cy="523220"/>
          </a:xfrm>
          <a:prstGeom prst="rect">
            <a:avLst/>
          </a:prstGeom>
          <a:noFill/>
        </p:spPr>
        <p:txBody>
          <a:bodyPr wrap="square" rtlCol="0">
            <a:spAutoFit/>
          </a:bodyPr>
          <a:lstStyle/>
          <a:p>
            <a:r>
              <a:rPr lang="en-IN" sz="2800" dirty="0"/>
              <a:t>Hope you understand the topic</a:t>
            </a:r>
            <a:r>
              <a:rPr lang="en-IN"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91640" y="1071245"/>
            <a:ext cx="5227320" cy="368300"/>
          </a:xfrm>
          <a:prstGeom prst="rect">
            <a:avLst/>
          </a:prstGeom>
          <a:noFill/>
        </p:spPr>
        <p:txBody>
          <a:bodyPr wrap="square" rtlCol="0">
            <a:spAutoFit/>
          </a:bodyPr>
          <a:p>
            <a:endParaRPr lang="en-US"/>
          </a:p>
        </p:txBody>
      </p:sp>
      <p:sp>
        <p:nvSpPr>
          <p:cNvPr id="5" name="Text Box 4"/>
          <p:cNvSpPr txBox="1"/>
          <p:nvPr/>
        </p:nvSpPr>
        <p:spPr>
          <a:xfrm>
            <a:off x="1238250" y="1439545"/>
            <a:ext cx="7024370" cy="3046095"/>
          </a:xfrm>
          <a:prstGeom prst="rect">
            <a:avLst/>
          </a:prstGeom>
          <a:noFill/>
        </p:spPr>
        <p:txBody>
          <a:bodyPr wrap="square" rtlCol="0">
            <a:spAutoFit/>
          </a:bodyPr>
          <a:p>
            <a:r>
              <a:rPr lang="en-IN" altLang="en-US" sz="4800" i="1">
                <a:solidFill>
                  <a:schemeClr val="accent1">
                    <a:lumMod val="50000"/>
                  </a:schemeClr>
                </a:solidFill>
              </a:rPr>
              <a:t>Data Analyst and Data Scientist are the two similar terms which often confuse one.</a:t>
            </a:r>
            <a:endParaRPr lang="en-IN" altLang="en-US" sz="4800" i="1">
              <a:solidFill>
                <a:schemeClr val="accent1">
                  <a:lumMod val="50000"/>
                </a:schemeClr>
              </a:solidFill>
            </a:endParaRPr>
          </a:p>
        </p:txBody>
      </p:sp>
      <p:pic>
        <p:nvPicPr>
          <p:cNvPr id="6" name="Picture 5" descr="question-marks-around-man-showing-confusion-and-unsure"/>
          <p:cNvPicPr>
            <a:picLocks noChangeAspect="1"/>
          </p:cNvPicPr>
          <p:nvPr/>
        </p:nvPicPr>
        <p:blipFill>
          <a:blip r:embed="rId1"/>
          <a:stretch>
            <a:fillRect/>
          </a:stretch>
        </p:blipFill>
        <p:spPr>
          <a:xfrm>
            <a:off x="7815580" y="723900"/>
            <a:ext cx="3904615" cy="45999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7550" y="724535"/>
            <a:ext cx="10756900" cy="1938020"/>
          </a:xfrm>
          <a:prstGeom prst="rect">
            <a:avLst/>
          </a:prstGeom>
          <a:noFill/>
        </p:spPr>
        <p:txBody>
          <a:bodyPr wrap="square" rtlCol="0">
            <a:spAutoFit/>
          </a:bodyPr>
          <a:p>
            <a:r>
              <a:rPr lang="en-IN" altLang="en-US" sz="4000">
                <a:solidFill>
                  <a:schemeClr val="accent6">
                    <a:lumMod val="50000"/>
                  </a:schemeClr>
                </a:solidFill>
                <a:latin typeface="NSimSun" panose="02010609030101010101" charset="-122"/>
                <a:ea typeface="NSimSun" panose="02010609030101010101" charset="-122"/>
              </a:rPr>
              <a:t>But before understanding the difference we must get clearity about the commonly used term </a:t>
            </a:r>
            <a:endParaRPr lang="en-IN" altLang="en-US" sz="4000">
              <a:solidFill>
                <a:schemeClr val="accent6">
                  <a:lumMod val="50000"/>
                </a:schemeClr>
              </a:solidFill>
              <a:latin typeface="NSimSun" panose="02010609030101010101" charset="-122"/>
              <a:ea typeface="NSimSun" panose="02010609030101010101" charset="-122"/>
            </a:endParaRPr>
          </a:p>
        </p:txBody>
      </p:sp>
      <p:sp>
        <p:nvSpPr>
          <p:cNvPr id="3" name="Rectangles 2"/>
          <p:cNvSpPr/>
          <p:nvPr/>
        </p:nvSpPr>
        <p:spPr>
          <a:xfrm>
            <a:off x="2586355" y="2889885"/>
            <a:ext cx="9043670" cy="1568450"/>
          </a:xfrm>
          <a:prstGeom prst="rect">
            <a:avLst/>
          </a:prstGeom>
          <a:noFill/>
          <a:ln>
            <a:noFill/>
          </a:ln>
        </p:spPr>
        <p:txBody>
          <a:bodyPr wrap="square" rtlCol="0" anchor="t">
            <a:spAutoFit/>
          </a:bodyPr>
          <a:p>
            <a:pPr algn="ctr"/>
            <a:r>
              <a:rPr lang="en-IN" altLang="en-US" sz="9600" b="1" i="1" u="sng">
                <a:ln/>
                <a:gradFill>
                  <a:gsLst>
                    <a:gs pos="21000">
                      <a:srgbClr val="53575C"/>
                    </a:gs>
                    <a:gs pos="88000">
                      <a:srgbClr val="C5C7CA"/>
                    </a:gs>
                  </a:gsLst>
                  <a:lin ang="5400000"/>
                </a:gradFill>
                <a:effectLst/>
              </a:rPr>
              <a:t>Data Analytics</a:t>
            </a:r>
            <a:endParaRPr lang="en-IN" altLang="en-US" sz="9600" b="1" i="1" u="sng">
              <a:ln/>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387"/>
            <a:ext cx="10058400" cy="1606205"/>
          </a:xfrm>
        </p:spPr>
        <p:txBody>
          <a:bodyPr>
            <a:normAutofit/>
          </a:bodyPr>
          <a:lstStyle/>
          <a:p>
            <a:pPr algn="ctr">
              <a:lnSpc>
                <a:spcPct val="100000"/>
              </a:lnSpc>
            </a:pPr>
            <a:r>
              <a:rPr lang="en-IN" sz="4400" dirty="0">
                <a:solidFill>
                  <a:srgbClr val="FF0000"/>
                </a:solidFill>
                <a:latin typeface="AR BERKLEY" panose="02000000000000000000" charset="0"/>
                <a:cs typeface="AR BERKLEY" panose="02000000000000000000" charset="0"/>
              </a:rPr>
              <a:t>Data Analytics is coined with two terms</a:t>
            </a:r>
            <a:br>
              <a:rPr lang="en-IN" sz="2800" dirty="0">
                <a:solidFill>
                  <a:srgbClr val="FF0000"/>
                </a:solidFill>
                <a:latin typeface="AR BERKLEY" panose="02000000000000000000" charset="0"/>
                <a:cs typeface="AR BERKLEY" panose="02000000000000000000" charset="0"/>
              </a:rPr>
            </a:br>
            <a:r>
              <a:rPr lang="en-IN" dirty="0"/>
              <a:t> </a:t>
            </a:r>
            <a:r>
              <a:rPr lang="en-IN" b="1" dirty="0">
                <a:solidFill>
                  <a:schemeClr val="accent1">
                    <a:lumMod val="50000"/>
                  </a:schemeClr>
                </a:solidFill>
              </a:rPr>
              <a:t>DATA + ANALYTICS</a:t>
            </a:r>
            <a:endParaRPr lang="en-IN" b="1" dirty="0">
              <a:solidFill>
                <a:schemeClr val="accent1">
                  <a:lumMod val="50000"/>
                </a:schemeClr>
              </a:solidFill>
            </a:endParaRPr>
          </a:p>
        </p:txBody>
      </p:sp>
      <p:sp>
        <p:nvSpPr>
          <p:cNvPr id="4" name="Text Placeholder 3"/>
          <p:cNvSpPr>
            <a:spLocks noGrp="1"/>
          </p:cNvSpPr>
          <p:nvPr>
            <p:ph type="body" idx="1"/>
          </p:nvPr>
        </p:nvSpPr>
        <p:spPr>
          <a:xfrm>
            <a:off x="1486744" y="2255343"/>
            <a:ext cx="4639736" cy="736282"/>
          </a:xfrm>
        </p:spPr>
        <p:txBody>
          <a:bodyPr>
            <a:noAutofit/>
          </a:bodyPr>
          <a:lstStyle/>
          <a:p>
            <a:r>
              <a:rPr lang="en-IN" sz="6000" b="1" u="sng" dirty="0">
                <a:solidFill>
                  <a:schemeClr val="bg2">
                    <a:lumMod val="10000"/>
                  </a:schemeClr>
                </a:solidFill>
                <a:latin typeface="Amiri" panose="00000500000000000000" pitchFamily="2" charset="-78"/>
                <a:ea typeface="Amiri" panose="00000500000000000000" pitchFamily="2" charset="-78"/>
                <a:cs typeface="Amiri" panose="00000500000000000000" pitchFamily="2" charset="-78"/>
              </a:rPr>
              <a:t>DATA</a:t>
            </a:r>
            <a:endParaRPr lang="en-IN" sz="6000" b="1" u="sng" dirty="0">
              <a:solidFill>
                <a:schemeClr val="bg2">
                  <a:lumMod val="10000"/>
                </a:schemeClr>
              </a:solidFill>
              <a:latin typeface="Amiri" panose="00000500000000000000" pitchFamily="2" charset="-78"/>
              <a:ea typeface="Amiri" panose="00000500000000000000" pitchFamily="2" charset="-78"/>
              <a:cs typeface="Amiri" panose="00000500000000000000" pitchFamily="2" charset="-78"/>
            </a:endParaRPr>
          </a:p>
        </p:txBody>
      </p:sp>
      <p:sp>
        <p:nvSpPr>
          <p:cNvPr id="5" name="Content Placeholder 4"/>
          <p:cNvSpPr>
            <a:spLocks noGrp="1"/>
          </p:cNvSpPr>
          <p:nvPr>
            <p:ph sz="half" idx="2"/>
          </p:nvPr>
        </p:nvSpPr>
        <p:spPr>
          <a:xfrm>
            <a:off x="1456264" y="3324964"/>
            <a:ext cx="4639736" cy="1640230"/>
          </a:xfrm>
        </p:spPr>
        <p:txBody>
          <a:bodyPr/>
          <a:lstStyle/>
          <a:p>
            <a:r>
              <a:rPr lang="en-IN" sz="2400" i="1" kern="100" dirty="0">
                <a:effectLst/>
                <a:latin typeface="Calibri" panose="020F0502020204030204" pitchFamily="34" charset="0"/>
                <a:ea typeface="SimSun" panose="02010600030101010101" pitchFamily="2" charset="-122"/>
                <a:cs typeface="Arial" panose="020B0604020202020204" pitchFamily="34" charset="0"/>
              </a:rPr>
              <a:t> Data is some meaningful information build around</a:t>
            </a:r>
            <a:r>
              <a:rPr lang="en-IN" sz="2400" i="1" kern="100" dirty="0">
                <a:effectLst/>
                <a:latin typeface="Arial" panose="020B0604020202020204" pitchFamily="34" charset="0"/>
                <a:ea typeface="SimSun" panose="02010600030101010101" pitchFamily="2" charset="-122"/>
                <a:cs typeface="Arial" panose="020B0604020202020204" pitchFamily="34" charset="0"/>
              </a:rPr>
              <a:t> </a:t>
            </a:r>
            <a:r>
              <a:rPr lang="en-IN" sz="2400" i="1" kern="100" dirty="0">
                <a:effectLst/>
                <a:latin typeface="Calibri" panose="020F0502020204030204" pitchFamily="34" charset="0"/>
                <a:ea typeface="SimSun" panose="02010600030101010101" pitchFamily="2" charset="-122"/>
                <a:cs typeface="Arial" panose="020B0604020202020204" pitchFamily="34" charset="0"/>
              </a:rPr>
              <a:t>certain observations.</a:t>
            </a:r>
            <a:endParaRPr lang="en-IN" sz="2400" i="1" kern="100" dirty="0">
              <a:effectLst/>
              <a:latin typeface="Times New Roman" panose="02020603050405020304" pitchFamily="18" charset="0"/>
              <a:ea typeface="SimSun" panose="02010600030101010101" pitchFamily="2" charset="-122"/>
            </a:endParaRPr>
          </a:p>
          <a:p>
            <a:endParaRPr lang="en-IN" dirty="0"/>
          </a:p>
        </p:txBody>
      </p:sp>
      <p:sp>
        <p:nvSpPr>
          <p:cNvPr id="6" name="Text Placeholder 5"/>
          <p:cNvSpPr>
            <a:spLocks noGrp="1"/>
          </p:cNvSpPr>
          <p:nvPr>
            <p:ph type="body" sz="quarter" idx="3"/>
          </p:nvPr>
        </p:nvSpPr>
        <p:spPr>
          <a:xfrm>
            <a:off x="6016337" y="2221991"/>
            <a:ext cx="4639736" cy="736282"/>
          </a:xfrm>
        </p:spPr>
        <p:txBody>
          <a:bodyPr>
            <a:noAutofit/>
          </a:bodyPr>
          <a:lstStyle/>
          <a:p>
            <a:r>
              <a:rPr lang="en-IN" sz="6000" b="1" u="sng" dirty="0">
                <a:latin typeface="Amiri" panose="00000500000000000000" pitchFamily="2" charset="-78"/>
                <a:ea typeface="Amiri" panose="00000500000000000000" pitchFamily="2" charset="-78"/>
                <a:cs typeface="Amiri" panose="00000500000000000000" pitchFamily="2" charset="-78"/>
              </a:rPr>
              <a:t>ANALYTICS</a:t>
            </a:r>
            <a:endParaRPr lang="en-IN" sz="6000" b="1" u="sng" dirty="0">
              <a:latin typeface="Amiri" panose="00000500000000000000" pitchFamily="2" charset="-78"/>
              <a:ea typeface="Amiri" panose="00000500000000000000" pitchFamily="2" charset="-78"/>
              <a:cs typeface="Amiri" panose="00000500000000000000" pitchFamily="2" charset="-78"/>
            </a:endParaRPr>
          </a:p>
        </p:txBody>
      </p:sp>
      <p:sp>
        <p:nvSpPr>
          <p:cNvPr id="7" name="Content Placeholder 6"/>
          <p:cNvSpPr>
            <a:spLocks noGrp="1"/>
          </p:cNvSpPr>
          <p:nvPr>
            <p:ph sz="quarter" idx="4"/>
          </p:nvPr>
        </p:nvSpPr>
        <p:spPr>
          <a:xfrm>
            <a:off x="6016337" y="3225425"/>
            <a:ext cx="4639736" cy="2275525"/>
          </a:xfrm>
        </p:spPr>
        <p:txBody>
          <a:bodyPr/>
          <a:lstStyle/>
          <a:p>
            <a:r>
              <a:rPr lang="en-IN" sz="2400" i="1" dirty="0">
                <a:effectLst/>
                <a:latin typeface="Calibri" panose="020F0502020204030204" pitchFamily="34" charset="0"/>
                <a:ea typeface="Times New Roman" panose="02020603050405020304" pitchFamily="18" charset="0"/>
                <a:cs typeface="Arial" panose="020B0604020202020204" pitchFamily="34" charset="0"/>
              </a:rPr>
              <a:t>It refers to</a:t>
            </a:r>
            <a:r>
              <a:rPr lang="en-IN" sz="2400" i="1" dirty="0">
                <a:effectLst/>
                <a:latin typeface="Arial" panose="020B0604020202020204" pitchFamily="34" charset="0"/>
                <a:ea typeface="Times New Roman" panose="02020603050405020304" pitchFamily="18" charset="0"/>
                <a:cs typeface="Arial" panose="020B0604020202020204" pitchFamily="34" charset="0"/>
              </a:rPr>
              <a:t>  </a:t>
            </a:r>
            <a:r>
              <a:rPr lang="en-IN" sz="2400" i="1" dirty="0">
                <a:effectLst/>
                <a:latin typeface="Calibri" panose="020F0502020204030204" pitchFamily="34" charset="0"/>
                <a:ea typeface="Times New Roman" panose="02020603050405020304" pitchFamily="18" charset="0"/>
                <a:cs typeface="Arial" panose="020B0604020202020204" pitchFamily="34" charset="0"/>
              </a:rPr>
              <a:t>study based on historical data to potentially analyse trends or the performance of tools or the effort of certain decision.</a:t>
            </a:r>
            <a:endParaRPr lang="en-IN" sz="2400" i="1" dirty="0">
              <a:effectLst/>
              <a:latin typeface="Times New Roman" panose="02020603050405020304" pitchFamily="18" charset="0"/>
            </a:endParaRPr>
          </a:p>
          <a:p>
            <a:endParaRPr lang="en-IN" dirty="0"/>
          </a:p>
        </p:txBody>
      </p:sp>
      <p:pic>
        <p:nvPicPr>
          <p:cNvPr id="9" name="Picture 8"/>
          <p:cNvPicPr>
            <a:picLocks noChangeAspect="1"/>
          </p:cNvPicPr>
          <p:nvPr/>
        </p:nvPicPr>
        <p:blipFill rotWithShape="1">
          <a:blip r:embed="rId1"/>
          <a:srcRect l="22882" t="21925" r="19666" b="26424"/>
          <a:stretch>
            <a:fillRect/>
          </a:stretch>
        </p:blipFill>
        <p:spPr>
          <a:xfrm>
            <a:off x="1826150" y="4732274"/>
            <a:ext cx="1649970" cy="1537353"/>
          </a:xfrm>
          <a:prstGeom prst="rect">
            <a:avLst/>
          </a:prstGeom>
        </p:spPr>
      </p:pic>
      <p:pic>
        <p:nvPicPr>
          <p:cNvPr id="11" name="Picture 10"/>
          <p:cNvPicPr>
            <a:picLocks noChangeAspect="1"/>
          </p:cNvPicPr>
          <p:nvPr/>
        </p:nvPicPr>
        <p:blipFill>
          <a:blip r:embed="rId2"/>
          <a:stretch>
            <a:fillRect/>
          </a:stretch>
        </p:blipFill>
        <p:spPr>
          <a:xfrm>
            <a:off x="9210260" y="4432039"/>
            <a:ext cx="1945419" cy="15373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793115" y="511810"/>
            <a:ext cx="7962265" cy="1938020"/>
          </a:xfrm>
          <a:prstGeom prst="rect">
            <a:avLst/>
          </a:prstGeom>
          <a:noFill/>
        </p:spPr>
        <p:txBody>
          <a:bodyPr wrap="square" rtlCol="0">
            <a:spAutoFit/>
          </a:bodyPr>
          <a:p>
            <a:r>
              <a:rPr lang="en-IN" altLang="en-US" sz="6000"/>
              <a:t>Who are Data Analyst?</a:t>
            </a:r>
            <a:endParaRPr lang="en-IN" altLang="en-US" sz="6000"/>
          </a:p>
          <a:p>
            <a:endParaRPr lang="en-IN" altLang="en-US" sz="6000"/>
          </a:p>
        </p:txBody>
      </p:sp>
      <p:sp>
        <p:nvSpPr>
          <p:cNvPr id="9" name="Text Box 8"/>
          <p:cNvSpPr txBox="1"/>
          <p:nvPr/>
        </p:nvSpPr>
        <p:spPr>
          <a:xfrm>
            <a:off x="4048760" y="3278505"/>
            <a:ext cx="7960360" cy="1938020"/>
          </a:xfrm>
          <a:prstGeom prst="rect">
            <a:avLst/>
          </a:prstGeom>
          <a:noFill/>
        </p:spPr>
        <p:txBody>
          <a:bodyPr wrap="square" rtlCol="0">
            <a:spAutoFit/>
          </a:bodyPr>
          <a:p>
            <a:r>
              <a:rPr lang="en-IN" altLang="en-US" sz="6000">
                <a:sym typeface="+mn-ea"/>
              </a:rPr>
              <a:t>Who are Data Scientist?</a:t>
            </a:r>
            <a:endParaRPr lang="en-IN" altLang="en-US" sz="6000"/>
          </a:p>
          <a:p>
            <a:endParaRPr lang="en-US" sz="6000"/>
          </a:p>
        </p:txBody>
      </p:sp>
      <p:pic>
        <p:nvPicPr>
          <p:cNvPr id="10" name="Picture 9" descr="18271070-question-marks-and-man-showing-confusion-or-unsure"/>
          <p:cNvPicPr>
            <a:picLocks noChangeAspect="1"/>
          </p:cNvPicPr>
          <p:nvPr/>
        </p:nvPicPr>
        <p:blipFill>
          <a:blip r:embed="rId1"/>
          <a:stretch>
            <a:fillRect/>
          </a:stretch>
        </p:blipFill>
        <p:spPr>
          <a:xfrm>
            <a:off x="613410" y="1419860"/>
            <a:ext cx="3154680" cy="4907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280" y="504541"/>
            <a:ext cx="10058400" cy="968734"/>
          </a:xfrm>
        </p:spPr>
        <p:txBody>
          <a:bodyPr/>
          <a:lstStyle/>
          <a:p>
            <a:pPr>
              <a:lnSpc>
                <a:spcPct val="100000"/>
              </a:lnSpc>
            </a:pPr>
            <a:r>
              <a:rPr lang="en-IN" dirty="0">
                <a:solidFill>
                  <a:schemeClr val="bg2">
                    <a:lumMod val="50000"/>
                  </a:schemeClr>
                </a:solidFill>
              </a:rPr>
              <a:t>Who are Data Analysts ?</a:t>
            </a:r>
            <a:endParaRPr lang="en-IN" dirty="0">
              <a:solidFill>
                <a:schemeClr val="bg2">
                  <a:lumMod val="50000"/>
                </a:schemeClr>
              </a:solidFill>
            </a:endParaRPr>
          </a:p>
        </p:txBody>
      </p:sp>
      <p:pic>
        <p:nvPicPr>
          <p:cNvPr id="10" name="Content Placeholder 9"/>
          <p:cNvPicPr>
            <a:picLocks noGrp="1" noChangeAspect="1"/>
          </p:cNvPicPr>
          <p:nvPr>
            <p:ph idx="1"/>
          </p:nvPr>
        </p:nvPicPr>
        <p:blipFill>
          <a:blip r:embed="rId1"/>
          <a:stretch>
            <a:fillRect/>
          </a:stretch>
        </p:blipFill>
        <p:spPr>
          <a:xfrm>
            <a:off x="1031266" y="2046036"/>
            <a:ext cx="2713384" cy="2873997"/>
          </a:xfrm>
        </p:spPr>
      </p:pic>
      <p:pic>
        <p:nvPicPr>
          <p:cNvPr id="12" name="Picture 11"/>
          <p:cNvPicPr>
            <a:picLocks noChangeAspect="1"/>
          </p:cNvPicPr>
          <p:nvPr/>
        </p:nvPicPr>
        <p:blipFill>
          <a:blip r:embed="rId2"/>
          <a:stretch>
            <a:fillRect/>
          </a:stretch>
        </p:blipFill>
        <p:spPr>
          <a:xfrm>
            <a:off x="4903304" y="2160018"/>
            <a:ext cx="2756454" cy="2387353"/>
          </a:xfrm>
          <a:prstGeom prst="rect">
            <a:avLst/>
          </a:prstGeom>
        </p:spPr>
      </p:pic>
      <p:pic>
        <p:nvPicPr>
          <p:cNvPr id="14" name="Picture 13"/>
          <p:cNvPicPr>
            <a:picLocks noChangeAspect="1"/>
          </p:cNvPicPr>
          <p:nvPr/>
        </p:nvPicPr>
        <p:blipFill>
          <a:blip r:embed="rId3"/>
          <a:stretch>
            <a:fillRect/>
          </a:stretch>
        </p:blipFill>
        <p:spPr>
          <a:xfrm>
            <a:off x="8643068" y="2016364"/>
            <a:ext cx="2922351" cy="2639568"/>
          </a:xfrm>
          <a:prstGeom prst="rect">
            <a:avLst/>
          </a:prstGeom>
        </p:spPr>
      </p:pic>
      <p:sp>
        <p:nvSpPr>
          <p:cNvPr id="17" name="TextBox 16"/>
          <p:cNvSpPr txBox="1"/>
          <p:nvPr/>
        </p:nvSpPr>
        <p:spPr>
          <a:xfrm>
            <a:off x="1097280" y="5009653"/>
            <a:ext cx="3017520" cy="940573"/>
          </a:xfrm>
          <a:prstGeom prst="rect">
            <a:avLst/>
          </a:prstGeom>
          <a:noFill/>
        </p:spPr>
        <p:txBody>
          <a:bodyPr wrap="square" rtlCol="0">
            <a:spAutoFit/>
          </a:bodyPr>
          <a:lstStyle/>
          <a:p>
            <a:endParaRPr lang="en-IN" dirty="0"/>
          </a:p>
        </p:txBody>
      </p:sp>
      <p:sp>
        <p:nvSpPr>
          <p:cNvPr id="18" name="TextBox 17"/>
          <p:cNvSpPr txBox="1"/>
          <p:nvPr/>
        </p:nvSpPr>
        <p:spPr>
          <a:xfrm>
            <a:off x="1249680" y="5162053"/>
            <a:ext cx="3017520" cy="940573"/>
          </a:xfrm>
          <a:prstGeom prst="rect">
            <a:avLst/>
          </a:prstGeom>
          <a:noFill/>
        </p:spPr>
        <p:txBody>
          <a:bodyPr wrap="square" rtlCol="0">
            <a:spAutoFit/>
          </a:bodyPr>
          <a:lstStyle/>
          <a:p>
            <a:endParaRPr lang="en-IN" dirty="0"/>
          </a:p>
        </p:txBody>
      </p:sp>
      <p:sp>
        <p:nvSpPr>
          <p:cNvPr id="19" name="TextBox 18"/>
          <p:cNvSpPr txBox="1"/>
          <p:nvPr/>
        </p:nvSpPr>
        <p:spPr>
          <a:xfrm>
            <a:off x="1097280" y="5135716"/>
            <a:ext cx="3017520" cy="940573"/>
          </a:xfrm>
          <a:prstGeom prst="rect">
            <a:avLst/>
          </a:prstGeom>
          <a:noFill/>
        </p:spPr>
        <p:txBody>
          <a:bodyPr wrap="square" rtlCol="0">
            <a:spAutoFit/>
          </a:bodyPr>
          <a:lstStyle/>
          <a:p>
            <a:endParaRPr lang="en-IN" dirty="0"/>
          </a:p>
        </p:txBody>
      </p:sp>
      <p:sp>
        <p:nvSpPr>
          <p:cNvPr id="20" name="TextBox 19"/>
          <p:cNvSpPr txBox="1"/>
          <p:nvPr/>
        </p:nvSpPr>
        <p:spPr>
          <a:xfrm>
            <a:off x="1249680" y="4883590"/>
            <a:ext cx="2646706" cy="922020"/>
          </a:xfrm>
          <a:prstGeom prst="rect">
            <a:avLst/>
          </a:prstGeom>
          <a:noFill/>
        </p:spPr>
        <p:txBody>
          <a:bodyPr wrap="square" rtlCol="0">
            <a:spAutoFit/>
          </a:bodyPr>
          <a:lstStyle/>
          <a:p>
            <a:r>
              <a:rPr lang="en-IN" sz="1800" i="0" kern="100" spc="0" dirty="0">
                <a:solidFill>
                  <a:schemeClr val="tx2">
                    <a:lumMod val="90000"/>
                    <a:lumOff val="10000"/>
                  </a:schemeClr>
                </a:solidFill>
                <a:effectLst/>
                <a:latin typeface="AR JULIAN" panose="02000000000000000000" pitchFamily="2" charset="0"/>
                <a:cs typeface="Arial" panose="020B0604020202020204" pitchFamily="34" charset="0"/>
              </a:rPr>
              <a:t>A Data Analyst collects data.</a:t>
            </a:r>
            <a:endParaRPr lang="en-IN" sz="1800" kern="100" dirty="0">
              <a:solidFill>
                <a:schemeClr val="tx2">
                  <a:lumMod val="90000"/>
                  <a:lumOff val="10000"/>
                </a:schemeClr>
              </a:solidFill>
              <a:effectLst/>
              <a:latin typeface="AR JULIAN" panose="02000000000000000000" pitchFamily="2" charset="0"/>
              <a:ea typeface="SimSun" panose="02010600030101010101" pitchFamily="2" charset="-122"/>
            </a:endParaRPr>
          </a:p>
          <a:p>
            <a:endParaRPr lang="en-IN" dirty="0"/>
          </a:p>
        </p:txBody>
      </p:sp>
      <p:sp>
        <p:nvSpPr>
          <p:cNvPr id="22" name="TextBox 21"/>
          <p:cNvSpPr txBox="1"/>
          <p:nvPr/>
        </p:nvSpPr>
        <p:spPr>
          <a:xfrm>
            <a:off x="4727960" y="4832000"/>
            <a:ext cx="3083534" cy="1477328"/>
          </a:xfrm>
          <a:prstGeom prst="rect">
            <a:avLst/>
          </a:prstGeom>
          <a:noFill/>
        </p:spPr>
        <p:txBody>
          <a:bodyPr wrap="square" rtlCol="0">
            <a:spAutoFit/>
          </a:bodyPr>
          <a:lstStyle/>
          <a:p>
            <a:r>
              <a:rPr lang="en-IN" sz="1800" i="0" kern="100" spc="0" dirty="0">
                <a:solidFill>
                  <a:schemeClr val="tx2">
                    <a:lumMod val="90000"/>
                    <a:lumOff val="10000"/>
                  </a:schemeClr>
                </a:solidFill>
                <a:effectLst/>
                <a:latin typeface="AR JULIAN" panose="02000000000000000000" pitchFamily="2" charset="0"/>
                <a:cs typeface="Arial" panose="020B0604020202020204" pitchFamily="34" charset="0"/>
              </a:rPr>
              <a:t>They analyse all the numeric and other kind of data and translate it into understandable language.</a:t>
            </a:r>
            <a:endParaRPr lang="en-IN" sz="1800" kern="100" dirty="0">
              <a:solidFill>
                <a:schemeClr val="tx2">
                  <a:lumMod val="90000"/>
                  <a:lumOff val="10000"/>
                </a:schemeClr>
              </a:solidFill>
              <a:effectLst/>
              <a:latin typeface="AR JULIAN" panose="02000000000000000000" pitchFamily="2" charset="0"/>
              <a:ea typeface="SimSun" panose="02010600030101010101" pitchFamily="2" charset="-122"/>
            </a:endParaRPr>
          </a:p>
          <a:p>
            <a:endParaRPr lang="en-IN" dirty="0"/>
          </a:p>
        </p:txBody>
      </p:sp>
      <p:sp>
        <p:nvSpPr>
          <p:cNvPr id="23" name="TextBox 22"/>
          <p:cNvSpPr txBox="1"/>
          <p:nvPr/>
        </p:nvSpPr>
        <p:spPr>
          <a:xfrm>
            <a:off x="8643068" y="4867338"/>
            <a:ext cx="2922351" cy="1477328"/>
          </a:xfrm>
          <a:prstGeom prst="rect">
            <a:avLst/>
          </a:prstGeom>
          <a:noFill/>
        </p:spPr>
        <p:txBody>
          <a:bodyPr wrap="square" rtlCol="0">
            <a:spAutoFit/>
          </a:bodyPr>
          <a:lstStyle/>
          <a:p>
            <a:r>
              <a:rPr lang="en-IN" sz="1800" i="0" kern="100" spc="0" dirty="0">
                <a:solidFill>
                  <a:schemeClr val="tx2">
                    <a:lumMod val="90000"/>
                    <a:lumOff val="10000"/>
                  </a:schemeClr>
                </a:solidFill>
                <a:effectLst/>
                <a:latin typeface="AR JULIAN" panose="02000000000000000000" pitchFamily="2" charset="0"/>
                <a:cs typeface="Arial" panose="020B0604020202020204" pitchFamily="34" charset="0"/>
              </a:rPr>
              <a:t>Then they analyse it to predict or examine the trends or the effect of certain decision.</a:t>
            </a:r>
            <a:endParaRPr lang="en-IN" sz="1800" kern="100" dirty="0">
              <a:solidFill>
                <a:schemeClr val="tx2">
                  <a:lumMod val="90000"/>
                  <a:lumOff val="10000"/>
                </a:schemeClr>
              </a:solidFill>
              <a:effectLst/>
              <a:latin typeface="AR JULIAN" panose="02000000000000000000" pitchFamily="2" charset="0"/>
              <a:ea typeface="SimSun" panose="02010600030101010101" pitchFamily="2" charset="-122"/>
            </a:endParaRPr>
          </a:p>
          <a:p>
            <a:endParaRPr lang="en-IN" dirty="0">
              <a:solidFill>
                <a:schemeClr val="tx2">
                  <a:lumMod val="90000"/>
                  <a:lumOff val="10000"/>
                </a:schemeClr>
              </a:solidFill>
              <a:latin typeface="AR JULIAN" panose="02000000000000000000" pitchFamily="2" charset="0"/>
            </a:endParaRPr>
          </a:p>
        </p:txBody>
      </p:sp>
      <p:sp>
        <p:nvSpPr>
          <p:cNvPr id="24" name="Arrow: Right 23"/>
          <p:cNvSpPr/>
          <p:nvPr/>
        </p:nvSpPr>
        <p:spPr>
          <a:xfrm>
            <a:off x="3896386" y="2985098"/>
            <a:ext cx="1006918" cy="443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p:cNvSpPr/>
          <p:nvPr/>
        </p:nvSpPr>
        <p:spPr>
          <a:xfrm>
            <a:off x="7811494" y="2985098"/>
            <a:ext cx="1006918" cy="443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1353820" y="751205"/>
            <a:ext cx="4639736" cy="736282"/>
          </a:xfrm>
        </p:spPr>
        <p:txBody>
          <a:bodyPr>
            <a:noAutofit/>
          </a:bodyPr>
          <a:p>
            <a:r>
              <a:rPr lang="en-IN" altLang="en-US" sz="4800" u="sng">
                <a:latin typeface="Amiri" panose="00000500000000000000" charset="0"/>
                <a:cs typeface="Amiri" panose="00000500000000000000" charset="0"/>
              </a:rPr>
              <a:t>Skills</a:t>
            </a:r>
            <a:endParaRPr lang="en-IN" altLang="en-US" sz="4800" u="sng">
              <a:latin typeface="Amiri" panose="00000500000000000000" charset="0"/>
              <a:cs typeface="Amiri" panose="00000500000000000000" charset="0"/>
            </a:endParaRPr>
          </a:p>
        </p:txBody>
      </p:sp>
      <p:sp>
        <p:nvSpPr>
          <p:cNvPr id="6" name="Content Placeholder 5"/>
          <p:cNvSpPr>
            <a:spLocks noGrp="1"/>
          </p:cNvSpPr>
          <p:nvPr>
            <p:ph sz="half" idx="2"/>
          </p:nvPr>
        </p:nvSpPr>
        <p:spPr>
          <a:xfrm>
            <a:off x="1097280" y="1973580"/>
            <a:ext cx="4639945" cy="4285615"/>
          </a:xfrm>
        </p:spPr>
        <p:txBody>
          <a:bodyPr/>
          <a:p>
            <a:pPr>
              <a:buFont typeface="Arial" panose="020B0604020202020204" pitchFamily="34" charset="0"/>
              <a:buChar char="•"/>
            </a:pPr>
            <a:r>
              <a:rPr lang="en-US" b="1" i="1"/>
              <a:t>Programming Languages (R/SAS)</a:t>
            </a:r>
            <a:endParaRPr lang="en-US" b="1" i="1"/>
          </a:p>
          <a:p>
            <a:pPr>
              <a:buFont typeface="Arial" panose="020B0604020202020204" pitchFamily="34" charset="0"/>
              <a:buChar char="•"/>
            </a:pPr>
            <a:r>
              <a:rPr lang="en-US" b="1" i="1"/>
              <a:t>Creative and Analytical Thinking</a:t>
            </a:r>
            <a:endParaRPr lang="en-US" b="1" i="1"/>
          </a:p>
          <a:p>
            <a:pPr>
              <a:buFont typeface="Arial" panose="020B0604020202020204" pitchFamily="34" charset="0"/>
              <a:buChar char="•"/>
            </a:pPr>
            <a:r>
              <a:rPr lang="en-US" b="1" i="1"/>
              <a:t>Strong and Effective Communication</a:t>
            </a:r>
            <a:endParaRPr lang="en-US" b="1" i="1"/>
          </a:p>
          <a:p>
            <a:pPr>
              <a:buFont typeface="Arial" panose="020B0604020202020204" pitchFamily="34" charset="0"/>
              <a:buChar char="•"/>
            </a:pPr>
            <a:r>
              <a:rPr lang="en-US" b="1" i="1"/>
              <a:t>Data Visualization</a:t>
            </a:r>
            <a:endParaRPr lang="en-US" b="1" i="1"/>
          </a:p>
          <a:p>
            <a:pPr>
              <a:buFont typeface="Arial" panose="020B0604020202020204" pitchFamily="34" charset="0"/>
              <a:buChar char="•"/>
            </a:pPr>
            <a:r>
              <a:rPr lang="en-US" b="1" i="1"/>
              <a:t>Data Warehousing</a:t>
            </a:r>
            <a:endParaRPr lang="en-US" b="1" i="1"/>
          </a:p>
          <a:p>
            <a:pPr>
              <a:buFont typeface="Arial" panose="020B0604020202020204" pitchFamily="34" charset="0"/>
              <a:buChar char="•"/>
            </a:pPr>
            <a:r>
              <a:rPr lang="en-US" b="1" i="1"/>
              <a:t>SQL Databases</a:t>
            </a:r>
            <a:endParaRPr lang="en-US" b="1" i="1"/>
          </a:p>
          <a:p>
            <a:pPr>
              <a:buFont typeface="Arial" panose="020B0604020202020204" pitchFamily="34" charset="0"/>
              <a:buChar char="•"/>
            </a:pPr>
            <a:r>
              <a:rPr lang="en-US" b="1" i="1"/>
              <a:t>Database Querying Languages</a:t>
            </a:r>
            <a:endParaRPr lang="en-US" b="1" i="1"/>
          </a:p>
          <a:p>
            <a:pPr>
              <a:buFont typeface="Arial" panose="020B0604020202020204" pitchFamily="34" charset="0"/>
              <a:buChar char="•"/>
            </a:pPr>
            <a:r>
              <a:rPr lang="en-US" b="1" i="1"/>
              <a:t>Data Mining, Cleaning and Munging</a:t>
            </a:r>
            <a:endParaRPr lang="en-US" b="1" i="1"/>
          </a:p>
        </p:txBody>
      </p:sp>
      <p:sp>
        <p:nvSpPr>
          <p:cNvPr id="7" name="Text Placeholder 6"/>
          <p:cNvSpPr>
            <a:spLocks noGrp="1"/>
          </p:cNvSpPr>
          <p:nvPr>
            <p:ph type="body" sz="quarter" idx="3"/>
          </p:nvPr>
        </p:nvSpPr>
        <p:spPr>
          <a:xfrm>
            <a:off x="6576060" y="638175"/>
            <a:ext cx="4639945" cy="962660"/>
          </a:xfrm>
        </p:spPr>
        <p:txBody>
          <a:bodyPr>
            <a:noAutofit/>
          </a:bodyPr>
          <a:p>
            <a:r>
              <a:rPr lang="en-IN" altLang="en-US" sz="4800" u="sng">
                <a:latin typeface="Amiri" panose="00000500000000000000" charset="0"/>
                <a:cs typeface="Amiri" panose="00000500000000000000" charset="0"/>
              </a:rPr>
              <a:t>Education </a:t>
            </a:r>
            <a:endParaRPr lang="en-IN" altLang="en-US" sz="4800" u="sng">
              <a:latin typeface="Amiri" panose="00000500000000000000" charset="0"/>
              <a:cs typeface="Amiri" panose="00000500000000000000" charset="0"/>
            </a:endParaRPr>
          </a:p>
        </p:txBody>
      </p:sp>
      <p:sp>
        <p:nvSpPr>
          <p:cNvPr id="8" name="Content Placeholder 7"/>
          <p:cNvSpPr>
            <a:spLocks noGrp="1"/>
          </p:cNvSpPr>
          <p:nvPr>
            <p:ph sz="quarter" idx="4"/>
          </p:nvPr>
        </p:nvSpPr>
        <p:spPr>
          <a:xfrm>
            <a:off x="6425565" y="1973580"/>
            <a:ext cx="4639945" cy="3862705"/>
          </a:xfrm>
        </p:spPr>
        <p:txBody>
          <a:bodyPr/>
          <a:p>
            <a:endParaRPr lang="en-IN" altLang="en-US"/>
          </a:p>
          <a:p>
            <a:r>
              <a:rPr lang="en-IN" altLang="en-US" b="1" i="1"/>
              <a:t>There are some positions which may only require a high school diploma, data analyst education prequisite usually consist of at least a bachelor’s degree.</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bg2">
                    <a:lumMod val="50000"/>
                  </a:schemeClr>
                </a:solidFill>
                <a:sym typeface="+mn-ea"/>
              </a:rPr>
              <a:t>Who are Data Scientist ?</a:t>
            </a:r>
            <a:endParaRPr lang="en-US"/>
          </a:p>
        </p:txBody>
      </p:sp>
      <p:sp>
        <p:nvSpPr>
          <p:cNvPr id="3" name="Content Placeholder 2"/>
          <p:cNvSpPr>
            <a:spLocks noGrp="1"/>
          </p:cNvSpPr>
          <p:nvPr>
            <p:ph idx="1"/>
          </p:nvPr>
        </p:nvSpPr>
        <p:spPr/>
        <p:txBody>
          <a:bodyPr/>
          <a:p>
            <a:r>
              <a:rPr lang="en-US" sz="2400">
                <a:solidFill>
                  <a:srgbClr val="0070C0"/>
                </a:solidFill>
              </a:rPr>
              <a:t> A Data Scientist’s mission is similar to that of a Data Analyst’s find actionable insights that are key to a company’s growth and decision-making. However, a Data Scientist role is needed when a company’s data volume and velocity exceeds a certain level that requires more robust skills for sorting through a rolling sea of unstructured data (big data) to identify questions and pull out critical information. The person then cleanses the data for proper analysis and creates new algorithms to run queries that relate data from disparate sources.</a:t>
            </a:r>
            <a:endParaRPr lang="en-US" sz="24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1353820" y="751205"/>
            <a:ext cx="4639736" cy="736282"/>
          </a:xfrm>
        </p:spPr>
        <p:txBody>
          <a:bodyPr>
            <a:noAutofit/>
          </a:bodyPr>
          <a:p>
            <a:r>
              <a:rPr lang="en-IN" altLang="en-US" sz="4800" u="sng">
                <a:latin typeface="Amiri" panose="00000500000000000000" charset="0"/>
                <a:cs typeface="Amiri" panose="00000500000000000000" charset="0"/>
              </a:rPr>
              <a:t>Skills</a:t>
            </a:r>
            <a:endParaRPr lang="en-IN" altLang="en-US" sz="4800" u="sng">
              <a:latin typeface="Amiri" panose="00000500000000000000" charset="0"/>
              <a:cs typeface="Amiri" panose="00000500000000000000" charset="0"/>
            </a:endParaRPr>
          </a:p>
        </p:txBody>
      </p:sp>
      <p:sp>
        <p:nvSpPr>
          <p:cNvPr id="6" name="Content Placeholder 5"/>
          <p:cNvSpPr>
            <a:spLocks noGrp="1"/>
          </p:cNvSpPr>
          <p:nvPr>
            <p:ph sz="half" idx="2"/>
          </p:nvPr>
        </p:nvSpPr>
        <p:spPr>
          <a:xfrm>
            <a:off x="1097280" y="1973580"/>
            <a:ext cx="4639945" cy="4285615"/>
          </a:xfrm>
        </p:spPr>
        <p:txBody>
          <a:bodyPr>
            <a:normAutofit fontScale="90000"/>
          </a:bodyPr>
          <a:p>
            <a:pPr>
              <a:buFont typeface="Arial" panose="020B0604020202020204" pitchFamily="34" charset="0"/>
              <a:buChar char="•"/>
            </a:pPr>
            <a:r>
              <a:rPr lang="en-US" b="1" i="1"/>
              <a:t>Statistics</a:t>
            </a:r>
            <a:endParaRPr lang="en-US" b="1" i="1"/>
          </a:p>
          <a:p>
            <a:pPr>
              <a:buFont typeface="Arial" panose="020B0604020202020204" pitchFamily="34" charset="0"/>
              <a:buChar char="•"/>
            </a:pPr>
            <a:r>
              <a:rPr lang="en-US" b="1" i="1"/>
              <a:t>At least one programming language – R/ Python</a:t>
            </a:r>
            <a:endParaRPr lang="en-US" b="1" i="1"/>
          </a:p>
          <a:p>
            <a:pPr>
              <a:buFont typeface="Arial" panose="020B0604020202020204" pitchFamily="34" charset="0"/>
              <a:buChar char="•"/>
            </a:pPr>
            <a:r>
              <a:rPr lang="en-US" b="1" i="1"/>
              <a:t>Data Extraction, Transformation, and Loading</a:t>
            </a:r>
            <a:endParaRPr lang="en-US" b="1" i="1"/>
          </a:p>
          <a:p>
            <a:pPr>
              <a:buFont typeface="Arial" panose="020B0604020202020204" pitchFamily="34" charset="0"/>
              <a:buChar char="•"/>
            </a:pPr>
            <a:r>
              <a:rPr lang="en-US" b="1" i="1"/>
              <a:t>Data Wrangling and Data Exploration</a:t>
            </a:r>
            <a:endParaRPr lang="en-US" b="1" i="1"/>
          </a:p>
          <a:p>
            <a:pPr>
              <a:buFont typeface="Arial" panose="020B0604020202020204" pitchFamily="34" charset="0"/>
              <a:buChar char="•"/>
            </a:pPr>
            <a:r>
              <a:rPr lang="en-US" b="1" i="1"/>
              <a:t>Machine Learning Algorithms</a:t>
            </a:r>
            <a:endParaRPr lang="en-US" b="1" i="1"/>
          </a:p>
          <a:p>
            <a:pPr>
              <a:buFont typeface="Arial" panose="020B0604020202020204" pitchFamily="34" charset="0"/>
              <a:buChar char="•"/>
            </a:pPr>
            <a:r>
              <a:rPr lang="en-US" b="1" i="1"/>
              <a:t>Advanced Machine Learning (Deep Learning)</a:t>
            </a:r>
            <a:endParaRPr lang="en-US" b="1" i="1"/>
          </a:p>
          <a:p>
            <a:pPr>
              <a:buFont typeface="Arial" panose="020B0604020202020204" pitchFamily="34" charset="0"/>
              <a:buChar char="•"/>
            </a:pPr>
            <a:r>
              <a:rPr lang="en-US" b="1" i="1"/>
              <a:t>Big Data Processing Frameworks </a:t>
            </a:r>
            <a:endParaRPr lang="en-US" b="1" i="1"/>
          </a:p>
          <a:p>
            <a:pPr>
              <a:buFont typeface="Arial" panose="020B0604020202020204" pitchFamily="34" charset="0"/>
              <a:buChar char="•"/>
            </a:pPr>
            <a:r>
              <a:rPr lang="en-US" b="1" i="1"/>
              <a:t>Data Visualization</a:t>
            </a:r>
            <a:endParaRPr lang="en-US" b="1" i="1"/>
          </a:p>
        </p:txBody>
      </p:sp>
      <p:sp>
        <p:nvSpPr>
          <p:cNvPr id="7" name="Text Placeholder 6"/>
          <p:cNvSpPr>
            <a:spLocks noGrp="1"/>
          </p:cNvSpPr>
          <p:nvPr>
            <p:ph type="body" sz="quarter" idx="3"/>
          </p:nvPr>
        </p:nvSpPr>
        <p:spPr>
          <a:xfrm>
            <a:off x="6576060" y="638175"/>
            <a:ext cx="4639945" cy="962660"/>
          </a:xfrm>
        </p:spPr>
        <p:txBody>
          <a:bodyPr>
            <a:noAutofit/>
          </a:bodyPr>
          <a:p>
            <a:r>
              <a:rPr lang="en-IN" altLang="en-US" sz="4800" u="sng">
                <a:latin typeface="Amiri" panose="00000500000000000000" charset="0"/>
                <a:cs typeface="Amiri" panose="00000500000000000000" charset="0"/>
              </a:rPr>
              <a:t>Education </a:t>
            </a:r>
            <a:endParaRPr lang="en-IN" altLang="en-US" sz="4800" u="sng">
              <a:latin typeface="Amiri" panose="00000500000000000000" charset="0"/>
              <a:cs typeface="Amiri" panose="00000500000000000000" charset="0"/>
            </a:endParaRPr>
          </a:p>
        </p:txBody>
      </p:sp>
      <p:sp>
        <p:nvSpPr>
          <p:cNvPr id="8" name="Content Placeholder 7"/>
          <p:cNvSpPr>
            <a:spLocks noGrp="1"/>
          </p:cNvSpPr>
          <p:nvPr>
            <p:ph sz="quarter" idx="4"/>
          </p:nvPr>
        </p:nvSpPr>
        <p:spPr>
          <a:xfrm>
            <a:off x="6425565" y="1973580"/>
            <a:ext cx="4639945" cy="3862705"/>
          </a:xfrm>
        </p:spPr>
        <p:txBody>
          <a:bodyPr/>
          <a:p>
            <a:endParaRPr lang="en-IN" altLang="en-US"/>
          </a:p>
          <a:p>
            <a:pPr marL="0" indent="0">
              <a:buNone/>
            </a:pPr>
            <a:r>
              <a:rPr lang="en-IN" altLang="en-US"/>
              <a:t> Bachelor's degree in IT, computer science, math, physics, or another related field</a:t>
            </a:r>
            <a:endParaRPr lang="en-IN" altLang="en-US"/>
          </a:p>
          <a:p>
            <a:r>
              <a:rPr lang="en-IN" altLang="en-US"/>
              <a:t>Master's degree in data or related field</a:t>
            </a:r>
            <a:endParaRPr lang="en-IN" altLang="en-US"/>
          </a:p>
          <a:p>
            <a:endParaRPr lang="en-IN" altLang="en-US"/>
          </a:p>
        </p:txBody>
      </p:sp>
    </p:spTree>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{4642F480-6ABC-4B6B-9A76-63E7A5046BBD}tf11437505</Template>
  <TotalTime>0</TotalTime>
  <Words>2691</Words>
  <Application>WPS Presentation</Application>
  <PresentationFormat>Widescreen</PresentationFormat>
  <Paragraphs>88</Paragraphs>
  <Slides>12</Slides>
  <Notes>0</Notes>
  <HiddenSlides>0</HiddenSlides>
  <MMClips>0</MMClips>
  <ScaleCrop>false</ScaleCrop>
  <HeadingPairs>
    <vt:vector size="6" baseType="variant">
      <vt:variant>
        <vt:lpstr>已用的字体</vt:lpstr>
      </vt:variant>
      <vt:variant>
        <vt:i4>45</vt:i4>
      </vt:variant>
      <vt:variant>
        <vt:lpstr>主题</vt:lpstr>
      </vt:variant>
      <vt:variant>
        <vt:i4>1</vt:i4>
      </vt:variant>
      <vt:variant>
        <vt:lpstr>幻灯片标题</vt:lpstr>
      </vt:variant>
      <vt:variant>
        <vt:i4>12</vt:i4>
      </vt:variant>
    </vt:vector>
  </HeadingPairs>
  <TitlesOfParts>
    <vt:vector size="58" baseType="lpstr">
      <vt:lpstr>Arial</vt:lpstr>
      <vt:lpstr>SimSun</vt:lpstr>
      <vt:lpstr>Wingdings</vt:lpstr>
      <vt:lpstr>Calibri</vt:lpstr>
      <vt:lpstr>Speak Pro</vt:lpstr>
      <vt:lpstr>Times New Roman</vt:lpstr>
      <vt:lpstr>AR BLANCA</vt:lpstr>
      <vt:lpstr>Amiri</vt:lpstr>
      <vt:lpstr>AR JULIAN</vt:lpstr>
      <vt:lpstr>Symbol</vt:lpstr>
      <vt:lpstr>Carlito</vt:lpstr>
      <vt:lpstr>Georgia Pro Cond Light</vt:lpstr>
      <vt:lpstr>Georgia</vt:lpstr>
      <vt:lpstr>Microsoft YaHei</vt:lpstr>
      <vt:lpstr>Arial Unicode MS</vt:lpstr>
      <vt:lpstr>Speak Pro</vt:lpstr>
      <vt:lpstr>Liberation Mono</vt:lpstr>
      <vt:lpstr>Microsoft JhengHei UI</vt:lpstr>
      <vt:lpstr>Microsoft YaHei UI</vt:lpstr>
      <vt:lpstr>Yu Gothic</vt:lpstr>
      <vt:lpstr>Yu Gothic UI Semibold</vt:lpstr>
      <vt:lpstr>Alef</vt:lpstr>
      <vt:lpstr>AR BONNIE</vt:lpstr>
      <vt:lpstr>AR BERKLEY</vt:lpstr>
      <vt:lpstr>AR DECODE</vt:lpstr>
      <vt:lpstr>AR DARLING</vt:lpstr>
      <vt:lpstr>AR CHRISTY</vt:lpstr>
      <vt:lpstr>AR CENA</vt:lpstr>
      <vt:lpstr>AR CARTER</vt:lpstr>
      <vt:lpstr>Amiri Quran</vt:lpstr>
      <vt:lpstr>Amiri</vt:lpstr>
      <vt:lpstr>Malgun Gothic Semilight</vt:lpstr>
      <vt:lpstr>Malgun Gothic</vt:lpstr>
      <vt:lpstr>Microsoft JhengHei</vt:lpstr>
      <vt:lpstr>Microsoft JhengHei Light</vt:lpstr>
      <vt:lpstr>Microsoft JhengHei UI Light</vt:lpstr>
      <vt:lpstr>Microsoft YaHei Light</vt:lpstr>
      <vt:lpstr>Microsoft YaHei UI Light</vt:lpstr>
      <vt:lpstr>MingLiU-ExtB</vt:lpstr>
      <vt:lpstr>MS UI Gothic</vt:lpstr>
      <vt:lpstr>NSimSun</vt:lpstr>
      <vt:lpstr>Algerian</vt:lpstr>
      <vt:lpstr>MingLiU_HKSCS-ExtB</vt:lpstr>
      <vt:lpstr>PMingLiU-ExtB</vt:lpstr>
      <vt:lpstr>SimSun-ExtB</vt:lpstr>
      <vt:lpstr>RetrospectVTI</vt:lpstr>
      <vt:lpstr>Data Analyst</vt:lpstr>
      <vt:lpstr>PowerPoint 演示文稿</vt:lpstr>
      <vt:lpstr>PowerPoint 演示文稿</vt:lpstr>
      <vt:lpstr>The term Data Analytics can be more easily visualized by breaking it as                 DATA + ANALYTICS</vt:lpstr>
      <vt:lpstr>PowerPoint 演示文稿</vt:lpstr>
      <vt:lpstr>Who are Data Analysts ?</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Harish</cp:lastModifiedBy>
  <cp:revision>2</cp:revision>
  <dcterms:created xsi:type="dcterms:W3CDTF">2020-07-07T15:16:00Z</dcterms:created>
  <dcterms:modified xsi:type="dcterms:W3CDTF">2020-07-08T07:53:30Z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1033-11.2.0.9453</vt:lpwstr>
  </property>
</Properties>
</file>