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4660"/>
  </p:normalViewPr>
  <p:slideViewPr>
    <p:cSldViewPr snapToGrid="0">
      <p:cViewPr varScale="1">
        <p:scale>
          <a:sx n="103" d="100"/>
          <a:sy n="103"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OneDrive/Desktop/Functional_Document_TechMarvels(final).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jaya2523/TechMarvels-AutomatedChequeProcessing-BOB_Hackathon/tree/main/idea" TargetMode="External"/><Relationship Id="rId4" Type="http://schemas.openxmlformats.org/officeDocument/2006/relationships/hyperlink" Target="https://github.com/jaya2523/TechMarvels-AutomatedChequeProcessing-BOB_Hackath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7022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Tech Marvels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28826" y="2739738"/>
            <a:ext cx="5256954" cy="202555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800"/>
              <a:buFont typeface="Arial"/>
              <a:buNone/>
            </a:pPr>
            <a:r>
              <a:rPr lang="en" b="1" i="0" u="none" strike="noStrike" cap="none" dirty="0">
                <a:solidFill>
                  <a:schemeClr val="tx1"/>
                </a:solidFill>
                <a:latin typeface="Trebuchet MS"/>
                <a:ea typeface="Trebuchet MS"/>
                <a:cs typeface="Trebuchet MS"/>
                <a:sym typeface="Trebuchet MS"/>
              </a:rPr>
              <a:t>Your team bio : We have two girl members in our team TechMarvels Niharika Sharma and Jaya Thakur, studying in 3</a:t>
            </a:r>
            <a:r>
              <a:rPr lang="en" b="1" i="0" u="none" strike="noStrike" cap="none" baseline="30000" dirty="0">
                <a:solidFill>
                  <a:schemeClr val="tx1"/>
                </a:solidFill>
                <a:latin typeface="Trebuchet MS"/>
                <a:ea typeface="Trebuchet MS"/>
                <a:cs typeface="Trebuchet MS"/>
                <a:sym typeface="Trebuchet MS"/>
              </a:rPr>
              <a:t>rd</a:t>
            </a:r>
            <a:r>
              <a:rPr lang="en" b="1" i="0" u="none" strike="noStrike" cap="none" dirty="0">
                <a:solidFill>
                  <a:schemeClr val="tx1"/>
                </a:solidFill>
                <a:latin typeface="Trebuchet MS"/>
                <a:ea typeface="Trebuchet MS"/>
                <a:cs typeface="Trebuchet MS"/>
                <a:sym typeface="Trebuchet MS"/>
              </a:rPr>
              <a:t> Year pursuing B.Tech in Computer Science and Information Technology from Symbiois University of Applied Sciences, Indore.</a:t>
            </a:r>
            <a:endParaRPr lang="en-IN" b="1" dirty="0">
              <a:solidFill>
                <a:schemeClr val="tx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IN" i="0" u="none" strike="noStrike" cap="none" dirty="0">
                <a:solidFill>
                  <a:schemeClr val="lt1"/>
                </a:solidFill>
                <a:latin typeface="Trebuchet MS"/>
                <a:ea typeface="Trebuchet MS"/>
                <a:cs typeface="Trebuchet MS"/>
                <a:sym typeface="Trebuchet MS"/>
              </a:rPr>
              <a:t>Date :18-09-22</a:t>
            </a: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Automatic Cheque Processing</a:t>
            </a:r>
            <a:endParaRPr sz="2000" dirty="0"/>
          </a:p>
        </p:txBody>
      </p:sp>
      <p:sp>
        <p:nvSpPr>
          <p:cNvPr id="348" name="Google Shape;348;p2"/>
          <p:cNvSpPr txBox="1"/>
          <p:nvPr/>
        </p:nvSpPr>
        <p:spPr>
          <a:xfrm>
            <a:off x="452700" y="1002443"/>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dirty="0"/>
              <a:t>When it comes to the clearance of the bank cheques and monetary transactions, this should not only be reliable and robust but also save time which is one of the major factor for the countries having large population.</a:t>
            </a:r>
          </a:p>
          <a:p>
            <a:pPr marR="0" lvl="0" algn="just" rtl="0">
              <a:lnSpc>
                <a:spcPct val="100000"/>
              </a:lnSpc>
              <a:spcBef>
                <a:spcPts val="0"/>
              </a:spcBef>
              <a:spcAft>
                <a:spcPts val="0"/>
              </a:spcAft>
              <a:buClr>
                <a:srgbClr val="000000"/>
              </a:buClr>
              <a:buSzPts val="1400"/>
            </a:pPr>
            <a:endParaRPr lang="en-US" dirty="0"/>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dirty="0"/>
              <a:t>Although cheque systems in banks for transactions is one of the most powerful tool, primarily due to its slow processing time, considerable complexities in cheque clearing process and gradually with an immense growth in the technology, the electronic-transactions have created a big shadow on the cheque system to cater the need of the banking sector.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lang="en" sz="1200" dirty="0">
              <a:highlight>
                <a:srgbClr val="FFFFFF"/>
              </a:highlight>
              <a:latin typeface="Lato"/>
              <a:ea typeface="Lato"/>
              <a:cs typeface="Lato"/>
              <a:sym typeface="Lato"/>
            </a:endParaRPr>
          </a:p>
          <a:p>
            <a:pPr marL="285750" marR="0" lvl="0" indent="-285750" algn="just" rtl="0">
              <a:lnSpc>
                <a:spcPct val="115000"/>
              </a:lnSpc>
              <a:spcBef>
                <a:spcPts val="1000"/>
              </a:spcBef>
              <a:spcAft>
                <a:spcPts val="0"/>
              </a:spcAft>
              <a:buClr>
                <a:srgbClr val="000000"/>
              </a:buClr>
              <a:buSzPts val="1400"/>
              <a:buFont typeface="Arial" panose="020B0604020202020204" pitchFamily="34" charset="0"/>
              <a:buChar char="•"/>
            </a:pPr>
            <a:r>
              <a:rPr lang="en-US" sz="1200" dirty="0">
                <a:solidFill>
                  <a:srgbClr val="222222"/>
                </a:solidFill>
                <a:highlight>
                  <a:srgbClr val="FFFFFF"/>
                </a:highlight>
                <a:latin typeface="Lato"/>
                <a:ea typeface="Lato"/>
                <a:cs typeface="Lato"/>
              </a:rPr>
              <a:t>Certain kinds of customers tend to pay with checks more often than others. For example, many businesses prefer to pay their suppliers with checks. If you make mostly business-to-business sales, you might benefit from accepting check payments.</a:t>
            </a:r>
            <a:endParaRPr lang="en" sz="1200"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730102"/>
            <a:ext cx="8238600" cy="390461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indent="-285750" algn="just">
              <a:buFont typeface="Wingdings" panose="05000000000000000000" pitchFamily="2" charset="2"/>
              <a:buChar char="v"/>
            </a:pPr>
            <a:r>
              <a:rPr lang="en-US" dirty="0">
                <a:solidFill>
                  <a:srgbClr val="444444"/>
                </a:solidFill>
                <a:latin typeface="source-sans-pro"/>
              </a:rPr>
              <a:t>T</a:t>
            </a:r>
            <a:r>
              <a:rPr lang="en-US" b="0" i="0" dirty="0">
                <a:solidFill>
                  <a:srgbClr val="444444"/>
                </a:solidFill>
                <a:effectLst/>
                <a:latin typeface="source-sans-pro"/>
              </a:rPr>
              <a:t>he drawer of a cheque must have a bank account;</a:t>
            </a:r>
          </a:p>
          <a:p>
            <a:pPr marL="285750" indent="-285750" algn="just">
              <a:buFont typeface="Wingdings" panose="05000000000000000000" pitchFamily="2" charset="2"/>
              <a:buChar char="v"/>
            </a:pPr>
            <a:r>
              <a:rPr lang="en-US" dirty="0">
                <a:solidFill>
                  <a:srgbClr val="444444"/>
                </a:solidFill>
                <a:latin typeface="source-sans-pro"/>
              </a:rPr>
              <a:t>T</a:t>
            </a:r>
            <a:r>
              <a:rPr lang="en-US" b="0" i="0" dirty="0">
                <a:solidFill>
                  <a:srgbClr val="444444"/>
                </a:solidFill>
                <a:effectLst/>
                <a:latin typeface="source-sans-pro"/>
              </a:rPr>
              <a:t>he drawer must ensure that the payee (beneficiary) accepts payment by cheque (the payee is not obliged to do so);</a:t>
            </a:r>
          </a:p>
          <a:p>
            <a:pPr marL="285750" indent="-285750" algn="just">
              <a:buFont typeface="Wingdings" panose="05000000000000000000" pitchFamily="2" charset="2"/>
              <a:buChar char="v"/>
            </a:pPr>
            <a:r>
              <a:rPr lang="en-US" b="0" i="0" dirty="0">
                <a:solidFill>
                  <a:srgbClr val="444444"/>
                </a:solidFill>
                <a:effectLst/>
                <a:latin typeface="source-sans-pro"/>
              </a:rPr>
              <a:t>7 pieces of mandatory information must appear on the cheque for it to be valid:</a:t>
            </a:r>
          </a:p>
          <a:p>
            <a:pPr marL="720000" lvl="1" indent="-285750" algn="just">
              <a:buFont typeface="Wingdings" panose="05000000000000000000" pitchFamily="2" charset="2"/>
              <a:buChar char="Ø"/>
            </a:pPr>
            <a:r>
              <a:rPr lang="en-US" b="0" i="0" dirty="0">
                <a:solidFill>
                  <a:srgbClr val="444444"/>
                </a:solidFill>
                <a:effectLst/>
                <a:latin typeface="source-sans-pro"/>
              </a:rPr>
              <a:t>The word 'cheque', inserted in the text of the cheque;</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name of the paying entity (the bank drawn on);</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place where the payment has to be made. If there is no specific indication thereof, the place indicated alongside the drawee bank’s name is deemed to be the place of payment;</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date and place of writing the cheque;</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signature of the person writing the cheque (drawer);</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simple authorization to pay a specific sum;</a:t>
            </a:r>
          </a:p>
          <a:p>
            <a:pPr marL="720000" lvl="1" indent="-285750" algn="just">
              <a:buFont typeface="Wingdings" panose="05000000000000000000" pitchFamily="2" charset="2"/>
              <a:buChar char="Ø"/>
            </a:pPr>
            <a:r>
              <a:rPr lang="en-US" dirty="0">
                <a:solidFill>
                  <a:srgbClr val="444444"/>
                </a:solidFill>
                <a:latin typeface="source-sans-pro"/>
              </a:rPr>
              <a:t>T</a:t>
            </a:r>
            <a:r>
              <a:rPr lang="en-US" b="0" i="0" dirty="0">
                <a:solidFill>
                  <a:srgbClr val="444444"/>
                </a:solidFill>
                <a:effectLst/>
                <a:latin typeface="source-sans-pro"/>
              </a:rPr>
              <a:t>he amount to be paid: it must be stated in figures and written out in full.</a:t>
            </a:r>
          </a:p>
          <a:p>
            <a:pPr marL="540000" lvl="4" indent="-285750" algn="just">
              <a:buFont typeface="Wingdings" panose="05000000000000000000" pitchFamily="2" charset="2"/>
              <a:buChar char="§"/>
            </a:pPr>
            <a:endParaRPr lang="en-US" b="0" i="0" dirty="0">
              <a:solidFill>
                <a:srgbClr val="444444"/>
              </a:solidFill>
              <a:effectLst/>
              <a:latin typeface="source-sans-pro"/>
            </a:endParaRPr>
          </a:p>
          <a:p>
            <a:pPr marL="285750" indent="-285750" algn="just">
              <a:buFont typeface="Wingdings" panose="05000000000000000000" pitchFamily="2" charset="2"/>
              <a:buChar char="v"/>
            </a:pPr>
            <a:r>
              <a:rPr lang="en-US" dirty="0">
                <a:solidFill>
                  <a:srgbClr val="444444"/>
                </a:solidFill>
                <a:latin typeface="source-sans-pro"/>
              </a:rPr>
              <a:t>T</a:t>
            </a:r>
            <a:r>
              <a:rPr lang="en-US" b="0" i="0" dirty="0">
                <a:solidFill>
                  <a:srgbClr val="444444"/>
                </a:solidFill>
                <a:effectLst/>
                <a:latin typeface="source-sans-pro"/>
              </a:rPr>
              <a:t>he drawer’s bank account must have sufficient funds or have a sufficient credit line when the cheque is presented at the bank for collection to ensure that the payment is executed by the bank.</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1544903"/>
            <a:ext cx="9143996" cy="23607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1. DEVOPS Tools.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2. CLOUD COMPUTING.</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a:hlinkClick r:id="rId3" action="ppaction://hlinkfile"/>
          </p:cNvPr>
          <p:cNvSpPr txBox="1"/>
          <p:nvPr/>
        </p:nvSpPr>
        <p:spPr>
          <a:xfrm>
            <a:off x="494629" y="964019"/>
            <a:ext cx="8238600" cy="360158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Present your solution, talk about methodology, architecture &amp; scalability</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r>
              <a:rPr lang="en"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URL of Repository: </a:t>
            </a:r>
            <a:r>
              <a:rPr lang="en-IN" b="1" i="0" strike="noStrike" dirty="0" err="1">
                <a:effectLst/>
                <a:latin typeface="Times New Roman" panose="02020603050405020304" pitchFamily="18" charset="0"/>
                <a:cs typeface="Times New Roman" panose="02020603050405020304" pitchFamily="18" charset="0"/>
                <a:hlinkClick r:id="rId4"/>
              </a:rPr>
              <a:t>TechMarvels-AutomatedChequeProcessing-BOB_Hackathon</a:t>
            </a:r>
            <a:r>
              <a:rPr lang="en-IN" b="0" i="0" dirty="0">
                <a:effectLst/>
                <a:latin typeface="Times New Roman" panose="02020603050405020304" pitchFamily="18" charset="0"/>
                <a:cs typeface="Times New Roman" panose="02020603050405020304" pitchFamily="18" charset="0"/>
              </a:rPr>
              <a:t>/</a:t>
            </a:r>
            <a:r>
              <a:rPr lang="en-IN" b="0" i="0" strike="noStrike" dirty="0">
                <a:effectLst/>
                <a:latin typeface="Times New Roman" panose="02020603050405020304" pitchFamily="18" charset="0"/>
                <a:cs typeface="Times New Roman" panose="02020603050405020304" pitchFamily="18" charset="0"/>
                <a:hlinkClick r:id="rId5"/>
              </a:rPr>
              <a:t>idea</a:t>
            </a:r>
            <a:r>
              <a:rPr lang="en-IN" b="0" i="0" dirty="0">
                <a:effectLst/>
                <a:latin typeface="Times New Roman" panose="02020603050405020304" pitchFamily="18" charset="0"/>
                <a:cs typeface="Times New Roman" panose="02020603050405020304" pitchFamily="18" charset="0"/>
              </a:rPr>
              <a:t>/</a:t>
            </a:r>
          </a:p>
          <a:p>
            <a:pPr algn="just">
              <a:buSzPts val="1400"/>
            </a:pPr>
            <a:endParaRPr lang="en-IN" b="1" i="0" dirty="0">
              <a:effectLst/>
              <a:latin typeface="Times New Roman" panose="02020603050405020304" pitchFamily="18" charset="0"/>
              <a:cs typeface="Times New Roman" panose="02020603050405020304" pitchFamily="18" charset="0"/>
            </a:endParaRPr>
          </a:p>
          <a:p>
            <a:pPr algn="just">
              <a:buSzPts val="1400"/>
            </a:pPr>
            <a:r>
              <a:rPr lang="en-IN" b="1" i="0" dirty="0">
                <a:effectLst/>
                <a:latin typeface="Times New Roman" panose="02020603050405020304" pitchFamily="18" charset="0"/>
                <a:cs typeface="Times New Roman" panose="02020603050405020304" pitchFamily="18" charset="0"/>
              </a:rPr>
              <a:t>Name of File: </a:t>
            </a:r>
            <a:r>
              <a:rPr lang="en-IN" i="0" dirty="0">
                <a:effectLst/>
                <a:latin typeface="Times New Roman" panose="02020603050405020304" pitchFamily="18" charset="0"/>
                <a:cs typeface="Times New Roman" panose="02020603050405020304" pitchFamily="18" charset="0"/>
              </a:rPr>
              <a:t>Functional_Document_TechMarvels_Final.pdf</a:t>
            </a:r>
          </a:p>
          <a:p>
            <a:pPr algn="just">
              <a:buSzPts val="1400"/>
            </a:pPr>
            <a:endParaRPr lang="en-IN" b="0" i="0" dirty="0">
              <a:effectLst/>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400"/>
              <a:buFont typeface="Arial"/>
              <a:buNone/>
            </a:pPr>
            <a:endPar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endParaRPr lang="en-IN"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705250"/>
            <a:ext cx="8238600" cy="4208699"/>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dirty="0">
                <a:solidFill>
                  <a:srgbClr val="222222"/>
                </a:solidFill>
                <a:highlight>
                  <a:srgbClr val="FFFFFF"/>
                </a:highlight>
                <a:latin typeface="Lato"/>
                <a:ea typeface="Lato"/>
                <a:cs typeface="Lato"/>
                <a:sym typeface="Lato"/>
              </a:rPr>
              <a:t>We proposed a system to overcome the drawbacks of traditional cheque clearance system such as manual process, time consuming, scalability.</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dirty="0">
                <a:solidFill>
                  <a:srgbClr val="222222"/>
                </a:solidFill>
                <a:highlight>
                  <a:srgbClr val="FFFFFF"/>
                </a:highlight>
                <a:latin typeface="Lato"/>
                <a:ea typeface="Lato"/>
                <a:cs typeface="Lato"/>
                <a:sym typeface="Lato"/>
              </a:rPr>
              <a:t>The proposed system is aumated and support multillingual language support.</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proposed system is time efficient.</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dirty="0">
                <a:solidFill>
                  <a:srgbClr val="222222"/>
                </a:solidFill>
                <a:highlight>
                  <a:srgbClr val="FFFFFF"/>
                </a:highlight>
                <a:latin typeface="Lato"/>
                <a:ea typeface="Lato"/>
                <a:cs typeface="Lato"/>
                <a:sym typeface="Lato"/>
              </a:rPr>
              <a:t>Today, we are working in mobile era and everyone is buying or selling the good using digital currency. So adoption and utilization of such system is not difficult for the end users.</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proposed system has awareness modules and tutorials to be available to understand the overall cheque clearance system.</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v"/>
            </a:pPr>
            <a:r>
              <a:rPr lang="en" dirty="0">
                <a:solidFill>
                  <a:srgbClr val="222222"/>
                </a:solidFill>
                <a:highlight>
                  <a:srgbClr val="FFFFFF"/>
                </a:highlight>
                <a:latin typeface="Lato"/>
                <a:ea typeface="Lato"/>
                <a:cs typeface="Lato"/>
                <a:sym typeface="Lato"/>
              </a:rPr>
              <a:t>The UI interface is user friendly and easily portable.</a:t>
            </a: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4"/>
            <a:ext cx="4559100" cy="173959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indent="0">
              <a:spcAft>
                <a:spcPts val="1600"/>
              </a:spcAft>
            </a:pPr>
            <a:r>
              <a:rPr lang="en-IN" sz="1500" dirty="0"/>
              <a:t>Niharika Sharma</a:t>
            </a:r>
          </a:p>
          <a:p>
            <a:pPr marL="0" lvl="0" indent="0" algn="l" rtl="0">
              <a:lnSpc>
                <a:spcPct val="150000"/>
              </a:lnSpc>
              <a:spcBef>
                <a:spcPts val="0"/>
              </a:spcBef>
              <a:spcAft>
                <a:spcPts val="1600"/>
              </a:spcAft>
              <a:buSzPts val="1800"/>
              <a:buNone/>
            </a:pPr>
            <a:r>
              <a:rPr lang="en" sz="1500" dirty="0"/>
              <a:t>Jaya Thakur</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653</Words>
  <Application>Microsoft Office PowerPoint</Application>
  <PresentationFormat>On-screen Show (16:9)</PresentationFormat>
  <Paragraphs>51</Paragraphs>
  <Slides>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Lato</vt:lpstr>
      <vt:lpstr>Trebuchet MS</vt:lpstr>
      <vt:lpstr>Times New Roman</vt:lpstr>
      <vt:lpstr>Arial</vt:lpstr>
      <vt:lpstr>Lato Black</vt:lpstr>
      <vt:lpstr>source-sans-pro</vt:lpstr>
      <vt:lpstr>Wingdings</vt:lpstr>
      <vt:lpstr>TI Template</vt:lpstr>
      <vt:lpstr>TI Template</vt:lpstr>
      <vt:lpstr>Bank of Baroda Hackathon - 2022                       </vt:lpstr>
      <vt:lpstr>Automatic Cheque Processing</vt:lpstr>
      <vt:lpstr>User Segment &amp; Pain Points</vt:lpstr>
      <vt:lpstr>Pre-Requisite</vt:lpstr>
      <vt:lpstr>Azure tools or resources</vt:lpstr>
      <vt:lpstr>Any Supporting Functional Documents</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Jaya Thakur</dc:creator>
  <cp:lastModifiedBy>Niharika Sharma</cp:lastModifiedBy>
  <cp:revision>21</cp:revision>
  <dcterms:modified xsi:type="dcterms:W3CDTF">2022-09-20T11:52:31Z</dcterms:modified>
</cp:coreProperties>
</file>