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7" r:id="rId2"/>
    <p:sldId id="257" r:id="rId3"/>
    <p:sldId id="258" r:id="rId4"/>
    <p:sldId id="259" r:id="rId5"/>
    <p:sldId id="264" r:id="rId6"/>
    <p:sldId id="266" r:id="rId7"/>
    <p:sldId id="260" r:id="rId8"/>
    <p:sldId id="291" r:id="rId9"/>
    <p:sldId id="261" r:id="rId10"/>
    <p:sldId id="263" r:id="rId11"/>
    <p:sldId id="262" r:id="rId12"/>
    <p:sldId id="265" r:id="rId13"/>
    <p:sldId id="285" r:id="rId14"/>
    <p:sldId id="287" r:id="rId15"/>
    <p:sldId id="288" r:id="rId16"/>
    <p:sldId id="289" r:id="rId17"/>
    <p:sldId id="290" r:id="rId18"/>
    <p:sldId id="292" r:id="rId19"/>
    <p:sldId id="293"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A543D-622B-3042-9218-410D9E1BC94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2D85EB3-7866-B94A-B974-D21AD6CB57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B64599C-7B38-A44B-AA95-2E312913D1F1}"/>
              </a:ext>
            </a:extLst>
          </p:cNvPr>
          <p:cNvSpPr>
            <a:spLocks noGrp="1"/>
          </p:cNvSpPr>
          <p:nvPr>
            <p:ph type="dt" sz="half" idx="10"/>
          </p:nvPr>
        </p:nvSpPr>
        <p:spPr/>
        <p:txBody>
          <a:bodyPr/>
          <a:lstStyle/>
          <a:p>
            <a:fld id="{03942E19-C47D-BB4B-9CE2-4BF74A2C4F8A}" type="datetimeFigureOut">
              <a:rPr lang="en-US" smtClean="0"/>
              <a:t>4/7/22</a:t>
            </a:fld>
            <a:endParaRPr lang="en-US"/>
          </a:p>
        </p:txBody>
      </p:sp>
      <p:sp>
        <p:nvSpPr>
          <p:cNvPr id="5" name="Footer Placeholder 4">
            <a:extLst>
              <a:ext uri="{FF2B5EF4-FFF2-40B4-BE49-F238E27FC236}">
                <a16:creationId xmlns:a16="http://schemas.microsoft.com/office/drawing/2014/main" id="{F8C3A63A-7F89-D949-8845-B208511DE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5A6FE-BC1E-C946-8254-6DF470B9AC51}"/>
              </a:ext>
            </a:extLst>
          </p:cNvPr>
          <p:cNvSpPr>
            <a:spLocks noGrp="1"/>
          </p:cNvSpPr>
          <p:nvPr>
            <p:ph type="sldNum" sz="quarter" idx="12"/>
          </p:nvPr>
        </p:nvSpPr>
        <p:spPr/>
        <p:txBody>
          <a:bodyPr/>
          <a:lstStyle/>
          <a:p>
            <a:fld id="{BD3623FA-7F2F-DC40-81E2-AFD14452CBFC}" type="slidenum">
              <a:rPr lang="en-US" smtClean="0"/>
              <a:t>‹#›</a:t>
            </a:fld>
            <a:endParaRPr lang="en-US"/>
          </a:p>
        </p:txBody>
      </p:sp>
    </p:spTree>
    <p:extLst>
      <p:ext uri="{BB962C8B-B14F-4D97-AF65-F5344CB8AC3E}">
        <p14:creationId xmlns:p14="http://schemas.microsoft.com/office/powerpoint/2010/main" val="644153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03C4D-7C17-7D42-A530-F2BC797DB54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9A74EFB-5293-CA4B-8C06-D0485BE3290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E40683-D4E6-934F-9634-2D80A62BC9BE}"/>
              </a:ext>
            </a:extLst>
          </p:cNvPr>
          <p:cNvSpPr>
            <a:spLocks noGrp="1"/>
          </p:cNvSpPr>
          <p:nvPr>
            <p:ph type="dt" sz="half" idx="10"/>
          </p:nvPr>
        </p:nvSpPr>
        <p:spPr/>
        <p:txBody>
          <a:bodyPr/>
          <a:lstStyle/>
          <a:p>
            <a:fld id="{03942E19-C47D-BB4B-9CE2-4BF74A2C4F8A}" type="datetimeFigureOut">
              <a:rPr lang="en-US" smtClean="0"/>
              <a:t>4/7/22</a:t>
            </a:fld>
            <a:endParaRPr lang="en-US"/>
          </a:p>
        </p:txBody>
      </p:sp>
      <p:sp>
        <p:nvSpPr>
          <p:cNvPr id="5" name="Footer Placeholder 4">
            <a:extLst>
              <a:ext uri="{FF2B5EF4-FFF2-40B4-BE49-F238E27FC236}">
                <a16:creationId xmlns:a16="http://schemas.microsoft.com/office/drawing/2014/main" id="{9D9E349B-1D57-514B-A1F8-BCD4F00F51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DC3281-C708-D04A-BF9B-9FCCAC33990C}"/>
              </a:ext>
            </a:extLst>
          </p:cNvPr>
          <p:cNvSpPr>
            <a:spLocks noGrp="1"/>
          </p:cNvSpPr>
          <p:nvPr>
            <p:ph type="sldNum" sz="quarter" idx="12"/>
          </p:nvPr>
        </p:nvSpPr>
        <p:spPr/>
        <p:txBody>
          <a:bodyPr/>
          <a:lstStyle/>
          <a:p>
            <a:fld id="{BD3623FA-7F2F-DC40-81E2-AFD14452CBFC}" type="slidenum">
              <a:rPr lang="en-US" smtClean="0"/>
              <a:t>‹#›</a:t>
            </a:fld>
            <a:endParaRPr lang="en-US"/>
          </a:p>
        </p:txBody>
      </p:sp>
    </p:spTree>
    <p:extLst>
      <p:ext uri="{BB962C8B-B14F-4D97-AF65-F5344CB8AC3E}">
        <p14:creationId xmlns:p14="http://schemas.microsoft.com/office/powerpoint/2010/main" val="20324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E7F29F-11D0-DD4E-9C11-2DB418A1D18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8EA144F-B7DD-5945-801F-C1059CDA2F9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D36EC2-1197-B643-9361-209C977785C4}"/>
              </a:ext>
            </a:extLst>
          </p:cNvPr>
          <p:cNvSpPr>
            <a:spLocks noGrp="1"/>
          </p:cNvSpPr>
          <p:nvPr>
            <p:ph type="dt" sz="half" idx="10"/>
          </p:nvPr>
        </p:nvSpPr>
        <p:spPr/>
        <p:txBody>
          <a:bodyPr/>
          <a:lstStyle/>
          <a:p>
            <a:fld id="{03942E19-C47D-BB4B-9CE2-4BF74A2C4F8A}" type="datetimeFigureOut">
              <a:rPr lang="en-US" smtClean="0"/>
              <a:t>4/7/22</a:t>
            </a:fld>
            <a:endParaRPr lang="en-US"/>
          </a:p>
        </p:txBody>
      </p:sp>
      <p:sp>
        <p:nvSpPr>
          <p:cNvPr id="5" name="Footer Placeholder 4">
            <a:extLst>
              <a:ext uri="{FF2B5EF4-FFF2-40B4-BE49-F238E27FC236}">
                <a16:creationId xmlns:a16="http://schemas.microsoft.com/office/drawing/2014/main" id="{A77E6534-B59E-6E4B-A84A-6A7D53DB1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D84489-68D1-2D49-95DE-7C2CD5FADC9C}"/>
              </a:ext>
            </a:extLst>
          </p:cNvPr>
          <p:cNvSpPr>
            <a:spLocks noGrp="1"/>
          </p:cNvSpPr>
          <p:nvPr>
            <p:ph type="sldNum" sz="quarter" idx="12"/>
          </p:nvPr>
        </p:nvSpPr>
        <p:spPr/>
        <p:txBody>
          <a:bodyPr/>
          <a:lstStyle/>
          <a:p>
            <a:fld id="{BD3623FA-7F2F-DC40-81E2-AFD14452CBFC}" type="slidenum">
              <a:rPr lang="en-US" smtClean="0"/>
              <a:t>‹#›</a:t>
            </a:fld>
            <a:endParaRPr lang="en-US"/>
          </a:p>
        </p:txBody>
      </p:sp>
    </p:spTree>
    <p:extLst>
      <p:ext uri="{BB962C8B-B14F-4D97-AF65-F5344CB8AC3E}">
        <p14:creationId xmlns:p14="http://schemas.microsoft.com/office/powerpoint/2010/main" val="2244456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FFEA-750F-CE4D-999D-987F1C56881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0BA095F-9EAC-4242-AACA-2EA419814AB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1987D7A-B148-274B-8287-D6381B6A69B1}"/>
              </a:ext>
            </a:extLst>
          </p:cNvPr>
          <p:cNvSpPr>
            <a:spLocks noGrp="1"/>
          </p:cNvSpPr>
          <p:nvPr>
            <p:ph type="dt" sz="half" idx="10"/>
          </p:nvPr>
        </p:nvSpPr>
        <p:spPr/>
        <p:txBody>
          <a:bodyPr/>
          <a:lstStyle/>
          <a:p>
            <a:fld id="{03942E19-C47D-BB4B-9CE2-4BF74A2C4F8A}" type="datetimeFigureOut">
              <a:rPr lang="en-US" smtClean="0"/>
              <a:t>4/7/22</a:t>
            </a:fld>
            <a:endParaRPr lang="en-US"/>
          </a:p>
        </p:txBody>
      </p:sp>
      <p:sp>
        <p:nvSpPr>
          <p:cNvPr id="5" name="Footer Placeholder 4">
            <a:extLst>
              <a:ext uri="{FF2B5EF4-FFF2-40B4-BE49-F238E27FC236}">
                <a16:creationId xmlns:a16="http://schemas.microsoft.com/office/drawing/2014/main" id="{A93F599A-D085-5344-B165-BB0A44DDDC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D7786-A64D-CB44-9CE0-A33842B2EE74}"/>
              </a:ext>
            </a:extLst>
          </p:cNvPr>
          <p:cNvSpPr>
            <a:spLocks noGrp="1"/>
          </p:cNvSpPr>
          <p:nvPr>
            <p:ph type="sldNum" sz="quarter" idx="12"/>
          </p:nvPr>
        </p:nvSpPr>
        <p:spPr/>
        <p:txBody>
          <a:bodyPr/>
          <a:lstStyle/>
          <a:p>
            <a:fld id="{BD3623FA-7F2F-DC40-81E2-AFD14452CBFC}" type="slidenum">
              <a:rPr lang="en-US" smtClean="0"/>
              <a:t>‹#›</a:t>
            </a:fld>
            <a:endParaRPr lang="en-US"/>
          </a:p>
        </p:txBody>
      </p:sp>
    </p:spTree>
    <p:extLst>
      <p:ext uri="{BB962C8B-B14F-4D97-AF65-F5344CB8AC3E}">
        <p14:creationId xmlns:p14="http://schemas.microsoft.com/office/powerpoint/2010/main" val="2518578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3987-D3A7-8D47-8871-D4B24D075A5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4A23BC9-EBFF-9C4C-BF8F-B2ED7FDAA7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95B0F20-7AE9-094C-B988-9486DDE1D286}"/>
              </a:ext>
            </a:extLst>
          </p:cNvPr>
          <p:cNvSpPr>
            <a:spLocks noGrp="1"/>
          </p:cNvSpPr>
          <p:nvPr>
            <p:ph type="dt" sz="half" idx="10"/>
          </p:nvPr>
        </p:nvSpPr>
        <p:spPr/>
        <p:txBody>
          <a:bodyPr/>
          <a:lstStyle/>
          <a:p>
            <a:fld id="{03942E19-C47D-BB4B-9CE2-4BF74A2C4F8A}" type="datetimeFigureOut">
              <a:rPr lang="en-US" smtClean="0"/>
              <a:t>4/7/22</a:t>
            </a:fld>
            <a:endParaRPr lang="en-US"/>
          </a:p>
        </p:txBody>
      </p:sp>
      <p:sp>
        <p:nvSpPr>
          <p:cNvPr id="5" name="Footer Placeholder 4">
            <a:extLst>
              <a:ext uri="{FF2B5EF4-FFF2-40B4-BE49-F238E27FC236}">
                <a16:creationId xmlns:a16="http://schemas.microsoft.com/office/drawing/2014/main" id="{6BD64047-1594-6D42-82F2-722E62C7E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5CF107-C971-6C4A-818B-D625229273A8}"/>
              </a:ext>
            </a:extLst>
          </p:cNvPr>
          <p:cNvSpPr>
            <a:spLocks noGrp="1"/>
          </p:cNvSpPr>
          <p:nvPr>
            <p:ph type="sldNum" sz="quarter" idx="12"/>
          </p:nvPr>
        </p:nvSpPr>
        <p:spPr/>
        <p:txBody>
          <a:bodyPr/>
          <a:lstStyle/>
          <a:p>
            <a:fld id="{BD3623FA-7F2F-DC40-81E2-AFD14452CBFC}" type="slidenum">
              <a:rPr lang="en-US" smtClean="0"/>
              <a:t>‹#›</a:t>
            </a:fld>
            <a:endParaRPr lang="en-US"/>
          </a:p>
        </p:txBody>
      </p:sp>
    </p:spTree>
    <p:extLst>
      <p:ext uri="{BB962C8B-B14F-4D97-AF65-F5344CB8AC3E}">
        <p14:creationId xmlns:p14="http://schemas.microsoft.com/office/powerpoint/2010/main" val="615478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0A37-35DE-2344-A396-35CF3D1CFCE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ED04FDA-F007-A94E-BC20-AB446129D6E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236C6CA-62F7-6D41-B402-A26BCB89C52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0B3E983-1346-314B-A67A-BC7B8F87005D}"/>
              </a:ext>
            </a:extLst>
          </p:cNvPr>
          <p:cNvSpPr>
            <a:spLocks noGrp="1"/>
          </p:cNvSpPr>
          <p:nvPr>
            <p:ph type="dt" sz="half" idx="10"/>
          </p:nvPr>
        </p:nvSpPr>
        <p:spPr/>
        <p:txBody>
          <a:bodyPr/>
          <a:lstStyle/>
          <a:p>
            <a:fld id="{03942E19-C47D-BB4B-9CE2-4BF74A2C4F8A}" type="datetimeFigureOut">
              <a:rPr lang="en-US" smtClean="0"/>
              <a:t>4/7/22</a:t>
            </a:fld>
            <a:endParaRPr lang="en-US"/>
          </a:p>
        </p:txBody>
      </p:sp>
      <p:sp>
        <p:nvSpPr>
          <p:cNvPr id="6" name="Footer Placeholder 5">
            <a:extLst>
              <a:ext uri="{FF2B5EF4-FFF2-40B4-BE49-F238E27FC236}">
                <a16:creationId xmlns:a16="http://schemas.microsoft.com/office/drawing/2014/main" id="{89B56F1C-DD0D-F544-85C7-632569EAFE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3305E-434C-B546-94A8-C78B9AAE61C7}"/>
              </a:ext>
            </a:extLst>
          </p:cNvPr>
          <p:cNvSpPr>
            <a:spLocks noGrp="1"/>
          </p:cNvSpPr>
          <p:nvPr>
            <p:ph type="sldNum" sz="quarter" idx="12"/>
          </p:nvPr>
        </p:nvSpPr>
        <p:spPr/>
        <p:txBody>
          <a:bodyPr/>
          <a:lstStyle/>
          <a:p>
            <a:fld id="{BD3623FA-7F2F-DC40-81E2-AFD14452CBFC}" type="slidenum">
              <a:rPr lang="en-US" smtClean="0"/>
              <a:t>‹#›</a:t>
            </a:fld>
            <a:endParaRPr lang="en-US"/>
          </a:p>
        </p:txBody>
      </p:sp>
    </p:spTree>
    <p:extLst>
      <p:ext uri="{BB962C8B-B14F-4D97-AF65-F5344CB8AC3E}">
        <p14:creationId xmlns:p14="http://schemas.microsoft.com/office/powerpoint/2010/main" val="243468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456C8-0CFD-A04B-96D2-10DB53672E2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B60291B-5FF9-5C47-9695-F578EA2561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0866AF1-A284-A14C-9862-D8DF60E8DDB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A316A61-95E3-6245-9E42-FF22D617CD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45E4D2A-2015-8C42-9AFB-D7A8988C571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2E1EA1C-7BFB-EF47-BE3E-5D71028EAB2C}"/>
              </a:ext>
            </a:extLst>
          </p:cNvPr>
          <p:cNvSpPr>
            <a:spLocks noGrp="1"/>
          </p:cNvSpPr>
          <p:nvPr>
            <p:ph type="dt" sz="half" idx="10"/>
          </p:nvPr>
        </p:nvSpPr>
        <p:spPr/>
        <p:txBody>
          <a:bodyPr/>
          <a:lstStyle/>
          <a:p>
            <a:fld id="{03942E19-C47D-BB4B-9CE2-4BF74A2C4F8A}" type="datetimeFigureOut">
              <a:rPr lang="en-US" smtClean="0"/>
              <a:t>4/7/22</a:t>
            </a:fld>
            <a:endParaRPr lang="en-US"/>
          </a:p>
        </p:txBody>
      </p:sp>
      <p:sp>
        <p:nvSpPr>
          <p:cNvPr id="8" name="Footer Placeholder 7">
            <a:extLst>
              <a:ext uri="{FF2B5EF4-FFF2-40B4-BE49-F238E27FC236}">
                <a16:creationId xmlns:a16="http://schemas.microsoft.com/office/drawing/2014/main" id="{CCEECAB5-34B9-EA41-A6E6-B9C4113EB5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1F02B2-5897-1748-AB9A-B070BB6CC2F9}"/>
              </a:ext>
            </a:extLst>
          </p:cNvPr>
          <p:cNvSpPr>
            <a:spLocks noGrp="1"/>
          </p:cNvSpPr>
          <p:nvPr>
            <p:ph type="sldNum" sz="quarter" idx="12"/>
          </p:nvPr>
        </p:nvSpPr>
        <p:spPr/>
        <p:txBody>
          <a:bodyPr/>
          <a:lstStyle/>
          <a:p>
            <a:fld id="{BD3623FA-7F2F-DC40-81E2-AFD14452CBFC}" type="slidenum">
              <a:rPr lang="en-US" smtClean="0"/>
              <a:t>‹#›</a:t>
            </a:fld>
            <a:endParaRPr lang="en-US"/>
          </a:p>
        </p:txBody>
      </p:sp>
    </p:spTree>
    <p:extLst>
      <p:ext uri="{BB962C8B-B14F-4D97-AF65-F5344CB8AC3E}">
        <p14:creationId xmlns:p14="http://schemas.microsoft.com/office/powerpoint/2010/main" val="313089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8FB5F-7DBC-6849-81FE-BF436CE00A4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A5CE9EC-93CC-BF4F-A74A-1A745A76F5E1}"/>
              </a:ext>
            </a:extLst>
          </p:cNvPr>
          <p:cNvSpPr>
            <a:spLocks noGrp="1"/>
          </p:cNvSpPr>
          <p:nvPr>
            <p:ph type="dt" sz="half" idx="10"/>
          </p:nvPr>
        </p:nvSpPr>
        <p:spPr/>
        <p:txBody>
          <a:bodyPr/>
          <a:lstStyle/>
          <a:p>
            <a:fld id="{03942E19-C47D-BB4B-9CE2-4BF74A2C4F8A}" type="datetimeFigureOut">
              <a:rPr lang="en-US" smtClean="0"/>
              <a:t>4/7/22</a:t>
            </a:fld>
            <a:endParaRPr lang="en-US"/>
          </a:p>
        </p:txBody>
      </p:sp>
      <p:sp>
        <p:nvSpPr>
          <p:cNvPr id="4" name="Footer Placeholder 3">
            <a:extLst>
              <a:ext uri="{FF2B5EF4-FFF2-40B4-BE49-F238E27FC236}">
                <a16:creationId xmlns:a16="http://schemas.microsoft.com/office/drawing/2014/main" id="{5AD5367E-C2AB-C54F-8F3E-4F069D9D73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FAB0DF-4CBC-8345-A4B4-0A08F40273E4}"/>
              </a:ext>
            </a:extLst>
          </p:cNvPr>
          <p:cNvSpPr>
            <a:spLocks noGrp="1"/>
          </p:cNvSpPr>
          <p:nvPr>
            <p:ph type="sldNum" sz="quarter" idx="12"/>
          </p:nvPr>
        </p:nvSpPr>
        <p:spPr/>
        <p:txBody>
          <a:bodyPr/>
          <a:lstStyle/>
          <a:p>
            <a:fld id="{BD3623FA-7F2F-DC40-81E2-AFD14452CBFC}" type="slidenum">
              <a:rPr lang="en-US" smtClean="0"/>
              <a:t>‹#›</a:t>
            </a:fld>
            <a:endParaRPr lang="en-US"/>
          </a:p>
        </p:txBody>
      </p:sp>
    </p:spTree>
    <p:extLst>
      <p:ext uri="{BB962C8B-B14F-4D97-AF65-F5344CB8AC3E}">
        <p14:creationId xmlns:p14="http://schemas.microsoft.com/office/powerpoint/2010/main" val="2952436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987284-AD65-5843-ADD5-95485FC38F88}"/>
              </a:ext>
            </a:extLst>
          </p:cNvPr>
          <p:cNvSpPr>
            <a:spLocks noGrp="1"/>
          </p:cNvSpPr>
          <p:nvPr>
            <p:ph type="dt" sz="half" idx="10"/>
          </p:nvPr>
        </p:nvSpPr>
        <p:spPr/>
        <p:txBody>
          <a:bodyPr/>
          <a:lstStyle/>
          <a:p>
            <a:fld id="{03942E19-C47D-BB4B-9CE2-4BF74A2C4F8A}" type="datetimeFigureOut">
              <a:rPr lang="en-US" smtClean="0"/>
              <a:t>4/7/22</a:t>
            </a:fld>
            <a:endParaRPr lang="en-US"/>
          </a:p>
        </p:txBody>
      </p:sp>
      <p:sp>
        <p:nvSpPr>
          <p:cNvPr id="3" name="Footer Placeholder 2">
            <a:extLst>
              <a:ext uri="{FF2B5EF4-FFF2-40B4-BE49-F238E27FC236}">
                <a16:creationId xmlns:a16="http://schemas.microsoft.com/office/drawing/2014/main" id="{FB9CA25B-EB75-0345-9A3B-C8E767337F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0A4785-C104-6641-A844-53FCA4E0E14A}"/>
              </a:ext>
            </a:extLst>
          </p:cNvPr>
          <p:cNvSpPr>
            <a:spLocks noGrp="1"/>
          </p:cNvSpPr>
          <p:nvPr>
            <p:ph type="sldNum" sz="quarter" idx="12"/>
          </p:nvPr>
        </p:nvSpPr>
        <p:spPr/>
        <p:txBody>
          <a:bodyPr/>
          <a:lstStyle/>
          <a:p>
            <a:fld id="{BD3623FA-7F2F-DC40-81E2-AFD14452CBFC}" type="slidenum">
              <a:rPr lang="en-US" smtClean="0"/>
              <a:t>‹#›</a:t>
            </a:fld>
            <a:endParaRPr lang="en-US"/>
          </a:p>
        </p:txBody>
      </p:sp>
    </p:spTree>
    <p:extLst>
      <p:ext uri="{BB962C8B-B14F-4D97-AF65-F5344CB8AC3E}">
        <p14:creationId xmlns:p14="http://schemas.microsoft.com/office/powerpoint/2010/main" val="1450379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29D10-A18C-3248-B00E-F1D17C3517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26B9AC3-3773-7E40-83AA-BAF1445790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B9F497C-73AA-6E43-A3B4-CBC983EC3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B84139-E71A-FA46-8E0B-D2F52E8CF4FA}"/>
              </a:ext>
            </a:extLst>
          </p:cNvPr>
          <p:cNvSpPr>
            <a:spLocks noGrp="1"/>
          </p:cNvSpPr>
          <p:nvPr>
            <p:ph type="dt" sz="half" idx="10"/>
          </p:nvPr>
        </p:nvSpPr>
        <p:spPr/>
        <p:txBody>
          <a:bodyPr/>
          <a:lstStyle/>
          <a:p>
            <a:fld id="{03942E19-C47D-BB4B-9CE2-4BF74A2C4F8A}" type="datetimeFigureOut">
              <a:rPr lang="en-US" smtClean="0"/>
              <a:t>4/7/22</a:t>
            </a:fld>
            <a:endParaRPr lang="en-US"/>
          </a:p>
        </p:txBody>
      </p:sp>
      <p:sp>
        <p:nvSpPr>
          <p:cNvPr id="6" name="Footer Placeholder 5">
            <a:extLst>
              <a:ext uri="{FF2B5EF4-FFF2-40B4-BE49-F238E27FC236}">
                <a16:creationId xmlns:a16="http://schemas.microsoft.com/office/drawing/2014/main" id="{795AD5C2-0DCD-C64E-9CAD-48BC563A7C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41A02-E3A7-E644-A3CC-2976CB5A9A95}"/>
              </a:ext>
            </a:extLst>
          </p:cNvPr>
          <p:cNvSpPr>
            <a:spLocks noGrp="1"/>
          </p:cNvSpPr>
          <p:nvPr>
            <p:ph type="sldNum" sz="quarter" idx="12"/>
          </p:nvPr>
        </p:nvSpPr>
        <p:spPr/>
        <p:txBody>
          <a:bodyPr/>
          <a:lstStyle/>
          <a:p>
            <a:fld id="{BD3623FA-7F2F-DC40-81E2-AFD14452CBFC}" type="slidenum">
              <a:rPr lang="en-US" smtClean="0"/>
              <a:t>‹#›</a:t>
            </a:fld>
            <a:endParaRPr lang="en-US"/>
          </a:p>
        </p:txBody>
      </p:sp>
    </p:spTree>
    <p:extLst>
      <p:ext uri="{BB962C8B-B14F-4D97-AF65-F5344CB8AC3E}">
        <p14:creationId xmlns:p14="http://schemas.microsoft.com/office/powerpoint/2010/main" val="3454702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D4EDC-5815-384B-BA9A-B774B861F18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EB0B875-DC19-C949-B936-61EA23623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C2FEF6-ADBC-C844-A2E5-E9F611D83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347764-C6BC-E645-AC26-B0BC52E1FF83}"/>
              </a:ext>
            </a:extLst>
          </p:cNvPr>
          <p:cNvSpPr>
            <a:spLocks noGrp="1"/>
          </p:cNvSpPr>
          <p:nvPr>
            <p:ph type="dt" sz="half" idx="10"/>
          </p:nvPr>
        </p:nvSpPr>
        <p:spPr/>
        <p:txBody>
          <a:bodyPr/>
          <a:lstStyle/>
          <a:p>
            <a:fld id="{03942E19-C47D-BB4B-9CE2-4BF74A2C4F8A}" type="datetimeFigureOut">
              <a:rPr lang="en-US" smtClean="0"/>
              <a:t>4/7/22</a:t>
            </a:fld>
            <a:endParaRPr lang="en-US"/>
          </a:p>
        </p:txBody>
      </p:sp>
      <p:sp>
        <p:nvSpPr>
          <p:cNvPr id="6" name="Footer Placeholder 5">
            <a:extLst>
              <a:ext uri="{FF2B5EF4-FFF2-40B4-BE49-F238E27FC236}">
                <a16:creationId xmlns:a16="http://schemas.microsoft.com/office/drawing/2014/main" id="{3F0F100D-C973-5D4E-9BF8-4119016D2D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208929-69BD-7046-A087-8F3EB8C4AC00}"/>
              </a:ext>
            </a:extLst>
          </p:cNvPr>
          <p:cNvSpPr>
            <a:spLocks noGrp="1"/>
          </p:cNvSpPr>
          <p:nvPr>
            <p:ph type="sldNum" sz="quarter" idx="12"/>
          </p:nvPr>
        </p:nvSpPr>
        <p:spPr/>
        <p:txBody>
          <a:bodyPr/>
          <a:lstStyle/>
          <a:p>
            <a:fld id="{BD3623FA-7F2F-DC40-81E2-AFD14452CBFC}" type="slidenum">
              <a:rPr lang="en-US" smtClean="0"/>
              <a:t>‹#›</a:t>
            </a:fld>
            <a:endParaRPr lang="en-US"/>
          </a:p>
        </p:txBody>
      </p:sp>
    </p:spTree>
    <p:extLst>
      <p:ext uri="{BB962C8B-B14F-4D97-AF65-F5344CB8AC3E}">
        <p14:creationId xmlns:p14="http://schemas.microsoft.com/office/powerpoint/2010/main" val="179861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6E2DC6-D56F-6B48-8BD8-94C5BF7DFD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87A77EE-7ABC-954B-833F-914BBBAD2A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964F2D-1724-024A-97FB-AA33CB742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42E19-C47D-BB4B-9CE2-4BF74A2C4F8A}" type="datetimeFigureOut">
              <a:rPr lang="en-US" smtClean="0"/>
              <a:t>4/7/22</a:t>
            </a:fld>
            <a:endParaRPr lang="en-US"/>
          </a:p>
        </p:txBody>
      </p:sp>
      <p:sp>
        <p:nvSpPr>
          <p:cNvPr id="5" name="Footer Placeholder 4">
            <a:extLst>
              <a:ext uri="{FF2B5EF4-FFF2-40B4-BE49-F238E27FC236}">
                <a16:creationId xmlns:a16="http://schemas.microsoft.com/office/drawing/2014/main" id="{3FBC863C-D0B0-0B44-A8FA-7E59FD6475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C50E90-1FEA-7445-8890-34232A1EDB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3623FA-7F2F-DC40-81E2-AFD14452CBFC}" type="slidenum">
              <a:rPr lang="en-US" smtClean="0"/>
              <a:t>‹#›</a:t>
            </a:fld>
            <a:endParaRPr lang="en-US"/>
          </a:p>
        </p:txBody>
      </p:sp>
    </p:spTree>
    <p:extLst>
      <p:ext uri="{BB962C8B-B14F-4D97-AF65-F5344CB8AC3E}">
        <p14:creationId xmlns:p14="http://schemas.microsoft.com/office/powerpoint/2010/main" val="130597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C0723A-E95F-F348-BC7D-A40F4ACCA275}"/>
              </a:ext>
            </a:extLst>
          </p:cNvPr>
          <p:cNvSpPr txBox="1"/>
          <p:nvPr/>
        </p:nvSpPr>
        <p:spPr>
          <a:xfrm>
            <a:off x="840829" y="3048000"/>
            <a:ext cx="10478812" cy="1477328"/>
          </a:xfrm>
          <a:prstGeom prst="rect">
            <a:avLst/>
          </a:prstGeom>
          <a:noFill/>
        </p:spPr>
        <p:txBody>
          <a:bodyPr wrap="square" rtlCol="0">
            <a:spAutoFit/>
          </a:bodyPr>
          <a:lstStyle/>
          <a:p>
            <a:pPr algn="just"/>
            <a:r>
              <a:rPr lang="en-US" sz="3600" dirty="0">
                <a:solidFill>
                  <a:srgbClr val="0070C0"/>
                </a:solidFill>
                <a:latin typeface="Times New Roman" panose="02020603050405020304" pitchFamily="18" charset="0"/>
                <a:cs typeface="Times New Roman" panose="02020603050405020304" pitchFamily="18" charset="0"/>
              </a:rPr>
              <a:t>			</a:t>
            </a:r>
            <a:r>
              <a:rPr lang="en-US" sz="6600" dirty="0">
                <a:solidFill>
                  <a:srgbClr val="0070C0"/>
                </a:solidFill>
                <a:latin typeface="Times New Roman" panose="02020603050405020304" pitchFamily="18" charset="0"/>
                <a:cs typeface="Times New Roman" panose="02020603050405020304" pitchFamily="18" charset="0"/>
              </a:rPr>
              <a:t>Python Tutorial</a:t>
            </a:r>
          </a:p>
          <a:p>
            <a:pPr algn="just"/>
            <a:r>
              <a:rPr lang="en-US" sz="2400" dirty="0">
                <a:solidFill>
                  <a:srgbClr val="0070C0"/>
                </a:solidFill>
                <a:latin typeface="Times New Roman" panose="02020603050405020304" pitchFamily="18" charset="0"/>
                <a:cs typeface="Times New Roman" panose="02020603050405020304" pitchFamily="18" charset="0"/>
              </a:rPr>
              <a:t>				</a:t>
            </a:r>
            <a:endParaRPr lang="en-US" sz="24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667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337211-7B55-D042-A519-E40E542671AD}"/>
              </a:ext>
            </a:extLst>
          </p:cNvPr>
          <p:cNvSpPr txBox="1"/>
          <p:nvPr/>
        </p:nvSpPr>
        <p:spPr>
          <a:xfrm>
            <a:off x="531341" y="395416"/>
            <a:ext cx="10923373" cy="5755422"/>
          </a:xfrm>
          <a:prstGeom prst="rect">
            <a:avLst/>
          </a:prstGeom>
          <a:noFill/>
        </p:spPr>
        <p:txBody>
          <a:bodyPr wrap="square" rtlCol="0">
            <a:spAutoFit/>
          </a:bodyPr>
          <a:lstStyle/>
          <a:p>
            <a:r>
              <a:rPr lang="en-US" sz="2000" dirty="0">
                <a:solidFill>
                  <a:schemeClr val="accent2"/>
                </a:solidFill>
                <a:latin typeface="Times New Roman" panose="02020603050405020304" pitchFamily="18" charset="0"/>
                <a:cs typeface="Times New Roman" panose="02020603050405020304" pitchFamily="18" charset="0"/>
              </a:rPr>
              <a:t>Python First Program</a:t>
            </a:r>
          </a:p>
          <a:p>
            <a:endParaRPr lang="en-US" dirty="0">
              <a:solidFill>
                <a:srgbClr val="FF0000"/>
              </a:solidFill>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Unlike the other programming languages, Python provides the facility to execute the code using few lines. </a:t>
            </a:r>
            <a:r>
              <a:rPr lang="en-IN" b="1" dirty="0">
                <a:latin typeface="Times New Roman" panose="02020603050405020304" pitchFamily="18" charset="0"/>
                <a:cs typeface="Times New Roman" panose="02020603050405020304" pitchFamily="18" charset="0"/>
              </a:rPr>
              <a:t>For Example</a:t>
            </a:r>
            <a:r>
              <a:rPr lang="en-IN" dirty="0">
                <a:latin typeface="Times New Roman" panose="02020603050405020304" pitchFamily="18" charset="0"/>
                <a:cs typeface="Times New Roman" panose="02020603050405020304" pitchFamily="18" charset="0"/>
              </a:rPr>
              <a:t> - Suppose we want to print the </a:t>
            </a:r>
            <a:r>
              <a:rPr lang="en-IN" b="1" dirty="0">
                <a:latin typeface="Times New Roman" panose="02020603050405020304" pitchFamily="18" charset="0"/>
                <a:cs typeface="Times New Roman" panose="02020603050405020304" pitchFamily="18" charset="0"/>
              </a:rPr>
              <a:t>"Hello World"</a:t>
            </a:r>
            <a:r>
              <a:rPr lang="en-IN" dirty="0">
                <a:latin typeface="Times New Roman" panose="02020603050405020304" pitchFamily="18" charset="0"/>
                <a:cs typeface="Times New Roman" panose="02020603050405020304" pitchFamily="18" charset="0"/>
              </a:rPr>
              <a:t> program in Java; it will take three lines to print it.</a:t>
            </a:r>
          </a:p>
          <a:p>
            <a:pPr lvl="1"/>
            <a:endParaRPr lang="en-IN" sz="2000" dirty="0">
              <a:solidFill>
                <a:srgbClr val="FF0000"/>
              </a:solidFill>
              <a:latin typeface="Times New Roman" panose="02020603050405020304" pitchFamily="18" charset="0"/>
              <a:cs typeface="Times New Roman" panose="02020603050405020304" pitchFamily="18" charset="0"/>
            </a:endParaRPr>
          </a:p>
          <a:p>
            <a:pPr lvl="2"/>
            <a:r>
              <a:rPr lang="en-IN" sz="1600" b="1" dirty="0">
                <a:latin typeface="Times New Roman" panose="02020603050405020304" pitchFamily="18" charset="0"/>
                <a:cs typeface="Times New Roman" panose="02020603050405020304" pitchFamily="18" charset="0"/>
              </a:rPr>
              <a:t>public</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class</a:t>
            </a:r>
            <a:r>
              <a:rPr lang="en-IN" sz="1600" dirty="0">
                <a:latin typeface="Times New Roman" panose="02020603050405020304" pitchFamily="18" charset="0"/>
                <a:cs typeface="Times New Roman" panose="02020603050405020304" pitchFamily="18" charset="0"/>
              </a:rPr>
              <a:t> HelloWorld {  </a:t>
            </a:r>
          </a:p>
          <a:p>
            <a:pPr lvl="2"/>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public</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static</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void</a:t>
            </a:r>
            <a:r>
              <a:rPr lang="en-IN" sz="1600" dirty="0">
                <a:latin typeface="Times New Roman" panose="02020603050405020304" pitchFamily="18" charset="0"/>
                <a:cs typeface="Times New Roman" panose="02020603050405020304" pitchFamily="18" charset="0"/>
              </a:rPr>
              <a:t> main(String[] </a:t>
            </a:r>
            <a:r>
              <a:rPr lang="en-IN" sz="1600" dirty="0" err="1">
                <a:latin typeface="Times New Roman" panose="02020603050405020304" pitchFamily="18" charset="0"/>
                <a:cs typeface="Times New Roman" panose="02020603050405020304" pitchFamily="18" charset="0"/>
              </a:rPr>
              <a:t>args</a:t>
            </a:r>
            <a:r>
              <a:rPr lang="en-IN" sz="1600" dirty="0">
                <a:latin typeface="Times New Roman" panose="02020603050405020304" pitchFamily="18" charset="0"/>
                <a:cs typeface="Times New Roman" panose="02020603050405020304" pitchFamily="18" charset="0"/>
              </a:rPr>
              <a:t>){  </a:t>
            </a:r>
          </a:p>
          <a:p>
            <a:pPr lvl="2"/>
            <a:r>
              <a:rPr lang="en-IN" sz="1600" dirty="0">
                <a:latin typeface="Times New Roman" panose="02020603050405020304" pitchFamily="18" charset="0"/>
                <a:cs typeface="Times New Roman" panose="02020603050405020304" pitchFamily="18" charset="0"/>
              </a:rPr>
              <a:t>// Prints "Hello, World" to the terminal window.  </a:t>
            </a:r>
          </a:p>
          <a:p>
            <a:pPr lvl="2"/>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System.out.println</a:t>
            </a:r>
            <a:r>
              <a:rPr lang="en-IN" sz="1600" dirty="0">
                <a:latin typeface="Times New Roman" panose="02020603050405020304" pitchFamily="18" charset="0"/>
                <a:cs typeface="Times New Roman" panose="02020603050405020304" pitchFamily="18" charset="0"/>
              </a:rPr>
              <a:t>("Hello World");  </a:t>
            </a:r>
          </a:p>
          <a:p>
            <a:pPr lvl="2"/>
            <a:r>
              <a:rPr lang="en-IN" sz="1600" dirty="0">
                <a:latin typeface="Times New Roman" panose="02020603050405020304" pitchFamily="18" charset="0"/>
                <a:cs typeface="Times New Roman" panose="02020603050405020304" pitchFamily="18" charset="0"/>
              </a:rPr>
              <a:t> }  </a:t>
            </a:r>
          </a:p>
          <a:p>
            <a:pPr lvl="2"/>
            <a:r>
              <a:rPr lang="en-IN" sz="1600"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 </a:t>
            </a: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On the other hand, we can do this using one statement in Python.</a:t>
            </a: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print("Hello World")</a:t>
            </a:r>
            <a:r>
              <a:rPr lang="en-IN" dirty="0">
                <a:latin typeface="Times New Roman" panose="02020603050405020304" pitchFamily="18" charset="0"/>
                <a:cs typeface="Times New Roman" panose="02020603050405020304" pitchFamily="18" charset="0"/>
              </a:rPr>
              <a:t> </a:t>
            </a: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Both programs will print the same result, but it takes only one statement without using a semicolon or curly braces in Python.</a:t>
            </a:r>
          </a:p>
          <a:p>
            <a:pPr lvl="1"/>
            <a:endParaRPr lang="en-IN"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348055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212264-E292-1847-98B0-B2928613BE2E}"/>
              </a:ext>
            </a:extLst>
          </p:cNvPr>
          <p:cNvSpPr txBox="1"/>
          <p:nvPr/>
        </p:nvSpPr>
        <p:spPr>
          <a:xfrm>
            <a:off x="457200" y="383059"/>
            <a:ext cx="11207578" cy="5109091"/>
          </a:xfrm>
          <a:prstGeom prst="rect">
            <a:avLst/>
          </a:prstGeom>
          <a:noFill/>
        </p:spPr>
        <p:txBody>
          <a:bodyPr wrap="square" rtlCol="0">
            <a:spAutoFit/>
          </a:bodyPr>
          <a:lstStyle/>
          <a:p>
            <a:r>
              <a:rPr lang="en-US" sz="2000" dirty="0" err="1">
                <a:solidFill>
                  <a:schemeClr val="accent1"/>
                </a:solidFill>
                <a:latin typeface="Times New Roman" panose="02020603050405020304" pitchFamily="18" charset="0"/>
                <a:cs typeface="Times New Roman" panose="02020603050405020304" pitchFamily="18" charset="0"/>
              </a:rPr>
              <a:t>Quize</a:t>
            </a:r>
            <a:r>
              <a:rPr lang="en-US" sz="2000" dirty="0">
                <a:solidFill>
                  <a:schemeClr val="accent1"/>
                </a:solidFill>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pPr lvl="1"/>
            <a:r>
              <a:rPr lang="en-IN" dirty="0" err="1">
                <a:solidFill>
                  <a:srgbClr val="FF0000"/>
                </a:solidFill>
                <a:latin typeface="Times New Roman" panose="02020603050405020304" pitchFamily="18" charset="0"/>
                <a:cs typeface="Times New Roman" panose="02020603050405020304" pitchFamily="18" charset="0"/>
              </a:rPr>
              <a:t>Quize</a:t>
            </a:r>
            <a:r>
              <a:rPr lang="en-IN" dirty="0">
                <a:solidFill>
                  <a:srgbClr val="FF0000"/>
                </a:solidFill>
                <a:latin typeface="Times New Roman" panose="02020603050405020304" pitchFamily="18" charset="0"/>
                <a:cs typeface="Times New Roman" panose="02020603050405020304" pitchFamily="18" charset="0"/>
              </a:rPr>
              <a:t> 1 – Which syntax is correct?</a:t>
            </a:r>
          </a:p>
          <a:p>
            <a:pPr lvl="2"/>
            <a:endParaRPr lang="en-IN" dirty="0">
              <a:latin typeface="Times New Roman" panose="02020603050405020304" pitchFamily="18" charset="0"/>
              <a:cs typeface="Times New Roman" panose="02020603050405020304" pitchFamily="18" charset="0"/>
            </a:endParaRPr>
          </a:p>
          <a:p>
            <a:pPr lvl="2"/>
            <a:r>
              <a:rPr lang="en-IN" dirty="0">
                <a:highlight>
                  <a:srgbClr val="FFFF00"/>
                </a:highlight>
                <a:latin typeface="Times New Roman" panose="02020603050405020304" pitchFamily="18" charset="0"/>
                <a:cs typeface="Times New Roman" panose="02020603050405020304" pitchFamily="18" charset="0"/>
              </a:rPr>
              <a:t>def ABC:</a:t>
            </a:r>
          </a:p>
          <a:p>
            <a:pPr lvl="2"/>
            <a:r>
              <a:rPr lang="en-IN" dirty="0">
                <a:highlight>
                  <a:srgbClr val="FFFF00"/>
                </a:highlight>
                <a:latin typeface="Times New Roman" panose="02020603050405020304" pitchFamily="18" charset="0"/>
                <a:cs typeface="Times New Roman" panose="02020603050405020304" pitchFamily="18" charset="0"/>
              </a:rPr>
              <a:t>Statement1</a:t>
            </a:r>
          </a:p>
          <a:p>
            <a:pPr lvl="2"/>
            <a:r>
              <a:rPr lang="en-IN" dirty="0">
                <a:highlight>
                  <a:srgbClr val="FFFF00"/>
                </a:highlight>
                <a:latin typeface="Times New Roman" panose="02020603050405020304" pitchFamily="18" charset="0"/>
                <a:cs typeface="Times New Roman" panose="02020603050405020304" pitchFamily="18" charset="0"/>
              </a:rPr>
              <a:t>…………………</a:t>
            </a:r>
          </a:p>
          <a:p>
            <a:pPr lvl="2"/>
            <a:r>
              <a:rPr lang="en-IN" dirty="0">
                <a:highlight>
                  <a:srgbClr val="FFFF00"/>
                </a:highlight>
                <a:latin typeface="Times New Roman" panose="02020603050405020304" pitchFamily="18" charset="0"/>
                <a:cs typeface="Times New Roman" panose="02020603050405020304" pitchFamily="18" charset="0"/>
              </a:rPr>
              <a:t>…………………</a:t>
            </a:r>
          </a:p>
          <a:p>
            <a:pPr lvl="2"/>
            <a:r>
              <a:rPr lang="en-IN" dirty="0">
                <a:highlight>
                  <a:srgbClr val="FFFF00"/>
                </a:highlight>
                <a:latin typeface="Times New Roman" panose="02020603050405020304" pitchFamily="18" charset="0"/>
                <a:cs typeface="Times New Roman" panose="02020603050405020304" pitchFamily="18" charset="0"/>
              </a:rPr>
              <a:t>Statement n</a:t>
            </a:r>
          </a:p>
          <a:p>
            <a:pPr lvl="2"/>
            <a:endParaRPr lang="en-IN" dirty="0">
              <a:latin typeface="Times New Roman" panose="02020603050405020304" pitchFamily="18" charset="0"/>
              <a:cs typeface="Times New Roman" panose="02020603050405020304" pitchFamily="18" charset="0"/>
            </a:endParaRPr>
          </a:p>
          <a:p>
            <a:pPr lvl="2"/>
            <a:r>
              <a:rPr lang="en-IN" dirty="0">
                <a:highlight>
                  <a:srgbClr val="FFFF00"/>
                </a:highlight>
                <a:latin typeface="Times New Roman" panose="02020603050405020304" pitchFamily="18" charset="0"/>
                <a:cs typeface="Times New Roman" panose="02020603050405020304" pitchFamily="18" charset="0"/>
              </a:rPr>
              <a:t>def ABC:</a:t>
            </a:r>
          </a:p>
          <a:p>
            <a:pPr lvl="2"/>
            <a:r>
              <a:rPr lang="en-IN" dirty="0">
                <a:highlight>
                  <a:srgbClr val="FFFF00"/>
                </a:highlight>
                <a:latin typeface="Times New Roman" panose="02020603050405020304" pitchFamily="18" charset="0"/>
                <a:cs typeface="Times New Roman" panose="02020603050405020304" pitchFamily="18" charset="0"/>
              </a:rPr>
              <a:t>	Statement 1</a:t>
            </a:r>
          </a:p>
          <a:p>
            <a:pPr lvl="2"/>
            <a:r>
              <a:rPr lang="en-IN" dirty="0">
                <a:highlight>
                  <a:srgbClr val="FFFF00"/>
                </a:highlight>
                <a:latin typeface="Times New Roman" panose="02020603050405020304" pitchFamily="18" charset="0"/>
                <a:cs typeface="Times New Roman" panose="02020603050405020304" pitchFamily="18" charset="0"/>
              </a:rPr>
              <a:t>	……………………..</a:t>
            </a:r>
          </a:p>
          <a:p>
            <a:pPr lvl="2"/>
            <a:r>
              <a:rPr lang="en-IN" dirty="0">
                <a:highlight>
                  <a:srgbClr val="FFFF00"/>
                </a:highlight>
                <a:latin typeface="Times New Roman" panose="02020603050405020304" pitchFamily="18" charset="0"/>
                <a:cs typeface="Times New Roman" panose="02020603050405020304" pitchFamily="18" charset="0"/>
              </a:rPr>
              <a:t>	……………………..</a:t>
            </a:r>
          </a:p>
          <a:p>
            <a:pPr lvl="2"/>
            <a:r>
              <a:rPr lang="en-IN" dirty="0">
                <a:highlight>
                  <a:srgbClr val="FFFF00"/>
                </a:highlight>
                <a:latin typeface="Times New Roman" panose="02020603050405020304" pitchFamily="18" charset="0"/>
                <a:cs typeface="Times New Roman" panose="02020603050405020304" pitchFamily="18" charset="0"/>
              </a:rPr>
              <a:t>	statement n</a:t>
            </a:r>
          </a:p>
          <a:p>
            <a:pPr lvl="2"/>
            <a:endParaRPr lang="en-IN" dirty="0">
              <a:highlight>
                <a:srgbClr val="FFFF00"/>
              </a:highlight>
              <a:latin typeface="Times New Roman" panose="02020603050405020304" pitchFamily="18" charset="0"/>
              <a:cs typeface="Times New Roman" panose="02020603050405020304" pitchFamily="18" charset="0"/>
            </a:endParaRPr>
          </a:p>
          <a:p>
            <a:pPr lvl="2"/>
            <a:endParaRPr lang="en-IN" dirty="0">
              <a:highlight>
                <a:srgbClr val="FFFF00"/>
              </a:highlight>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80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6127E52-56F0-D24B-A4FF-DF67DC9EC045}"/>
              </a:ext>
            </a:extLst>
          </p:cNvPr>
          <p:cNvSpPr txBox="1"/>
          <p:nvPr/>
        </p:nvSpPr>
        <p:spPr>
          <a:xfrm>
            <a:off x="441434" y="462455"/>
            <a:ext cx="11351173" cy="6432530"/>
          </a:xfrm>
          <a:prstGeom prst="rect">
            <a:avLst/>
          </a:prstGeom>
          <a:noFill/>
        </p:spPr>
        <p:txBody>
          <a:bodyPr wrap="square" rtlCol="0">
            <a:spAutoFit/>
          </a:bodyPr>
          <a:lstStyle/>
          <a:p>
            <a:r>
              <a:rPr lang="en-IN" dirty="0">
                <a:solidFill>
                  <a:srgbClr val="FF0000"/>
                </a:solidFill>
                <a:latin typeface="Times New Roman" panose="02020603050405020304" pitchFamily="18" charset="0"/>
                <a:cs typeface="Times New Roman" panose="02020603050405020304" pitchFamily="18" charset="0"/>
              </a:rPr>
              <a:t>Example 1: Add Two Numbers</a:t>
            </a:r>
          </a:p>
          <a:p>
            <a:endParaRPr lang="en-IN" b="1" dirty="0"/>
          </a:p>
          <a:p>
            <a:r>
              <a:rPr lang="en-IN" dirty="0"/>
              <a:t>	</a:t>
            </a:r>
            <a:r>
              <a:rPr lang="en-IN" sz="1600" dirty="0">
                <a:latin typeface="Times New Roman" panose="02020603050405020304" pitchFamily="18" charset="0"/>
                <a:cs typeface="Times New Roman" panose="02020603050405020304" pitchFamily="18" charset="0"/>
              </a:rPr>
              <a:t># This program adds two numbers</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num1 = 1.5</a:t>
            </a:r>
          </a:p>
          <a:p>
            <a:r>
              <a:rPr lang="en-IN" sz="1600" dirty="0">
                <a:latin typeface="Times New Roman" panose="02020603050405020304" pitchFamily="18" charset="0"/>
                <a:cs typeface="Times New Roman" panose="02020603050405020304" pitchFamily="18" charset="0"/>
              </a:rPr>
              <a:t>	 num2 = 6.3</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 Add two numbers</a:t>
            </a:r>
          </a:p>
          <a:p>
            <a:r>
              <a:rPr lang="en-IN" sz="1600" dirty="0">
                <a:latin typeface="Times New Roman" panose="02020603050405020304" pitchFamily="18" charset="0"/>
                <a:cs typeface="Times New Roman" panose="02020603050405020304" pitchFamily="18" charset="0"/>
              </a:rPr>
              <a:t>	 sum = num1 + num2</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 Display the sum</a:t>
            </a:r>
          </a:p>
          <a:p>
            <a:r>
              <a:rPr lang="en-IN" sz="1600" dirty="0">
                <a:latin typeface="Times New Roman" panose="02020603050405020304" pitchFamily="18" charset="0"/>
                <a:cs typeface="Times New Roman" panose="02020603050405020304" pitchFamily="18" charset="0"/>
              </a:rPr>
              <a:t>	 print('The sum of {0} and {1} is {2}'.format(num1, num2, sum))</a:t>
            </a:r>
          </a:p>
          <a:p>
            <a:endParaRPr lang="en-IN" sz="1600" dirty="0">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rPr>
              <a:t>Example 2: Add Two Numbers With User Input</a:t>
            </a:r>
          </a:p>
          <a:p>
            <a:endParaRPr lang="en-IN" dirty="0">
              <a:solidFill>
                <a:srgbClr val="FF0000"/>
              </a:solidFill>
              <a:latin typeface="Times New Roman" panose="02020603050405020304" pitchFamily="18" charset="0"/>
              <a:cs typeface="Times New Roman" panose="02020603050405020304" pitchFamily="18" charset="0"/>
            </a:endParaRPr>
          </a:p>
          <a:p>
            <a:r>
              <a:rPr lang="en-IN" dirty="0">
                <a:solidFill>
                  <a:srgbClr val="FF0000"/>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Store input numbers </a:t>
            </a:r>
          </a:p>
          <a:p>
            <a:r>
              <a:rPr lang="en-IN" sz="1600" dirty="0">
                <a:latin typeface="Times New Roman" panose="02020603050405020304" pitchFamily="18" charset="0"/>
                <a:cs typeface="Times New Roman" panose="02020603050405020304" pitchFamily="18" charset="0"/>
              </a:rPr>
              <a:t>	num1 = input('Enter first number: ‘)</a:t>
            </a:r>
          </a:p>
          <a:p>
            <a:r>
              <a:rPr lang="en-IN" sz="1600" dirty="0">
                <a:latin typeface="Times New Roman" panose="02020603050405020304" pitchFamily="18" charset="0"/>
                <a:cs typeface="Times New Roman" panose="02020603050405020304" pitchFamily="18" charset="0"/>
              </a:rPr>
              <a:t>	num2 = input('Enter second number: ‘) </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 Add two numbers </a:t>
            </a:r>
          </a:p>
          <a:p>
            <a:r>
              <a:rPr lang="en-IN" sz="1600" dirty="0">
                <a:latin typeface="Times New Roman" panose="02020603050405020304" pitchFamily="18" charset="0"/>
                <a:cs typeface="Times New Roman" panose="02020603050405020304" pitchFamily="18" charset="0"/>
              </a:rPr>
              <a:t>	sum = float(num1) + float(num2)</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 Display the sum</a:t>
            </a:r>
          </a:p>
          <a:p>
            <a:r>
              <a:rPr lang="en-IN" sz="1600" dirty="0">
                <a:latin typeface="Times New Roman" panose="02020603050405020304" pitchFamily="18" charset="0"/>
                <a:cs typeface="Times New Roman" panose="02020603050405020304" pitchFamily="18" charset="0"/>
              </a:rPr>
              <a:t>	print('The sum of {0} and {1} is {2}'.format(num1, num2, sum))</a:t>
            </a:r>
            <a:endParaRPr lang="en-IN" sz="1600" dirty="0">
              <a:solidFill>
                <a:srgbClr val="FF0000"/>
              </a:solidFill>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074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C30B46-11BB-5B4D-AC86-2ECC488F16AA}"/>
              </a:ext>
            </a:extLst>
          </p:cNvPr>
          <p:cNvSpPr txBox="1"/>
          <p:nvPr/>
        </p:nvSpPr>
        <p:spPr>
          <a:xfrm>
            <a:off x="462456" y="483476"/>
            <a:ext cx="11183006" cy="7017306"/>
          </a:xfrm>
          <a:prstGeom prst="rect">
            <a:avLst/>
          </a:prstGeom>
          <a:noFill/>
        </p:spPr>
        <p:txBody>
          <a:bodyPr wrap="square" rtlCol="0">
            <a:spAutoFit/>
          </a:bodyPr>
          <a:lstStyle/>
          <a:p>
            <a:r>
              <a:rPr lang="en-IN" b="1" dirty="0">
                <a:solidFill>
                  <a:schemeClr val="accent1"/>
                </a:solidFill>
              </a:rPr>
              <a:t>Differences between </a:t>
            </a:r>
            <a:r>
              <a:rPr lang="en-IN" b="1" dirty="0">
                <a:solidFill>
                  <a:schemeClr val="accent1"/>
                </a:solidFill>
                <a:latin typeface="Times New Roman" panose="02020603050405020304" pitchFamily="18" charset="0"/>
                <a:cs typeface="Times New Roman" panose="02020603050405020304" pitchFamily="18" charset="0"/>
              </a:rPr>
              <a:t>Python</a:t>
            </a:r>
            <a:r>
              <a:rPr lang="en-IN" b="1" dirty="0">
                <a:solidFill>
                  <a:schemeClr val="accent1"/>
                </a:solidFill>
              </a:rPr>
              <a:t> 2.x and Python 3.x with examples</a:t>
            </a:r>
          </a:p>
          <a:p>
            <a:endParaRPr lang="en-IN" b="1" dirty="0">
              <a:solidFill>
                <a:schemeClr val="accent1"/>
              </a:solidFill>
            </a:endParaRPr>
          </a:p>
          <a:p>
            <a:pPr marL="285750" indent="-285750">
              <a:buFont typeface="Wingdings" pitchFamily="2" charset="2"/>
              <a:buChar char="v"/>
            </a:pPr>
            <a:r>
              <a:rPr lang="en-IN" dirty="0">
                <a:latin typeface="Times New Roman" panose="02020603050405020304" pitchFamily="18" charset="0"/>
                <a:cs typeface="Times New Roman" panose="02020603050405020304" pitchFamily="18" charset="0"/>
              </a:rPr>
              <a:t>Division operator</a:t>
            </a:r>
          </a:p>
          <a:p>
            <a:pPr marL="285750" indent="-285750">
              <a:buFont typeface="Wingdings" pitchFamily="2" charset="2"/>
              <a:buChar char="v"/>
            </a:pPr>
            <a:r>
              <a:rPr lang="en-IN" dirty="0">
                <a:latin typeface="Times New Roman" panose="02020603050405020304" pitchFamily="18" charset="0"/>
                <a:cs typeface="Times New Roman" panose="02020603050405020304" pitchFamily="18" charset="0"/>
              </a:rPr>
              <a:t>print function</a:t>
            </a:r>
          </a:p>
          <a:p>
            <a:pPr marL="285750" indent="-285750">
              <a:buFont typeface="Wingdings" pitchFamily="2" charset="2"/>
              <a:buChar char="v"/>
            </a:pPr>
            <a:r>
              <a:rPr lang="en-IN" dirty="0">
                <a:latin typeface="Times New Roman" panose="02020603050405020304" pitchFamily="18" charset="0"/>
                <a:cs typeface="Times New Roman" panose="02020603050405020304" pitchFamily="18" charset="0"/>
              </a:rPr>
              <a:t>Unicode</a:t>
            </a:r>
          </a:p>
          <a:p>
            <a:pPr marL="285750" indent="-285750">
              <a:buFont typeface="Wingdings" pitchFamily="2" charset="2"/>
              <a:buChar char="v"/>
            </a:pPr>
            <a:r>
              <a:rPr lang="en-IN" dirty="0" err="1">
                <a:latin typeface="Times New Roman" panose="02020603050405020304" pitchFamily="18" charset="0"/>
                <a:cs typeface="Times New Roman" panose="02020603050405020304" pitchFamily="18" charset="0"/>
              </a:rPr>
              <a:t>Xrange</a:t>
            </a:r>
            <a:endParaRPr lang="en-IN" dirty="0">
              <a:latin typeface="Times New Roman" panose="02020603050405020304" pitchFamily="18" charset="0"/>
              <a:cs typeface="Times New Roman" panose="02020603050405020304" pitchFamily="18" charset="0"/>
            </a:endParaRPr>
          </a:p>
          <a:p>
            <a:pPr marL="285750" indent="-285750">
              <a:buFont typeface="Wingdings" pitchFamily="2" charset="2"/>
              <a:buChar char="v"/>
            </a:pPr>
            <a:r>
              <a:rPr lang="en-IN" dirty="0">
                <a:latin typeface="Times New Roman" panose="02020603050405020304" pitchFamily="18" charset="0"/>
                <a:cs typeface="Times New Roman" panose="02020603050405020304" pitchFamily="18" charset="0"/>
              </a:rPr>
              <a:t>Error Handling</a:t>
            </a:r>
          </a:p>
          <a:p>
            <a:pPr marL="285750" indent="-285750">
              <a:buFont typeface="Wingdings" pitchFamily="2" charset="2"/>
              <a:buChar char="v"/>
            </a:pPr>
            <a:r>
              <a:rPr lang="en-IN" dirty="0">
                <a:latin typeface="Times New Roman" panose="02020603050405020304" pitchFamily="18" charset="0"/>
                <a:cs typeface="Times New Roman" panose="02020603050405020304" pitchFamily="18" charset="0"/>
              </a:rPr>
              <a:t>__future__ module</a:t>
            </a:r>
          </a:p>
          <a:p>
            <a:pPr marL="285750" indent="-285750">
              <a:buFont typeface="Wingdings" pitchFamily="2" charset="2"/>
              <a:buChar char="v"/>
            </a:pPr>
            <a:endParaRPr lang="en-IN" sz="1600" dirty="0">
              <a:solidFill>
                <a:schemeClr val="accent1"/>
              </a:solidFill>
              <a:latin typeface="Times New Roman" panose="02020603050405020304" pitchFamily="18" charset="0"/>
              <a:cs typeface="Times New Roman" panose="02020603050405020304" pitchFamily="18" charset="0"/>
            </a:endParaRPr>
          </a:p>
          <a:p>
            <a:pPr marL="285750" indent="-285750">
              <a:buFont typeface="Wingdings" pitchFamily="2" charset="2"/>
              <a:buChar char="v"/>
            </a:pPr>
            <a:endParaRPr lang="en-IN" sz="1600" dirty="0">
              <a:solidFill>
                <a:schemeClr val="accent1"/>
              </a:solidFill>
              <a:latin typeface="Times New Roman" panose="02020603050405020304" pitchFamily="18" charset="0"/>
              <a:cs typeface="Times New Roman" panose="02020603050405020304" pitchFamily="18" charset="0"/>
            </a:endParaRPr>
          </a:p>
          <a:p>
            <a:r>
              <a:rPr lang="en-IN" sz="1600" dirty="0">
                <a:solidFill>
                  <a:schemeClr val="accent2"/>
                </a:solidFill>
                <a:latin typeface="Times New Roman" panose="02020603050405020304" pitchFamily="18" charset="0"/>
                <a:cs typeface="Times New Roman" panose="02020603050405020304" pitchFamily="18" charset="0"/>
              </a:rPr>
              <a:t>1. Division operator - </a:t>
            </a:r>
            <a:r>
              <a:rPr lang="en-IN" sz="1600" dirty="0">
                <a:latin typeface="Times New Roman" panose="02020603050405020304" pitchFamily="18" charset="0"/>
                <a:cs typeface="Times New Roman" panose="02020603050405020304" pitchFamily="18" charset="0"/>
              </a:rPr>
              <a:t>If we are porting our code or executing python 3.x code in python 2.x, it can be dangerous if integer division changes go unnoticed (since it doesn’t raise any error). It is preferred to use the floating value (like 7.0/5 or 7/5.0) to get the expected result when porting our code. </a:t>
            </a:r>
          </a:p>
          <a:p>
            <a:endParaRPr lang="en-IN" sz="1600" dirty="0">
              <a:latin typeface="Times New Roman" panose="02020603050405020304" pitchFamily="18" charset="0"/>
              <a:cs typeface="Times New Roman" panose="02020603050405020304" pitchFamily="18" charset="0"/>
            </a:endParaRPr>
          </a:p>
          <a:p>
            <a:pPr fontAlgn="base"/>
            <a:r>
              <a:rPr lang="en-IN" sz="1600" dirty="0">
                <a:latin typeface="Times New Roman" panose="02020603050405020304" pitchFamily="18" charset="0"/>
                <a:cs typeface="Times New Roman" panose="02020603050405020304" pitchFamily="18" charset="0"/>
              </a:rPr>
              <a:t>Ex -  print 7 / 5</a:t>
            </a:r>
          </a:p>
          <a:p>
            <a:pPr fontAlgn="base"/>
            <a:r>
              <a:rPr lang="en-IN" sz="1600" dirty="0">
                <a:latin typeface="Times New Roman" panose="02020603050405020304" pitchFamily="18" charset="0"/>
                <a:cs typeface="Times New Roman" panose="02020603050405020304" pitchFamily="18" charset="0"/>
              </a:rPr>
              <a:t>         print -7 / 5    </a:t>
            </a:r>
          </a:p>
          <a:p>
            <a:pPr fontAlgn="base"/>
            <a:r>
              <a:rPr lang="en-IN" sz="1600" dirty="0">
                <a:latin typeface="Times New Roman" panose="02020603050405020304" pitchFamily="18" charset="0"/>
                <a:cs typeface="Times New Roman" panose="02020603050405020304" pitchFamily="18" charset="0"/>
              </a:rPr>
              <a:t>  </a:t>
            </a:r>
          </a:p>
          <a:p>
            <a:pPr lvl="1" fontAlgn="base"/>
            <a:r>
              <a:rPr lang="en-IN" sz="1600" dirty="0">
                <a:solidFill>
                  <a:schemeClr val="accent2"/>
                </a:solidFill>
                <a:latin typeface="Times New Roman" panose="02020603050405020304" pitchFamily="18" charset="0"/>
                <a:cs typeface="Times New Roman" panose="02020603050405020304" pitchFamily="18" charset="0"/>
              </a:rPr>
              <a:t>Output in Python 2.x</a:t>
            </a:r>
          </a:p>
          <a:p>
            <a:pPr lvl="1" fontAlgn="base"/>
            <a:r>
              <a:rPr lang="en-IN" sz="1600" dirty="0">
                <a:latin typeface="Times New Roman" panose="02020603050405020304" pitchFamily="18" charset="0"/>
                <a:cs typeface="Times New Roman" panose="02020603050405020304" pitchFamily="18" charset="0"/>
              </a:rPr>
              <a:t> 1</a:t>
            </a:r>
          </a:p>
          <a:p>
            <a:pPr lvl="1" fontAlgn="base"/>
            <a:r>
              <a:rPr lang="en-IN" sz="1600" dirty="0">
                <a:latin typeface="Times New Roman" panose="02020603050405020304" pitchFamily="18" charset="0"/>
                <a:cs typeface="Times New Roman" panose="02020603050405020304" pitchFamily="18" charset="0"/>
              </a:rPr>
              <a:t> -2</a:t>
            </a:r>
          </a:p>
          <a:p>
            <a:pPr lvl="1" fontAlgn="base"/>
            <a:endParaRPr lang="en-IN" sz="1600" dirty="0">
              <a:latin typeface="Times New Roman" panose="02020603050405020304" pitchFamily="18" charset="0"/>
              <a:cs typeface="Times New Roman" panose="02020603050405020304" pitchFamily="18" charset="0"/>
            </a:endParaRPr>
          </a:p>
          <a:p>
            <a:pPr lvl="1" fontAlgn="base"/>
            <a:r>
              <a:rPr lang="en-IN" sz="1600" dirty="0">
                <a:latin typeface="Times New Roman" panose="02020603050405020304" pitchFamily="18" charset="0"/>
                <a:cs typeface="Times New Roman" panose="02020603050405020304" pitchFamily="18" charset="0"/>
              </a:rPr>
              <a:t> </a:t>
            </a:r>
            <a:r>
              <a:rPr lang="en-IN" sz="1600" dirty="0">
                <a:solidFill>
                  <a:schemeClr val="accent2"/>
                </a:solidFill>
                <a:latin typeface="Times New Roman" panose="02020603050405020304" pitchFamily="18" charset="0"/>
                <a:cs typeface="Times New Roman" panose="02020603050405020304" pitchFamily="18" charset="0"/>
              </a:rPr>
              <a:t>Output in Python 3.x :</a:t>
            </a:r>
          </a:p>
          <a:p>
            <a:pPr lvl="1" fontAlgn="base"/>
            <a:r>
              <a:rPr lang="en-IN" sz="1600" dirty="0">
                <a:latin typeface="Times New Roman" panose="02020603050405020304" pitchFamily="18" charset="0"/>
                <a:cs typeface="Times New Roman" panose="02020603050405020304" pitchFamily="18" charset="0"/>
              </a:rPr>
              <a:t> 1.4</a:t>
            </a:r>
          </a:p>
          <a:p>
            <a:pPr lvl="1" fontAlgn="base"/>
            <a:r>
              <a:rPr lang="en-IN" sz="1600" dirty="0">
                <a:latin typeface="Times New Roman" panose="02020603050405020304" pitchFamily="18" charset="0"/>
                <a:cs typeface="Times New Roman" panose="02020603050405020304" pitchFamily="18" charset="0"/>
              </a:rPr>
              <a:t> -1.4</a:t>
            </a:r>
          </a:p>
          <a:p>
            <a:endParaRPr lang="en-IN" sz="1600" dirty="0">
              <a:latin typeface="Times New Roman" panose="02020603050405020304" pitchFamily="18" charset="0"/>
              <a:cs typeface="Times New Roman" panose="02020603050405020304" pitchFamily="18" charset="0"/>
            </a:endParaRPr>
          </a:p>
          <a:p>
            <a:endParaRPr lang="en-IN" sz="1600" dirty="0">
              <a:solidFill>
                <a:schemeClr val="accent1"/>
              </a:solidFill>
              <a:latin typeface="Times New Roman" panose="02020603050405020304" pitchFamily="18" charset="0"/>
              <a:cs typeface="Times New Roman" panose="02020603050405020304" pitchFamily="18" charset="0"/>
            </a:endParaRPr>
          </a:p>
          <a:p>
            <a:endParaRPr lang="en-US" dirty="0">
              <a:solidFill>
                <a:schemeClr val="accent1"/>
              </a:solidFill>
            </a:endParaRPr>
          </a:p>
        </p:txBody>
      </p:sp>
    </p:spTree>
    <p:extLst>
      <p:ext uri="{BB962C8B-B14F-4D97-AF65-F5344CB8AC3E}">
        <p14:creationId xmlns:p14="http://schemas.microsoft.com/office/powerpoint/2010/main" val="1861471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EB6B10-F85A-A04F-A81A-356F4D68CEBF}"/>
              </a:ext>
            </a:extLst>
          </p:cNvPr>
          <p:cNvSpPr txBox="1"/>
          <p:nvPr/>
        </p:nvSpPr>
        <p:spPr>
          <a:xfrm>
            <a:off x="578069" y="241738"/>
            <a:ext cx="11035862" cy="6801862"/>
          </a:xfrm>
          <a:prstGeom prst="rect">
            <a:avLst/>
          </a:prstGeom>
          <a:noFill/>
        </p:spPr>
        <p:txBody>
          <a:bodyPr wrap="square" rtlCol="0">
            <a:spAutoFit/>
          </a:bodyPr>
          <a:lstStyle/>
          <a:p>
            <a:r>
              <a:rPr lang="en-IN" dirty="0">
                <a:solidFill>
                  <a:schemeClr val="accent2"/>
                </a:solidFill>
                <a:latin typeface="Times New Roman" panose="02020603050405020304" pitchFamily="18" charset="0"/>
                <a:cs typeface="Times New Roman" panose="02020603050405020304" pitchFamily="18" charset="0"/>
              </a:rPr>
              <a:t>2. print function - </a:t>
            </a:r>
            <a:r>
              <a:rPr lang="en-IN" sz="1600" dirty="0">
                <a:latin typeface="Times New Roman" panose="02020603050405020304" pitchFamily="18" charset="0"/>
                <a:cs typeface="Times New Roman" panose="02020603050405020304" pitchFamily="18" charset="0"/>
              </a:rPr>
              <a:t>This is the most well-known change. In this, the </a:t>
            </a:r>
            <a:r>
              <a:rPr lang="en-IN" sz="1600" b="1" dirty="0">
                <a:latin typeface="Times New Roman" panose="02020603050405020304" pitchFamily="18" charset="0"/>
                <a:cs typeface="Times New Roman" panose="02020603050405020304" pitchFamily="18" charset="0"/>
              </a:rPr>
              <a:t>print</a:t>
            </a:r>
            <a:r>
              <a:rPr lang="en-IN" sz="1600" dirty="0">
                <a:latin typeface="Times New Roman" panose="02020603050405020304" pitchFamily="18" charset="0"/>
                <a:cs typeface="Times New Roman" panose="02020603050405020304" pitchFamily="18" charset="0"/>
              </a:rPr>
              <a:t> keyword in Python 2.x is replaced by the </a:t>
            </a:r>
            <a:r>
              <a:rPr lang="en-IN" sz="1600" b="1" dirty="0">
                <a:latin typeface="Times New Roman" panose="02020603050405020304" pitchFamily="18" charset="0"/>
                <a:cs typeface="Times New Roman" panose="02020603050405020304" pitchFamily="18" charset="0"/>
              </a:rPr>
              <a:t>print()</a:t>
            </a:r>
            <a:r>
              <a:rPr lang="en-IN" sz="1600" dirty="0">
                <a:latin typeface="Times New Roman" panose="02020603050405020304" pitchFamily="18" charset="0"/>
                <a:cs typeface="Times New Roman" panose="02020603050405020304" pitchFamily="18" charset="0"/>
              </a:rPr>
              <a:t> function in Python 3.x. However, parentheses work in Python 2 if space is added after the </a:t>
            </a:r>
            <a:r>
              <a:rPr lang="en-IN" sz="1600" b="1" dirty="0">
                <a:latin typeface="Times New Roman" panose="02020603050405020304" pitchFamily="18" charset="0"/>
                <a:cs typeface="Times New Roman" panose="02020603050405020304" pitchFamily="18" charset="0"/>
              </a:rPr>
              <a:t>print</a:t>
            </a:r>
            <a:r>
              <a:rPr lang="en-IN" sz="1600" dirty="0">
                <a:latin typeface="Times New Roman" panose="02020603050405020304" pitchFamily="18" charset="0"/>
                <a:cs typeface="Times New Roman" panose="02020603050405020304" pitchFamily="18" charset="0"/>
              </a:rPr>
              <a:t> keyword because the interpreter evaluates it as an expression.</a:t>
            </a:r>
            <a:r>
              <a:rPr lang="en-IN" sz="1600" dirty="0">
                <a:solidFill>
                  <a:schemeClr val="accent2"/>
                </a:solidFill>
                <a:latin typeface="Times New Roman" panose="02020603050405020304" pitchFamily="18" charset="0"/>
                <a:cs typeface="Times New Roman" panose="02020603050405020304" pitchFamily="18" charset="0"/>
              </a:rPr>
              <a:t> </a:t>
            </a:r>
          </a:p>
          <a:p>
            <a:endParaRPr lang="en-IN" sz="1600" dirty="0">
              <a:solidFill>
                <a:schemeClr val="accent2"/>
              </a:solidFill>
              <a:latin typeface="Times New Roman" panose="02020603050405020304" pitchFamily="18" charset="0"/>
              <a:cs typeface="Times New Roman" panose="02020603050405020304" pitchFamily="18" charset="0"/>
            </a:endParaRPr>
          </a:p>
          <a:p>
            <a:pPr fontAlgn="base"/>
            <a:r>
              <a:rPr lang="en-IN" sz="1600" dirty="0">
                <a:solidFill>
                  <a:schemeClr val="accent1"/>
                </a:solidFill>
                <a:latin typeface="Times New Roman" panose="02020603050405020304" pitchFamily="18" charset="0"/>
                <a:cs typeface="Times New Roman" panose="02020603050405020304" pitchFamily="18" charset="0"/>
              </a:rPr>
              <a:t>Ex-</a:t>
            </a:r>
            <a:r>
              <a:rPr lang="en-IN" sz="1600" dirty="0">
                <a:solidFill>
                  <a:schemeClr val="accent2"/>
                </a:solidFill>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print 'Hello, Geeks'      # Python 3.x doesn't support</a:t>
            </a:r>
          </a:p>
          <a:p>
            <a:pPr fontAlgn="base"/>
            <a:r>
              <a:rPr lang="en-IN" sz="1600" dirty="0">
                <a:latin typeface="Times New Roman" panose="02020603050405020304" pitchFamily="18" charset="0"/>
                <a:cs typeface="Times New Roman" panose="02020603050405020304" pitchFamily="18" charset="0"/>
              </a:rPr>
              <a:t>       print('Hope You like these facts’)</a:t>
            </a:r>
          </a:p>
          <a:p>
            <a:pPr fontAlgn="base"/>
            <a:endParaRPr lang="en-IN" sz="1600" dirty="0">
              <a:latin typeface="Times New Roman" panose="02020603050405020304" pitchFamily="18" charset="0"/>
              <a:cs typeface="Times New Roman" panose="02020603050405020304" pitchFamily="18" charset="0"/>
            </a:endParaRPr>
          </a:p>
          <a:p>
            <a:pPr fontAlgn="base"/>
            <a:r>
              <a:rPr lang="en-IN" sz="1600" dirty="0">
                <a:solidFill>
                  <a:schemeClr val="accent1"/>
                </a:solidFill>
                <a:latin typeface="Times New Roman" panose="02020603050405020304" pitchFamily="18" charset="0"/>
                <a:cs typeface="Times New Roman" panose="02020603050405020304" pitchFamily="18" charset="0"/>
              </a:rPr>
              <a:t>Note</a:t>
            </a:r>
            <a:r>
              <a:rPr lang="en-IN" sz="1600" dirty="0">
                <a:latin typeface="Times New Roman" panose="02020603050405020304" pitchFamily="18" charset="0"/>
                <a:cs typeface="Times New Roman" panose="02020603050405020304" pitchFamily="18" charset="0"/>
              </a:rPr>
              <a:t> -  if we use parentheses in python 2.x then there is no issue but if we don’t use parentheses in python 3.x, we get </a:t>
            </a:r>
            <a:r>
              <a:rPr lang="en-IN" sz="1600" dirty="0" err="1">
                <a:latin typeface="Times New Roman" panose="02020603050405020304" pitchFamily="18" charset="0"/>
                <a:cs typeface="Times New Roman" panose="02020603050405020304" pitchFamily="18" charset="0"/>
              </a:rPr>
              <a:t>SyntaxError</a:t>
            </a:r>
            <a:r>
              <a:rPr lang="en-IN" sz="1600" dirty="0">
                <a:latin typeface="Times New Roman" panose="02020603050405020304" pitchFamily="18" charset="0"/>
                <a:cs typeface="Times New Roman" panose="02020603050405020304" pitchFamily="18" charset="0"/>
              </a:rPr>
              <a:t>.</a:t>
            </a:r>
          </a:p>
          <a:p>
            <a:pPr fontAlgn="base"/>
            <a:endParaRPr lang="en-IN" sz="1600" dirty="0">
              <a:latin typeface="Times New Roman" panose="02020603050405020304" pitchFamily="18" charset="0"/>
              <a:cs typeface="Times New Roman" panose="02020603050405020304" pitchFamily="18" charset="0"/>
            </a:endParaRPr>
          </a:p>
          <a:p>
            <a:pPr fontAlgn="base"/>
            <a:endParaRPr lang="en-IN" sz="1600" dirty="0">
              <a:latin typeface="Times New Roman" panose="02020603050405020304" pitchFamily="18" charset="0"/>
              <a:cs typeface="Times New Roman" panose="02020603050405020304" pitchFamily="18" charset="0"/>
            </a:endParaRPr>
          </a:p>
          <a:p>
            <a:pPr fontAlgn="base"/>
            <a:r>
              <a:rPr lang="en-IN" dirty="0">
                <a:solidFill>
                  <a:schemeClr val="accent2"/>
                </a:solidFill>
                <a:latin typeface="Times New Roman" panose="02020603050405020304" pitchFamily="18" charset="0"/>
                <a:cs typeface="Times New Roman" panose="02020603050405020304" pitchFamily="18" charset="0"/>
              </a:rPr>
              <a:t>3. Unicode - </a:t>
            </a:r>
            <a:r>
              <a:rPr lang="en-IN" sz="1600" dirty="0">
                <a:latin typeface="Times New Roman" panose="02020603050405020304" pitchFamily="18" charset="0"/>
                <a:cs typeface="Times New Roman" panose="02020603050405020304" pitchFamily="18" charset="0"/>
              </a:rPr>
              <a:t>In Python 2, an implicit str type is ASCII. But in Python 3.x implicit str type is Unicode.</a:t>
            </a:r>
            <a:r>
              <a:rPr lang="en-IN" dirty="0"/>
              <a:t> </a:t>
            </a:r>
          </a:p>
          <a:p>
            <a:pPr fontAlgn="base"/>
            <a:endParaRPr lang="en-IN" sz="1600" dirty="0">
              <a:solidFill>
                <a:schemeClr val="accent2"/>
              </a:solidFill>
              <a:latin typeface="Times New Roman" panose="02020603050405020304" pitchFamily="18" charset="0"/>
              <a:cs typeface="Times New Roman" panose="02020603050405020304" pitchFamily="18" charset="0"/>
            </a:endParaRPr>
          </a:p>
          <a:p>
            <a:pPr fontAlgn="base"/>
            <a:r>
              <a:rPr lang="en-IN" sz="1600" dirty="0">
                <a:solidFill>
                  <a:schemeClr val="accent1"/>
                </a:solidFill>
                <a:latin typeface="Times New Roman" panose="02020603050405020304" pitchFamily="18" charset="0"/>
                <a:cs typeface="Times New Roman" panose="02020603050405020304" pitchFamily="18" charset="0"/>
              </a:rPr>
              <a:t>Ex - </a:t>
            </a:r>
            <a:r>
              <a:rPr lang="en-IN" sz="1600" dirty="0">
                <a:latin typeface="Times New Roman" panose="02020603050405020304" pitchFamily="18" charset="0"/>
                <a:cs typeface="Times New Roman" panose="02020603050405020304" pitchFamily="18" charset="0"/>
              </a:rPr>
              <a:t>print(type('default string'))</a:t>
            </a:r>
          </a:p>
          <a:p>
            <a:pPr fontAlgn="base"/>
            <a:r>
              <a:rPr lang="en-IN" sz="1600" dirty="0">
                <a:latin typeface="Times New Roman" panose="02020603050405020304" pitchFamily="18" charset="0"/>
                <a:cs typeface="Times New Roman" panose="02020603050405020304" pitchFamily="18" charset="0"/>
              </a:rPr>
              <a:t>        print(type(</a:t>
            </a:r>
            <a:r>
              <a:rPr lang="en-IN" sz="1600" dirty="0" err="1">
                <a:latin typeface="Times New Roman" panose="02020603050405020304" pitchFamily="18" charset="0"/>
                <a:cs typeface="Times New Roman" panose="02020603050405020304" pitchFamily="18" charset="0"/>
              </a:rPr>
              <a:t>b'string</a:t>
            </a:r>
            <a:r>
              <a:rPr lang="en-IN" sz="1600" dirty="0">
                <a:latin typeface="Times New Roman" panose="02020603050405020304" pitchFamily="18" charset="0"/>
                <a:cs typeface="Times New Roman" panose="02020603050405020304" pitchFamily="18" charset="0"/>
              </a:rPr>
              <a:t> with b ‘))</a:t>
            </a:r>
          </a:p>
          <a:p>
            <a:pPr fontAlgn="base"/>
            <a:endParaRPr lang="en-IN" sz="1600" dirty="0">
              <a:latin typeface="Times New Roman" panose="02020603050405020304" pitchFamily="18" charset="0"/>
              <a:cs typeface="Times New Roman" panose="02020603050405020304" pitchFamily="18" charset="0"/>
            </a:endParaRPr>
          </a:p>
          <a:p>
            <a:pPr lvl="1" fontAlgn="base"/>
            <a:r>
              <a:rPr lang="en-IN" sz="1600" dirty="0">
                <a:latin typeface="Times New Roman" panose="02020603050405020304" pitchFamily="18" charset="0"/>
                <a:cs typeface="Times New Roman" panose="02020603050405020304" pitchFamily="18" charset="0"/>
              </a:rPr>
              <a:t>'’’Output in Python 2.x (Bytes is same as str)</a:t>
            </a:r>
          </a:p>
          <a:p>
            <a:pPr lvl="1" fontAlgn="base"/>
            <a:r>
              <a:rPr lang="en-IN" sz="1600" dirty="0">
                <a:latin typeface="Times New Roman" panose="02020603050405020304" pitchFamily="18" charset="0"/>
                <a:cs typeface="Times New Roman" panose="02020603050405020304" pitchFamily="18" charset="0"/>
              </a:rPr>
              <a:t>   &lt;type 'str’&gt;</a:t>
            </a:r>
          </a:p>
          <a:p>
            <a:pPr lvl="1" fontAlgn="base"/>
            <a:r>
              <a:rPr lang="en-IN" sz="1600" dirty="0">
                <a:latin typeface="Times New Roman" panose="02020603050405020304" pitchFamily="18" charset="0"/>
                <a:cs typeface="Times New Roman" panose="02020603050405020304" pitchFamily="18" charset="0"/>
              </a:rPr>
              <a:t>   &lt;type 'str’&gt;</a:t>
            </a:r>
          </a:p>
          <a:p>
            <a:pPr lvl="1" fontAlgn="base"/>
            <a:r>
              <a:rPr lang="en-IN" sz="1600" dirty="0">
                <a:latin typeface="Times New Roman" panose="02020603050405020304" pitchFamily="18" charset="0"/>
                <a:cs typeface="Times New Roman" panose="02020603050405020304" pitchFamily="18" charset="0"/>
              </a:rPr>
              <a:t> </a:t>
            </a:r>
          </a:p>
          <a:p>
            <a:pPr lvl="1" fontAlgn="base"/>
            <a:r>
              <a:rPr lang="en-IN" sz="1600" dirty="0">
                <a:latin typeface="Times New Roman" panose="02020603050405020304" pitchFamily="18" charset="0"/>
                <a:cs typeface="Times New Roman" panose="02020603050405020304" pitchFamily="18" charset="0"/>
              </a:rPr>
              <a:t>Output in Python 3.x (Bytes and str are different)</a:t>
            </a:r>
          </a:p>
          <a:p>
            <a:pPr lvl="1" fontAlgn="base"/>
            <a:r>
              <a:rPr lang="en-IN" sz="1600" dirty="0">
                <a:latin typeface="Times New Roman" panose="02020603050405020304" pitchFamily="18" charset="0"/>
                <a:cs typeface="Times New Roman" panose="02020603050405020304" pitchFamily="18" charset="0"/>
              </a:rPr>
              <a:t> &lt;class 'str'&gt;</a:t>
            </a:r>
          </a:p>
          <a:p>
            <a:pPr lvl="1" fontAlgn="base"/>
            <a:r>
              <a:rPr lang="en-IN" sz="1600" dirty="0">
                <a:latin typeface="Times New Roman" panose="02020603050405020304" pitchFamily="18" charset="0"/>
                <a:cs typeface="Times New Roman" panose="02020603050405020304" pitchFamily="18" charset="0"/>
              </a:rPr>
              <a:t> &lt;class 'bytes'&gt;</a:t>
            </a:r>
          </a:p>
          <a:p>
            <a:pPr lvl="1" fontAlgn="base"/>
            <a:r>
              <a:rPr lang="en-IN" sz="1600" dirty="0">
                <a:latin typeface="Times New Roman" panose="02020603050405020304" pitchFamily="18" charset="0"/>
                <a:cs typeface="Times New Roman" panose="02020603050405020304" pitchFamily="18" charset="0"/>
              </a:rPr>
              <a:t> '''</a:t>
            </a:r>
          </a:p>
          <a:p>
            <a:pPr fontAlgn="base"/>
            <a:endParaRPr lang="en-IN" sz="1600" dirty="0">
              <a:latin typeface="Times New Roman" panose="02020603050405020304" pitchFamily="18" charset="0"/>
              <a:cs typeface="Times New Roman" panose="02020603050405020304" pitchFamily="18" charset="0"/>
            </a:endParaRPr>
          </a:p>
          <a:p>
            <a:pPr fontAlgn="base"/>
            <a:endParaRPr lang="en-IN" sz="1600" dirty="0">
              <a:solidFill>
                <a:schemeClr val="accent2"/>
              </a:solidFill>
              <a:latin typeface="Times New Roman" panose="02020603050405020304" pitchFamily="18" charset="0"/>
              <a:cs typeface="Times New Roman" panose="02020603050405020304" pitchFamily="18" charset="0"/>
            </a:endParaRPr>
          </a:p>
          <a:p>
            <a:endParaRPr lang="en-IN" sz="1600"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518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458A35-A932-6840-9959-1C3C00D3839C}"/>
              </a:ext>
            </a:extLst>
          </p:cNvPr>
          <p:cNvSpPr txBox="1"/>
          <p:nvPr/>
        </p:nvSpPr>
        <p:spPr>
          <a:xfrm>
            <a:off x="458762" y="366726"/>
            <a:ext cx="11304870" cy="5909310"/>
          </a:xfrm>
          <a:prstGeom prst="rect">
            <a:avLst/>
          </a:prstGeom>
          <a:noFill/>
        </p:spPr>
        <p:txBody>
          <a:bodyPr wrap="square" rtlCol="0">
            <a:spAutoFit/>
          </a:bodyPr>
          <a:lstStyle/>
          <a:p>
            <a:endParaRPr lang="en-IN" dirty="0">
              <a:latin typeface="+mj-lt"/>
              <a:cs typeface="Times New Roman" panose="02020603050405020304" pitchFamily="18" charset="0"/>
            </a:endParaRPr>
          </a:p>
          <a:p>
            <a:r>
              <a:rPr lang="en-IN" dirty="0">
                <a:latin typeface="+mj-lt"/>
                <a:cs typeface="Times New Roman" panose="02020603050405020304" pitchFamily="18" charset="0"/>
              </a:rPr>
              <a:t>Python 2.x also supports Unicode</a:t>
            </a:r>
          </a:p>
          <a:p>
            <a:pPr fontAlgn="base"/>
            <a:endParaRPr lang="en-IN" dirty="0">
              <a:solidFill>
                <a:schemeClr val="accent1"/>
              </a:solidFill>
              <a:latin typeface="+mj-lt"/>
              <a:cs typeface="Times New Roman" panose="02020603050405020304" pitchFamily="18" charset="0"/>
            </a:endParaRPr>
          </a:p>
          <a:p>
            <a:pPr fontAlgn="base"/>
            <a:r>
              <a:rPr lang="en-IN" dirty="0">
                <a:solidFill>
                  <a:schemeClr val="accent1"/>
                </a:solidFill>
                <a:latin typeface="+mj-lt"/>
                <a:cs typeface="Times New Roman" panose="02020603050405020304" pitchFamily="18" charset="0"/>
              </a:rPr>
              <a:t>Ex</a:t>
            </a:r>
            <a:r>
              <a:rPr lang="en-IN" dirty="0">
                <a:latin typeface="+mj-lt"/>
                <a:cs typeface="Times New Roman" panose="02020603050405020304" pitchFamily="18" charset="0"/>
              </a:rPr>
              <a:t> </a:t>
            </a:r>
            <a:r>
              <a:rPr lang="en-IN" dirty="0">
                <a:solidFill>
                  <a:schemeClr val="accent1"/>
                </a:solidFill>
                <a:latin typeface="+mj-lt"/>
                <a:cs typeface="Times New Roman" panose="02020603050405020304" pitchFamily="18" charset="0"/>
              </a:rPr>
              <a:t>-</a:t>
            </a:r>
            <a:r>
              <a:rPr lang="en-IN" dirty="0">
                <a:latin typeface="+mj-lt"/>
                <a:cs typeface="Times New Roman" panose="02020603050405020304" pitchFamily="18" charset="0"/>
              </a:rPr>
              <a:t> print(type('default string '))</a:t>
            </a:r>
          </a:p>
          <a:p>
            <a:pPr fontAlgn="base"/>
            <a:r>
              <a:rPr lang="en-IN" dirty="0">
                <a:latin typeface="+mj-lt"/>
                <a:cs typeface="Times New Roman" panose="02020603050405020304" pitchFamily="18" charset="0"/>
              </a:rPr>
              <a:t>        print(type(</a:t>
            </a:r>
            <a:r>
              <a:rPr lang="en-IN" dirty="0" err="1">
                <a:highlight>
                  <a:srgbClr val="FFFF00"/>
                </a:highlight>
                <a:latin typeface="+mj-lt"/>
                <a:cs typeface="Times New Roman" panose="02020603050405020304" pitchFamily="18" charset="0"/>
              </a:rPr>
              <a:t>u</a:t>
            </a:r>
            <a:r>
              <a:rPr lang="en-IN" dirty="0" err="1">
                <a:latin typeface="+mj-lt"/>
                <a:cs typeface="Times New Roman" panose="02020603050405020304" pitchFamily="18" charset="0"/>
              </a:rPr>
              <a:t>'string</a:t>
            </a:r>
            <a:r>
              <a:rPr lang="en-IN" dirty="0">
                <a:latin typeface="+mj-lt"/>
                <a:cs typeface="Times New Roman" panose="02020603050405020304" pitchFamily="18" charset="0"/>
              </a:rPr>
              <a:t> with b '))</a:t>
            </a:r>
          </a:p>
          <a:p>
            <a:pPr fontAlgn="base"/>
            <a:r>
              <a:rPr lang="en-IN" dirty="0">
                <a:latin typeface="+mj-lt"/>
                <a:cs typeface="Times New Roman" panose="02020603050405020304" pitchFamily="18" charset="0"/>
              </a:rPr>
              <a:t>  </a:t>
            </a:r>
          </a:p>
          <a:p>
            <a:pPr lvl="1" fontAlgn="base"/>
            <a:r>
              <a:rPr lang="en-IN" dirty="0">
                <a:latin typeface="+mj-lt"/>
                <a:cs typeface="Times New Roman" panose="02020603050405020304" pitchFamily="18" charset="0"/>
              </a:rPr>
              <a:t>'''</a:t>
            </a:r>
          </a:p>
          <a:p>
            <a:pPr lvl="1" fontAlgn="base"/>
            <a:r>
              <a:rPr lang="en-IN" dirty="0">
                <a:latin typeface="+mj-lt"/>
                <a:cs typeface="Times New Roman" panose="02020603050405020304" pitchFamily="18" charset="0"/>
              </a:rPr>
              <a:t>Output in Python 2.x (Unicode and str are different)</a:t>
            </a:r>
          </a:p>
          <a:p>
            <a:pPr lvl="1" fontAlgn="base"/>
            <a:r>
              <a:rPr lang="en-IN" dirty="0">
                <a:latin typeface="+mj-lt"/>
                <a:cs typeface="Times New Roman" panose="02020603050405020304" pitchFamily="18" charset="0"/>
              </a:rPr>
              <a:t> </a:t>
            </a:r>
          </a:p>
          <a:p>
            <a:pPr lvl="1" fontAlgn="base"/>
            <a:r>
              <a:rPr lang="en-IN" dirty="0">
                <a:latin typeface="+mj-lt"/>
                <a:cs typeface="Times New Roman" panose="02020603050405020304" pitchFamily="18" charset="0"/>
              </a:rPr>
              <a:t>&lt;type 'str'&gt;</a:t>
            </a:r>
          </a:p>
          <a:p>
            <a:pPr lvl="1" fontAlgn="base"/>
            <a:r>
              <a:rPr lang="en-IN" dirty="0">
                <a:latin typeface="+mj-lt"/>
                <a:cs typeface="Times New Roman" panose="02020603050405020304" pitchFamily="18" charset="0"/>
              </a:rPr>
              <a:t> </a:t>
            </a:r>
          </a:p>
          <a:p>
            <a:pPr lvl="1" fontAlgn="base"/>
            <a:r>
              <a:rPr lang="en-IN" dirty="0">
                <a:latin typeface="+mj-lt"/>
                <a:cs typeface="Times New Roman" panose="02020603050405020304" pitchFamily="18" charset="0"/>
              </a:rPr>
              <a:t>&lt;type '</a:t>
            </a:r>
            <a:r>
              <a:rPr lang="en-IN" dirty="0" err="1">
                <a:latin typeface="+mj-lt"/>
                <a:cs typeface="Times New Roman" panose="02020603050405020304" pitchFamily="18" charset="0"/>
              </a:rPr>
              <a:t>unicode</a:t>
            </a:r>
            <a:r>
              <a:rPr lang="en-IN" dirty="0">
                <a:latin typeface="+mj-lt"/>
                <a:cs typeface="Times New Roman" panose="02020603050405020304" pitchFamily="18" charset="0"/>
              </a:rPr>
              <a:t>'&gt;</a:t>
            </a:r>
          </a:p>
          <a:p>
            <a:pPr lvl="1" fontAlgn="base"/>
            <a:r>
              <a:rPr lang="en-IN" dirty="0">
                <a:latin typeface="+mj-lt"/>
                <a:cs typeface="Times New Roman" panose="02020603050405020304" pitchFamily="18" charset="0"/>
              </a:rPr>
              <a:t> </a:t>
            </a:r>
          </a:p>
          <a:p>
            <a:pPr lvl="1" fontAlgn="base"/>
            <a:r>
              <a:rPr lang="en-IN" dirty="0">
                <a:latin typeface="+mj-lt"/>
                <a:cs typeface="Times New Roman" panose="02020603050405020304" pitchFamily="18" charset="0"/>
              </a:rPr>
              <a:t>Output in Python 3.x (Unicode and str are same)</a:t>
            </a:r>
          </a:p>
          <a:p>
            <a:pPr lvl="1" fontAlgn="base"/>
            <a:r>
              <a:rPr lang="en-IN" dirty="0">
                <a:latin typeface="+mj-lt"/>
                <a:cs typeface="Times New Roman" panose="02020603050405020304" pitchFamily="18" charset="0"/>
              </a:rPr>
              <a:t> </a:t>
            </a:r>
          </a:p>
          <a:p>
            <a:pPr lvl="1" fontAlgn="base"/>
            <a:r>
              <a:rPr lang="en-IN" dirty="0">
                <a:latin typeface="+mj-lt"/>
                <a:cs typeface="Times New Roman" panose="02020603050405020304" pitchFamily="18" charset="0"/>
              </a:rPr>
              <a:t>&lt;class 'str'&gt;</a:t>
            </a:r>
          </a:p>
          <a:p>
            <a:pPr lvl="1" fontAlgn="base"/>
            <a:r>
              <a:rPr lang="en-IN" dirty="0">
                <a:latin typeface="+mj-lt"/>
                <a:cs typeface="Times New Roman" panose="02020603050405020304" pitchFamily="18" charset="0"/>
              </a:rPr>
              <a:t> </a:t>
            </a:r>
          </a:p>
          <a:p>
            <a:pPr lvl="1" fontAlgn="base"/>
            <a:r>
              <a:rPr lang="en-IN" dirty="0">
                <a:latin typeface="+mj-lt"/>
                <a:cs typeface="Times New Roman" panose="02020603050405020304" pitchFamily="18" charset="0"/>
              </a:rPr>
              <a:t>&lt;class 'str'&gt;</a:t>
            </a:r>
          </a:p>
          <a:p>
            <a:pPr lvl="1" fontAlgn="base"/>
            <a:endParaRPr lang="en-IN" dirty="0">
              <a:latin typeface="+mj-lt"/>
              <a:cs typeface="Times New Roman" panose="02020603050405020304" pitchFamily="18" charset="0"/>
            </a:endParaRPr>
          </a:p>
          <a:p>
            <a:pPr lvl="1" fontAlgn="base"/>
            <a:r>
              <a:rPr lang="en-IN" dirty="0">
                <a:latin typeface="+mj-lt"/>
                <a:cs typeface="Times New Roman" panose="02020603050405020304" pitchFamily="18" charset="0"/>
              </a:rPr>
              <a:t>'''</a:t>
            </a:r>
          </a:p>
          <a:p>
            <a:endParaRPr lang="en-US" dirty="0">
              <a:latin typeface="+mj-lt"/>
              <a:cs typeface="Times New Roman" panose="02020603050405020304" pitchFamily="18" charset="0"/>
            </a:endParaRPr>
          </a:p>
        </p:txBody>
      </p:sp>
    </p:spTree>
    <p:extLst>
      <p:ext uri="{BB962C8B-B14F-4D97-AF65-F5344CB8AC3E}">
        <p14:creationId xmlns:p14="http://schemas.microsoft.com/office/powerpoint/2010/main" val="1480819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D4D8D3-41B8-0444-A7FA-3F97B75AE15E}"/>
              </a:ext>
            </a:extLst>
          </p:cNvPr>
          <p:cNvSpPr txBox="1"/>
          <p:nvPr/>
        </p:nvSpPr>
        <p:spPr>
          <a:xfrm>
            <a:off x="321276" y="494270"/>
            <a:ext cx="11269362" cy="6309420"/>
          </a:xfrm>
          <a:prstGeom prst="rect">
            <a:avLst/>
          </a:prstGeom>
          <a:noFill/>
        </p:spPr>
        <p:txBody>
          <a:bodyPr wrap="square" rtlCol="0">
            <a:spAutoFit/>
          </a:bodyPr>
          <a:lstStyle/>
          <a:p>
            <a:r>
              <a:rPr lang="en-IN" b="1" dirty="0">
                <a:solidFill>
                  <a:schemeClr val="accent2"/>
                </a:solidFill>
                <a:latin typeface="Times New Roman" panose="02020603050405020304" pitchFamily="18" charset="0"/>
                <a:cs typeface="Times New Roman" panose="02020603050405020304" pitchFamily="18" charset="0"/>
              </a:rPr>
              <a:t>4. </a:t>
            </a:r>
            <a:r>
              <a:rPr lang="en-IN" b="1" dirty="0" err="1">
                <a:solidFill>
                  <a:schemeClr val="accent2"/>
                </a:solidFill>
                <a:latin typeface="Times New Roman" panose="02020603050405020304" pitchFamily="18" charset="0"/>
                <a:cs typeface="Times New Roman" panose="02020603050405020304" pitchFamily="18" charset="0"/>
              </a:rPr>
              <a:t>Xrange</a:t>
            </a:r>
            <a:r>
              <a:rPr lang="en-IN" b="1" dirty="0">
                <a:solidFill>
                  <a:schemeClr val="accent2"/>
                </a:solidFill>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xrange</a:t>
            </a:r>
            <a:r>
              <a:rPr lang="en-IN" dirty="0">
                <a:latin typeface="Times New Roman" panose="02020603050405020304" pitchFamily="18" charset="0"/>
                <a:cs typeface="Times New Roman" panose="02020603050405020304" pitchFamily="18" charset="0"/>
              </a:rPr>
              <a:t>() of Python 2.x doesn’t exist in Python 3.x. In Python 2.x, range returns a list i.e. range(3) returns [0, 1, 2] while </a:t>
            </a:r>
            <a:r>
              <a:rPr lang="en-IN" dirty="0" err="1">
                <a:latin typeface="Times New Roman" panose="02020603050405020304" pitchFamily="18" charset="0"/>
                <a:cs typeface="Times New Roman" panose="02020603050405020304" pitchFamily="18" charset="0"/>
              </a:rPr>
              <a:t>xrange</a:t>
            </a:r>
            <a:r>
              <a:rPr lang="en-IN" dirty="0">
                <a:latin typeface="Times New Roman" panose="02020603050405020304" pitchFamily="18" charset="0"/>
                <a:cs typeface="Times New Roman" panose="02020603050405020304" pitchFamily="18" charset="0"/>
              </a:rPr>
              <a:t> returns a </a:t>
            </a:r>
            <a:r>
              <a:rPr lang="en-IN" dirty="0" err="1">
                <a:latin typeface="Times New Roman" panose="02020603050405020304" pitchFamily="18" charset="0"/>
                <a:cs typeface="Times New Roman" panose="02020603050405020304" pitchFamily="18" charset="0"/>
              </a:rPr>
              <a:t>xrange</a:t>
            </a:r>
            <a:r>
              <a:rPr lang="en-IN" dirty="0">
                <a:latin typeface="Times New Roman" panose="02020603050405020304" pitchFamily="18" charset="0"/>
                <a:cs typeface="Times New Roman" panose="02020603050405020304" pitchFamily="18" charset="0"/>
              </a:rPr>
              <a:t> object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e., </a:t>
            </a:r>
            <a:r>
              <a:rPr lang="en-IN" dirty="0" err="1">
                <a:latin typeface="Times New Roman" panose="02020603050405020304" pitchFamily="18" charset="0"/>
                <a:cs typeface="Times New Roman" panose="02020603050405020304" pitchFamily="18" charset="0"/>
              </a:rPr>
              <a:t>xrange</a:t>
            </a:r>
            <a:r>
              <a:rPr lang="en-IN" dirty="0">
                <a:latin typeface="Times New Roman" panose="02020603050405020304" pitchFamily="18" charset="0"/>
                <a:cs typeface="Times New Roman" panose="02020603050405020304" pitchFamily="18" charset="0"/>
              </a:rPr>
              <a:t>(3) returns iterator object which works similar to Java iterator and generates number when needed.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If we need to iterate over the same sequence multiple times, we prefer range() as range provides a static list. </a:t>
            </a:r>
            <a:r>
              <a:rPr lang="en-IN" dirty="0" err="1">
                <a:latin typeface="Times New Roman" panose="02020603050405020304" pitchFamily="18" charset="0"/>
                <a:cs typeface="Times New Roman" panose="02020603050405020304" pitchFamily="18" charset="0"/>
              </a:rPr>
              <a:t>xrange</a:t>
            </a:r>
            <a:r>
              <a:rPr lang="en-IN" dirty="0">
                <a:latin typeface="Times New Roman" panose="02020603050405020304" pitchFamily="18" charset="0"/>
                <a:cs typeface="Times New Roman" panose="02020603050405020304" pitchFamily="18" charset="0"/>
              </a:rPr>
              <a:t>() reconstructs the sequence every time. </a:t>
            </a:r>
            <a:r>
              <a:rPr lang="en-IN" dirty="0" err="1">
                <a:latin typeface="Times New Roman" panose="02020603050405020304" pitchFamily="18" charset="0"/>
                <a:cs typeface="Times New Roman" panose="02020603050405020304" pitchFamily="18" charset="0"/>
              </a:rPr>
              <a:t>xrange</a:t>
            </a:r>
            <a:r>
              <a:rPr lang="en-IN" dirty="0">
                <a:latin typeface="Times New Roman" panose="02020603050405020304" pitchFamily="18" charset="0"/>
                <a:cs typeface="Times New Roman" panose="02020603050405020304" pitchFamily="18" charset="0"/>
              </a:rPr>
              <a:t>() doesn’t support slices and other list methods. The advantage of </a:t>
            </a:r>
            <a:r>
              <a:rPr lang="en-IN" dirty="0" err="1">
                <a:latin typeface="Times New Roman" panose="02020603050405020304" pitchFamily="18" charset="0"/>
                <a:cs typeface="Times New Roman" panose="02020603050405020304" pitchFamily="18" charset="0"/>
              </a:rPr>
              <a:t>xrange</a:t>
            </a:r>
            <a:r>
              <a:rPr lang="en-IN" dirty="0">
                <a:latin typeface="Times New Roman" panose="02020603050405020304" pitchFamily="18" charset="0"/>
                <a:cs typeface="Times New Roman" panose="02020603050405020304" pitchFamily="18" charset="0"/>
              </a:rPr>
              <a:t>() is, it saves memory when the task is to iterate over a large range.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In Python 3.x, the range function now does what </a:t>
            </a:r>
            <a:r>
              <a:rPr lang="en-IN" dirty="0" err="1">
                <a:latin typeface="Times New Roman" panose="02020603050405020304" pitchFamily="18" charset="0"/>
                <a:cs typeface="Times New Roman" panose="02020603050405020304" pitchFamily="18" charset="0"/>
              </a:rPr>
              <a:t>xrange</a:t>
            </a:r>
            <a:r>
              <a:rPr lang="en-IN" dirty="0">
                <a:latin typeface="Times New Roman" panose="02020603050405020304" pitchFamily="18" charset="0"/>
                <a:cs typeface="Times New Roman" panose="02020603050405020304" pitchFamily="18" charset="0"/>
              </a:rPr>
              <a:t> does in Python 2.x, so to keep our code portable, we might want to stick to using a range instead. So Python 3.x’s range function </a:t>
            </a:r>
            <a:r>
              <a:rPr lang="en-IN" i="1" dirty="0">
                <a:latin typeface="Times New Roman" panose="02020603050405020304" pitchFamily="18" charset="0"/>
                <a:cs typeface="Times New Roman" panose="02020603050405020304" pitchFamily="18" charset="0"/>
              </a:rPr>
              <a:t>is</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xrange</a:t>
            </a:r>
            <a:r>
              <a:rPr lang="en-IN" dirty="0">
                <a:latin typeface="Times New Roman" panose="02020603050405020304" pitchFamily="18" charset="0"/>
                <a:cs typeface="Times New Roman" panose="02020603050405020304" pitchFamily="18" charset="0"/>
              </a:rPr>
              <a:t> from Python 2.x.</a:t>
            </a:r>
          </a:p>
          <a:p>
            <a:endParaRPr lang="en-IN" dirty="0">
              <a:solidFill>
                <a:schemeClr val="accent2"/>
              </a:solidFill>
              <a:latin typeface="Times New Roman" panose="02020603050405020304" pitchFamily="18" charset="0"/>
              <a:cs typeface="Times New Roman" panose="02020603050405020304" pitchFamily="18" charset="0"/>
            </a:endParaRPr>
          </a:p>
          <a:p>
            <a:pPr fontAlgn="base"/>
            <a:r>
              <a:rPr lang="en-IN" sz="1600" dirty="0">
                <a:solidFill>
                  <a:schemeClr val="accent1"/>
                </a:solidFill>
                <a:latin typeface="Times New Roman" panose="02020603050405020304" pitchFamily="18" charset="0"/>
                <a:cs typeface="Times New Roman" panose="02020603050405020304" pitchFamily="18" charset="0"/>
              </a:rPr>
              <a:t>Ex</a:t>
            </a:r>
            <a:r>
              <a:rPr lang="en-IN" sz="1600" dirty="0">
                <a:latin typeface="Times New Roman" panose="02020603050405020304" pitchFamily="18" charset="0"/>
                <a:cs typeface="Times New Roman" panose="02020603050405020304" pitchFamily="18" charset="0"/>
              </a:rPr>
              <a:t> - for x in </a:t>
            </a:r>
            <a:r>
              <a:rPr lang="en-IN" sz="1600" dirty="0" err="1">
                <a:latin typeface="Times New Roman" panose="02020603050405020304" pitchFamily="18" charset="0"/>
                <a:cs typeface="Times New Roman" panose="02020603050405020304" pitchFamily="18" charset="0"/>
              </a:rPr>
              <a:t>xrange</a:t>
            </a:r>
            <a:r>
              <a:rPr lang="en-IN" sz="1600" dirty="0">
                <a:latin typeface="Times New Roman" panose="02020603050405020304" pitchFamily="18" charset="0"/>
                <a:cs typeface="Times New Roman" panose="02020603050405020304" pitchFamily="18" charset="0"/>
              </a:rPr>
              <a:t>(1, 5):</a:t>
            </a:r>
          </a:p>
          <a:p>
            <a:pPr fontAlgn="base"/>
            <a:r>
              <a:rPr lang="en-IN" sz="1600" dirty="0">
                <a:latin typeface="Times New Roman" panose="02020603050405020304" pitchFamily="18" charset="0"/>
                <a:cs typeface="Times New Roman" panose="02020603050405020304" pitchFamily="18" charset="0"/>
              </a:rPr>
              <a:t> 	print(x)</a:t>
            </a:r>
          </a:p>
          <a:p>
            <a:pPr fontAlgn="base"/>
            <a:r>
              <a:rPr lang="en-IN" sz="1600" dirty="0">
                <a:latin typeface="Times New Roman" panose="02020603050405020304" pitchFamily="18" charset="0"/>
                <a:cs typeface="Times New Roman" panose="02020603050405020304" pitchFamily="18" charset="0"/>
              </a:rPr>
              <a:t> </a:t>
            </a:r>
          </a:p>
          <a:p>
            <a:pPr fontAlgn="base"/>
            <a:r>
              <a:rPr lang="en-IN" sz="1600" dirty="0">
                <a:solidFill>
                  <a:schemeClr val="accent1"/>
                </a:solidFill>
                <a:latin typeface="Times New Roman" panose="02020603050405020304" pitchFamily="18" charset="0"/>
                <a:cs typeface="Times New Roman" panose="02020603050405020304" pitchFamily="18" charset="0"/>
              </a:rPr>
              <a:t>Ex</a:t>
            </a:r>
            <a:r>
              <a:rPr lang="en-IN" sz="1600" dirty="0">
                <a:latin typeface="Times New Roman" panose="02020603050405020304" pitchFamily="18" charset="0"/>
                <a:cs typeface="Times New Roman" panose="02020603050405020304" pitchFamily="18" charset="0"/>
              </a:rPr>
              <a:t> - for x in range(1, 5):</a:t>
            </a:r>
          </a:p>
          <a:p>
            <a:pPr fontAlgn="base"/>
            <a:r>
              <a:rPr lang="en-IN" sz="1600" dirty="0">
                <a:latin typeface="Times New Roman" panose="02020603050405020304" pitchFamily="18" charset="0"/>
                <a:cs typeface="Times New Roman" panose="02020603050405020304" pitchFamily="18" charset="0"/>
              </a:rPr>
              <a:t> 	 print(x)</a:t>
            </a:r>
          </a:p>
          <a:p>
            <a:pPr fontAlgn="base"/>
            <a:r>
              <a:rPr lang="en-IN" sz="1600" dirty="0">
                <a:latin typeface="Times New Roman" panose="02020603050405020304" pitchFamily="18" charset="0"/>
                <a:cs typeface="Times New Roman" panose="02020603050405020304" pitchFamily="18" charset="0"/>
              </a:rPr>
              <a:t>  </a:t>
            </a:r>
          </a:p>
          <a:p>
            <a:pPr lvl="1" fontAlgn="base"/>
            <a:r>
              <a:rPr lang="en-IN" sz="1600" dirty="0">
                <a:latin typeface="Times New Roman" panose="02020603050405020304" pitchFamily="18" charset="0"/>
                <a:cs typeface="Times New Roman" panose="02020603050405020304" pitchFamily="18" charset="0"/>
              </a:rPr>
              <a:t>'’’</a:t>
            </a:r>
          </a:p>
          <a:p>
            <a:pPr lvl="1" fontAlgn="base"/>
            <a:r>
              <a:rPr lang="en-IN" sz="1600" dirty="0">
                <a:latin typeface="Times New Roman" panose="02020603050405020304" pitchFamily="18" charset="0"/>
                <a:cs typeface="Times New Roman" panose="02020603050405020304" pitchFamily="18" charset="0"/>
              </a:rPr>
              <a:t>Output in Python 2.x</a:t>
            </a:r>
          </a:p>
          <a:p>
            <a:pPr lvl="1" fontAlgn="base"/>
            <a:r>
              <a:rPr lang="en-IN" sz="1600" dirty="0">
                <a:latin typeface="Times New Roman" panose="02020603050405020304" pitchFamily="18" charset="0"/>
                <a:cs typeface="Times New Roman" panose="02020603050405020304" pitchFamily="18" charset="0"/>
              </a:rPr>
              <a:t>1 2 3 4</a:t>
            </a:r>
          </a:p>
          <a:p>
            <a:pPr lvl="1" fontAlgn="base"/>
            <a:r>
              <a:rPr lang="en-IN" sz="1600" dirty="0">
                <a:latin typeface="Times New Roman" panose="02020603050405020304" pitchFamily="18" charset="0"/>
                <a:cs typeface="Times New Roman" panose="02020603050405020304" pitchFamily="18" charset="0"/>
              </a:rPr>
              <a:t>1 2 3 4</a:t>
            </a:r>
          </a:p>
          <a:p>
            <a:pPr lvl="1" fontAlgn="base"/>
            <a:r>
              <a:rPr lang="en-IN" sz="1600" dirty="0">
                <a:latin typeface="Times New Roman" panose="02020603050405020304" pitchFamily="18" charset="0"/>
                <a:cs typeface="Times New Roman" panose="02020603050405020304" pitchFamily="18" charset="0"/>
              </a:rPr>
              <a:t> </a:t>
            </a:r>
          </a:p>
          <a:p>
            <a:pPr lvl="1" fontAlgn="base"/>
            <a:r>
              <a:rPr lang="en-IN" sz="1600" dirty="0">
                <a:latin typeface="Times New Roman" panose="02020603050405020304" pitchFamily="18" charset="0"/>
                <a:cs typeface="Times New Roman" panose="02020603050405020304" pitchFamily="18" charset="0"/>
              </a:rPr>
              <a:t>Output in Python 3.x</a:t>
            </a:r>
          </a:p>
          <a:p>
            <a:pPr lvl="1" fontAlgn="base"/>
            <a:r>
              <a:rPr lang="en-IN" sz="1600" dirty="0" err="1">
                <a:latin typeface="Times New Roman" panose="02020603050405020304" pitchFamily="18" charset="0"/>
                <a:cs typeface="Times New Roman" panose="02020603050405020304" pitchFamily="18" charset="0"/>
              </a:rPr>
              <a:t>NameError</a:t>
            </a:r>
            <a:r>
              <a:rPr lang="en-IN" sz="1600" dirty="0">
                <a:latin typeface="Times New Roman" panose="02020603050405020304" pitchFamily="18" charset="0"/>
                <a:cs typeface="Times New Roman" panose="02020603050405020304" pitchFamily="18" charset="0"/>
              </a:rPr>
              <a:t>: name '</a:t>
            </a:r>
            <a:r>
              <a:rPr lang="en-IN" sz="1600" dirty="0" err="1">
                <a:latin typeface="Times New Roman" panose="02020603050405020304" pitchFamily="18" charset="0"/>
                <a:cs typeface="Times New Roman" panose="02020603050405020304" pitchFamily="18" charset="0"/>
              </a:rPr>
              <a:t>xrange</a:t>
            </a:r>
            <a:r>
              <a:rPr lang="en-IN" sz="1600" dirty="0">
                <a:latin typeface="Times New Roman" panose="02020603050405020304" pitchFamily="18" charset="0"/>
                <a:cs typeface="Times New Roman" panose="02020603050405020304" pitchFamily="18" charset="0"/>
              </a:rPr>
              <a:t>' is not defined</a:t>
            </a:r>
          </a:p>
          <a:p>
            <a:pPr lvl="1" fontAlgn="base"/>
            <a:r>
              <a:rPr lang="en-IN" sz="1600" dirty="0">
                <a:latin typeface="Times New Roman" panose="02020603050405020304" pitchFamily="18" charset="0"/>
                <a:cs typeface="Times New Roman" panose="02020603050405020304" pitchFamily="18" charset="0"/>
              </a:rPr>
              <a:t>'''</a:t>
            </a:r>
          </a:p>
          <a:p>
            <a:endParaRPr lang="en-US"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8330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8A64DB-D0C3-6D44-AE60-5B0B0B2CFABC}"/>
              </a:ext>
            </a:extLst>
          </p:cNvPr>
          <p:cNvSpPr txBox="1"/>
          <p:nvPr/>
        </p:nvSpPr>
        <p:spPr>
          <a:xfrm>
            <a:off x="343858" y="419419"/>
            <a:ext cx="10577384" cy="646331"/>
          </a:xfrm>
          <a:prstGeom prst="rect">
            <a:avLst/>
          </a:prstGeom>
          <a:noFill/>
        </p:spPr>
        <p:txBody>
          <a:bodyPr wrap="square" rtlCol="0">
            <a:spAutoFit/>
          </a:bodyPr>
          <a:lstStyle/>
          <a:p>
            <a:r>
              <a:rPr lang="en-IN" b="1" dirty="0">
                <a:solidFill>
                  <a:schemeClr val="accent2"/>
                </a:solidFill>
                <a:latin typeface="Times New Roman" panose="02020603050405020304" pitchFamily="18" charset="0"/>
                <a:cs typeface="Times New Roman" panose="02020603050405020304" pitchFamily="18" charset="0"/>
              </a:rPr>
              <a:t>Error Handling - </a:t>
            </a:r>
            <a:r>
              <a:rPr lang="en-IN" dirty="0">
                <a:latin typeface="Times New Roman" panose="02020603050405020304" pitchFamily="18" charset="0"/>
                <a:cs typeface="Times New Roman" panose="02020603050405020304" pitchFamily="18" charset="0"/>
              </a:rPr>
              <a:t>There is a small change in error handling in both versions. In python 3.x, ‘as’ keyword is required.</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0A84454-F1FA-9348-964C-2689DA21597F}"/>
              </a:ext>
            </a:extLst>
          </p:cNvPr>
          <p:cNvSpPr txBox="1"/>
          <p:nvPr/>
        </p:nvSpPr>
        <p:spPr>
          <a:xfrm>
            <a:off x="432485" y="1303283"/>
            <a:ext cx="10898661" cy="5509200"/>
          </a:xfrm>
          <a:prstGeom prst="rect">
            <a:avLst/>
          </a:prstGeom>
          <a:noFill/>
        </p:spPr>
        <p:txBody>
          <a:bodyPr wrap="square" rtlCol="0">
            <a:spAutoFit/>
          </a:bodyPr>
          <a:lstStyle/>
          <a:p>
            <a:pPr fontAlgn="base"/>
            <a:r>
              <a:rPr lang="en-IN" sz="1600" dirty="0">
                <a:solidFill>
                  <a:schemeClr val="accent1"/>
                </a:solidFill>
                <a:latin typeface="Times New Roman" panose="02020603050405020304" pitchFamily="18" charset="0"/>
                <a:cs typeface="Times New Roman" panose="02020603050405020304" pitchFamily="18" charset="0"/>
              </a:rPr>
              <a:t>EX- </a:t>
            </a:r>
          </a:p>
          <a:p>
            <a:pPr fontAlgn="base"/>
            <a:r>
              <a:rPr lang="en-IN" sz="1600" dirty="0">
                <a:latin typeface="Times New Roman" panose="02020603050405020304" pitchFamily="18" charset="0"/>
                <a:cs typeface="Times New Roman" panose="02020603050405020304" pitchFamily="18" charset="0"/>
              </a:rPr>
              <a:t>try:</a:t>
            </a:r>
          </a:p>
          <a:p>
            <a:pPr fontAlgn="base"/>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trying_to_check_error</a:t>
            </a:r>
            <a:endParaRPr lang="en-IN" sz="1600" dirty="0">
              <a:latin typeface="Times New Roman" panose="02020603050405020304" pitchFamily="18" charset="0"/>
              <a:cs typeface="Times New Roman" panose="02020603050405020304" pitchFamily="18" charset="0"/>
            </a:endParaRPr>
          </a:p>
          <a:p>
            <a:pPr fontAlgn="base"/>
            <a:r>
              <a:rPr lang="en-IN" sz="1600" dirty="0">
                <a:latin typeface="Times New Roman" panose="02020603050405020304" pitchFamily="18" charset="0"/>
                <a:cs typeface="Times New Roman" panose="02020603050405020304" pitchFamily="18" charset="0"/>
              </a:rPr>
              <a:t>except </a:t>
            </a:r>
            <a:r>
              <a:rPr lang="en-IN" sz="1600" dirty="0" err="1">
                <a:latin typeface="Times New Roman" panose="02020603050405020304" pitchFamily="18" charset="0"/>
                <a:cs typeface="Times New Roman" panose="02020603050405020304" pitchFamily="18" charset="0"/>
              </a:rPr>
              <a:t>NameError</a:t>
            </a:r>
            <a:r>
              <a:rPr lang="en-IN" sz="1600" dirty="0">
                <a:latin typeface="Times New Roman" panose="02020603050405020304" pitchFamily="18" charset="0"/>
                <a:cs typeface="Times New Roman" panose="02020603050405020304" pitchFamily="18" charset="0"/>
              </a:rPr>
              <a:t>, err:</a:t>
            </a:r>
          </a:p>
          <a:p>
            <a:pPr fontAlgn="base"/>
            <a:r>
              <a:rPr lang="en-IN" sz="1600" dirty="0">
                <a:latin typeface="Times New Roman" panose="02020603050405020304" pitchFamily="18" charset="0"/>
                <a:cs typeface="Times New Roman" panose="02020603050405020304" pitchFamily="18" charset="0"/>
              </a:rPr>
              <a:t>    print err, 'Error Caused'   # Would not work in Python 3.x</a:t>
            </a:r>
          </a:p>
          <a:p>
            <a:pPr fontAlgn="base"/>
            <a:endParaRPr lang="en-IN" sz="1600" dirty="0">
              <a:latin typeface="Times New Roman" panose="02020603050405020304" pitchFamily="18" charset="0"/>
              <a:cs typeface="Times New Roman" panose="02020603050405020304" pitchFamily="18" charset="0"/>
            </a:endParaRPr>
          </a:p>
          <a:p>
            <a:pPr fontAlgn="base"/>
            <a:r>
              <a:rPr lang="en-IN" sz="1600" dirty="0">
                <a:latin typeface="Times New Roman" panose="02020603050405020304" pitchFamily="18" charset="0"/>
                <a:cs typeface="Times New Roman" panose="02020603050405020304" pitchFamily="18" charset="0"/>
              </a:rPr>
              <a:t>'''</a:t>
            </a:r>
          </a:p>
          <a:p>
            <a:pPr fontAlgn="base"/>
            <a:r>
              <a:rPr lang="en-IN" sz="1600" dirty="0">
                <a:solidFill>
                  <a:schemeClr val="accent1"/>
                </a:solidFill>
                <a:latin typeface="Times New Roman" panose="02020603050405020304" pitchFamily="18" charset="0"/>
                <a:cs typeface="Times New Roman" panose="02020603050405020304" pitchFamily="18" charset="0"/>
              </a:rPr>
              <a:t>Output in Python 2.x:</a:t>
            </a:r>
          </a:p>
          <a:p>
            <a:pPr fontAlgn="base"/>
            <a:r>
              <a:rPr lang="en-IN" sz="1600" dirty="0">
                <a:latin typeface="Times New Roman" panose="02020603050405020304" pitchFamily="18" charset="0"/>
                <a:cs typeface="Times New Roman" panose="02020603050405020304" pitchFamily="18" charset="0"/>
              </a:rPr>
              <a:t> </a:t>
            </a:r>
          </a:p>
          <a:p>
            <a:pPr fontAlgn="base"/>
            <a:r>
              <a:rPr lang="en-IN" sz="1600" dirty="0">
                <a:latin typeface="Times New Roman" panose="02020603050405020304" pitchFamily="18" charset="0"/>
                <a:cs typeface="Times New Roman" panose="02020603050405020304" pitchFamily="18" charset="0"/>
              </a:rPr>
              <a:t>name '</a:t>
            </a:r>
            <a:r>
              <a:rPr lang="en-IN" sz="1600" dirty="0" err="1">
                <a:latin typeface="Times New Roman" panose="02020603050405020304" pitchFamily="18" charset="0"/>
                <a:cs typeface="Times New Roman" panose="02020603050405020304" pitchFamily="18" charset="0"/>
              </a:rPr>
              <a:t>trying_to_check_error</a:t>
            </a:r>
            <a:r>
              <a:rPr lang="en-IN" sz="1600" dirty="0">
                <a:latin typeface="Times New Roman" panose="02020603050405020304" pitchFamily="18" charset="0"/>
                <a:cs typeface="Times New Roman" panose="02020603050405020304" pitchFamily="18" charset="0"/>
              </a:rPr>
              <a:t>' is not defined Error Caused</a:t>
            </a:r>
          </a:p>
          <a:p>
            <a:pPr fontAlgn="base"/>
            <a:r>
              <a:rPr lang="en-IN" sz="1600" dirty="0">
                <a:latin typeface="Times New Roman" panose="02020603050405020304" pitchFamily="18" charset="0"/>
                <a:cs typeface="Times New Roman" panose="02020603050405020304" pitchFamily="18" charset="0"/>
              </a:rPr>
              <a:t> </a:t>
            </a:r>
          </a:p>
          <a:p>
            <a:pPr fontAlgn="base"/>
            <a:r>
              <a:rPr lang="en-IN" sz="1600" dirty="0">
                <a:solidFill>
                  <a:schemeClr val="accent1"/>
                </a:solidFill>
                <a:latin typeface="Times New Roman" panose="02020603050405020304" pitchFamily="18" charset="0"/>
                <a:cs typeface="Times New Roman" panose="02020603050405020304" pitchFamily="18" charset="0"/>
              </a:rPr>
              <a:t>Output in Python 3.x :</a:t>
            </a:r>
          </a:p>
          <a:p>
            <a:pPr fontAlgn="base"/>
            <a:r>
              <a:rPr lang="en-IN" sz="1600" dirty="0">
                <a:latin typeface="Times New Roman" panose="02020603050405020304" pitchFamily="18" charset="0"/>
                <a:cs typeface="Times New Roman" panose="02020603050405020304" pitchFamily="18" charset="0"/>
              </a:rPr>
              <a:t> </a:t>
            </a:r>
          </a:p>
          <a:p>
            <a:pPr fontAlgn="base"/>
            <a:r>
              <a:rPr lang="en-IN" sz="1600" dirty="0">
                <a:latin typeface="Times New Roman" panose="02020603050405020304" pitchFamily="18" charset="0"/>
                <a:cs typeface="Times New Roman" panose="02020603050405020304" pitchFamily="18" charset="0"/>
              </a:rPr>
              <a:t>File "</a:t>
            </a:r>
            <a:r>
              <a:rPr lang="en-IN" sz="1600" dirty="0" err="1">
                <a:latin typeface="Times New Roman" panose="02020603050405020304" pitchFamily="18" charset="0"/>
                <a:cs typeface="Times New Roman" panose="02020603050405020304" pitchFamily="18" charset="0"/>
              </a:rPr>
              <a:t>a.py</a:t>
            </a:r>
            <a:r>
              <a:rPr lang="en-IN" sz="1600" dirty="0">
                <a:latin typeface="Times New Roman" panose="02020603050405020304" pitchFamily="18" charset="0"/>
                <a:cs typeface="Times New Roman" panose="02020603050405020304" pitchFamily="18" charset="0"/>
              </a:rPr>
              <a:t>", line 3</a:t>
            </a:r>
          </a:p>
          <a:p>
            <a:pPr fontAlgn="base"/>
            <a:r>
              <a:rPr lang="en-IN" sz="1600" dirty="0">
                <a:latin typeface="Times New Roman" panose="02020603050405020304" pitchFamily="18" charset="0"/>
                <a:cs typeface="Times New Roman" panose="02020603050405020304" pitchFamily="18" charset="0"/>
              </a:rPr>
              <a:t> </a:t>
            </a:r>
          </a:p>
          <a:p>
            <a:pPr fontAlgn="base"/>
            <a:r>
              <a:rPr lang="en-IN" sz="1600" dirty="0">
                <a:latin typeface="Times New Roman" panose="02020603050405020304" pitchFamily="18" charset="0"/>
                <a:cs typeface="Times New Roman" panose="02020603050405020304" pitchFamily="18" charset="0"/>
              </a:rPr>
              <a:t>    except </a:t>
            </a:r>
            <a:r>
              <a:rPr lang="en-IN" sz="1600" dirty="0" err="1">
                <a:latin typeface="Times New Roman" panose="02020603050405020304" pitchFamily="18" charset="0"/>
                <a:cs typeface="Times New Roman" panose="02020603050405020304" pitchFamily="18" charset="0"/>
              </a:rPr>
              <a:t>NameError</a:t>
            </a:r>
            <a:r>
              <a:rPr lang="en-IN" sz="1600" dirty="0">
                <a:latin typeface="Times New Roman" panose="02020603050405020304" pitchFamily="18" charset="0"/>
                <a:cs typeface="Times New Roman" panose="02020603050405020304" pitchFamily="18" charset="0"/>
              </a:rPr>
              <a:t>, err:</a:t>
            </a:r>
          </a:p>
          <a:p>
            <a:pPr fontAlgn="base"/>
            <a:r>
              <a:rPr lang="en-IN" sz="1600" dirty="0">
                <a:latin typeface="Times New Roman" panose="02020603050405020304" pitchFamily="18" charset="0"/>
                <a:cs typeface="Times New Roman" panose="02020603050405020304" pitchFamily="18" charset="0"/>
              </a:rPr>
              <a:t>                   ^</a:t>
            </a:r>
          </a:p>
          <a:p>
            <a:pPr fontAlgn="base"/>
            <a:r>
              <a:rPr lang="en-IN" sz="1600" dirty="0" err="1">
                <a:latin typeface="Times New Roman" panose="02020603050405020304" pitchFamily="18" charset="0"/>
                <a:cs typeface="Times New Roman" panose="02020603050405020304" pitchFamily="18" charset="0"/>
              </a:rPr>
              <a:t>SyntaxError</a:t>
            </a:r>
            <a:r>
              <a:rPr lang="en-IN" sz="1600" dirty="0">
                <a:latin typeface="Times New Roman" panose="02020603050405020304" pitchFamily="18" charset="0"/>
                <a:cs typeface="Times New Roman" panose="02020603050405020304" pitchFamily="18" charset="0"/>
              </a:rPr>
              <a:t>: invalid syntax</a:t>
            </a:r>
          </a:p>
          <a:p>
            <a:pPr fontAlgn="base"/>
            <a:r>
              <a:rPr lang="en-IN" sz="1600" dirty="0">
                <a:latin typeface="Times New Roman" panose="02020603050405020304" pitchFamily="18" charset="0"/>
                <a:cs typeface="Times New Roman" panose="02020603050405020304" pitchFamily="18" charset="0"/>
              </a:rPr>
              <a:t>'’’</a:t>
            </a:r>
          </a:p>
          <a:p>
            <a:pPr fontAlgn="base"/>
            <a:endParaRPr lang="en-IN" sz="1600" dirty="0">
              <a:latin typeface="Times New Roman" panose="02020603050405020304" pitchFamily="18" charset="0"/>
              <a:cs typeface="Times New Roman" panose="02020603050405020304" pitchFamily="18" charset="0"/>
            </a:endParaRPr>
          </a:p>
          <a:p>
            <a:pPr fontAlgn="base"/>
            <a:endParaRPr lang="en-IN"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3042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1572DC-53EA-864E-8B23-F0B1BE758840}"/>
              </a:ext>
            </a:extLst>
          </p:cNvPr>
          <p:cNvSpPr txBox="1"/>
          <p:nvPr/>
        </p:nvSpPr>
        <p:spPr>
          <a:xfrm>
            <a:off x="536028" y="493986"/>
            <a:ext cx="10562896" cy="5878532"/>
          </a:xfrm>
          <a:prstGeom prst="rect">
            <a:avLst/>
          </a:prstGeom>
          <a:noFill/>
        </p:spPr>
        <p:txBody>
          <a:bodyPr wrap="square" rtlCol="0">
            <a:spAutoFit/>
          </a:bodyPr>
          <a:lstStyle/>
          <a:p>
            <a:pPr fontAlgn="base"/>
            <a:r>
              <a:rPr lang="en-IN" dirty="0">
                <a:solidFill>
                  <a:schemeClr val="accent1"/>
                </a:solidFill>
                <a:latin typeface="Times New Roman" panose="02020603050405020304" pitchFamily="18" charset="0"/>
                <a:cs typeface="Times New Roman" panose="02020603050405020304" pitchFamily="18" charset="0"/>
              </a:rPr>
              <a:t>Ex - </a:t>
            </a:r>
          </a:p>
          <a:p>
            <a:pPr fontAlgn="base"/>
            <a:r>
              <a:rPr lang="en-IN" dirty="0">
                <a:latin typeface="Times New Roman" panose="02020603050405020304" pitchFamily="18" charset="0"/>
                <a:cs typeface="Times New Roman" panose="02020603050405020304" pitchFamily="18" charset="0"/>
              </a:rPr>
              <a:t>try:</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trying_to_check_error</a:t>
            </a:r>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except </a:t>
            </a:r>
            <a:r>
              <a:rPr lang="en-IN" dirty="0" err="1">
                <a:latin typeface="Times New Roman" panose="02020603050405020304" pitchFamily="18" charset="0"/>
                <a:cs typeface="Times New Roman" panose="02020603050405020304" pitchFamily="18" charset="0"/>
              </a:rPr>
              <a:t>NameError</a:t>
            </a:r>
            <a:r>
              <a:rPr lang="en-IN" dirty="0">
                <a:latin typeface="Times New Roman" panose="02020603050405020304" pitchFamily="18" charset="0"/>
                <a:cs typeface="Times New Roman" panose="02020603050405020304" pitchFamily="18" charset="0"/>
              </a:rPr>
              <a:t> as err: # 'as' is needed in Python 3.x</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print (err, 'Error Caused')</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a:t>
            </a:r>
          </a:p>
          <a:p>
            <a:pPr fontAlgn="base"/>
            <a:r>
              <a:rPr lang="en-IN" dirty="0">
                <a:solidFill>
                  <a:schemeClr val="accent1"/>
                </a:solidFill>
                <a:latin typeface="Times New Roman" panose="02020603050405020304" pitchFamily="18" charset="0"/>
                <a:cs typeface="Times New Roman" panose="02020603050405020304" pitchFamily="18" charset="0"/>
              </a:rPr>
              <a:t>Output in Python 2.x:</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a:t>
            </a:r>
            <a:r>
              <a:rPr lang="en-IN" dirty="0" err="1">
                <a:latin typeface="Times New Roman" panose="02020603050405020304" pitchFamily="18" charset="0"/>
                <a:cs typeface="Times New Roman" panose="02020603050405020304" pitchFamily="18" charset="0"/>
              </a:rPr>
              <a:t>NameError</a:t>
            </a:r>
            <a:r>
              <a:rPr lang="en-IN" dirty="0">
                <a:latin typeface="Times New Roman" panose="02020603050405020304" pitchFamily="18" charset="0"/>
                <a:cs typeface="Times New Roman" panose="02020603050405020304" pitchFamily="18" charset="0"/>
              </a:rPr>
              <a:t>("name '</a:t>
            </a:r>
            <a:r>
              <a:rPr lang="en-IN" dirty="0" err="1">
                <a:latin typeface="Times New Roman" panose="02020603050405020304" pitchFamily="18" charset="0"/>
                <a:cs typeface="Times New Roman" panose="02020603050405020304" pitchFamily="18" charset="0"/>
              </a:rPr>
              <a:t>trying_to_check_error</a:t>
            </a:r>
            <a:r>
              <a:rPr lang="en-IN" dirty="0">
                <a:latin typeface="Times New Roman" panose="02020603050405020304" pitchFamily="18" charset="0"/>
                <a:cs typeface="Times New Roman" panose="02020603050405020304" pitchFamily="18" charset="0"/>
              </a:rPr>
              <a:t>' is not defined",), 'Error Caused')</a:t>
            </a:r>
          </a:p>
          <a:p>
            <a:pPr fontAlgn="base"/>
            <a:r>
              <a:rPr lang="en-IN" dirty="0">
                <a:latin typeface="Times New Roman" panose="02020603050405020304" pitchFamily="18" charset="0"/>
                <a:cs typeface="Times New Roman" panose="02020603050405020304" pitchFamily="18" charset="0"/>
              </a:rPr>
              <a:t> </a:t>
            </a:r>
          </a:p>
          <a:p>
            <a:pPr fontAlgn="base"/>
            <a:r>
              <a:rPr lang="en-IN" dirty="0">
                <a:solidFill>
                  <a:schemeClr val="accent1"/>
                </a:solidFill>
                <a:latin typeface="Times New Roman" panose="02020603050405020304" pitchFamily="18" charset="0"/>
                <a:cs typeface="Times New Roman" panose="02020603050405020304" pitchFamily="18" charset="0"/>
              </a:rPr>
              <a:t>Output in Python 3.x :</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name '</a:t>
            </a:r>
            <a:r>
              <a:rPr lang="en-IN" dirty="0" err="1">
                <a:latin typeface="Times New Roman" panose="02020603050405020304" pitchFamily="18" charset="0"/>
                <a:cs typeface="Times New Roman" panose="02020603050405020304" pitchFamily="18" charset="0"/>
              </a:rPr>
              <a:t>trying_to_check_error</a:t>
            </a:r>
            <a:r>
              <a:rPr lang="en-IN" dirty="0">
                <a:latin typeface="Times New Roman" panose="02020603050405020304" pitchFamily="18" charset="0"/>
                <a:cs typeface="Times New Roman" panose="02020603050405020304" pitchFamily="18" charset="0"/>
              </a:rPr>
              <a:t>' is not defined Error Caused</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a:t>
            </a:r>
          </a:p>
          <a:p>
            <a:endParaRPr lang="en-US" sz="1600" dirty="0">
              <a:latin typeface="+mj-lt"/>
            </a:endParaRPr>
          </a:p>
        </p:txBody>
      </p:sp>
    </p:spTree>
    <p:extLst>
      <p:ext uri="{BB962C8B-B14F-4D97-AF65-F5344CB8AC3E}">
        <p14:creationId xmlns:p14="http://schemas.microsoft.com/office/powerpoint/2010/main" val="1797851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B56FDB-8F86-FC4E-BF53-182BB2D31019}"/>
              </a:ext>
            </a:extLst>
          </p:cNvPr>
          <p:cNvSpPr txBox="1"/>
          <p:nvPr/>
        </p:nvSpPr>
        <p:spPr>
          <a:xfrm>
            <a:off x="483477" y="641131"/>
            <a:ext cx="11267090" cy="5632311"/>
          </a:xfrm>
          <a:prstGeom prst="rect">
            <a:avLst/>
          </a:prstGeom>
          <a:noFill/>
        </p:spPr>
        <p:txBody>
          <a:bodyPr wrap="square" rtlCol="0">
            <a:spAutoFit/>
          </a:bodyPr>
          <a:lstStyle/>
          <a:p>
            <a:r>
              <a:rPr lang="en-IN" b="1" dirty="0">
                <a:solidFill>
                  <a:schemeClr val="accent2"/>
                </a:solidFill>
                <a:latin typeface="Times New Roman" panose="02020603050405020304" pitchFamily="18" charset="0"/>
                <a:cs typeface="Times New Roman" panose="02020603050405020304" pitchFamily="18" charset="0"/>
              </a:rPr>
              <a:t>6. __future__ module</a:t>
            </a:r>
          </a:p>
          <a:p>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This is basically not a difference between the two versions, but a useful thing to mention here. The idea of the __future__ module is to help migrate to Python 3.x.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If we are planning to have Python 3.x support in our 2.x code, we can use </a:t>
            </a:r>
            <a:r>
              <a:rPr lang="en-IN" b="1" dirty="0">
                <a:latin typeface="Times New Roman" panose="02020603050405020304" pitchFamily="18" charset="0"/>
                <a:cs typeface="Times New Roman" panose="02020603050405020304" pitchFamily="18" charset="0"/>
              </a:rPr>
              <a:t>_future_</a:t>
            </a:r>
            <a:r>
              <a:rPr lang="en-IN" dirty="0">
                <a:latin typeface="Times New Roman" panose="02020603050405020304" pitchFamily="18" charset="0"/>
                <a:cs typeface="Times New Roman" panose="02020603050405020304" pitchFamily="18" charset="0"/>
              </a:rPr>
              <a:t> imports in our code.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For example, in the Python 2.x code below, we use Python 3.x’s integer division </a:t>
            </a:r>
            <a:r>
              <a:rPr lang="en-IN" dirty="0" err="1">
                <a:latin typeface="Times New Roman" panose="02020603050405020304" pitchFamily="18" charset="0"/>
                <a:cs typeface="Times New Roman" panose="02020603050405020304" pitchFamily="18" charset="0"/>
              </a:rPr>
              <a:t>behavior</a:t>
            </a:r>
            <a:r>
              <a:rPr lang="en-IN" dirty="0">
                <a:latin typeface="Times New Roman" panose="02020603050405020304" pitchFamily="18" charset="0"/>
                <a:cs typeface="Times New Roman" panose="02020603050405020304" pitchFamily="18" charset="0"/>
              </a:rPr>
              <a:t> using the __future__ module.</a:t>
            </a:r>
          </a:p>
          <a:p>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 In below python 2.x code, division works </a:t>
            </a:r>
          </a:p>
          <a:p>
            <a:pPr fontAlgn="base"/>
            <a:r>
              <a:rPr lang="en-IN" dirty="0">
                <a:latin typeface="Times New Roman" panose="02020603050405020304" pitchFamily="18" charset="0"/>
                <a:cs typeface="Times New Roman" panose="02020603050405020304" pitchFamily="18" charset="0"/>
              </a:rPr>
              <a:t># same as Python 3.x because we use  __future__</a:t>
            </a:r>
          </a:p>
          <a:p>
            <a:pPr fontAlgn="base"/>
            <a:r>
              <a:rPr lang="en-IN" dirty="0">
                <a:latin typeface="Times New Roman" panose="02020603050405020304" pitchFamily="18" charset="0"/>
                <a:cs typeface="Times New Roman" panose="02020603050405020304" pitchFamily="18" charset="0"/>
              </a:rPr>
              <a:t> </a:t>
            </a:r>
          </a:p>
          <a:p>
            <a:pPr fontAlgn="base"/>
            <a:r>
              <a:rPr lang="en-IN" dirty="0">
                <a:solidFill>
                  <a:schemeClr val="accent1"/>
                </a:solidFill>
                <a:latin typeface="Times New Roman" panose="02020603050405020304" pitchFamily="18" charset="0"/>
                <a:cs typeface="Times New Roman" panose="02020603050405020304" pitchFamily="18" charset="0"/>
              </a:rPr>
              <a:t>Ex - </a:t>
            </a:r>
          </a:p>
          <a:p>
            <a:pPr fontAlgn="base"/>
            <a:r>
              <a:rPr lang="en-IN" dirty="0">
                <a:latin typeface="Times New Roman" panose="02020603050405020304" pitchFamily="18" charset="0"/>
                <a:cs typeface="Times New Roman" panose="02020603050405020304" pitchFamily="18" charset="0"/>
              </a:rPr>
              <a:t>from __future__ import division</a:t>
            </a:r>
          </a:p>
          <a:p>
            <a:pPr fontAlgn="base"/>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print 7 / 5</a:t>
            </a:r>
          </a:p>
          <a:p>
            <a:pPr fontAlgn="base"/>
            <a:r>
              <a:rPr lang="en-IN" dirty="0">
                <a:latin typeface="Times New Roman" panose="02020603050405020304" pitchFamily="18" charset="0"/>
                <a:cs typeface="Times New Roman" panose="02020603050405020304" pitchFamily="18" charset="0"/>
              </a:rPr>
              <a:t>print -7 / 5</a:t>
            </a:r>
          </a:p>
          <a:p>
            <a:pPr fontAlgn="base"/>
            <a:endParaRPr lang="en-IN" dirty="0">
              <a:latin typeface="Times New Roman" panose="02020603050405020304" pitchFamily="18" charset="0"/>
              <a:cs typeface="Times New Roman" panose="02020603050405020304" pitchFamily="18" charset="0"/>
            </a:endParaRPr>
          </a:p>
          <a:p>
            <a:pPr fontAlgn="base"/>
            <a:r>
              <a:rPr lang="en-IN" dirty="0">
                <a:solidFill>
                  <a:schemeClr val="accent1"/>
                </a:solidFill>
                <a:latin typeface="Times New Roman" panose="02020603050405020304" pitchFamily="18" charset="0"/>
                <a:cs typeface="Times New Roman" panose="02020603050405020304" pitchFamily="18" charset="0"/>
              </a:rPr>
              <a:t>Output - </a:t>
            </a:r>
          </a:p>
          <a:p>
            <a:pPr fontAlgn="base"/>
            <a:r>
              <a:rPr lang="en-IN" dirty="0">
                <a:latin typeface="Times New Roman" panose="02020603050405020304" pitchFamily="18" charset="0"/>
                <a:cs typeface="Times New Roman" panose="02020603050405020304" pitchFamily="18" charset="0"/>
              </a:rPr>
              <a:t>1.4 </a:t>
            </a:r>
          </a:p>
          <a:p>
            <a:pPr fontAlgn="base"/>
            <a:r>
              <a:rPr lang="en-IN" dirty="0">
                <a:latin typeface="Times New Roman" panose="02020603050405020304" pitchFamily="18" charset="0"/>
                <a:cs typeface="Times New Roman" panose="02020603050405020304" pitchFamily="18" charset="0"/>
              </a:rPr>
              <a:t>-1.4 </a:t>
            </a:r>
          </a:p>
          <a:p>
            <a:r>
              <a:rPr lang="en-IN" dirty="0">
                <a:latin typeface="+mj-lt"/>
              </a:rPr>
              <a:t> </a:t>
            </a:r>
            <a:endParaRPr lang="en-US" dirty="0">
              <a:latin typeface="+mj-lt"/>
            </a:endParaRPr>
          </a:p>
        </p:txBody>
      </p:sp>
    </p:spTree>
    <p:extLst>
      <p:ext uri="{BB962C8B-B14F-4D97-AF65-F5344CB8AC3E}">
        <p14:creationId xmlns:p14="http://schemas.microsoft.com/office/powerpoint/2010/main" val="70344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A8B606-3EE4-6146-BAD2-E17CCFA1E173}"/>
              </a:ext>
            </a:extLst>
          </p:cNvPr>
          <p:cNvSpPr txBox="1"/>
          <p:nvPr/>
        </p:nvSpPr>
        <p:spPr>
          <a:xfrm>
            <a:off x="356286" y="271582"/>
            <a:ext cx="11479427" cy="5940088"/>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What is python?</a:t>
            </a:r>
          </a:p>
          <a:p>
            <a:endParaRPr lang="en-IN" b="1" dirty="0">
              <a:latin typeface="Times New Roman" panose="02020603050405020304" pitchFamily="18" charset="0"/>
              <a:cs typeface="Times New Roman" panose="02020603050405020304" pitchFamily="18" charset="0"/>
            </a:endParaRPr>
          </a:p>
          <a:p>
            <a:pPr lvl="1"/>
            <a:r>
              <a:rPr lang="en-IN" dirty="0"/>
              <a:t>Python is a simple, general purpose, high level, and object-oriented programming </a:t>
            </a:r>
            <a:r>
              <a:rPr lang="en-IN" dirty="0" err="1"/>
              <a:t>language.Python</a:t>
            </a:r>
            <a:r>
              <a:rPr lang="en-IN" dirty="0"/>
              <a:t> is an interpreted scripting language also.</a:t>
            </a:r>
          </a:p>
          <a:p>
            <a:pPr lvl="1"/>
            <a:r>
              <a:rPr lang="en-IN" dirty="0"/>
              <a:t>Python programming language (latest Python 3) is being used in web development, Machine Learning applications, along with all cutting-edge technology in Software Industry. Python Programming Language is very well suited for Beginners, also for experienced programmers with other programming languages like C++ and Java.</a:t>
            </a:r>
          </a:p>
          <a:p>
            <a:pPr lvl="1"/>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solidFill>
                  <a:schemeClr val="accent2"/>
                </a:solidFill>
                <a:latin typeface="Times New Roman" panose="02020603050405020304" pitchFamily="18" charset="0"/>
                <a:cs typeface="Times New Roman" panose="02020603050405020304" pitchFamily="18" charset="0"/>
              </a:rPr>
              <a:t>History Of Python – </a:t>
            </a:r>
          </a:p>
          <a:p>
            <a:endParaRPr lang="en-IN" dirty="0">
              <a:latin typeface="Times New Roman" panose="02020603050405020304" pitchFamily="18" charset="0"/>
              <a:cs typeface="Times New Roman" panose="02020603050405020304" pitchFamily="18" charset="0"/>
            </a:endParaRPr>
          </a:p>
          <a:p>
            <a:pPr lvl="1"/>
            <a:r>
              <a:rPr lang="en-IN" dirty="0"/>
              <a:t>Python was developed by Guido van Rossum in the late eighties and early nineties at the National Research Institute for Mathematics and Computer Science in the Netherlands.</a:t>
            </a:r>
          </a:p>
          <a:p>
            <a:pPr lvl="1"/>
            <a:endParaRPr lang="en-IN" dirty="0"/>
          </a:p>
          <a:p>
            <a:pPr lvl="1"/>
            <a:r>
              <a:rPr lang="en-IN" b="1" dirty="0"/>
              <a:t>Python 3.10.</a:t>
            </a:r>
            <a:r>
              <a:rPr lang="en-IN" dirty="0"/>
              <a:t> </a:t>
            </a:r>
            <a:r>
              <a:rPr lang="en-IN" b="1" dirty="0"/>
              <a:t>0</a:t>
            </a:r>
            <a:r>
              <a:rPr lang="en-IN" dirty="0"/>
              <a:t> is the newest major release of the Python programming language, and it contains many new features and optimizations.</a:t>
            </a:r>
          </a:p>
          <a:p>
            <a:pPr lvl="1"/>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653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1C485E-777C-074E-B8E1-3594875789AA}"/>
              </a:ext>
            </a:extLst>
          </p:cNvPr>
          <p:cNvSpPr txBox="1"/>
          <p:nvPr/>
        </p:nvSpPr>
        <p:spPr>
          <a:xfrm>
            <a:off x="483476" y="746234"/>
            <a:ext cx="3986989" cy="2031325"/>
          </a:xfrm>
          <a:prstGeom prst="rect">
            <a:avLst/>
          </a:prstGeom>
          <a:noFill/>
        </p:spPr>
        <p:txBody>
          <a:bodyPr wrap="none" rtlCol="0">
            <a:spAutoFit/>
          </a:bodyPr>
          <a:lstStyle/>
          <a:p>
            <a:pPr fontAlgn="base"/>
            <a:r>
              <a:rPr lang="en-IN" dirty="0">
                <a:solidFill>
                  <a:schemeClr val="accent1"/>
                </a:solidFill>
                <a:latin typeface="Times New Roman" panose="02020603050405020304" pitchFamily="18" charset="0"/>
                <a:cs typeface="Times New Roman" panose="02020603050405020304" pitchFamily="18" charset="0"/>
              </a:rPr>
              <a:t>Ex-2 </a:t>
            </a:r>
          </a:p>
          <a:p>
            <a:pPr fontAlgn="base"/>
            <a:endParaRPr lang="en-IN" dirty="0">
              <a:latin typeface="Times New Roman" panose="02020603050405020304" pitchFamily="18" charset="0"/>
              <a:cs typeface="Times New Roman" panose="02020603050405020304" pitchFamily="18" charset="0"/>
            </a:endParaRPr>
          </a:p>
          <a:p>
            <a:pPr fontAlgn="base"/>
            <a:r>
              <a:rPr lang="en-IN" dirty="0">
                <a:latin typeface="Times New Roman" panose="02020603050405020304" pitchFamily="18" charset="0"/>
                <a:cs typeface="Times New Roman" panose="02020603050405020304" pitchFamily="18" charset="0"/>
              </a:rPr>
              <a:t>from __future__ import </a:t>
            </a:r>
            <a:r>
              <a:rPr lang="en-IN" dirty="0" err="1">
                <a:latin typeface="Times New Roman" panose="02020603050405020304" pitchFamily="18" charset="0"/>
                <a:cs typeface="Times New Roman" panose="02020603050405020304" pitchFamily="18" charset="0"/>
              </a:rPr>
              <a:t>print_function</a:t>
            </a:r>
            <a:r>
              <a:rPr lang="en-IN" dirty="0">
                <a:latin typeface="Times New Roman" panose="02020603050405020304" pitchFamily="18" charset="0"/>
                <a:cs typeface="Times New Roman" panose="02020603050405020304" pitchFamily="18" charset="0"/>
              </a:rPr>
              <a:t>    </a:t>
            </a:r>
          </a:p>
          <a:p>
            <a:pPr fontAlgn="base"/>
            <a:r>
              <a:rPr lang="en-IN" dirty="0">
                <a:latin typeface="Times New Roman" panose="02020603050405020304" pitchFamily="18" charset="0"/>
                <a:cs typeface="Times New Roman" panose="02020603050405020304" pitchFamily="18" charset="0"/>
              </a:rPr>
              <a:t>print(”</a:t>
            </a:r>
            <a:r>
              <a:rPr lang="en-IN" dirty="0" err="1">
                <a:latin typeface="Times New Roman" panose="02020603050405020304" pitchFamily="18" charset="0"/>
                <a:cs typeface="Times New Roman" panose="02020603050405020304" pitchFamily="18" charset="0"/>
              </a:rPr>
              <a:t>IAmLearningPython</a:t>
            </a:r>
            <a:r>
              <a:rPr lang="en-IN"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solidFill>
                  <a:schemeClr val="accent1"/>
                </a:solidFill>
                <a:latin typeface="Times New Roman" panose="02020603050405020304" pitchFamily="18" charset="0"/>
                <a:cs typeface="Times New Roman" panose="02020603050405020304" pitchFamily="18" charset="0"/>
              </a:rPr>
              <a:t>Output – </a:t>
            </a:r>
          </a:p>
          <a:p>
            <a:r>
              <a:rPr lang="en-IN" dirty="0" err="1">
                <a:solidFill>
                  <a:prstClr val="black"/>
                </a:solidFill>
                <a:latin typeface="Times New Roman" panose="02020603050405020304" pitchFamily="18" charset="0"/>
                <a:cs typeface="Times New Roman" panose="02020603050405020304" pitchFamily="18" charset="0"/>
              </a:rPr>
              <a:t>IAmLearningPython</a:t>
            </a:r>
            <a:r>
              <a:rPr lang="en-I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2702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24C2BD-8F69-ED47-830B-F0A424D8DB41}"/>
              </a:ext>
            </a:extLst>
          </p:cNvPr>
          <p:cNvSpPr txBox="1"/>
          <p:nvPr/>
        </p:nvSpPr>
        <p:spPr>
          <a:xfrm>
            <a:off x="407774" y="420130"/>
            <a:ext cx="11343502" cy="5386090"/>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Why Used Python?</a:t>
            </a:r>
          </a:p>
          <a:p>
            <a:endParaRPr lang="en-US" dirty="0">
              <a:latin typeface="Times New Roman" panose="02020603050405020304" pitchFamily="18" charset="0"/>
              <a:cs typeface="Times New Roman" panose="02020603050405020304" pitchFamily="18" charset="0"/>
            </a:endParaRPr>
          </a:p>
          <a:p>
            <a:pPr lvl="1"/>
            <a:r>
              <a:rPr lang="en-IN" dirty="0"/>
              <a:t>Python is currently the most widely used multi-purpose, high-level programming language.</a:t>
            </a:r>
          </a:p>
          <a:p>
            <a:pPr lvl="1"/>
            <a:r>
              <a:rPr lang="en-IN" dirty="0">
                <a:latin typeface="Times New Roman" panose="02020603050405020304" pitchFamily="18" charset="0"/>
                <a:cs typeface="Times New Roman" panose="02020603050405020304" pitchFamily="18" charset="0"/>
              </a:rPr>
              <a:t>The various areas of Python use are given below.</a:t>
            </a:r>
          </a:p>
          <a:p>
            <a:pPr lvl="1"/>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Science</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Mining</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Desktop Applications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Console-based Applications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Mobile Applications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Software Development</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Artificial Intelligence</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Web Applications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Enterprise Applications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3D CAD Applications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Machine Learning</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Computer Vision or Image Processing Applications.</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Speech Recognitions</a:t>
            </a:r>
          </a:p>
          <a:p>
            <a:pPr lvl="1"/>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96375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C51A3F-F796-9242-80DD-57B516309D4D}"/>
              </a:ext>
            </a:extLst>
          </p:cNvPr>
          <p:cNvSpPr txBox="1"/>
          <p:nvPr/>
        </p:nvSpPr>
        <p:spPr>
          <a:xfrm>
            <a:off x="418070" y="383059"/>
            <a:ext cx="11355860" cy="5170646"/>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Why Learn Python?</a:t>
            </a:r>
          </a:p>
          <a:p>
            <a:endParaRPr lang="en-US" sz="2000" dirty="0">
              <a:solidFill>
                <a:srgbClr val="FF0000"/>
              </a:solidFill>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Python provides many useful features to the programmer. These features make it most popular and widely used language. We have listed below few-essential feature of Python.</a:t>
            </a:r>
          </a:p>
          <a:p>
            <a:pPr lvl="1"/>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Easy to use and Learn</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Expressive Language</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Interpreted Language</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Object-Oriented Language</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Open-Source Language</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Extensible</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Learn Standard Library</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GUI Programming Support - </a:t>
            </a:r>
            <a:r>
              <a:rPr lang="en-IN" dirty="0" err="1">
                <a:latin typeface="Times New Roman" panose="02020603050405020304" pitchFamily="18" charset="0"/>
                <a:cs typeface="Times New Roman" panose="02020603050405020304" pitchFamily="18" charset="0"/>
              </a:rPr>
              <a:t>Tkinter</a:t>
            </a:r>
            <a:endParaRPr lang="en-IN"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Integrated </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Embeddable</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Dynamic Memory Allocation</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Wide Range of Libraries and Frameworks </a:t>
            </a:r>
          </a:p>
          <a:p>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8167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997AC7-2B8E-C64F-ABF7-7435DF7FDD10}"/>
              </a:ext>
            </a:extLst>
          </p:cNvPr>
          <p:cNvSpPr txBox="1"/>
          <p:nvPr/>
        </p:nvSpPr>
        <p:spPr>
          <a:xfrm>
            <a:off x="498389" y="395417"/>
            <a:ext cx="11195221" cy="3046988"/>
          </a:xfrm>
          <a:prstGeom prst="rect">
            <a:avLst/>
          </a:prstGeom>
          <a:noFill/>
        </p:spPr>
        <p:txBody>
          <a:bodyPr wrap="square" rtlCol="0">
            <a:spAutoFit/>
          </a:bodyPr>
          <a:lstStyle/>
          <a:p>
            <a:r>
              <a:rPr lang="en-IN" sz="2000" dirty="0">
                <a:solidFill>
                  <a:schemeClr val="accent2"/>
                </a:solidFill>
                <a:latin typeface="Times New Roman" panose="02020603050405020304" pitchFamily="18" charset="0"/>
                <a:cs typeface="Times New Roman" panose="02020603050405020304" pitchFamily="18" charset="0"/>
              </a:rPr>
              <a:t>Python Popular Frameworks and Libraries</a:t>
            </a:r>
          </a:p>
          <a:p>
            <a:endParaRPr lang="en-US"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Python has wide range of libraries and frameworks widely used in various fields such as machine learning, artificial intelligence, web applications, etc. We define some popular frameworks and libraries of Python as follows.</a:t>
            </a:r>
          </a:p>
          <a:p>
            <a:pPr lvl="1"/>
            <a:endParaRPr lang="en-IN" dirty="0">
              <a:latin typeface="Times New Roman" panose="02020603050405020304" pitchFamily="18" charset="0"/>
              <a:cs typeface="Times New Roman" panose="02020603050405020304" pitchFamily="18" charset="0"/>
            </a:endParaRPr>
          </a:p>
          <a:p>
            <a:pPr lvl="1"/>
            <a:r>
              <a:rPr lang="en-IN" sz="1600" b="1" dirty="0">
                <a:latin typeface="Times New Roman" panose="02020603050405020304" pitchFamily="18" charset="0"/>
                <a:cs typeface="Times New Roman" panose="02020603050405020304" pitchFamily="18" charset="0"/>
              </a:rPr>
              <a:t>Web development (Server-side) -</a:t>
            </a:r>
            <a:r>
              <a:rPr lang="en-IN" sz="1600" dirty="0">
                <a:latin typeface="Times New Roman" panose="02020603050405020304" pitchFamily="18" charset="0"/>
                <a:cs typeface="Times New Roman" panose="02020603050405020304" pitchFamily="18" charset="0"/>
              </a:rPr>
              <a:t> Django, Flask, Pyramid, </a:t>
            </a:r>
            <a:r>
              <a:rPr lang="en-IN" sz="1600" dirty="0" err="1">
                <a:latin typeface="Times New Roman" panose="02020603050405020304" pitchFamily="18" charset="0"/>
                <a:cs typeface="Times New Roman" panose="02020603050405020304" pitchFamily="18" charset="0"/>
              </a:rPr>
              <a:t>CherryPy</a:t>
            </a:r>
            <a:endParaRPr lang="en-IN" sz="1600" dirty="0">
              <a:latin typeface="Times New Roman" panose="02020603050405020304" pitchFamily="18" charset="0"/>
              <a:cs typeface="Times New Roman" panose="02020603050405020304" pitchFamily="18" charset="0"/>
            </a:endParaRPr>
          </a:p>
          <a:p>
            <a:pPr lvl="1"/>
            <a:r>
              <a:rPr lang="en-IN" sz="1600" b="1" dirty="0">
                <a:latin typeface="Times New Roman" panose="02020603050405020304" pitchFamily="18" charset="0"/>
                <a:cs typeface="Times New Roman" panose="02020603050405020304" pitchFamily="18" charset="0"/>
              </a:rPr>
              <a:t>GUIs based applications -</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Tkinter</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PyGTK</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PyQt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PyJs</a:t>
            </a:r>
            <a:r>
              <a:rPr lang="en-IN" sz="1600" dirty="0">
                <a:latin typeface="Times New Roman" panose="02020603050405020304" pitchFamily="18" charset="0"/>
                <a:cs typeface="Times New Roman" panose="02020603050405020304" pitchFamily="18" charset="0"/>
              </a:rPr>
              <a:t>, etc.</a:t>
            </a:r>
          </a:p>
          <a:p>
            <a:pPr lvl="1"/>
            <a:r>
              <a:rPr lang="en-IN" sz="1600" b="1" dirty="0">
                <a:latin typeface="Times New Roman" panose="02020603050405020304" pitchFamily="18" charset="0"/>
                <a:cs typeface="Times New Roman" panose="02020603050405020304" pitchFamily="18" charset="0"/>
              </a:rPr>
              <a:t>Machine Learning -</a:t>
            </a:r>
            <a:r>
              <a:rPr lang="en-IN" sz="1600" dirty="0">
                <a:latin typeface="Times New Roman" panose="02020603050405020304" pitchFamily="18" charset="0"/>
                <a:cs typeface="Times New Roman" panose="02020603050405020304" pitchFamily="18" charset="0"/>
              </a:rPr>
              <a:t> TensorFlow, </a:t>
            </a:r>
            <a:r>
              <a:rPr lang="en-IN" sz="1600" dirty="0" err="1">
                <a:latin typeface="Times New Roman" panose="02020603050405020304" pitchFamily="18" charset="0"/>
                <a:cs typeface="Times New Roman" panose="02020603050405020304" pitchFamily="18" charset="0"/>
              </a:rPr>
              <a:t>PyTorch</a:t>
            </a:r>
            <a:r>
              <a:rPr lang="en-IN" sz="1600" dirty="0">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Scikit-learn</a:t>
            </a:r>
            <a:r>
              <a:rPr lang="en-IN" sz="1600" dirty="0">
                <a:latin typeface="Times New Roman" panose="02020603050405020304" pitchFamily="18" charset="0"/>
                <a:cs typeface="Times New Roman" panose="02020603050405020304" pitchFamily="18" charset="0"/>
              </a:rPr>
              <a:t>, Matplotlib, </a:t>
            </a:r>
            <a:r>
              <a:rPr lang="en-IN" sz="1600" dirty="0" err="1">
                <a:latin typeface="Times New Roman" panose="02020603050405020304" pitchFamily="18" charset="0"/>
                <a:cs typeface="Times New Roman" panose="02020603050405020304" pitchFamily="18" charset="0"/>
              </a:rPr>
              <a:t>Scipy</a:t>
            </a:r>
            <a:r>
              <a:rPr lang="en-IN" sz="1600" dirty="0">
                <a:latin typeface="Times New Roman" panose="02020603050405020304" pitchFamily="18" charset="0"/>
                <a:cs typeface="Times New Roman" panose="02020603050405020304" pitchFamily="18" charset="0"/>
              </a:rPr>
              <a:t>, etc.</a:t>
            </a:r>
          </a:p>
          <a:p>
            <a:pPr lvl="1"/>
            <a:r>
              <a:rPr lang="en-IN" sz="1600" b="1" dirty="0">
                <a:latin typeface="Times New Roman" panose="02020603050405020304" pitchFamily="18" charset="0"/>
                <a:cs typeface="Times New Roman" panose="02020603050405020304" pitchFamily="18" charset="0"/>
              </a:rPr>
              <a:t>Mathematics -</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Numpy</a:t>
            </a:r>
            <a:r>
              <a:rPr lang="en-IN" sz="1600" dirty="0">
                <a:latin typeface="Times New Roman" panose="02020603050405020304" pitchFamily="18" charset="0"/>
                <a:cs typeface="Times New Roman" panose="02020603050405020304" pitchFamily="18" charset="0"/>
              </a:rPr>
              <a:t>, Pandas, etc.</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762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F10AD7-DAA0-CB49-BC77-AC70F3DE9317}"/>
              </a:ext>
            </a:extLst>
          </p:cNvPr>
          <p:cNvSpPr txBox="1"/>
          <p:nvPr/>
        </p:nvSpPr>
        <p:spPr>
          <a:xfrm>
            <a:off x="409903" y="451945"/>
            <a:ext cx="11351173" cy="1015663"/>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Difference between Python and Java?</a:t>
            </a:r>
          </a:p>
          <a:p>
            <a:endParaRPr lang="en-US" sz="2000" dirty="0">
              <a:solidFill>
                <a:srgbClr val="FF0000"/>
              </a:solidFill>
              <a:latin typeface="Times New Roman" panose="02020603050405020304" pitchFamily="18" charset="0"/>
              <a:cs typeface="Times New Roman" panose="02020603050405020304" pitchFamily="18" charset="0"/>
            </a:endParaRPr>
          </a:p>
          <a:p>
            <a:endParaRPr lang="en-US" sz="2000" dirty="0">
              <a:solidFill>
                <a:srgbClr val="FF0000"/>
              </a:solidFill>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9D6F4B89-030D-1F4A-8079-9135454E77E8}"/>
              </a:ext>
            </a:extLst>
          </p:cNvPr>
          <p:cNvGraphicFramePr>
            <a:graphicFrameLocks noGrp="1"/>
          </p:cNvGraphicFramePr>
          <p:nvPr/>
        </p:nvGraphicFramePr>
        <p:xfrm>
          <a:off x="515007" y="959775"/>
          <a:ext cx="11351173" cy="5272860"/>
        </p:xfrm>
        <a:graphic>
          <a:graphicData uri="http://schemas.openxmlformats.org/drawingml/2006/table">
            <a:tbl>
              <a:tblPr firstRow="1" bandRow="1">
                <a:tableStyleId>{073A0DAA-6AF3-43AB-8588-CEC1D06C72B9}</a:tableStyleId>
              </a:tblPr>
              <a:tblGrid>
                <a:gridCol w="2810453">
                  <a:extLst>
                    <a:ext uri="{9D8B030D-6E8A-4147-A177-3AD203B41FA5}">
                      <a16:colId xmlns:a16="http://schemas.microsoft.com/office/drawing/2014/main" val="192846775"/>
                    </a:ext>
                  </a:extLst>
                </a:gridCol>
                <a:gridCol w="4243021">
                  <a:extLst>
                    <a:ext uri="{9D8B030D-6E8A-4147-A177-3AD203B41FA5}">
                      <a16:colId xmlns:a16="http://schemas.microsoft.com/office/drawing/2014/main" val="1007042970"/>
                    </a:ext>
                  </a:extLst>
                </a:gridCol>
                <a:gridCol w="4297699">
                  <a:extLst>
                    <a:ext uri="{9D8B030D-6E8A-4147-A177-3AD203B41FA5}">
                      <a16:colId xmlns:a16="http://schemas.microsoft.com/office/drawing/2014/main" val="2509272703"/>
                    </a:ext>
                  </a:extLst>
                </a:gridCol>
              </a:tblGrid>
              <a:tr h="832967">
                <a:tc>
                  <a:txBody>
                    <a:bodyPr/>
                    <a:lstStyle/>
                    <a:p>
                      <a:endParaRPr lang="en-IN" sz="1600" b="0" i="0" kern="1200" dirty="0">
                        <a:solidFill>
                          <a:schemeClr val="lt1"/>
                        </a:solidFill>
                        <a:effectLst/>
                        <a:latin typeface="Times New Roman" panose="02020603050405020304" pitchFamily="18" charset="0"/>
                        <a:ea typeface="+mn-ea"/>
                        <a:cs typeface="Times New Roman" panose="02020603050405020304" pitchFamily="18" charset="0"/>
                      </a:endParaRPr>
                    </a:p>
                    <a:p>
                      <a:r>
                        <a:rPr lang="en-IN" sz="1600" b="0" i="0" kern="1200" dirty="0">
                          <a:solidFill>
                            <a:schemeClr val="lt1"/>
                          </a:solidFill>
                          <a:effectLst/>
                          <a:latin typeface="Times New Roman" panose="02020603050405020304" pitchFamily="18" charset="0"/>
                          <a:ea typeface="+mn-ea"/>
                          <a:cs typeface="Times New Roman" panose="02020603050405020304" pitchFamily="18" charset="0"/>
                        </a:rPr>
                        <a:t>Parameter</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Python </a:t>
                      </a:r>
                    </a:p>
                    <a:p>
                      <a:endParaRPr lang="en-US"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Java</a:t>
                      </a:r>
                    </a:p>
                  </a:txBody>
                  <a:tcPr/>
                </a:tc>
                <a:extLst>
                  <a:ext uri="{0D108BD9-81ED-4DB2-BD59-A6C34878D82A}">
                    <a16:rowId xmlns:a16="http://schemas.microsoft.com/office/drawing/2014/main" val="2172725846"/>
                  </a:ext>
                </a:extLst>
              </a:tr>
              <a:tr h="387419">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Code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Python has less lines of code.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Java has longer lines of code.</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02376647"/>
                  </a:ext>
                </a:extLst>
              </a:tr>
              <a:tr h="832967">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Framework</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Compared to JAVA, Python has lower number of Frameworks. Popular ones are </a:t>
                      </a:r>
                      <a:r>
                        <a:rPr lang="en-IN" sz="1600" b="0" i="0" kern="1200" dirty="0" err="1">
                          <a:solidFill>
                            <a:schemeClr val="dk1"/>
                          </a:solidFill>
                          <a:effectLst/>
                          <a:latin typeface="Times New Roman" panose="02020603050405020304" pitchFamily="18" charset="0"/>
                          <a:ea typeface="+mn-ea"/>
                          <a:cs typeface="Times New Roman" panose="02020603050405020304" pitchFamily="18" charset="0"/>
                        </a:rPr>
                        <a:t>DJango</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Flask.</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Java has large number of Frameworks. Popular ones are Spring, Hibernate, etc.</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11439898"/>
                  </a:ext>
                </a:extLst>
              </a:tr>
              <a:tr h="583077">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Syntax</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Syntax is easy to remember almost similar to human language.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Syntax is complex as it throws error if you miss semicolon or curly braces.</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57178708"/>
                  </a:ext>
                </a:extLst>
              </a:tr>
              <a:tr h="583077">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Key Features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Less line no of code, Rapid deployment and dynamic typing.</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Self memory management, Robust, Platform independent</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69820452"/>
                  </a:ext>
                </a:extLst>
              </a:tr>
              <a:tr h="832967">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Speed</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Python is slower since it uses interpreter and also determines the data type at run time.</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Java is faster in speed as compared to python.</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90512719"/>
                  </a:ext>
                </a:extLst>
              </a:tr>
              <a:tr h="832967">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Databases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Python’s database access layers are weaker than Java’s JDBC. This is why it rarely used in enterprises.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(JDBC)Java Database Connectivity is most popular and widely used to connect with database.</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5186361"/>
                  </a:ext>
                </a:extLst>
              </a:tr>
              <a:tr h="387419">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Machine Learning Libraries</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err="1">
                          <a:solidFill>
                            <a:schemeClr val="dk1"/>
                          </a:solidFill>
                          <a:effectLst/>
                          <a:latin typeface="Times New Roman" panose="02020603050405020304" pitchFamily="18" charset="0"/>
                          <a:ea typeface="+mn-ea"/>
                          <a:cs typeface="Times New Roman" panose="02020603050405020304" pitchFamily="18" charset="0"/>
                        </a:rPr>
                        <a:t>Tensorflow</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600" b="0" i="0" kern="1200" dirty="0" err="1">
                          <a:solidFill>
                            <a:schemeClr val="dk1"/>
                          </a:solidFill>
                          <a:effectLst/>
                          <a:latin typeface="Times New Roman" panose="02020603050405020304" pitchFamily="18" charset="0"/>
                          <a:ea typeface="+mn-ea"/>
                          <a:cs typeface="Times New Roman" panose="02020603050405020304" pitchFamily="18" charset="0"/>
                        </a:rPr>
                        <a:t>Pytorch</a:t>
                      </a: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txBody>
                  <a:tcPr/>
                </a:tc>
                <a:tc>
                  <a:txBody>
                    <a:bodyPr/>
                    <a:lstStyle/>
                    <a:p>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Weka, Mallet, Deeplearning4j, MOA</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5617210"/>
                  </a:ext>
                </a:extLst>
              </a:tr>
            </a:tbl>
          </a:graphicData>
        </a:graphic>
      </p:graphicFrame>
    </p:spTree>
    <p:extLst>
      <p:ext uri="{BB962C8B-B14F-4D97-AF65-F5344CB8AC3E}">
        <p14:creationId xmlns:p14="http://schemas.microsoft.com/office/powerpoint/2010/main" val="900984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6EA367-2211-D54F-AB7A-D2073D1FAA67}"/>
              </a:ext>
            </a:extLst>
          </p:cNvPr>
          <p:cNvSpPr txBox="1"/>
          <p:nvPr/>
        </p:nvSpPr>
        <p:spPr>
          <a:xfrm>
            <a:off x="481914" y="568411"/>
            <a:ext cx="11447327" cy="7540526"/>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How to download and install python in MAC/Windows OS?</a:t>
            </a:r>
          </a:p>
          <a:p>
            <a:endParaRPr lang="en-US" sz="2000" dirty="0">
              <a:solidFill>
                <a:srgbClr val="FF0000"/>
              </a:solidFill>
              <a:latin typeface="Times New Roman" panose="02020603050405020304" pitchFamily="18" charset="0"/>
              <a:cs typeface="Times New Roman" panose="02020603050405020304" pitchFamily="18" charset="0"/>
            </a:endParaRPr>
          </a:p>
          <a:p>
            <a:pPr lvl="1"/>
            <a:r>
              <a:rPr lang="en-US" dirty="0">
                <a:solidFill>
                  <a:srgbClr val="0070C0"/>
                </a:solidFill>
                <a:latin typeface="Times New Roman" panose="02020603050405020304" pitchFamily="18" charset="0"/>
                <a:cs typeface="Times New Roman" panose="02020603050405020304" pitchFamily="18" charset="0"/>
              </a:rPr>
              <a:t>Download The python.</a:t>
            </a:r>
          </a:p>
          <a:p>
            <a:pPr lvl="1"/>
            <a:r>
              <a:rPr lang="en-US" sz="1600" dirty="0">
                <a:latin typeface="Times New Roman" panose="02020603050405020304" pitchFamily="18" charset="0"/>
                <a:cs typeface="Times New Roman" panose="02020603050405020304" pitchFamily="18" charset="0"/>
              </a:rPr>
              <a:t>Step 1 – Type Python in </a:t>
            </a:r>
            <a:r>
              <a:rPr lang="en-US" sz="1600" dirty="0" err="1">
                <a:latin typeface="Times New Roman" panose="02020603050405020304" pitchFamily="18" charset="0"/>
                <a:cs typeface="Times New Roman" panose="02020603050405020304" pitchFamily="18" charset="0"/>
              </a:rPr>
              <a:t>crome</a:t>
            </a:r>
            <a:r>
              <a:rPr lang="en-US" sz="1600" dirty="0">
                <a:latin typeface="Times New Roman" panose="02020603050405020304" pitchFamily="18" charset="0"/>
                <a:cs typeface="Times New Roman" panose="02020603050405020304" pitchFamily="18" charset="0"/>
              </a:rPr>
              <a:t> browser.</a:t>
            </a:r>
          </a:p>
          <a:p>
            <a:pPr lvl="1"/>
            <a:r>
              <a:rPr lang="en-US" sz="1600" dirty="0">
                <a:latin typeface="Times New Roman" panose="02020603050405020304" pitchFamily="18" charset="0"/>
                <a:cs typeface="Times New Roman" panose="02020603050405020304" pitchFamily="18" charset="0"/>
              </a:rPr>
              <a:t>Step 2 – Click on python official website.</a:t>
            </a:r>
          </a:p>
          <a:p>
            <a:pPr lvl="1"/>
            <a:r>
              <a:rPr lang="en-US" sz="1600" dirty="0">
                <a:latin typeface="Times New Roman" panose="02020603050405020304" pitchFamily="18" charset="0"/>
                <a:cs typeface="Times New Roman" panose="02020603050405020304" pitchFamily="18" charset="0"/>
              </a:rPr>
              <a:t>	https://</a:t>
            </a:r>
            <a:r>
              <a:rPr lang="en-US" sz="1600" dirty="0" err="1">
                <a:latin typeface="Times New Roman" panose="02020603050405020304" pitchFamily="18" charset="0"/>
                <a:cs typeface="Times New Roman" panose="02020603050405020304" pitchFamily="18" charset="0"/>
              </a:rPr>
              <a:t>www.python.org</a:t>
            </a:r>
            <a:r>
              <a:rPr lang="en-US" sz="16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Step 3 – Keep the mouse cursor in downloads.</a:t>
            </a:r>
          </a:p>
          <a:p>
            <a:pPr lvl="1"/>
            <a:r>
              <a:rPr lang="en-US" sz="1600" dirty="0">
                <a:latin typeface="Times New Roman" panose="02020603050405020304" pitchFamily="18" charset="0"/>
                <a:cs typeface="Times New Roman" panose="02020603050405020304" pitchFamily="18" charset="0"/>
              </a:rPr>
              <a:t>Step 4 – If you are using widows OS then click on windows</a:t>
            </a:r>
          </a:p>
          <a:p>
            <a:pPr lvl="1"/>
            <a:r>
              <a:rPr lang="en-US" sz="1600" dirty="0">
                <a:latin typeface="Times New Roman" panose="02020603050405020304" pitchFamily="18" charset="0"/>
                <a:cs typeface="Times New Roman" panose="02020603050405020304" pitchFamily="18" charset="0"/>
              </a:rPr>
              <a:t>Step 5 – If you are using mac OS then click on Mac.</a:t>
            </a:r>
          </a:p>
          <a:p>
            <a:pPr lvl="1"/>
            <a:r>
              <a:rPr lang="en-US" sz="1600" dirty="0">
                <a:latin typeface="Times New Roman" panose="02020603050405020304" pitchFamily="18" charset="0"/>
                <a:cs typeface="Times New Roman" panose="02020603050405020304" pitchFamily="18" charset="0"/>
              </a:rPr>
              <a:t>Step 5 – Select the latest version.</a:t>
            </a:r>
          </a:p>
          <a:p>
            <a:pPr lvl="1"/>
            <a:r>
              <a:rPr lang="en-US" sz="1600" dirty="0">
                <a:latin typeface="Times New Roman" panose="02020603050405020304" pitchFamily="18" charset="0"/>
                <a:cs typeface="Times New Roman" panose="02020603050405020304" pitchFamily="18" charset="0"/>
              </a:rPr>
              <a:t>Step 6 – Download.</a:t>
            </a:r>
          </a:p>
          <a:p>
            <a:pPr lvl="1"/>
            <a:endParaRPr lang="en-US" sz="1600" dirty="0">
              <a:latin typeface="Times New Roman" panose="02020603050405020304" pitchFamily="18" charset="0"/>
              <a:cs typeface="Times New Roman" panose="02020603050405020304" pitchFamily="18" charset="0"/>
            </a:endParaRPr>
          </a:p>
          <a:p>
            <a:pPr lvl="1"/>
            <a:r>
              <a:rPr lang="en-US" sz="1600" dirty="0">
                <a:solidFill>
                  <a:srgbClr val="0070C0"/>
                </a:solidFill>
                <a:latin typeface="Times New Roman" panose="02020603050405020304" pitchFamily="18" charset="0"/>
                <a:cs typeface="Times New Roman" panose="02020603050405020304" pitchFamily="18" charset="0"/>
              </a:rPr>
              <a:t>Install Python</a:t>
            </a:r>
          </a:p>
          <a:p>
            <a:pPr lvl="1"/>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Step 1 – Go to the download folder</a:t>
            </a:r>
          </a:p>
          <a:p>
            <a:pPr lvl="1"/>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Step 2 – Select python</a:t>
            </a:r>
          </a:p>
          <a:p>
            <a:pPr lvl="1"/>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Step 3 – double click on python folder</a:t>
            </a:r>
          </a:p>
          <a:p>
            <a:pPr lvl="1"/>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Step 4 – Choose the Path.</a:t>
            </a:r>
          </a:p>
          <a:p>
            <a:pPr lvl="1"/>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Step 5 – After all steps click on done. </a:t>
            </a:r>
          </a:p>
          <a:p>
            <a:pPr lvl="1"/>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r>
              <a:rPr lang="en-US" sz="1600" dirty="0">
                <a:solidFill>
                  <a:srgbClr val="0070C0"/>
                </a:solidFill>
                <a:latin typeface="Times New Roman" panose="02020603050405020304" pitchFamily="18" charset="0"/>
                <a:cs typeface="Times New Roman" panose="02020603050405020304" pitchFamily="18" charset="0"/>
              </a:rPr>
              <a:t>Check Python is install or not.</a:t>
            </a:r>
          </a:p>
          <a:p>
            <a:pPr lvl="1"/>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Step 1 – Open </a:t>
            </a:r>
            <a:r>
              <a:rPr lang="en-US" sz="1600" dirty="0" err="1">
                <a:solidFill>
                  <a:schemeClr val="tx1">
                    <a:lumMod val="95000"/>
                    <a:lumOff val="5000"/>
                  </a:schemeClr>
                </a:solidFill>
                <a:latin typeface="Times New Roman" panose="02020603050405020304" pitchFamily="18" charset="0"/>
                <a:cs typeface="Times New Roman" panose="02020603050405020304" pitchFamily="18" charset="0"/>
              </a:rPr>
              <a:t>cmd</a:t>
            </a:r>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 or terminal.</a:t>
            </a:r>
          </a:p>
          <a:p>
            <a:pPr lvl="1"/>
            <a:r>
              <a:rPr lang="en-US" sz="1600" dirty="0">
                <a:solidFill>
                  <a:schemeClr val="tx1">
                    <a:lumMod val="95000"/>
                    <a:lumOff val="5000"/>
                  </a:schemeClr>
                </a:solidFill>
                <a:latin typeface="Times New Roman" panose="02020603050405020304" pitchFamily="18" charset="0"/>
                <a:cs typeface="Times New Roman" panose="02020603050405020304" pitchFamily="18" charset="0"/>
              </a:rPr>
              <a:t>Step 2 – Type python --version</a:t>
            </a:r>
          </a:p>
          <a:p>
            <a:pPr lvl="1"/>
            <a:endParaRPr lang="en-US" sz="1600" dirty="0">
              <a:solidFill>
                <a:srgbClr val="0070C0"/>
              </a:solidFill>
              <a:latin typeface="Times New Roman" panose="02020603050405020304" pitchFamily="18" charset="0"/>
              <a:cs typeface="Times New Roman" panose="02020603050405020304" pitchFamily="18" charset="0"/>
            </a:endParaRPr>
          </a:p>
          <a:p>
            <a:pPr lvl="1"/>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pPr lvl="1"/>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a:p>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7911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9E781D-CE61-C543-8F95-A142103DF670}"/>
              </a:ext>
            </a:extLst>
          </p:cNvPr>
          <p:cNvSpPr txBox="1"/>
          <p:nvPr/>
        </p:nvSpPr>
        <p:spPr>
          <a:xfrm>
            <a:off x="525517" y="546538"/>
            <a:ext cx="10888717" cy="5570756"/>
          </a:xfrm>
          <a:prstGeom prst="rect">
            <a:avLst/>
          </a:prstGeom>
          <a:noFill/>
        </p:spPr>
        <p:txBody>
          <a:bodyPr wrap="square" rtlCol="0">
            <a:spAutoFit/>
          </a:bodyPr>
          <a:lstStyle/>
          <a:p>
            <a:r>
              <a:rPr lang="en-US" dirty="0">
                <a:solidFill>
                  <a:schemeClr val="accent1"/>
                </a:solidFill>
                <a:latin typeface="Times New Roman" panose="02020603050405020304" pitchFamily="18" charset="0"/>
                <a:cs typeface="Times New Roman" panose="02020603050405020304" pitchFamily="18" charset="0"/>
              </a:rPr>
              <a:t>Virtual environment</a:t>
            </a:r>
          </a:p>
          <a:p>
            <a:endParaRPr lang="en-IN" dirty="0"/>
          </a:p>
          <a:p>
            <a:r>
              <a:rPr lang="en-IN" dirty="0" err="1">
                <a:latin typeface="Times New Roman" panose="02020603050405020304" pitchFamily="18" charset="0"/>
                <a:cs typeface="Times New Roman" panose="02020603050405020304" pitchFamily="18" charset="0"/>
              </a:rPr>
              <a:t>virtualenv</a:t>
            </a:r>
            <a:r>
              <a:rPr lang="en-IN" dirty="0">
                <a:latin typeface="Times New Roman" panose="02020603050405020304" pitchFamily="18" charset="0"/>
                <a:cs typeface="Times New Roman" panose="02020603050405020304" pitchFamily="18" charset="0"/>
              </a:rPr>
              <a:t> is used </a:t>
            </a:r>
            <a:r>
              <a:rPr lang="en-IN" b="1" dirty="0">
                <a:latin typeface="Times New Roman" panose="02020603050405020304" pitchFamily="18" charset="0"/>
                <a:cs typeface="Times New Roman" panose="02020603050405020304" pitchFamily="18" charset="0"/>
              </a:rPr>
              <a:t>to manage Python packages for different projects</a:t>
            </a:r>
            <a:r>
              <a:rPr lang="en-IN" dirty="0">
                <a:latin typeface="Times New Roman" panose="02020603050405020304" pitchFamily="18" charset="0"/>
                <a:cs typeface="Times New Roman" panose="02020603050405020304" pitchFamily="18" charset="0"/>
              </a:rPr>
              <a:t>. Using </a:t>
            </a:r>
            <a:r>
              <a:rPr lang="en-IN" dirty="0" err="1">
                <a:latin typeface="Times New Roman" panose="02020603050405020304" pitchFamily="18" charset="0"/>
                <a:cs typeface="Times New Roman" panose="02020603050405020304" pitchFamily="18" charset="0"/>
              </a:rPr>
              <a:t>virtualenv</a:t>
            </a:r>
            <a:r>
              <a:rPr lang="en-IN" dirty="0">
                <a:latin typeface="Times New Roman" panose="02020603050405020304" pitchFamily="18" charset="0"/>
                <a:cs typeface="Times New Roman" panose="02020603050405020304" pitchFamily="18" charset="0"/>
              </a:rPr>
              <a:t> allows you to avoid installing Python packages globally which could break system tools or other projects. You can install </a:t>
            </a:r>
            <a:r>
              <a:rPr lang="en-IN" dirty="0" err="1">
                <a:latin typeface="Times New Roman" panose="02020603050405020304" pitchFamily="18" charset="0"/>
                <a:cs typeface="Times New Roman" panose="02020603050405020304" pitchFamily="18" charset="0"/>
              </a:rPr>
              <a:t>virtualenv</a:t>
            </a:r>
            <a:r>
              <a:rPr lang="en-IN" dirty="0">
                <a:latin typeface="Times New Roman" panose="02020603050405020304" pitchFamily="18" charset="0"/>
                <a:cs typeface="Times New Roman" panose="02020603050405020304" pitchFamily="18" charset="0"/>
              </a:rPr>
              <a:t> using pip.</a:t>
            </a:r>
          </a:p>
          <a:p>
            <a:endParaRPr lang="en-US" dirty="0">
              <a:solidFill>
                <a:schemeClr val="accent1"/>
              </a:solidFill>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Create a virtual environment to isolate our package dependencies locally</a:t>
            </a:r>
          </a:p>
          <a:p>
            <a:pPr lvl="1"/>
            <a:r>
              <a:rPr lang="en-IN" sz="1600" dirty="0">
                <a:latin typeface="Times New Roman" panose="02020603050405020304" pitchFamily="18" charset="0"/>
                <a:cs typeface="Times New Roman" panose="02020603050405020304" pitchFamily="18" charset="0"/>
              </a:rPr>
              <a:t> python3 -m </a:t>
            </a:r>
            <a:r>
              <a:rPr lang="en-IN" sz="1600" dirty="0" err="1">
                <a:latin typeface="Times New Roman" panose="02020603050405020304" pitchFamily="18" charset="0"/>
                <a:cs typeface="Times New Roman" panose="02020603050405020304" pitchFamily="18" charset="0"/>
              </a:rPr>
              <a:t>venv</a:t>
            </a:r>
            <a:r>
              <a:rPr lang="en-IN" sz="1600" dirty="0">
                <a:latin typeface="Times New Roman" panose="02020603050405020304" pitchFamily="18" charset="0"/>
                <a:cs typeface="Times New Roman" panose="02020603050405020304" pitchFamily="18" charset="0"/>
              </a:rPr>
              <a:t> env</a:t>
            </a:r>
          </a:p>
          <a:p>
            <a:pPr lvl="1"/>
            <a:r>
              <a:rPr lang="en-IN" sz="1600" dirty="0">
                <a:latin typeface="Times New Roman" panose="02020603050405020304" pitchFamily="18" charset="0"/>
                <a:cs typeface="Times New Roman" panose="02020603050405020304" pitchFamily="18" charset="0"/>
              </a:rPr>
              <a:t> source env/bin/activate</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 On Windows use</a:t>
            </a:r>
          </a:p>
          <a:p>
            <a:r>
              <a:rPr lang="en-IN" sz="1600" dirty="0">
                <a:latin typeface="Times New Roman" panose="02020603050405020304" pitchFamily="18" charset="0"/>
                <a:cs typeface="Times New Roman" panose="02020603050405020304" pitchFamily="18" charset="0"/>
              </a:rPr>
              <a:t>         `env\Scripts\activate`</a:t>
            </a:r>
          </a:p>
          <a:p>
            <a:endParaRPr lang="en-IN" sz="1600" dirty="0">
              <a:solidFill>
                <a:schemeClr val="accent1"/>
              </a:solidFill>
              <a:latin typeface="Times New Roman" panose="02020603050405020304" pitchFamily="18" charset="0"/>
              <a:cs typeface="Times New Roman" panose="02020603050405020304" pitchFamily="18" charset="0"/>
            </a:endParaRPr>
          </a:p>
          <a:p>
            <a:endParaRPr lang="en-IN" sz="1600" dirty="0">
              <a:solidFill>
                <a:schemeClr val="accent1"/>
              </a:solidFill>
              <a:latin typeface="Times New Roman" panose="02020603050405020304" pitchFamily="18" charset="0"/>
              <a:cs typeface="Times New Roman" panose="02020603050405020304" pitchFamily="18" charset="0"/>
            </a:endParaRPr>
          </a:p>
          <a:p>
            <a:r>
              <a:rPr lang="en-US" sz="1600"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Installing </a:t>
            </a:r>
            <a:r>
              <a:rPr lang="en-US" dirty="0" err="1">
                <a:solidFill>
                  <a:schemeClr val="accent1"/>
                </a:solidFill>
                <a:latin typeface="Times New Roman" panose="02020603050405020304" pitchFamily="18" charset="0"/>
                <a:cs typeface="Times New Roman" panose="02020603050405020304" pitchFamily="18" charset="0"/>
              </a:rPr>
              <a:t>Jupyter</a:t>
            </a:r>
            <a:r>
              <a:rPr lang="en-US"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Noteboook</a:t>
            </a:r>
            <a:r>
              <a:rPr lang="en-US" dirty="0">
                <a:solidFill>
                  <a:schemeClr val="accent1"/>
                </a:solidFill>
                <a:latin typeface="Times New Roman" panose="02020603050405020304" pitchFamily="18" charset="0"/>
                <a:cs typeface="Times New Roman" panose="02020603050405020304" pitchFamily="18" charset="0"/>
              </a:rPr>
              <a:t> / VS Code/PyCharm for Windows</a:t>
            </a:r>
          </a:p>
          <a:p>
            <a:endParaRPr lang="en-US" dirty="0">
              <a:solidFill>
                <a:schemeClr val="accent1"/>
              </a:solidFill>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Step 1 – Type </a:t>
            </a:r>
            <a:r>
              <a:rPr lang="en-US" sz="1600" dirty="0" err="1">
                <a:latin typeface="Times New Roman" panose="02020603050405020304" pitchFamily="18" charset="0"/>
                <a:cs typeface="Times New Roman" panose="02020603050405020304" pitchFamily="18" charset="0"/>
              </a:rPr>
              <a:t>pycharm</a:t>
            </a:r>
            <a:r>
              <a:rPr lang="en-US" sz="1600" dirty="0">
                <a:latin typeface="Times New Roman" panose="02020603050405020304" pitchFamily="18" charset="0"/>
                <a:cs typeface="Times New Roman" panose="02020603050405020304" pitchFamily="18" charset="0"/>
              </a:rPr>
              <a:t> download in the browser.</a:t>
            </a:r>
          </a:p>
          <a:p>
            <a:r>
              <a:rPr lang="en-US" sz="1600" dirty="0">
                <a:latin typeface="Times New Roman" panose="02020603050405020304" pitchFamily="18" charset="0"/>
                <a:cs typeface="Times New Roman" panose="02020603050405020304" pitchFamily="18" charset="0"/>
              </a:rPr>
              <a:t>Step 2 - Click on first link</a:t>
            </a:r>
          </a:p>
          <a:p>
            <a:r>
              <a:rPr lang="en-US" sz="1600" dirty="0">
                <a:latin typeface="Times New Roman" panose="02020603050405020304" pitchFamily="18" charset="0"/>
                <a:cs typeface="Times New Roman" panose="02020603050405020304" pitchFamily="18" charset="0"/>
              </a:rPr>
              <a:t>Step. 3 – download </a:t>
            </a:r>
            <a:r>
              <a:rPr lang="en-IN" sz="1600" dirty="0">
                <a:solidFill>
                  <a:srgbClr val="19191C"/>
                </a:solidFill>
                <a:latin typeface="JetBrains Sans"/>
              </a:rPr>
              <a:t>Community version.</a:t>
            </a:r>
            <a:endParaRPr lang="en-US" sz="1600" dirty="0">
              <a:latin typeface="Times New Roman" panose="02020603050405020304" pitchFamily="18" charset="0"/>
              <a:cs typeface="Times New Roman" panose="02020603050405020304" pitchFamily="18" charset="0"/>
            </a:endParaRPr>
          </a:p>
          <a:p>
            <a:endParaRPr lang="en-US" dirty="0">
              <a:solidFill>
                <a:schemeClr val="accent1"/>
              </a:solidFill>
              <a:latin typeface="Times New Roman" panose="02020603050405020304" pitchFamily="18" charset="0"/>
              <a:cs typeface="Times New Roman" panose="02020603050405020304" pitchFamily="18" charset="0"/>
            </a:endParaRPr>
          </a:p>
          <a:p>
            <a:endParaRPr lang="en-US"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1548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3A8051-59A7-B146-AF69-07FD98385DFB}"/>
              </a:ext>
            </a:extLst>
          </p:cNvPr>
          <p:cNvSpPr txBox="1"/>
          <p:nvPr/>
        </p:nvSpPr>
        <p:spPr>
          <a:xfrm>
            <a:off x="506627" y="543697"/>
            <a:ext cx="11417643" cy="6001643"/>
          </a:xfrm>
          <a:prstGeom prst="rect">
            <a:avLst/>
          </a:prstGeom>
          <a:noFill/>
        </p:spPr>
        <p:txBody>
          <a:bodyPr wrap="square" rtlCol="0">
            <a:spAutoFit/>
          </a:bodyPr>
          <a:lstStyle/>
          <a:p>
            <a:r>
              <a:rPr lang="en-US" sz="2000" dirty="0">
                <a:solidFill>
                  <a:schemeClr val="accent2"/>
                </a:solidFill>
                <a:latin typeface="Times New Roman" panose="02020603050405020304" pitchFamily="18" charset="0"/>
                <a:cs typeface="Times New Roman" panose="02020603050405020304" pitchFamily="18" charset="0"/>
              </a:rPr>
              <a:t>Python Basic syntax – </a:t>
            </a:r>
          </a:p>
          <a:p>
            <a:endParaRPr lang="en-US" sz="2000" dirty="0">
              <a:solidFill>
                <a:srgbClr val="FF0000"/>
              </a:solidFill>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There is no use of curly braces or semicolon in Python programming language. It is English-like language. But Python uses the indentation to define a block of code. Indentation is nothing but adding whitespace before the statement when it is needed.</a:t>
            </a:r>
          </a:p>
          <a:p>
            <a:pPr lvl="1"/>
            <a:endParaRPr lang="en-IN" dirty="0">
              <a:latin typeface="Times New Roman" panose="02020603050405020304" pitchFamily="18" charset="0"/>
              <a:cs typeface="Times New Roman" panose="02020603050405020304" pitchFamily="18" charset="0"/>
            </a:endParaRPr>
          </a:p>
          <a:p>
            <a:pPr lvl="1"/>
            <a:r>
              <a:rPr lang="en-IN" sz="1600" dirty="0">
                <a:solidFill>
                  <a:schemeClr val="accent1">
                    <a:lumMod val="50000"/>
                  </a:schemeClr>
                </a:solidFill>
                <a:latin typeface="Times New Roman" panose="02020603050405020304" pitchFamily="18" charset="0"/>
                <a:cs typeface="Times New Roman" panose="02020603050405020304" pitchFamily="18" charset="0"/>
              </a:rPr>
              <a:t>Ex – </a:t>
            </a:r>
          </a:p>
          <a:p>
            <a:pPr lvl="2"/>
            <a:r>
              <a:rPr lang="en-IN" sz="1600" dirty="0">
                <a:latin typeface="Times New Roman" panose="02020603050405020304" pitchFamily="18" charset="0"/>
                <a:cs typeface="Times New Roman" panose="02020603050405020304" pitchFamily="18" charset="0"/>
              </a:rPr>
              <a:t>def XYZ:</a:t>
            </a:r>
          </a:p>
          <a:p>
            <a:pPr lvl="2"/>
            <a:r>
              <a:rPr lang="en-IN" sz="1600" dirty="0">
                <a:latin typeface="Times New Roman" panose="02020603050405020304" pitchFamily="18" charset="0"/>
                <a:cs typeface="Times New Roman" panose="02020603050405020304" pitchFamily="18" charset="0"/>
              </a:rPr>
              <a:t>	print(“</a:t>
            </a:r>
            <a:r>
              <a:rPr lang="en-IN" sz="1600" dirty="0" err="1">
                <a:latin typeface="Times New Roman" panose="02020603050405020304" pitchFamily="18" charset="0"/>
                <a:cs typeface="Times New Roman" panose="02020603050405020304" pitchFamily="18" charset="0"/>
              </a:rPr>
              <a:t>abc</a:t>
            </a:r>
            <a:r>
              <a:rPr lang="en-IN" sz="1600" dirty="0">
                <a:latin typeface="Times New Roman" panose="02020603050405020304" pitchFamily="18" charset="0"/>
                <a:cs typeface="Times New Roman" panose="02020603050405020304" pitchFamily="18" charset="0"/>
              </a:rPr>
              <a:t>”)</a:t>
            </a:r>
          </a:p>
          <a:p>
            <a:pPr lvl="2"/>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If we don’t have any statement, then we can write pass keyword inside the function.</a:t>
            </a:r>
          </a:p>
          <a:p>
            <a:pPr lvl="1"/>
            <a:endParaRPr lang="en-IN" dirty="0">
              <a:latin typeface="Times New Roman" panose="02020603050405020304" pitchFamily="18" charset="0"/>
              <a:cs typeface="Times New Roman" panose="02020603050405020304" pitchFamily="18" charset="0"/>
            </a:endParaRPr>
          </a:p>
          <a:p>
            <a:pPr lvl="2"/>
            <a:r>
              <a:rPr lang="en-IN" sz="1600" dirty="0">
                <a:latin typeface="Times New Roman" panose="02020603050405020304" pitchFamily="18" charset="0"/>
                <a:cs typeface="Times New Roman" panose="02020603050405020304" pitchFamily="18" charset="0"/>
              </a:rPr>
              <a:t>def XYZ:</a:t>
            </a:r>
          </a:p>
          <a:p>
            <a:pPr lvl="2"/>
            <a:r>
              <a:rPr lang="en-IN" sz="1600" dirty="0">
                <a:latin typeface="Times New Roman" panose="02020603050405020304" pitchFamily="18" charset="0"/>
                <a:cs typeface="Times New Roman" panose="02020603050405020304" pitchFamily="18" charset="0"/>
              </a:rPr>
              <a:t>	pass</a:t>
            </a:r>
          </a:p>
          <a:p>
            <a:pPr lvl="1"/>
            <a:endParaRPr lang="en-IN" dirty="0">
              <a:latin typeface="Times New Roman" panose="02020603050405020304" pitchFamily="18" charset="0"/>
              <a:cs typeface="Times New Roman" panose="02020603050405020304" pitchFamily="18" charset="0"/>
            </a:endParaRPr>
          </a:p>
          <a:p>
            <a:pPr lvl="1"/>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In the above example, the statements that are same level to right belong to the function. Generally, we can use four whitespaces to define indentation, also we can use tab keyword.</a:t>
            </a:r>
          </a:p>
          <a:p>
            <a:pPr lvl="1"/>
            <a:endParaRPr lang="en-IN" dirty="0">
              <a:latin typeface="Times New Roman" panose="02020603050405020304" pitchFamily="18" charset="0"/>
              <a:cs typeface="Times New Roman" panose="02020603050405020304" pitchFamily="18" charset="0"/>
            </a:endParaRPr>
          </a:p>
          <a:p>
            <a:pPr lvl="1"/>
            <a:r>
              <a:rPr lang="en-IN" dirty="0">
                <a:solidFill>
                  <a:schemeClr val="accent1">
                    <a:lumMod val="50000"/>
                  </a:schemeClr>
                </a:solidFill>
                <a:latin typeface="Times New Roman" panose="02020603050405020304" pitchFamily="18" charset="0"/>
                <a:cs typeface="Times New Roman" panose="02020603050405020304" pitchFamily="18" charset="0"/>
              </a:rPr>
              <a:t>Useful Tips– </a:t>
            </a:r>
            <a:r>
              <a:rPr lang="en-IN" dirty="0">
                <a:highlight>
                  <a:srgbClr val="FFFF00"/>
                </a:highlight>
                <a:latin typeface="Times New Roman" panose="02020603050405020304" pitchFamily="18" charset="0"/>
                <a:cs typeface="Times New Roman" panose="02020603050405020304" pitchFamily="18" charset="0"/>
              </a:rPr>
              <a:t>tab</a:t>
            </a:r>
            <a:r>
              <a:rPr lang="en-IN" dirty="0">
                <a:latin typeface="Times New Roman" panose="02020603050405020304" pitchFamily="18" charset="0"/>
                <a:cs typeface="Times New Roman" panose="02020603050405020304" pitchFamily="18" charset="0"/>
              </a:rPr>
              <a:t> keyword is used to provide indentation space and </a:t>
            </a:r>
            <a:r>
              <a:rPr lang="en-IN" dirty="0" err="1">
                <a:highlight>
                  <a:srgbClr val="FFFF00"/>
                </a:highlight>
                <a:latin typeface="Times New Roman" panose="02020603050405020304" pitchFamily="18" charset="0"/>
                <a:cs typeface="Times New Roman" panose="02020603050405020304" pitchFamily="18" charset="0"/>
              </a:rPr>
              <a:t>shift+tab</a:t>
            </a:r>
            <a:r>
              <a:rPr lang="en-IN" dirty="0">
                <a:highlight>
                  <a:srgbClr val="FFFF00"/>
                </a:highlight>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to provide back step.</a:t>
            </a:r>
          </a:p>
          <a:p>
            <a:endParaRPr lang="en-US" sz="20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726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2316</Words>
  <Application>Microsoft Macintosh PowerPoint</Application>
  <PresentationFormat>Widescreen</PresentationFormat>
  <Paragraphs>353</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JetBrains Sans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Dwivedi, Jaya</dc:creator>
  <cp:lastModifiedBy>Dwivedi, Jaya</cp:lastModifiedBy>
  <cp:revision>1</cp:revision>
  <dcterms:created xsi:type="dcterms:W3CDTF">2022-04-07T16:35:01Z</dcterms:created>
  <dcterms:modified xsi:type="dcterms:W3CDTF">2022-04-07T16:36:30Z</dcterms:modified>
</cp:coreProperties>
</file>