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9"/>
  </p:notesMasterIdLst>
  <p:sldIdLst>
    <p:sldId id="267" r:id="rId2"/>
    <p:sldId id="257" r:id="rId3"/>
    <p:sldId id="258" r:id="rId4"/>
    <p:sldId id="259" r:id="rId5"/>
    <p:sldId id="264" r:id="rId6"/>
    <p:sldId id="266" r:id="rId7"/>
    <p:sldId id="260" r:id="rId8"/>
    <p:sldId id="291" r:id="rId9"/>
    <p:sldId id="261" r:id="rId10"/>
    <p:sldId id="263" r:id="rId11"/>
    <p:sldId id="262" r:id="rId12"/>
    <p:sldId id="265" r:id="rId13"/>
    <p:sldId id="285" r:id="rId14"/>
    <p:sldId id="287" r:id="rId15"/>
    <p:sldId id="288" r:id="rId16"/>
    <p:sldId id="289" r:id="rId17"/>
    <p:sldId id="290" r:id="rId18"/>
    <p:sldId id="292" r:id="rId19"/>
    <p:sldId id="293" r:id="rId20"/>
    <p:sldId id="294" r:id="rId21"/>
    <p:sldId id="268" r:id="rId22"/>
    <p:sldId id="269" r:id="rId23"/>
    <p:sldId id="273" r:id="rId24"/>
    <p:sldId id="270" r:id="rId25"/>
    <p:sldId id="271" r:id="rId26"/>
    <p:sldId id="272" r:id="rId27"/>
    <p:sldId id="274" r:id="rId28"/>
    <p:sldId id="275" r:id="rId29"/>
    <p:sldId id="305" r:id="rId30"/>
    <p:sldId id="286" r:id="rId31"/>
    <p:sldId id="276" r:id="rId32"/>
    <p:sldId id="277" r:id="rId33"/>
    <p:sldId id="278" r:id="rId34"/>
    <p:sldId id="279" r:id="rId35"/>
    <p:sldId id="280" r:id="rId36"/>
    <p:sldId id="281" r:id="rId37"/>
    <p:sldId id="282" r:id="rId38"/>
    <p:sldId id="295" r:id="rId39"/>
    <p:sldId id="296" r:id="rId40"/>
    <p:sldId id="297" r:id="rId41"/>
    <p:sldId id="298" r:id="rId42"/>
    <p:sldId id="299" r:id="rId43"/>
    <p:sldId id="300" r:id="rId44"/>
    <p:sldId id="301" r:id="rId45"/>
    <p:sldId id="303" r:id="rId46"/>
    <p:sldId id="304" r:id="rId47"/>
    <p:sldId id="302" r:id="rId48"/>
    <p:sldId id="308" r:id="rId49"/>
    <p:sldId id="306" r:id="rId50"/>
    <p:sldId id="307"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9" r:id="rId64"/>
    <p:sldId id="330" r:id="rId65"/>
    <p:sldId id="321" r:id="rId66"/>
    <p:sldId id="328" r:id="rId67"/>
    <p:sldId id="322" r:id="rId68"/>
    <p:sldId id="323" r:id="rId69"/>
    <p:sldId id="324" r:id="rId70"/>
    <p:sldId id="325" r:id="rId71"/>
    <p:sldId id="326" r:id="rId72"/>
    <p:sldId id="327" r:id="rId73"/>
    <p:sldId id="331" r:id="rId74"/>
    <p:sldId id="332" r:id="rId75"/>
    <p:sldId id="333" r:id="rId76"/>
    <p:sldId id="334" r:id="rId77"/>
    <p:sldId id="335" r:id="rId78"/>
    <p:sldId id="336" r:id="rId79"/>
    <p:sldId id="337" r:id="rId80"/>
    <p:sldId id="338" r:id="rId81"/>
    <p:sldId id="339" r:id="rId82"/>
    <p:sldId id="341" r:id="rId83"/>
    <p:sldId id="340" r:id="rId84"/>
    <p:sldId id="342" r:id="rId85"/>
    <p:sldId id="343" r:id="rId86"/>
    <p:sldId id="344" r:id="rId87"/>
    <p:sldId id="345" r:id="rId88"/>
    <p:sldId id="346" r:id="rId89"/>
    <p:sldId id="347" r:id="rId90"/>
    <p:sldId id="348" r:id="rId91"/>
    <p:sldId id="349" r:id="rId92"/>
    <p:sldId id="357" r:id="rId93"/>
    <p:sldId id="358" r:id="rId94"/>
    <p:sldId id="350" r:id="rId95"/>
    <p:sldId id="354" r:id="rId96"/>
    <p:sldId id="355" r:id="rId97"/>
    <p:sldId id="352" r:id="rId98"/>
    <p:sldId id="353"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87"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00844-8EBB-6443-911F-7EC838678D02}" type="datetimeFigureOut">
              <a:rPr lang="en-US" smtClean="0"/>
              <a:t>5/12/22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1AE46-408B-C34B-AAB9-AA2DD64262BE}" type="slidenum">
              <a:rPr lang="en-US" smtClean="0"/>
              <a:t>‹#›</a:t>
            </a:fld>
            <a:endParaRPr lang="en-US"/>
          </a:p>
        </p:txBody>
      </p:sp>
    </p:spTree>
    <p:extLst>
      <p:ext uri="{BB962C8B-B14F-4D97-AF65-F5344CB8AC3E}">
        <p14:creationId xmlns:p14="http://schemas.microsoft.com/office/powerpoint/2010/main" val="3625121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11AE46-408B-C34B-AAB9-AA2DD64262BE}" type="slidenum">
              <a:rPr lang="en-US" smtClean="0"/>
              <a:t>37</a:t>
            </a:fld>
            <a:endParaRPr lang="en-US"/>
          </a:p>
        </p:txBody>
      </p:sp>
    </p:spTree>
    <p:extLst>
      <p:ext uri="{BB962C8B-B14F-4D97-AF65-F5344CB8AC3E}">
        <p14:creationId xmlns:p14="http://schemas.microsoft.com/office/powerpoint/2010/main" val="189226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11AE46-408B-C34B-AAB9-AA2DD64262BE}" type="slidenum">
              <a:rPr lang="en-US" smtClean="0"/>
              <a:t>122</a:t>
            </a:fld>
            <a:endParaRPr lang="en-US"/>
          </a:p>
        </p:txBody>
      </p:sp>
    </p:spTree>
    <p:extLst>
      <p:ext uri="{BB962C8B-B14F-4D97-AF65-F5344CB8AC3E}">
        <p14:creationId xmlns:p14="http://schemas.microsoft.com/office/powerpoint/2010/main" val="353953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9516-88D4-A246-9946-B3735BC8463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80B53FD-A639-D14E-8FD3-A4D25A8E89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6C7055C-8D69-8740-B8DC-0D29467EF35A}"/>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5" name="Footer Placeholder 4">
            <a:extLst>
              <a:ext uri="{FF2B5EF4-FFF2-40B4-BE49-F238E27FC236}">
                <a16:creationId xmlns:a16="http://schemas.microsoft.com/office/drawing/2014/main" id="{BE98F30A-53B9-944C-BD35-2785F4101E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6766B-332D-594F-B6F5-9571815A3F40}"/>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3489125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EE14-CA82-EC47-81C8-0CCE4B0F547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420864-9782-544F-B576-E54E616D80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C7DC042-C5E2-2947-AFB1-8130C166DC8A}"/>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5" name="Footer Placeholder 4">
            <a:extLst>
              <a:ext uri="{FF2B5EF4-FFF2-40B4-BE49-F238E27FC236}">
                <a16:creationId xmlns:a16="http://schemas.microsoft.com/office/drawing/2014/main" id="{CFF6CA84-828B-C745-A6DB-8086A7F0E6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3B570-6FB3-944B-8664-D9164F6A7F8D}"/>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134811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015EDF-BC9A-064E-AF99-E01B12F1E97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3A6B194-49C6-DD4B-8A90-476A4D3D153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413998-34E4-EC45-AFE6-F1B014FAF3DC}"/>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5" name="Footer Placeholder 4">
            <a:extLst>
              <a:ext uri="{FF2B5EF4-FFF2-40B4-BE49-F238E27FC236}">
                <a16:creationId xmlns:a16="http://schemas.microsoft.com/office/drawing/2014/main" id="{0DFDEEC0-A9DF-574C-8FE8-66D370AEE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B28E4-469A-4C41-B0AB-87EE7A721A6B}"/>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103224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B1AC1-3D5D-3F46-AE62-E2FD7801B3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4A8EC4-8106-0D43-81CA-6A79327EF74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B7FB05-4211-FF44-9151-B6CE1664007D}"/>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5" name="Footer Placeholder 4">
            <a:extLst>
              <a:ext uri="{FF2B5EF4-FFF2-40B4-BE49-F238E27FC236}">
                <a16:creationId xmlns:a16="http://schemas.microsoft.com/office/drawing/2014/main" id="{DC38C626-BDFB-9742-82C9-3439AB3CDD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5FD5C-176F-D747-A7B5-40D1EE5B53FD}"/>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3850041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0661-84A5-8545-ABE1-C460755D875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D0A6199-3693-6B47-B0A0-8BA4B4EEE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D2CCCC-A259-9741-A755-E46DB7AC95A3}"/>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5" name="Footer Placeholder 4">
            <a:extLst>
              <a:ext uri="{FF2B5EF4-FFF2-40B4-BE49-F238E27FC236}">
                <a16:creationId xmlns:a16="http://schemas.microsoft.com/office/drawing/2014/main" id="{D420754B-5E8A-E646-9FC1-2E91755EF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1CB3F-40BA-784B-B1B1-660F2D9CEEC2}"/>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41947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86C1-2703-044E-8894-497751EF775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02D243E-F165-054D-918D-395C9D14DF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E8DC331-0E13-1D40-92F7-B5BEC7DC793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F27B037-DDD9-9E49-83F8-F5F3C1DFB930}"/>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6" name="Footer Placeholder 5">
            <a:extLst>
              <a:ext uri="{FF2B5EF4-FFF2-40B4-BE49-F238E27FC236}">
                <a16:creationId xmlns:a16="http://schemas.microsoft.com/office/drawing/2014/main" id="{BD2909B0-2490-A54E-BAC1-0F69F57DAC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5B635-0C3A-6A4B-AE32-984565675327}"/>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124767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2B0C-7576-9D4B-804B-F2FD885CCFD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2D4EF3-9877-CC44-99AE-60894C10F3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8561933-B2FD-6E42-A95D-5C490E7802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DAC727F-1DE7-5F4D-B106-29DAD989B0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28A28D-A3EE-E84B-91EF-8CB47CB237C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D291F1E-3801-0943-AEEE-7430DC62C459}"/>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8" name="Footer Placeholder 7">
            <a:extLst>
              <a:ext uri="{FF2B5EF4-FFF2-40B4-BE49-F238E27FC236}">
                <a16:creationId xmlns:a16="http://schemas.microsoft.com/office/drawing/2014/main" id="{578FA2DF-009E-DD46-A279-CF33FCB7B5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811A52-1F3B-D14E-9A81-B8B0D0AA25FE}"/>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615175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5E0D-4924-064E-971B-5211BB39792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4B8AE8-5808-A74A-9633-D162B3167AEC}"/>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4" name="Footer Placeholder 3">
            <a:extLst>
              <a:ext uri="{FF2B5EF4-FFF2-40B4-BE49-F238E27FC236}">
                <a16:creationId xmlns:a16="http://schemas.microsoft.com/office/drawing/2014/main" id="{AB8ACF86-6706-E947-8C5B-0E93D21CB7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B6FF15-502F-6A48-8AC9-2361D6EED506}"/>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4535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D6FDC-D536-7046-B150-ADC132F3F42D}"/>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3" name="Footer Placeholder 2">
            <a:extLst>
              <a:ext uri="{FF2B5EF4-FFF2-40B4-BE49-F238E27FC236}">
                <a16:creationId xmlns:a16="http://schemas.microsoft.com/office/drawing/2014/main" id="{F40D7344-F7EF-B04D-8EAE-2FC10A7D27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A638A0-F3D2-724D-B118-266419F31539}"/>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2831137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D274-09EC-3545-BB4E-F3E898786C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71BE585-B4EB-E44B-96A3-54F2C0B260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A93D150-533A-3B4E-9170-7718849B5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64E3FF-EC87-0540-9DF7-1ABEA8B6B7B2}"/>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6" name="Footer Placeholder 5">
            <a:extLst>
              <a:ext uri="{FF2B5EF4-FFF2-40B4-BE49-F238E27FC236}">
                <a16:creationId xmlns:a16="http://schemas.microsoft.com/office/drawing/2014/main" id="{66F5D55E-580C-7245-AFE0-FFC03611EF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8BCFF-DAC1-1A49-ABB8-00D7F83E92DC}"/>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206470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E885C-8599-6243-933A-20E7D2F6DF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BC406C6-C96F-1E4B-9D09-230875207F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5C5626-F6A3-5F4E-8740-2EA478817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CA21CEF-E2A1-3444-83E3-8EDE46FBEFF4}"/>
              </a:ext>
            </a:extLst>
          </p:cNvPr>
          <p:cNvSpPr>
            <a:spLocks noGrp="1"/>
          </p:cNvSpPr>
          <p:nvPr>
            <p:ph type="dt" sz="half" idx="10"/>
          </p:nvPr>
        </p:nvSpPr>
        <p:spPr/>
        <p:txBody>
          <a:bodyPr/>
          <a:lstStyle/>
          <a:p>
            <a:fld id="{A481E8F3-DA53-1246-BA1D-A5C94631BEC9}" type="datetimeFigureOut">
              <a:rPr lang="en-US" smtClean="0"/>
              <a:t>5/12/22</a:t>
            </a:fld>
            <a:endParaRPr lang="en-US"/>
          </a:p>
        </p:txBody>
      </p:sp>
      <p:sp>
        <p:nvSpPr>
          <p:cNvPr id="6" name="Footer Placeholder 5">
            <a:extLst>
              <a:ext uri="{FF2B5EF4-FFF2-40B4-BE49-F238E27FC236}">
                <a16:creationId xmlns:a16="http://schemas.microsoft.com/office/drawing/2014/main" id="{90B1939F-5855-AC45-A8EC-7D17D16252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0186BE-3CE8-A140-8EAC-B62BD316C69C}"/>
              </a:ext>
            </a:extLst>
          </p:cNvPr>
          <p:cNvSpPr>
            <a:spLocks noGrp="1"/>
          </p:cNvSpPr>
          <p:nvPr>
            <p:ph type="sldNum" sz="quarter" idx="12"/>
          </p:nvPr>
        </p:nvSpPr>
        <p:spPr/>
        <p:txBody>
          <a:bodyPr/>
          <a:lstStyle/>
          <a:p>
            <a:fld id="{D229EEEC-123E-FC44-8689-621C7511E1C1}" type="slidenum">
              <a:rPr lang="en-US" smtClean="0"/>
              <a:t>‹#›</a:t>
            </a:fld>
            <a:endParaRPr lang="en-US"/>
          </a:p>
        </p:txBody>
      </p:sp>
    </p:spTree>
    <p:extLst>
      <p:ext uri="{BB962C8B-B14F-4D97-AF65-F5344CB8AC3E}">
        <p14:creationId xmlns:p14="http://schemas.microsoft.com/office/powerpoint/2010/main" val="105994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FD609-2121-524D-BA3B-F041A566A8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46D4FA-FA96-9E49-A991-25F6730FB6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66E057-8060-6D40-BBCF-D426082216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1E8F3-DA53-1246-BA1D-A5C94631BEC9}" type="datetimeFigureOut">
              <a:rPr lang="en-US" smtClean="0"/>
              <a:t>5/12/22</a:t>
            </a:fld>
            <a:endParaRPr lang="en-US"/>
          </a:p>
        </p:txBody>
      </p:sp>
      <p:sp>
        <p:nvSpPr>
          <p:cNvPr id="5" name="Footer Placeholder 4">
            <a:extLst>
              <a:ext uri="{FF2B5EF4-FFF2-40B4-BE49-F238E27FC236}">
                <a16:creationId xmlns:a16="http://schemas.microsoft.com/office/drawing/2014/main" id="{14404326-DB81-064E-BC5B-60FB16C8B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BB3568-B947-DA4A-9ED5-4A09CE21A0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9EEEC-123E-FC44-8689-621C7511E1C1}" type="slidenum">
              <a:rPr lang="en-US" smtClean="0"/>
              <a:t>‹#›</a:t>
            </a:fld>
            <a:endParaRPr lang="en-US"/>
          </a:p>
        </p:txBody>
      </p:sp>
    </p:spTree>
    <p:extLst>
      <p:ext uri="{BB962C8B-B14F-4D97-AF65-F5344CB8AC3E}">
        <p14:creationId xmlns:p14="http://schemas.microsoft.com/office/powerpoint/2010/main" val="570645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hyperlink" Target="https://www.geeksforgeeks.org/python-sets/"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hyperlink" Target="https://www.geeksforgeeks.org/taking-input-from-console-in-python/"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www.geeksforgeeks.org/taking-input-from-console-in-python/"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hyperlink" Target="https://www.geeksforgeeks.org/python-string-split/" TargetMode="Externa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hyperlink" Target="https://www.geeksforgeeks.org/python-list-comprehension-and-slicing/" TargetMode="Externa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C0723A-E95F-F348-BC7D-A40F4ACCA275}"/>
              </a:ext>
            </a:extLst>
          </p:cNvPr>
          <p:cNvSpPr txBox="1"/>
          <p:nvPr/>
        </p:nvSpPr>
        <p:spPr>
          <a:xfrm>
            <a:off x="840829" y="3048000"/>
            <a:ext cx="10478812" cy="1477328"/>
          </a:xfrm>
          <a:prstGeom prst="rect">
            <a:avLst/>
          </a:prstGeom>
          <a:noFill/>
        </p:spPr>
        <p:txBody>
          <a:bodyPr wrap="square" rtlCol="0">
            <a:spAutoFit/>
          </a:bodyPr>
          <a:lstStyle/>
          <a:p>
            <a:pPr algn="just"/>
            <a:r>
              <a:rPr lang="en-US" sz="3600" dirty="0">
                <a:solidFill>
                  <a:srgbClr val="0070C0"/>
                </a:solidFill>
                <a:latin typeface="Times New Roman" panose="02020603050405020304" pitchFamily="18" charset="0"/>
                <a:cs typeface="Times New Roman" panose="02020603050405020304" pitchFamily="18" charset="0"/>
              </a:rPr>
              <a:t>			</a:t>
            </a:r>
            <a:r>
              <a:rPr lang="en-US" sz="6600" dirty="0">
                <a:solidFill>
                  <a:srgbClr val="0070C0"/>
                </a:solidFill>
                <a:latin typeface="Times New Roman" panose="02020603050405020304" pitchFamily="18" charset="0"/>
                <a:cs typeface="Times New Roman" panose="02020603050405020304" pitchFamily="18" charset="0"/>
              </a:rPr>
              <a:t>Python Tutorial</a:t>
            </a:r>
          </a:p>
          <a:p>
            <a:pPr algn="just"/>
            <a:r>
              <a:rPr lang="en-US" sz="2400" dirty="0">
                <a:solidFill>
                  <a:srgbClr val="0070C0"/>
                </a:solidFill>
                <a:latin typeface="Times New Roman" panose="02020603050405020304" pitchFamily="18" charset="0"/>
                <a:cs typeface="Times New Roman" panose="02020603050405020304" pitchFamily="18" charset="0"/>
              </a:rPr>
              <a:t>				</a:t>
            </a:r>
            <a:endParaRPr lang="en-US" sz="24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66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37211-7B55-D042-A519-E40E542671AD}"/>
              </a:ext>
            </a:extLst>
          </p:cNvPr>
          <p:cNvSpPr txBox="1"/>
          <p:nvPr/>
        </p:nvSpPr>
        <p:spPr>
          <a:xfrm>
            <a:off x="531341" y="395416"/>
            <a:ext cx="10923373" cy="5755422"/>
          </a:xfrm>
          <a:prstGeom prst="rect">
            <a:avLst/>
          </a:prstGeom>
          <a:noFill/>
        </p:spPr>
        <p:txBody>
          <a:bodyPr wrap="square" rtlCol="0">
            <a:spAutoFit/>
          </a:bodyPr>
          <a:lstStyle/>
          <a:p>
            <a:r>
              <a:rPr lang="en-US" sz="2000" dirty="0">
                <a:solidFill>
                  <a:schemeClr val="accent2"/>
                </a:solidFill>
                <a:latin typeface="Times New Roman" panose="02020603050405020304" pitchFamily="18" charset="0"/>
                <a:cs typeface="Times New Roman" panose="02020603050405020304" pitchFamily="18" charset="0"/>
              </a:rPr>
              <a:t>Python First Program</a:t>
            </a:r>
          </a:p>
          <a:p>
            <a:endParaRPr lang="en-US" dirty="0">
              <a:solidFill>
                <a:srgbClr val="FF0000"/>
              </a:solidFill>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Unlike the other programming languages, Python provides the facility to execute the code using few lines. </a:t>
            </a:r>
            <a:r>
              <a:rPr lang="en-IN" b="1" dirty="0">
                <a:latin typeface="Times New Roman" panose="02020603050405020304" pitchFamily="18" charset="0"/>
                <a:cs typeface="Times New Roman" panose="02020603050405020304" pitchFamily="18" charset="0"/>
              </a:rPr>
              <a:t>For Example</a:t>
            </a:r>
            <a:r>
              <a:rPr lang="en-IN" dirty="0">
                <a:latin typeface="Times New Roman" panose="02020603050405020304" pitchFamily="18" charset="0"/>
                <a:cs typeface="Times New Roman" panose="02020603050405020304" pitchFamily="18" charset="0"/>
              </a:rPr>
              <a:t> - Suppose we want to print the </a:t>
            </a:r>
            <a:r>
              <a:rPr lang="en-IN" b="1" dirty="0">
                <a:latin typeface="Times New Roman" panose="02020603050405020304" pitchFamily="18" charset="0"/>
                <a:cs typeface="Times New Roman" panose="02020603050405020304" pitchFamily="18" charset="0"/>
              </a:rPr>
              <a:t>"Hello World"</a:t>
            </a:r>
            <a:r>
              <a:rPr lang="en-IN" dirty="0">
                <a:latin typeface="Times New Roman" panose="02020603050405020304" pitchFamily="18" charset="0"/>
                <a:cs typeface="Times New Roman" panose="02020603050405020304" pitchFamily="18" charset="0"/>
              </a:rPr>
              <a:t> program in Java; it will take three lines to print it.</a:t>
            </a:r>
          </a:p>
          <a:p>
            <a:pPr lvl="1"/>
            <a:endParaRPr lang="en-IN" sz="2000" dirty="0">
              <a:solidFill>
                <a:srgbClr val="FF0000"/>
              </a:solidFill>
              <a:latin typeface="Times New Roman" panose="02020603050405020304" pitchFamily="18" charset="0"/>
              <a:cs typeface="Times New Roman" panose="02020603050405020304" pitchFamily="18" charset="0"/>
            </a:endParaRPr>
          </a:p>
          <a:p>
            <a:pPr lvl="2"/>
            <a:r>
              <a:rPr lang="en-IN" sz="1600" b="1" dirty="0">
                <a:latin typeface="Times New Roman" panose="02020603050405020304" pitchFamily="18" charset="0"/>
                <a:cs typeface="Times New Roman" panose="02020603050405020304" pitchFamily="18" charset="0"/>
              </a:rPr>
              <a:t>public</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class</a:t>
            </a:r>
            <a:r>
              <a:rPr lang="en-IN" sz="1600" dirty="0">
                <a:latin typeface="Times New Roman" panose="02020603050405020304" pitchFamily="18" charset="0"/>
                <a:cs typeface="Times New Roman" panose="02020603050405020304" pitchFamily="18" charset="0"/>
              </a:rPr>
              <a:t> HelloWorld {  </a:t>
            </a:r>
          </a:p>
          <a:p>
            <a:pPr lvl="2"/>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public</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static</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void</a:t>
            </a:r>
            <a:r>
              <a:rPr lang="en-IN" sz="1600" dirty="0">
                <a:latin typeface="Times New Roman" panose="02020603050405020304" pitchFamily="18" charset="0"/>
                <a:cs typeface="Times New Roman" panose="02020603050405020304" pitchFamily="18" charset="0"/>
              </a:rPr>
              <a:t>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  </a:t>
            </a:r>
          </a:p>
          <a:p>
            <a:pPr lvl="2"/>
            <a:r>
              <a:rPr lang="en-IN" sz="1600" dirty="0">
                <a:latin typeface="Times New Roman" panose="02020603050405020304" pitchFamily="18" charset="0"/>
                <a:cs typeface="Times New Roman" panose="02020603050405020304" pitchFamily="18" charset="0"/>
              </a:rPr>
              <a:t>// Prints "Hello, World" to the terminal window.  </a:t>
            </a:r>
          </a:p>
          <a:p>
            <a:pPr lvl="2"/>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("Hello World");  </a:t>
            </a:r>
          </a:p>
          <a:p>
            <a:pPr lvl="2"/>
            <a:r>
              <a:rPr lang="en-IN" sz="1600" dirty="0">
                <a:latin typeface="Times New Roman" panose="02020603050405020304" pitchFamily="18" charset="0"/>
                <a:cs typeface="Times New Roman" panose="02020603050405020304" pitchFamily="18" charset="0"/>
              </a:rPr>
              <a:t> }  </a:t>
            </a:r>
          </a:p>
          <a:p>
            <a:pPr lvl="2"/>
            <a:r>
              <a:rPr lang="en-IN" sz="1600"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On the other hand, we can do this using one statement in Python.</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print("Hello World")</a:t>
            </a:r>
            <a:r>
              <a:rPr lang="en-IN" dirty="0">
                <a:latin typeface="Times New Roman" panose="02020603050405020304" pitchFamily="18" charset="0"/>
                <a:cs typeface="Times New Roman" panose="02020603050405020304" pitchFamily="18" charset="0"/>
              </a:rPr>
              <a:t> </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Both programs will print the same result, but it takes only one statement without using a semicolon or curly braces in Python.</a:t>
            </a:r>
          </a:p>
          <a:p>
            <a:pPr lvl="1"/>
            <a:endParaRPr lang="en-IN"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480553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D013F2-39E5-86FD-A3E3-3E00F4657C6E}"/>
              </a:ext>
            </a:extLst>
          </p:cNvPr>
          <p:cNvSpPr txBox="1"/>
          <p:nvPr/>
        </p:nvSpPr>
        <p:spPr>
          <a:xfrm>
            <a:off x="388883" y="378372"/>
            <a:ext cx="9892452" cy="7017306"/>
          </a:xfrm>
          <a:prstGeom prst="rect">
            <a:avLst/>
          </a:prstGeom>
          <a:noFill/>
        </p:spPr>
        <p:txBody>
          <a:bodyPr wrap="none" rtlCol="0">
            <a:spAutoFit/>
          </a:bodyPr>
          <a:lstStyle/>
          <a:p>
            <a:pPr marL="285750" indent="-285750">
              <a:buFont typeface="Wingdings" pitchFamily="2" charset="2"/>
              <a:buChar char="§"/>
            </a:pPr>
            <a:r>
              <a:rPr lang="en-IN" dirty="0">
                <a:solidFill>
                  <a:schemeClr val="accent2"/>
                </a:solidFill>
                <a:latin typeface="Times New Roman" panose="02020603050405020304" pitchFamily="18" charset="0"/>
                <a:cs typeface="Times New Roman" panose="02020603050405020304" pitchFamily="18" charset="0"/>
              </a:rPr>
              <a:t>Shorthand If</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If you have only one statement to execute, you can put it on the same line as the if statement.</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One line if statement:</a:t>
            </a:r>
          </a:p>
          <a:p>
            <a:r>
              <a:rPr lang="en-IN" dirty="0">
                <a:latin typeface="Times New Roman" panose="02020603050405020304" pitchFamily="18" charset="0"/>
                <a:cs typeface="Times New Roman" panose="02020603050405020304" pitchFamily="18" charset="0"/>
              </a:rPr>
              <a:t>if a &gt; b: print("a is greater than b")</a:t>
            </a:r>
          </a:p>
          <a:p>
            <a:endParaRPr lang="en-IN" dirty="0">
              <a:latin typeface="Times New Roman" panose="02020603050405020304" pitchFamily="18" charset="0"/>
              <a:cs typeface="Times New Roman" panose="02020603050405020304" pitchFamily="18" charset="0"/>
            </a:endParaRPr>
          </a:p>
          <a:p>
            <a:pPr marL="285750" indent="-285750">
              <a:buFont typeface="Wingdings" pitchFamily="2" charset="2"/>
              <a:buChar char="§"/>
            </a:pPr>
            <a:r>
              <a:rPr lang="en-IN" dirty="0">
                <a:solidFill>
                  <a:schemeClr val="accent2"/>
                </a:solidFill>
                <a:latin typeface="Times New Roman" panose="02020603050405020304" pitchFamily="18" charset="0"/>
                <a:cs typeface="Times New Roman" panose="02020603050405020304" pitchFamily="18" charset="0"/>
              </a:rPr>
              <a:t>Shorthand If ... Else</a:t>
            </a:r>
          </a:p>
          <a:p>
            <a:r>
              <a:rPr lang="en-IN" dirty="0">
                <a:latin typeface="Times New Roman" panose="02020603050405020304" pitchFamily="18" charset="0"/>
                <a:cs typeface="Times New Roman" panose="02020603050405020304" pitchFamily="18" charset="0"/>
              </a:rPr>
              <a:t>If you have only one statement to execute, one for if, and one for else, you can put it all on the same line:</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 One line if else statement:</a:t>
            </a:r>
          </a:p>
          <a:p>
            <a:r>
              <a:rPr lang="en-IN" dirty="0">
                <a:latin typeface="Times New Roman" panose="02020603050405020304" pitchFamily="18" charset="0"/>
                <a:cs typeface="Times New Roman" panose="02020603050405020304" pitchFamily="18" charset="0"/>
              </a:rPr>
              <a:t>a = 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 = 330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print("A") if a &gt; b else print("B")</a:t>
            </a:r>
          </a:p>
          <a:p>
            <a:endParaRPr lang="en-IN" dirty="0">
              <a:latin typeface="Times New Roman" panose="02020603050405020304" pitchFamily="18" charset="0"/>
              <a:cs typeface="Times New Roman" panose="02020603050405020304" pitchFamily="18" charset="0"/>
            </a:endParaRPr>
          </a:p>
          <a:p>
            <a:r>
              <a:rPr lang="en-IN" dirty="0">
                <a:highlight>
                  <a:srgbClr val="FFFF00"/>
                </a:highlight>
                <a:latin typeface="Times New Roman" panose="02020603050405020304" pitchFamily="18" charset="0"/>
                <a:cs typeface="Times New Roman" panose="02020603050405020304" pitchFamily="18" charset="0"/>
              </a:rPr>
              <a:t>This technique is known as </a:t>
            </a:r>
            <a:r>
              <a:rPr lang="en-IN" b="1" dirty="0">
                <a:highlight>
                  <a:srgbClr val="FFFF00"/>
                </a:highlight>
                <a:latin typeface="Times New Roman" panose="02020603050405020304" pitchFamily="18" charset="0"/>
                <a:cs typeface="Times New Roman" panose="02020603050405020304" pitchFamily="18" charset="0"/>
              </a:rPr>
              <a:t>Ternary Operators</a:t>
            </a:r>
            <a:r>
              <a:rPr lang="en-IN" dirty="0">
                <a:highlight>
                  <a:srgbClr val="FFFF00"/>
                </a:highlight>
                <a:latin typeface="Times New Roman" panose="02020603050405020304" pitchFamily="18" charset="0"/>
                <a:cs typeface="Times New Roman" panose="02020603050405020304" pitchFamily="18" charset="0"/>
              </a:rPr>
              <a:t>, or </a:t>
            </a:r>
            <a:r>
              <a:rPr lang="en-IN" b="1" dirty="0">
                <a:highlight>
                  <a:srgbClr val="FFFF00"/>
                </a:highlight>
                <a:latin typeface="Times New Roman" panose="02020603050405020304" pitchFamily="18" charset="0"/>
                <a:cs typeface="Times New Roman" panose="02020603050405020304" pitchFamily="18" charset="0"/>
              </a:rPr>
              <a:t>Conditional Expressions</a:t>
            </a:r>
            <a:r>
              <a:rPr lang="en-IN" dirty="0">
                <a:highlight>
                  <a:srgbClr val="FFFF00"/>
                </a:highlight>
                <a:latin typeface="Times New Roman" panose="02020603050405020304" pitchFamily="18" charset="0"/>
                <a:cs typeface="Times New Roman" panose="02020603050405020304" pitchFamily="18" charset="0"/>
              </a:rPr>
              <a:t>.</a:t>
            </a:r>
          </a:p>
          <a:p>
            <a:endParaRPr lang="en-IN" dirty="0">
              <a:highlight>
                <a:srgbClr val="FFFF00"/>
              </a:highligh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You can also have multiple else statements on the same line:</a:t>
            </a:r>
          </a:p>
          <a:p>
            <a:r>
              <a:rPr lang="en-IN" dirty="0">
                <a:solidFill>
                  <a:schemeClr val="accent1"/>
                </a:solidFill>
                <a:latin typeface="Times New Roman" panose="02020603050405020304" pitchFamily="18" charset="0"/>
                <a:cs typeface="Times New Roman" panose="02020603050405020304" pitchFamily="18" charset="0"/>
              </a:rPr>
              <a:t>Ex - One line if else statement, with 3 conditions:</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a,b</a:t>
            </a:r>
            <a:r>
              <a:rPr lang="en-IN" dirty="0">
                <a:latin typeface="Times New Roman" panose="02020603050405020304" pitchFamily="18" charset="0"/>
                <a:cs typeface="Times New Roman" panose="02020603050405020304" pitchFamily="18" charset="0"/>
              </a:rPr>
              <a:t> = 330,330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print("A") if a &gt; b else print("=") if a == b else print("B")</a:t>
            </a:r>
            <a:endParaRPr lang="en-IN" dirty="0">
              <a:highlight>
                <a:srgbClr val="FFFF00"/>
              </a:highlight>
              <a:latin typeface="Times New Roman" panose="02020603050405020304" pitchFamily="18" charset="0"/>
              <a:cs typeface="Times New Roman" panose="02020603050405020304" pitchFamily="18" charset="0"/>
            </a:endParaRP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8391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43C3D-45C0-AAE8-29CD-9C27B51170BB}"/>
              </a:ext>
            </a:extLst>
          </p:cNvPr>
          <p:cNvSpPr txBox="1"/>
          <p:nvPr/>
        </p:nvSpPr>
        <p:spPr>
          <a:xfrm>
            <a:off x="430924" y="430924"/>
            <a:ext cx="8100679" cy="5693866"/>
          </a:xfrm>
          <a:prstGeom prst="rect">
            <a:avLst/>
          </a:prstGeom>
          <a:noFill/>
        </p:spPr>
        <p:txBody>
          <a:bodyPr wrap="none" rtlCol="0">
            <a:spAutoFit/>
          </a:bodyPr>
          <a:lstStyle/>
          <a:p>
            <a:pPr marL="342900" indent="-342900">
              <a:buFont typeface="Wingdings" pitchFamily="2" charset="2"/>
              <a:buChar char="§"/>
            </a:pPr>
            <a:r>
              <a:rPr lang="en-IN" sz="2000" dirty="0">
                <a:solidFill>
                  <a:schemeClr val="accent2"/>
                </a:solidFill>
                <a:latin typeface="Times New Roman" panose="02020603050405020304" pitchFamily="18" charset="0"/>
                <a:cs typeface="Times New Roman" panose="02020603050405020304" pitchFamily="18" charset="0"/>
              </a:rPr>
              <a:t>And</a:t>
            </a:r>
          </a:p>
          <a:p>
            <a:r>
              <a:rPr lang="en-IN" dirty="0">
                <a:latin typeface="Times New Roman" panose="02020603050405020304" pitchFamily="18" charset="0"/>
                <a:cs typeface="Times New Roman" panose="02020603050405020304" pitchFamily="18" charset="0"/>
              </a:rPr>
              <a:t>The and keyword is a logical operator, and is used to combine conditional statements:</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Test if a is greater than b, AND if c is greater than a:</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 200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 = 33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 = 500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a &gt; b and c &gt; 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print("Both conditions are True")</a:t>
            </a:r>
          </a:p>
          <a:p>
            <a:endParaRPr lang="en-IN" dirty="0">
              <a:latin typeface="Times New Roman" panose="02020603050405020304" pitchFamily="18" charset="0"/>
              <a:cs typeface="Times New Roman" panose="02020603050405020304" pitchFamily="18" charset="0"/>
            </a:endParaRPr>
          </a:p>
          <a:p>
            <a:pPr marL="342900" indent="-342900">
              <a:buFont typeface="Wingdings" pitchFamily="2" charset="2"/>
              <a:buChar char="§"/>
            </a:pPr>
            <a:r>
              <a:rPr lang="en-IN" sz="2000" dirty="0">
                <a:solidFill>
                  <a:schemeClr val="accent2"/>
                </a:solidFill>
                <a:latin typeface="Times New Roman" panose="02020603050405020304" pitchFamily="18" charset="0"/>
                <a:cs typeface="Times New Roman" panose="02020603050405020304" pitchFamily="18" charset="0"/>
              </a:rPr>
              <a:t>Or</a:t>
            </a:r>
          </a:p>
          <a:p>
            <a:r>
              <a:rPr lang="en-IN" dirty="0">
                <a:latin typeface="Times New Roman" panose="02020603050405020304" pitchFamily="18" charset="0"/>
                <a:cs typeface="Times New Roman" panose="02020603050405020304" pitchFamily="18" charset="0"/>
              </a:rPr>
              <a:t>The or keyword is a logical operator, and is used to combine conditional statements:</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Test if a is greater than b, OR if a is greater than c:</a:t>
            </a:r>
          </a:p>
          <a:p>
            <a:r>
              <a:rPr lang="en-IN" dirty="0">
                <a:latin typeface="Times New Roman" panose="02020603050405020304" pitchFamily="18" charset="0"/>
                <a:cs typeface="Times New Roman" panose="02020603050405020304" pitchFamily="18" charset="0"/>
              </a:rPr>
              <a:t>a = 200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 = 33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 = 500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a &gt; b or a &gt; c:</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print("At least one of the conditions is True")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1187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A009AA-4635-3EEC-F038-E5DAFBBCE5EA}"/>
              </a:ext>
            </a:extLst>
          </p:cNvPr>
          <p:cNvSpPr txBox="1"/>
          <p:nvPr/>
        </p:nvSpPr>
        <p:spPr>
          <a:xfrm>
            <a:off x="304800" y="325821"/>
            <a:ext cx="11393214" cy="6247864"/>
          </a:xfrm>
          <a:prstGeom prst="rect">
            <a:avLst/>
          </a:prstGeom>
          <a:noFill/>
        </p:spPr>
        <p:txBody>
          <a:bodyPr wrap="square" rtlCol="0">
            <a:spAutoFit/>
          </a:bodyPr>
          <a:lstStyle/>
          <a:p>
            <a:pPr marL="342900" indent="-342900">
              <a:buFont typeface="Wingdings" pitchFamily="2" charset="2"/>
              <a:buChar char="§"/>
            </a:pPr>
            <a:r>
              <a:rPr lang="en-IN" sz="2000" dirty="0">
                <a:solidFill>
                  <a:schemeClr val="accent2"/>
                </a:solidFill>
                <a:latin typeface="Times New Roman" panose="02020603050405020304" pitchFamily="18" charset="0"/>
                <a:cs typeface="Times New Roman" panose="02020603050405020304" pitchFamily="18" charset="0"/>
              </a:rPr>
              <a:t>Nested If</a:t>
            </a:r>
          </a:p>
          <a:p>
            <a:r>
              <a:rPr lang="en-IN" dirty="0">
                <a:latin typeface="Times New Roman" panose="02020603050405020304" pitchFamily="18" charset="0"/>
                <a:cs typeface="Times New Roman" panose="02020603050405020304" pitchFamily="18" charset="0"/>
              </a:rPr>
              <a:t>You can have if statements inside if statements, this is called </a:t>
            </a:r>
            <a:r>
              <a:rPr lang="en-IN" i="1" dirty="0">
                <a:latin typeface="Times New Roman" panose="02020603050405020304" pitchFamily="18" charset="0"/>
                <a:cs typeface="Times New Roman" panose="02020603050405020304" pitchFamily="18" charset="0"/>
              </a:rPr>
              <a:t>nested</a:t>
            </a:r>
            <a:r>
              <a:rPr lang="en-IN" dirty="0">
                <a:latin typeface="Times New Roman" panose="02020603050405020304" pitchFamily="18" charset="0"/>
                <a:cs typeface="Times New Roman" panose="02020603050405020304" pitchFamily="18" charset="0"/>
              </a:rPr>
              <a:t> if statements.</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a:t>
            </a:r>
          </a:p>
          <a:p>
            <a:r>
              <a:rPr lang="en-IN" dirty="0">
                <a:latin typeface="Times New Roman" panose="02020603050405020304" pitchFamily="18" charset="0"/>
                <a:cs typeface="Times New Roman" panose="02020603050405020304" pitchFamily="18" charset="0"/>
              </a:rPr>
              <a:t>x = 41</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x &gt; 10: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print("Above ten,")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if x &gt; 20: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print("and also above 20!")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else: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print("but not above 20.")</a:t>
            </a:r>
          </a:p>
          <a:p>
            <a:endParaRPr lang="en-IN"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solidFill>
                  <a:schemeClr val="accent2"/>
                </a:solidFill>
                <a:latin typeface="Times New Roman" panose="02020603050405020304" pitchFamily="18" charset="0"/>
                <a:cs typeface="Times New Roman" panose="02020603050405020304" pitchFamily="18" charset="0"/>
              </a:rPr>
              <a:t>The pass Statement</a:t>
            </a:r>
          </a:p>
          <a:p>
            <a:r>
              <a:rPr lang="en-IN" dirty="0">
                <a:latin typeface="Times New Roman" panose="02020603050405020304" pitchFamily="18" charset="0"/>
                <a:cs typeface="Times New Roman" panose="02020603050405020304" pitchFamily="18" charset="0"/>
              </a:rPr>
              <a:t>if statements cannot be empty, but if you for some reason have an if statement with no content, put in the pass statement to avoid getting an error.</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a:t>
            </a:r>
          </a:p>
          <a:p>
            <a:r>
              <a:rPr lang="en-IN" dirty="0">
                <a:latin typeface="Times New Roman" panose="02020603050405020304" pitchFamily="18" charset="0"/>
                <a:cs typeface="Times New Roman" panose="02020603050405020304" pitchFamily="18" charset="0"/>
              </a:rPr>
              <a:t>a = 33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 = 200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b &gt; 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pass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69300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15AD432-6857-2FC5-F655-2E18E3653455}"/>
              </a:ext>
            </a:extLst>
          </p:cNvPr>
          <p:cNvSpPr txBox="1"/>
          <p:nvPr/>
        </p:nvSpPr>
        <p:spPr>
          <a:xfrm>
            <a:off x="567697" y="509753"/>
            <a:ext cx="5103204" cy="5710645"/>
          </a:xfrm>
          <a:prstGeom prst="rect">
            <a:avLst/>
          </a:prstGeom>
        </p:spPr>
        <p:txBody>
          <a:bodyPr vert="horz" lIns="91440" tIns="45720" rIns="91440" bIns="45720" rtlCol="0" anchor="t">
            <a:normAutofit lnSpcReduction="10000"/>
          </a:bodyPr>
          <a:lstStyle/>
          <a:p>
            <a:pPr>
              <a:lnSpc>
                <a:spcPct val="90000"/>
              </a:lnSpc>
              <a:spcAft>
                <a:spcPts val="600"/>
              </a:spcAft>
            </a:pPr>
            <a:r>
              <a:rPr lang="en-US" sz="2000" b="1" dirty="0">
                <a:solidFill>
                  <a:schemeClr val="accent2"/>
                </a:solidFill>
                <a:latin typeface="Times New Roman" panose="02020603050405020304" pitchFamily="18" charset="0"/>
                <a:cs typeface="Times New Roman" panose="02020603050405020304" pitchFamily="18" charset="0"/>
              </a:rPr>
              <a:t>Control Flow</a:t>
            </a:r>
          </a:p>
          <a:p>
            <a:pPr indent="-228600">
              <a:lnSpc>
                <a:spcPct val="90000"/>
              </a:lnSpc>
              <a:spcAft>
                <a:spcPts val="600"/>
              </a:spcAft>
              <a:buFont typeface="Arial" panose="020B0604020202020204" pitchFamily="34" charset="0"/>
              <a:buChar char="•"/>
            </a:pPr>
            <a:endParaRPr lang="en-US" sz="1700" b="1" dirty="0">
              <a:latin typeface="Times New Roman" panose="02020603050405020304" pitchFamily="18" charset="0"/>
              <a:cs typeface="Times New Roman" panose="02020603050405020304" pitchFamily="18" charset="0"/>
            </a:endParaRPr>
          </a:p>
          <a:p>
            <a:pPr>
              <a:lnSpc>
                <a:spcPct val="90000"/>
              </a:lnSpc>
              <a:spcAft>
                <a:spcPts val="600"/>
              </a:spcAft>
            </a:pPr>
            <a:r>
              <a:rPr lang="en-US" sz="1700" dirty="0">
                <a:latin typeface="Times New Roman" panose="02020603050405020304" pitchFamily="18" charset="0"/>
                <a:cs typeface="Times New Roman" panose="02020603050405020304" pitchFamily="18" charset="0"/>
              </a:rPr>
              <a:t>The flow of the programs written in any programming language is sequential by default. Sometimes we may need to alter the flow of the program. The execution of a specific code may need to be repeated several numbers of times.</a:t>
            </a:r>
          </a:p>
          <a:p>
            <a:pPr>
              <a:lnSpc>
                <a:spcPct val="90000"/>
              </a:lnSpc>
              <a:spcAft>
                <a:spcPts val="600"/>
              </a:spcAft>
            </a:pPr>
            <a:r>
              <a:rPr lang="en-US" sz="1700" dirty="0">
                <a:latin typeface="Times New Roman" panose="02020603050405020304" pitchFamily="18" charset="0"/>
                <a:cs typeface="Times New Roman" panose="02020603050405020304" pitchFamily="18" charset="0"/>
              </a:rPr>
              <a:t>For this purpose, The programming languages provide various types of loops which are capable of repeating some specific code several numbers of times. Consider the following diagram to understand the working of a loop statement.</a:t>
            </a:r>
          </a:p>
          <a:p>
            <a:pPr>
              <a:lnSpc>
                <a:spcPct val="90000"/>
              </a:lnSpc>
              <a:spcAft>
                <a:spcPts val="600"/>
              </a:spcAft>
            </a:pPr>
            <a:endParaRPr lang="en-US" sz="1700" dirty="0">
              <a:latin typeface="Times New Roman" panose="02020603050405020304" pitchFamily="18" charset="0"/>
              <a:cs typeface="Times New Roman" panose="02020603050405020304" pitchFamily="18" charset="0"/>
            </a:endParaRPr>
          </a:p>
          <a:p>
            <a:pPr>
              <a:lnSpc>
                <a:spcPct val="90000"/>
              </a:lnSpc>
              <a:spcAft>
                <a:spcPts val="600"/>
              </a:spcAft>
            </a:pPr>
            <a:r>
              <a:rPr lang="en-IN" dirty="0">
                <a:solidFill>
                  <a:srgbClr val="FFFF00"/>
                </a:solidFill>
                <a:latin typeface="Times New Roman" panose="02020603050405020304" pitchFamily="18" charset="0"/>
                <a:cs typeface="Times New Roman" panose="02020603050405020304" pitchFamily="18" charset="0"/>
              </a:rPr>
              <a:t>Why we use loops in python?</a:t>
            </a:r>
          </a:p>
          <a:p>
            <a:pPr>
              <a:lnSpc>
                <a:spcPct val="90000"/>
              </a:lnSpc>
              <a:spcAft>
                <a:spcPts val="600"/>
              </a:spcAft>
            </a:pPr>
            <a:r>
              <a:rPr lang="en-IN" dirty="0">
                <a:latin typeface="Times New Roman" panose="02020603050405020304" pitchFamily="18" charset="0"/>
                <a:cs typeface="Times New Roman" panose="02020603050405020304" pitchFamily="18" charset="0"/>
              </a:rPr>
              <a:t>The looping simplifies the complex problems into the easy ones. It enables us to alter the flow of the program so that instead of writing the same code again and again, we can repeat the same code for a finite number of times. For example, if we need to print the first 10 natural numbers then, instead of using the print statement 10 times, we can print inside a loop which runs up to 10 iterations.</a:t>
            </a:r>
            <a:endParaRPr lang="en-US" sz="17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endParaRPr lang="en-US" sz="1700" dirty="0"/>
          </a:p>
        </p:txBody>
      </p:sp>
      <p:cxnSp>
        <p:nvCxnSpPr>
          <p:cNvPr id="73" name="Straight Connector 72">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Python Loops">
            <a:extLst>
              <a:ext uri="{FF2B5EF4-FFF2-40B4-BE49-F238E27FC236}">
                <a16:creationId xmlns:a16="http://schemas.microsoft.com/office/drawing/2014/main" id="{56D36D6F-E380-CC9C-AA4D-C4AED22283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19" r="1" b="1"/>
          <a:stretch/>
        </p:blipFill>
        <p:spPr bwMode="auto">
          <a:xfrm>
            <a:off x="6621517" y="430858"/>
            <a:ext cx="5230834" cy="585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404944"/>
      </p:ext>
    </p:extLst>
  </p:cSld>
  <p:clrMapOvr>
    <a:overrideClrMapping bg1="dk1" tx1="lt1" bg2="dk2" tx2="lt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0A023-56FA-7BF1-E56D-791FF3BA1BF4}"/>
              </a:ext>
            </a:extLst>
          </p:cNvPr>
          <p:cNvSpPr txBox="1"/>
          <p:nvPr/>
        </p:nvSpPr>
        <p:spPr>
          <a:xfrm>
            <a:off x="315312" y="367860"/>
            <a:ext cx="11466784" cy="3447098"/>
          </a:xfrm>
          <a:prstGeom prst="rect">
            <a:avLst/>
          </a:prstGeom>
          <a:noFill/>
        </p:spPr>
        <p:txBody>
          <a:bodyPr wrap="square" rtlCol="0">
            <a:spAutoFit/>
          </a:bodyPr>
          <a:lstStyle/>
          <a:p>
            <a:r>
              <a:rPr lang="en-IN" sz="2000" dirty="0">
                <a:solidFill>
                  <a:schemeClr val="accent1"/>
                </a:solidFill>
                <a:latin typeface="Times New Roman" panose="02020603050405020304" pitchFamily="18" charset="0"/>
                <a:cs typeface="Times New Roman" panose="02020603050405020304" pitchFamily="18" charset="0"/>
              </a:rPr>
              <a:t>Advantages of loops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the following advantages of loops in Python.</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provides code re-usability.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loops, we do not need to write the same code again and again.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loops, we can traverse over the elements of data structures (array or linked lists).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the following loop statements in Python.</a:t>
            </a:r>
          </a:p>
          <a:p>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C1CC9B27-CDA3-6FC4-5D77-35595F445158}"/>
              </a:ext>
            </a:extLst>
          </p:cNvPr>
          <p:cNvGraphicFramePr>
            <a:graphicFrameLocks noGrp="1"/>
          </p:cNvGraphicFramePr>
          <p:nvPr>
            <p:extLst>
              <p:ext uri="{D42A27DB-BD31-4B8C-83A1-F6EECF244321}">
                <p14:modId xmlns:p14="http://schemas.microsoft.com/office/powerpoint/2010/main" val="3334007001"/>
              </p:ext>
            </p:extLst>
          </p:nvPr>
        </p:nvGraphicFramePr>
        <p:xfrm>
          <a:off x="315312" y="3174124"/>
          <a:ext cx="11466784" cy="3316016"/>
        </p:xfrm>
        <a:graphic>
          <a:graphicData uri="http://schemas.openxmlformats.org/drawingml/2006/table">
            <a:tbl>
              <a:tblPr firstRow="1" bandRow="1">
                <a:tableStyleId>{5C22544A-7EE6-4342-B048-85BDC9FD1C3A}</a:tableStyleId>
              </a:tblPr>
              <a:tblGrid>
                <a:gridCol w="3449253">
                  <a:extLst>
                    <a:ext uri="{9D8B030D-6E8A-4147-A177-3AD203B41FA5}">
                      <a16:colId xmlns:a16="http://schemas.microsoft.com/office/drawing/2014/main" val="2486042340"/>
                    </a:ext>
                  </a:extLst>
                </a:gridCol>
                <a:gridCol w="8017531">
                  <a:extLst>
                    <a:ext uri="{9D8B030D-6E8A-4147-A177-3AD203B41FA5}">
                      <a16:colId xmlns:a16="http://schemas.microsoft.com/office/drawing/2014/main" val="3350881009"/>
                    </a:ext>
                  </a:extLst>
                </a:gridCol>
              </a:tblGrid>
              <a:tr h="360197">
                <a:tc>
                  <a:txBody>
                    <a:bodyPr/>
                    <a:lstStyle/>
                    <a:p>
                      <a:r>
                        <a:rPr lang="en-IN" sz="1600" dirty="0">
                          <a:latin typeface="Times New Roman" panose="02020603050405020304" pitchFamily="18" charset="0"/>
                          <a:cs typeface="Times New Roman" panose="02020603050405020304" pitchFamily="18" charset="0"/>
                        </a:rPr>
                        <a:t>Loop Statement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Description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6348880"/>
                  </a:ext>
                </a:extLst>
              </a:tr>
              <a:tr h="1113684">
                <a:tc>
                  <a:txBody>
                    <a:bodyPr/>
                    <a:lstStyle/>
                    <a:p>
                      <a:r>
                        <a:rPr lang="en-IN" sz="1600" dirty="0">
                          <a:latin typeface="Times New Roman" panose="02020603050405020304" pitchFamily="18" charset="0"/>
                          <a:cs typeface="Times New Roman" panose="02020603050405020304" pitchFamily="18" charset="0"/>
                        </a:rPr>
                        <a:t>for loop </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The for loop is used in the case where we need to execute some part of the code until the given condition is satisfied. The for loop is also called as a per-tested loop. It is better to use for loop if the number of iteration is known in advance.</a:t>
                      </a:r>
                    </a:p>
                  </a:txBody>
                  <a:tcPr/>
                </a:tc>
                <a:extLst>
                  <a:ext uri="{0D108BD9-81ED-4DB2-BD59-A6C34878D82A}">
                    <a16:rowId xmlns:a16="http://schemas.microsoft.com/office/drawing/2014/main" val="640087189"/>
                  </a:ext>
                </a:extLst>
              </a:tr>
              <a:tr h="1146082">
                <a:tc>
                  <a:txBody>
                    <a:bodyPr/>
                    <a:lstStyle/>
                    <a:p>
                      <a:r>
                        <a:rPr lang="en-IN" sz="1600" dirty="0">
                          <a:latin typeface="Times New Roman" panose="02020603050405020304" pitchFamily="18" charset="0"/>
                          <a:cs typeface="Times New Roman" panose="02020603050405020304" pitchFamily="18" charset="0"/>
                        </a:rPr>
                        <a:t>while loop</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The while loop is to be used in the scenario where we don't know the number of iterations in advance. The block of statements is executed in the while loop until the condition specified in the while loop is satisfied. It is also called a pre-tested loop.</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111195"/>
                  </a:ext>
                </a:extLst>
              </a:tr>
              <a:tr h="696053">
                <a:tc>
                  <a:txBody>
                    <a:bodyPr/>
                    <a:lstStyle/>
                    <a:p>
                      <a:r>
                        <a:rPr lang="en-IN" sz="1600" dirty="0">
                          <a:latin typeface="Times New Roman" panose="02020603050405020304" pitchFamily="18" charset="0"/>
                          <a:cs typeface="Times New Roman" panose="02020603050405020304" pitchFamily="18" charset="0"/>
                        </a:rPr>
                        <a:t>do-while loop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The do-while loop continues until a given condition satisfies. It is also called post tested loop. It is used when it is necessary to execute the loop at least once (mostly menu driven programs).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5726477"/>
                  </a:ext>
                </a:extLst>
              </a:tr>
            </a:tbl>
          </a:graphicData>
        </a:graphic>
      </p:graphicFrame>
    </p:spTree>
    <p:extLst>
      <p:ext uri="{BB962C8B-B14F-4D97-AF65-F5344CB8AC3E}">
        <p14:creationId xmlns:p14="http://schemas.microsoft.com/office/powerpoint/2010/main" val="1303267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BD65141-BD0F-08B8-0C2C-CE418C7C1D15}"/>
              </a:ext>
            </a:extLst>
          </p:cNvPr>
          <p:cNvSpPr txBox="1"/>
          <p:nvPr/>
        </p:nvSpPr>
        <p:spPr>
          <a:xfrm>
            <a:off x="241739" y="273269"/>
            <a:ext cx="5393675" cy="6453351"/>
          </a:xfrm>
          <a:prstGeom prst="rect">
            <a:avLst/>
          </a:prstGeom>
        </p:spPr>
        <p:txBody>
          <a:bodyPr vert="horz" lIns="91440" tIns="45720" rIns="91440" bIns="45720" rtlCol="0" anchor="t">
            <a:normAutofit lnSpcReduction="10000"/>
          </a:bodyPr>
          <a:lstStyle/>
          <a:p>
            <a:pPr>
              <a:lnSpc>
                <a:spcPct val="90000"/>
              </a:lnSpc>
              <a:spcAft>
                <a:spcPts val="600"/>
              </a:spcAft>
            </a:pPr>
            <a:r>
              <a:rPr lang="en-US" sz="2000" b="1" dirty="0">
                <a:solidFill>
                  <a:schemeClr val="accent2"/>
                </a:solidFill>
                <a:latin typeface="Times New Roman" panose="02020603050405020304" pitchFamily="18" charset="0"/>
                <a:cs typeface="Times New Roman" panose="02020603050405020304" pitchFamily="18" charset="0"/>
              </a:rPr>
              <a:t>Python for loop</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dirty="0">
                <a:latin typeface="Times New Roman" panose="02020603050405020304" pitchFamily="18" charset="0"/>
                <a:cs typeface="Times New Roman" panose="02020603050405020304" pitchFamily="18" charset="0"/>
              </a:rPr>
              <a:t>The for </a:t>
            </a:r>
            <a:r>
              <a:rPr lang="en-US" b="1" dirty="0">
                <a:latin typeface="Times New Roman" panose="02020603050405020304" pitchFamily="18" charset="0"/>
                <a:cs typeface="Times New Roman" panose="02020603050405020304" pitchFamily="18" charset="0"/>
              </a:rPr>
              <a:t>loop in Python</a:t>
            </a:r>
            <a:r>
              <a:rPr lang="en-US" dirty="0">
                <a:latin typeface="Times New Roman" panose="02020603050405020304" pitchFamily="18" charset="0"/>
                <a:cs typeface="Times New Roman" panose="02020603050405020304" pitchFamily="18" charset="0"/>
              </a:rPr>
              <a:t> is used to iterate the statements or a part of the program several times. It is frequently used to traverse the data structures like list, tuple, or dictionary.</a:t>
            </a:r>
          </a:p>
          <a:p>
            <a:pPr>
              <a:lnSpc>
                <a:spcPct val="90000"/>
              </a:lnSpc>
              <a:spcAft>
                <a:spcPts val="600"/>
              </a:spcAft>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dirty="0">
                <a:latin typeface="Times New Roman" panose="02020603050405020304" pitchFamily="18" charset="0"/>
                <a:cs typeface="Times New Roman" panose="02020603050405020304" pitchFamily="18" charset="0"/>
              </a:rPr>
              <a:t>The syntax of for loop in python is given below.</a:t>
            </a:r>
          </a:p>
          <a:p>
            <a:pPr>
              <a:lnSpc>
                <a:spcPct val="90000"/>
              </a:lnSpc>
              <a:spcAft>
                <a:spcPts val="600"/>
              </a:spcAft>
            </a:pPr>
            <a:r>
              <a:rPr lang="en-US" b="1" dirty="0">
                <a:latin typeface="Times New Roman" panose="02020603050405020304" pitchFamily="18" charset="0"/>
                <a:cs typeface="Times New Roman" panose="02020603050405020304" pitchFamily="18" charset="0"/>
              </a:rPr>
              <a:t>for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iterating_var</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sequence:    </a:t>
            </a:r>
          </a:p>
          <a:p>
            <a:pPr>
              <a:lnSpc>
                <a:spcPct val="90000"/>
              </a:lnSpc>
              <a:spcAft>
                <a:spcPts val="600"/>
              </a:spcAft>
            </a:pPr>
            <a:r>
              <a:rPr lang="en-US" dirty="0">
                <a:latin typeface="Times New Roman" panose="02020603050405020304" pitchFamily="18" charset="0"/>
                <a:cs typeface="Times New Roman" panose="02020603050405020304" pitchFamily="18" charset="0"/>
              </a:rPr>
              <a:t>   statement(s)  </a:t>
            </a:r>
            <a:r>
              <a:rPr lang="en-US" sz="1900" dirty="0"/>
              <a:t>  </a:t>
            </a:r>
          </a:p>
          <a:p>
            <a:pPr>
              <a:lnSpc>
                <a:spcPct val="90000"/>
              </a:lnSpc>
              <a:spcAft>
                <a:spcPts val="600"/>
              </a:spcAft>
            </a:pPr>
            <a:endParaRPr lang="en-US" sz="1900" dirty="0"/>
          </a:p>
          <a:p>
            <a:r>
              <a:rPr lang="en-IN" dirty="0">
                <a:solidFill>
                  <a:schemeClr val="bg1"/>
                </a:solidFill>
                <a:highlight>
                  <a:srgbClr val="FFFF00"/>
                </a:highlight>
                <a:latin typeface="Times New Roman" panose="02020603050405020304" pitchFamily="18" charset="0"/>
                <a:cs typeface="Times New Roman" panose="02020603050405020304" pitchFamily="18" charset="0"/>
              </a:rPr>
              <a:t>For loop Using Sequence</a:t>
            </a:r>
          </a:p>
          <a:p>
            <a:endParaRPr lang="en-IN" dirty="0">
              <a:solidFill>
                <a:schemeClr val="bg1"/>
              </a:solidFill>
              <a:highlight>
                <a:srgbClr val="FFFF00"/>
              </a:highlight>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Ex1: Iterating string using for loop</a:t>
            </a:r>
            <a:endParaRPr lang="en-IN"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str = "Python"  </a:t>
            </a:r>
          </a:p>
          <a:p>
            <a:r>
              <a:rPr lang="en-IN" sz="1600" b="1" dirty="0">
                <a:latin typeface="Times New Roman" panose="02020603050405020304" pitchFamily="18" charset="0"/>
                <a:cs typeface="Times New Roman" panose="02020603050405020304" pitchFamily="18" charset="0"/>
              </a:rPr>
              <a:t>for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in</a:t>
            </a:r>
            <a:r>
              <a:rPr lang="en-IN" sz="1600" dirty="0">
                <a:latin typeface="Times New Roman" panose="02020603050405020304" pitchFamily="18" charset="0"/>
                <a:cs typeface="Times New Roman" panose="02020603050405020304" pitchFamily="18" charset="0"/>
              </a:rPr>
              <a:t> str:  </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Output – </a:t>
            </a:r>
          </a:p>
          <a:p>
            <a:r>
              <a:rPr lang="en-IN" sz="1600" dirty="0">
                <a:latin typeface="Times New Roman" panose="02020603050405020304" pitchFamily="18" charset="0"/>
                <a:cs typeface="Times New Roman" panose="02020603050405020304" pitchFamily="18" charset="0"/>
              </a:rPr>
              <a:t>P</a:t>
            </a:r>
          </a:p>
          <a:p>
            <a:r>
              <a:rPr lang="en-IN" sz="1600" dirty="0">
                <a:latin typeface="Times New Roman" panose="02020603050405020304" pitchFamily="18" charset="0"/>
                <a:cs typeface="Times New Roman" panose="02020603050405020304" pitchFamily="18" charset="0"/>
              </a:rPr>
              <a:t>Y</a:t>
            </a:r>
          </a:p>
          <a:p>
            <a:r>
              <a:rPr lang="en-IN" sz="1600" dirty="0">
                <a:latin typeface="Times New Roman" panose="02020603050405020304" pitchFamily="18" charset="0"/>
                <a:cs typeface="Times New Roman" panose="02020603050405020304" pitchFamily="18" charset="0"/>
              </a:rPr>
              <a:t>T</a:t>
            </a:r>
          </a:p>
          <a:p>
            <a:r>
              <a:rPr lang="en-IN" sz="1600" dirty="0">
                <a:latin typeface="Times New Roman" panose="02020603050405020304" pitchFamily="18" charset="0"/>
                <a:cs typeface="Times New Roman" panose="02020603050405020304" pitchFamily="18" charset="0"/>
              </a:rPr>
              <a:t>H</a:t>
            </a:r>
          </a:p>
          <a:p>
            <a:r>
              <a:rPr lang="en-IN" sz="1600" dirty="0">
                <a:latin typeface="Times New Roman" panose="02020603050405020304" pitchFamily="18" charset="0"/>
                <a:cs typeface="Times New Roman" panose="02020603050405020304" pitchFamily="18" charset="0"/>
              </a:rPr>
              <a:t>O</a:t>
            </a:r>
          </a:p>
          <a:p>
            <a:r>
              <a:rPr lang="en-IN" sz="1600" dirty="0">
                <a:latin typeface="Times New Roman" panose="02020603050405020304" pitchFamily="18" charset="0"/>
                <a:cs typeface="Times New Roman" panose="02020603050405020304" pitchFamily="18" charset="0"/>
              </a:rPr>
              <a:t>N</a:t>
            </a:r>
          </a:p>
          <a:p>
            <a:endParaRPr lang="en-IN" sz="1600"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1900" dirty="0"/>
          </a:p>
          <a:p>
            <a:pPr>
              <a:lnSpc>
                <a:spcPct val="90000"/>
              </a:lnSpc>
              <a:spcAft>
                <a:spcPts val="600"/>
              </a:spcAft>
            </a:pPr>
            <a:endParaRPr lang="en-US" sz="1900" dirty="0"/>
          </a:p>
          <a:p>
            <a:pPr indent="-228600">
              <a:lnSpc>
                <a:spcPct val="90000"/>
              </a:lnSpc>
              <a:spcAft>
                <a:spcPts val="600"/>
              </a:spcAft>
              <a:buFont typeface="Arial" panose="020B0604020202020204" pitchFamily="34" charset="0"/>
              <a:buChar char="•"/>
            </a:pPr>
            <a:endParaRPr lang="en-US" sz="1900" dirty="0"/>
          </a:p>
        </p:txBody>
      </p:sp>
      <p:cxnSp>
        <p:nvCxnSpPr>
          <p:cNvPr id="139" name="Straight Connector 138">
            <a:extLst>
              <a:ext uri="{FF2B5EF4-FFF2-40B4-BE49-F238E27FC236}">
                <a16:creationId xmlns:a16="http://schemas.microsoft.com/office/drawing/2014/main" id="{CF8F36E2-BBE5-43FE-822F-AD8CAE08C0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8597" y="1417320"/>
            <a:ext cx="0" cy="402336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2052" name="Picture 4" descr="Python for loop">
            <a:extLst>
              <a:ext uri="{FF2B5EF4-FFF2-40B4-BE49-F238E27FC236}">
                <a16:creationId xmlns:a16="http://schemas.microsoft.com/office/drawing/2014/main" id="{760A5125-3A93-36AC-B25E-09BABEB122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9915"/>
          <a:stretch/>
        </p:blipFill>
        <p:spPr bwMode="auto">
          <a:xfrm>
            <a:off x="6748261" y="572690"/>
            <a:ext cx="5104090" cy="57116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3C5F1B-465C-E762-E8DF-653724CAE268}"/>
              </a:ext>
            </a:extLst>
          </p:cNvPr>
          <p:cNvSpPr txBox="1"/>
          <p:nvPr/>
        </p:nvSpPr>
        <p:spPr>
          <a:xfrm>
            <a:off x="6748254" y="166358"/>
            <a:ext cx="5104091" cy="369332"/>
          </a:xfrm>
          <a:prstGeom prst="rect">
            <a:avLst/>
          </a:prstGeom>
          <a:noFill/>
        </p:spPr>
        <p:txBody>
          <a:bodyPr wrap="square" rtlCol="0">
            <a:spAutoFit/>
          </a:bodyPr>
          <a:lstStyle/>
          <a:p>
            <a:pPr>
              <a:spcAft>
                <a:spcPts val="600"/>
              </a:spcAft>
            </a:pPr>
            <a:r>
              <a:rPr lang="en-US" dirty="0">
                <a:solidFill>
                  <a:schemeClr val="accent2"/>
                </a:solidFill>
              </a:rPr>
              <a:t>Flow Diagram</a:t>
            </a:r>
          </a:p>
        </p:txBody>
      </p:sp>
    </p:spTree>
    <p:extLst>
      <p:ext uri="{BB962C8B-B14F-4D97-AF65-F5344CB8AC3E}">
        <p14:creationId xmlns:p14="http://schemas.microsoft.com/office/powerpoint/2010/main" val="902279057"/>
      </p:ext>
    </p:extLst>
  </p:cSld>
  <p:clrMapOvr>
    <a:overrideClrMapping bg1="dk1" tx1="lt1" bg2="dk2" tx2="lt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49F4EF-5D32-B516-AEC8-B9A8B3BFD907}"/>
              </a:ext>
            </a:extLst>
          </p:cNvPr>
          <p:cNvSpPr txBox="1"/>
          <p:nvPr/>
        </p:nvSpPr>
        <p:spPr>
          <a:xfrm>
            <a:off x="273269" y="399393"/>
            <a:ext cx="5453416" cy="5909310"/>
          </a:xfrm>
          <a:prstGeom prst="rect">
            <a:avLst/>
          </a:prstGeom>
          <a:noFill/>
        </p:spPr>
        <p:txBody>
          <a:bodyPr wrap="none" rtlCol="0">
            <a:spAutoFit/>
          </a:bodyPr>
          <a:lstStyle/>
          <a:p>
            <a:r>
              <a:rPr lang="en-IN" b="1" dirty="0">
                <a:highlight>
                  <a:srgbClr val="FFFF00"/>
                </a:highlight>
                <a:latin typeface="Times New Roman" panose="02020603050405020304" pitchFamily="18" charset="0"/>
                <a:cs typeface="Times New Roman" panose="02020603050405020304" pitchFamily="18" charset="0"/>
              </a:rPr>
              <a:t>Ex2: Program to print the table of the given number.</a:t>
            </a:r>
          </a:p>
          <a:p>
            <a:endParaRPr lang="en-IN" dirty="0">
              <a:highlight>
                <a:srgbClr val="FFFF00"/>
              </a:highligh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list = [1,2,3,4,5,6,7,8,9,10]  </a:t>
            </a:r>
          </a:p>
          <a:p>
            <a:r>
              <a:rPr lang="en-IN" dirty="0">
                <a:latin typeface="Times New Roman" panose="02020603050405020304" pitchFamily="18" charset="0"/>
                <a:cs typeface="Times New Roman" panose="02020603050405020304" pitchFamily="18" charset="0"/>
              </a:rPr>
              <a:t>n = 5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list:  </a:t>
            </a:r>
          </a:p>
          <a:p>
            <a:r>
              <a:rPr lang="en-IN" dirty="0">
                <a:latin typeface="Times New Roman" panose="02020603050405020304" pitchFamily="18" charset="0"/>
                <a:cs typeface="Times New Roman" panose="02020603050405020304" pitchFamily="18" charset="0"/>
              </a:rPr>
              <a:t>    c = n*</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(c) </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5</a:t>
            </a:r>
          </a:p>
          <a:p>
            <a:r>
              <a:rPr lang="en-IN" dirty="0">
                <a:latin typeface="Times New Roman" panose="02020603050405020304" pitchFamily="18" charset="0"/>
                <a:cs typeface="Times New Roman" panose="02020603050405020304" pitchFamily="18" charset="0"/>
              </a:rPr>
              <a:t>10 </a:t>
            </a:r>
          </a:p>
          <a:p>
            <a:r>
              <a:rPr lang="en-IN" dirty="0">
                <a:latin typeface="Times New Roman" panose="02020603050405020304" pitchFamily="18" charset="0"/>
                <a:cs typeface="Times New Roman" panose="02020603050405020304" pitchFamily="18" charset="0"/>
              </a:rPr>
              <a:t>15 </a:t>
            </a:r>
          </a:p>
          <a:p>
            <a:r>
              <a:rPr lang="en-IN" dirty="0">
                <a:latin typeface="Times New Roman" panose="02020603050405020304" pitchFamily="18" charset="0"/>
                <a:cs typeface="Times New Roman" panose="02020603050405020304" pitchFamily="18" charset="0"/>
              </a:rPr>
              <a:t>20 </a:t>
            </a:r>
          </a:p>
          <a:p>
            <a:r>
              <a:rPr lang="en-IN" dirty="0">
                <a:latin typeface="Times New Roman" panose="02020603050405020304" pitchFamily="18" charset="0"/>
                <a:cs typeface="Times New Roman" panose="02020603050405020304" pitchFamily="18" charset="0"/>
              </a:rPr>
              <a:t>25 </a:t>
            </a:r>
          </a:p>
          <a:p>
            <a:r>
              <a:rPr lang="en-IN" dirty="0">
                <a:latin typeface="Times New Roman" panose="02020603050405020304" pitchFamily="18" charset="0"/>
                <a:cs typeface="Times New Roman" panose="02020603050405020304" pitchFamily="18" charset="0"/>
              </a:rPr>
              <a:t>30 </a:t>
            </a:r>
          </a:p>
          <a:p>
            <a:r>
              <a:rPr lang="en-IN" dirty="0">
                <a:latin typeface="Times New Roman" panose="02020603050405020304" pitchFamily="18" charset="0"/>
                <a:cs typeface="Times New Roman" panose="02020603050405020304" pitchFamily="18" charset="0"/>
              </a:rPr>
              <a:t>35 </a:t>
            </a:r>
          </a:p>
          <a:p>
            <a:r>
              <a:rPr lang="en-IN" dirty="0">
                <a:latin typeface="Times New Roman" panose="02020603050405020304" pitchFamily="18" charset="0"/>
                <a:cs typeface="Times New Roman" panose="02020603050405020304" pitchFamily="18" charset="0"/>
              </a:rPr>
              <a:t>40 </a:t>
            </a:r>
          </a:p>
          <a:p>
            <a:r>
              <a:rPr lang="en-IN" dirty="0">
                <a:latin typeface="Times New Roman" panose="02020603050405020304" pitchFamily="18" charset="0"/>
                <a:cs typeface="Times New Roman" panose="02020603050405020304" pitchFamily="18" charset="0"/>
              </a:rPr>
              <a:t>45 </a:t>
            </a:r>
          </a:p>
          <a:p>
            <a:r>
              <a:rPr lang="en-IN" dirty="0">
                <a:latin typeface="Times New Roman" panose="02020603050405020304" pitchFamily="18" charset="0"/>
                <a:cs typeface="Times New Roman" panose="02020603050405020304" pitchFamily="18" charset="0"/>
              </a:rPr>
              <a:t>50</a:t>
            </a:r>
            <a:br>
              <a:rPr lang="en-IN" dirty="0"/>
            </a:br>
            <a:endParaRPr lang="en-IN" dirty="0"/>
          </a:p>
          <a:p>
            <a:endParaRPr lang="en-US" dirty="0"/>
          </a:p>
        </p:txBody>
      </p:sp>
      <p:sp>
        <p:nvSpPr>
          <p:cNvPr id="3" name="TextBox 2">
            <a:extLst>
              <a:ext uri="{FF2B5EF4-FFF2-40B4-BE49-F238E27FC236}">
                <a16:creationId xmlns:a16="http://schemas.microsoft.com/office/drawing/2014/main" id="{83A80518-59CC-341E-AF55-F523C643E0EA}"/>
              </a:ext>
            </a:extLst>
          </p:cNvPr>
          <p:cNvSpPr txBox="1"/>
          <p:nvPr/>
        </p:nvSpPr>
        <p:spPr>
          <a:xfrm>
            <a:off x="6442841" y="472966"/>
            <a:ext cx="5181600" cy="3416320"/>
          </a:xfrm>
          <a:prstGeom prst="rect">
            <a:avLst/>
          </a:prstGeom>
          <a:noFill/>
        </p:spPr>
        <p:txBody>
          <a:bodyPr wrap="square" rtlCol="0">
            <a:spAutoFit/>
          </a:bodyPr>
          <a:lstStyle/>
          <a:p>
            <a:r>
              <a:rPr lang="en-IN" b="1" dirty="0">
                <a:highlight>
                  <a:srgbClr val="FFFF00"/>
                </a:highlight>
                <a:latin typeface="Times New Roman" panose="02020603050405020304" pitchFamily="18" charset="0"/>
                <a:cs typeface="Times New Roman" panose="02020603050405020304" pitchFamily="18" charset="0"/>
              </a:rPr>
              <a:t>Ex3: Program to print the sum of the given list.</a:t>
            </a:r>
          </a:p>
          <a:p>
            <a:endParaRPr lang="en-IN" dirty="0">
              <a:highlight>
                <a:srgbClr val="FFFF00"/>
              </a:highligh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list = [10,30,23,43,65,12]  </a:t>
            </a:r>
          </a:p>
          <a:p>
            <a:r>
              <a:rPr lang="en-IN" dirty="0">
                <a:latin typeface="Times New Roman" panose="02020603050405020304" pitchFamily="18" charset="0"/>
                <a:cs typeface="Times New Roman" panose="02020603050405020304" pitchFamily="18" charset="0"/>
              </a:rPr>
              <a:t>sum = 0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list:  </a:t>
            </a:r>
          </a:p>
          <a:p>
            <a:r>
              <a:rPr lang="en-IN" dirty="0">
                <a:latin typeface="Times New Roman" panose="02020603050405020304" pitchFamily="18" charset="0"/>
                <a:cs typeface="Times New Roman" panose="02020603050405020304" pitchFamily="18" charset="0"/>
              </a:rPr>
              <a:t>    sum = </a:t>
            </a:r>
            <a:r>
              <a:rPr lang="en-IN" dirty="0" err="1">
                <a:latin typeface="Times New Roman" panose="02020603050405020304" pitchFamily="18" charset="0"/>
                <a:cs typeface="Times New Roman" panose="02020603050405020304" pitchFamily="18" charset="0"/>
              </a:rPr>
              <a:t>sum+i</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("The sum </a:t>
            </a:r>
            <a:r>
              <a:rPr lang="en-IN" dirty="0" err="1">
                <a:latin typeface="Times New Roman" panose="02020603050405020304" pitchFamily="18" charset="0"/>
                <a:cs typeface="Times New Roman" panose="02020603050405020304" pitchFamily="18" charset="0"/>
              </a:rPr>
              <a:t>is:",sum</a:t>
            </a:r>
            <a:r>
              <a:rPr lang="en-IN"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 – </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sum is: 183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2828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F818C4-F61F-04C3-DE63-5B0E6C4A7C15}"/>
              </a:ext>
            </a:extLst>
          </p:cNvPr>
          <p:cNvSpPr txBox="1"/>
          <p:nvPr/>
        </p:nvSpPr>
        <p:spPr>
          <a:xfrm>
            <a:off x="262759" y="388882"/>
            <a:ext cx="11330151" cy="6463308"/>
          </a:xfrm>
          <a:prstGeom prst="rect">
            <a:avLst/>
          </a:prstGeom>
          <a:noFill/>
        </p:spPr>
        <p:txBody>
          <a:bodyPr wrap="square" rtlCol="0">
            <a:spAutoFit/>
          </a:bodyPr>
          <a:lstStyle/>
          <a:p>
            <a:r>
              <a:rPr lang="en-IN" b="1" dirty="0">
                <a:highlight>
                  <a:srgbClr val="FFFF00"/>
                </a:highlight>
                <a:latin typeface="Times New Roman" panose="02020603050405020304" pitchFamily="18" charset="0"/>
                <a:cs typeface="Times New Roman" panose="02020603050405020304" pitchFamily="18" charset="0"/>
              </a:rPr>
              <a:t>For loop Using range() function</a:t>
            </a:r>
          </a:p>
          <a:p>
            <a:endParaRPr lang="en-IN"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The range() function</a:t>
            </a:r>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range()</a:t>
            </a:r>
            <a:r>
              <a:rPr lang="en-IN" dirty="0">
                <a:latin typeface="Times New Roman" panose="02020603050405020304" pitchFamily="18" charset="0"/>
                <a:cs typeface="Times New Roman" panose="02020603050405020304" pitchFamily="18" charset="0"/>
              </a:rPr>
              <a:t> function is used to generate the sequence of the numbers. If we pass the range(10), it will generate the numbers from 0 to 9. The syntax of the range() function is given below.</a:t>
            </a: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Syntax:  </a:t>
            </a:r>
            <a:r>
              <a:rPr lang="en-IN" dirty="0">
                <a:latin typeface="Times New Roman" panose="02020603050405020304" pitchFamily="18" charset="0"/>
                <a:cs typeface="Times New Roman" panose="02020603050405020304" pitchFamily="18" charset="0"/>
              </a:rPr>
              <a:t>range(</a:t>
            </a:r>
            <a:r>
              <a:rPr lang="en-IN" dirty="0" err="1">
                <a:latin typeface="Times New Roman" panose="02020603050405020304" pitchFamily="18" charset="0"/>
                <a:cs typeface="Times New Roman" panose="02020603050405020304" pitchFamily="18" charset="0"/>
              </a:rPr>
              <a:t>start,stop,step</a:t>
            </a:r>
            <a:r>
              <a:rPr lang="en-IN" dirty="0">
                <a:latin typeface="Times New Roman" panose="02020603050405020304" pitchFamily="18" charset="0"/>
                <a:cs typeface="Times New Roman" panose="02020603050405020304" pitchFamily="18" charset="0"/>
              </a:rPr>
              <a:t> size)  </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start represents the beginning of the iteration.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stop represents that the loop will iterate till stop-1. The </a:t>
            </a:r>
            <a:r>
              <a:rPr lang="en-IN" b="1" dirty="0">
                <a:latin typeface="Times New Roman" panose="02020603050405020304" pitchFamily="18" charset="0"/>
                <a:cs typeface="Times New Roman" panose="02020603050405020304" pitchFamily="18" charset="0"/>
              </a:rPr>
              <a:t>range(1,5)</a:t>
            </a:r>
            <a:r>
              <a:rPr lang="en-IN" dirty="0">
                <a:latin typeface="Times New Roman" panose="02020603050405020304" pitchFamily="18" charset="0"/>
                <a:cs typeface="Times New Roman" panose="02020603050405020304" pitchFamily="18" charset="0"/>
              </a:rPr>
              <a:t> will generate numbers 1 to 4 iterations. It is optional.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step size is used to skip the specific numbers from the iteration. It is optional to use. By default, the step size is 1. It is optional.</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Ex-1: </a:t>
            </a:r>
            <a:r>
              <a:rPr lang="en-IN" b="1" dirty="0">
                <a:latin typeface="Times New Roman" panose="02020603050405020304" pitchFamily="18" charset="0"/>
                <a:cs typeface="Times New Roman" panose="02020603050405020304" pitchFamily="18" charset="0"/>
              </a:rPr>
              <a:t>Program to print numbers in sequence.</a:t>
            </a:r>
          </a:p>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range(10):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i,end</a:t>
            </a:r>
            <a:r>
              <a:rPr lang="en-IN" dirty="0">
                <a:latin typeface="Times New Roman" panose="02020603050405020304" pitchFamily="18" charset="0"/>
                <a:cs typeface="Times New Roman" panose="02020603050405020304" pitchFamily="18" charset="0"/>
              </a:rPr>
              <a:t> = ' ')  </a:t>
            </a:r>
          </a:p>
          <a:p>
            <a:endParaRPr lang="en-IN"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0 1 2 3 4 5 6 7 8 9 </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9331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98CA3-FEE1-9111-3B6A-7A089B384C60}"/>
              </a:ext>
            </a:extLst>
          </p:cNvPr>
          <p:cNvSpPr txBox="1"/>
          <p:nvPr/>
        </p:nvSpPr>
        <p:spPr>
          <a:xfrm>
            <a:off x="378372" y="409902"/>
            <a:ext cx="5013435" cy="5355312"/>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Ex - 2</a:t>
            </a:r>
            <a:r>
              <a:rPr lang="en-IN" b="1" dirty="0">
                <a:latin typeface="Times New Roman" panose="02020603050405020304" pitchFamily="18" charset="0"/>
                <a:cs typeface="Times New Roman" panose="02020603050405020304" pitchFamily="18" charset="0"/>
              </a:rPr>
              <a:t>: Program to print table of given number.</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 = int(input("Enter the number "))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range(1,11):  </a:t>
            </a:r>
          </a:p>
          <a:p>
            <a:r>
              <a:rPr lang="en-IN" dirty="0">
                <a:latin typeface="Times New Roman" panose="02020603050405020304" pitchFamily="18" charset="0"/>
                <a:cs typeface="Times New Roman" panose="02020603050405020304" pitchFamily="18" charset="0"/>
              </a:rPr>
              <a:t>    c = n*</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(n,"*",</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,"=",c)  </a:t>
            </a:r>
          </a:p>
          <a:p>
            <a:endParaRPr lang="en-US" dirty="0">
              <a:latin typeface="Times New Roman" panose="02020603050405020304" pitchFamily="18" charset="0"/>
              <a:cs typeface="Times New Roman" panose="02020603050405020304" pitchFamily="18" charset="0"/>
            </a:endParaRPr>
          </a:p>
          <a:p>
            <a:r>
              <a:rPr lang="en-US" b="1"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Enter the number</a:t>
            </a:r>
          </a:p>
          <a:p>
            <a:r>
              <a:rPr lang="en-IN" dirty="0">
                <a:latin typeface="Times New Roman" panose="02020603050405020304" pitchFamily="18" charset="0"/>
                <a:cs typeface="Times New Roman" panose="02020603050405020304" pitchFamily="18" charset="0"/>
              </a:rPr>
              <a:t> 10 10 * 1 = 10</a:t>
            </a:r>
          </a:p>
          <a:p>
            <a:r>
              <a:rPr lang="en-IN" dirty="0">
                <a:latin typeface="Times New Roman" panose="02020603050405020304" pitchFamily="18" charset="0"/>
                <a:cs typeface="Times New Roman" panose="02020603050405020304" pitchFamily="18" charset="0"/>
              </a:rPr>
              <a:t> 10 * 2 = 20</a:t>
            </a:r>
          </a:p>
          <a:p>
            <a:r>
              <a:rPr lang="en-IN" dirty="0">
                <a:latin typeface="Times New Roman" panose="02020603050405020304" pitchFamily="18" charset="0"/>
                <a:cs typeface="Times New Roman" panose="02020603050405020304" pitchFamily="18" charset="0"/>
              </a:rPr>
              <a:t> 10 * 3 = 30</a:t>
            </a:r>
          </a:p>
          <a:p>
            <a:r>
              <a:rPr lang="en-IN" dirty="0">
                <a:latin typeface="Times New Roman" panose="02020603050405020304" pitchFamily="18" charset="0"/>
                <a:cs typeface="Times New Roman" panose="02020603050405020304" pitchFamily="18" charset="0"/>
              </a:rPr>
              <a:t> 10 * 4 = 40</a:t>
            </a:r>
          </a:p>
          <a:p>
            <a:r>
              <a:rPr lang="en-IN" dirty="0">
                <a:latin typeface="Times New Roman" panose="02020603050405020304" pitchFamily="18" charset="0"/>
                <a:cs typeface="Times New Roman" panose="02020603050405020304" pitchFamily="18" charset="0"/>
              </a:rPr>
              <a:t> 10 * 5 = 50</a:t>
            </a:r>
          </a:p>
          <a:p>
            <a:r>
              <a:rPr lang="en-IN" dirty="0">
                <a:latin typeface="Times New Roman" panose="02020603050405020304" pitchFamily="18" charset="0"/>
                <a:cs typeface="Times New Roman" panose="02020603050405020304" pitchFamily="18" charset="0"/>
              </a:rPr>
              <a:t> 10 * 6 = 60</a:t>
            </a:r>
          </a:p>
          <a:p>
            <a:r>
              <a:rPr lang="en-IN" dirty="0">
                <a:latin typeface="Times New Roman" panose="02020603050405020304" pitchFamily="18" charset="0"/>
                <a:cs typeface="Times New Roman" panose="02020603050405020304" pitchFamily="18" charset="0"/>
              </a:rPr>
              <a:t> 10 * 7 = 70</a:t>
            </a:r>
          </a:p>
          <a:p>
            <a:r>
              <a:rPr lang="en-IN" dirty="0">
                <a:latin typeface="Times New Roman" panose="02020603050405020304" pitchFamily="18" charset="0"/>
                <a:cs typeface="Times New Roman" panose="02020603050405020304" pitchFamily="18" charset="0"/>
              </a:rPr>
              <a:t> 10 * 8 = 80</a:t>
            </a:r>
          </a:p>
          <a:p>
            <a:r>
              <a:rPr lang="en-IN" dirty="0">
                <a:latin typeface="Times New Roman" panose="02020603050405020304" pitchFamily="18" charset="0"/>
                <a:cs typeface="Times New Roman" panose="02020603050405020304" pitchFamily="18" charset="0"/>
              </a:rPr>
              <a:t> 10 * 9 = 90</a:t>
            </a:r>
          </a:p>
          <a:p>
            <a:r>
              <a:rPr lang="en-IN" dirty="0">
                <a:latin typeface="Times New Roman" panose="02020603050405020304" pitchFamily="18" charset="0"/>
                <a:cs typeface="Times New Roman" panose="02020603050405020304" pitchFamily="18" charset="0"/>
              </a:rPr>
              <a:t> 10 * 10 = 100</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3033D69-0328-D0E4-CF59-BC07375BB304}"/>
              </a:ext>
            </a:extLst>
          </p:cNvPr>
          <p:cNvSpPr txBox="1"/>
          <p:nvPr/>
        </p:nvSpPr>
        <p:spPr>
          <a:xfrm>
            <a:off x="5885794" y="409901"/>
            <a:ext cx="6022428" cy="5355312"/>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Ex - 3</a:t>
            </a:r>
            <a:r>
              <a:rPr lang="en-US" b="1" dirty="0">
                <a:latin typeface="Times New Roman" panose="02020603050405020304" pitchFamily="18" charset="0"/>
                <a:cs typeface="Times New Roman" panose="02020603050405020304" pitchFamily="18" charset="0"/>
              </a:rPr>
              <a:t>: Program to print even number using step size in range().</a:t>
            </a:r>
          </a:p>
          <a:p>
            <a:endParaRPr lang="en-US"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 = int(input("Enter the number "))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range(2,n,2):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endParaRPr lang="en-US" b="1" dirty="0">
              <a:latin typeface="Times New Roman" panose="02020603050405020304" pitchFamily="18" charset="0"/>
              <a:cs typeface="Times New Roman" panose="02020603050405020304" pitchFamily="18" charset="0"/>
            </a:endParaRPr>
          </a:p>
          <a:p>
            <a:r>
              <a:rPr lang="en-US" b="1"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Enter the number 20</a:t>
            </a:r>
          </a:p>
          <a:p>
            <a:r>
              <a:rPr lang="en-IN" dirty="0">
                <a:latin typeface="Times New Roman" panose="02020603050405020304" pitchFamily="18" charset="0"/>
                <a:cs typeface="Times New Roman" panose="02020603050405020304" pitchFamily="18" charset="0"/>
              </a:rPr>
              <a:t> 2</a:t>
            </a:r>
          </a:p>
          <a:p>
            <a:r>
              <a:rPr lang="en-IN" dirty="0">
                <a:latin typeface="Times New Roman" panose="02020603050405020304" pitchFamily="18" charset="0"/>
                <a:cs typeface="Times New Roman" panose="02020603050405020304" pitchFamily="18" charset="0"/>
              </a:rPr>
              <a:t> 4</a:t>
            </a:r>
          </a:p>
          <a:p>
            <a:r>
              <a:rPr lang="en-IN" dirty="0">
                <a:latin typeface="Times New Roman" panose="02020603050405020304" pitchFamily="18" charset="0"/>
                <a:cs typeface="Times New Roman" panose="02020603050405020304" pitchFamily="18" charset="0"/>
              </a:rPr>
              <a:t> 6</a:t>
            </a:r>
          </a:p>
          <a:p>
            <a:r>
              <a:rPr lang="en-IN" dirty="0">
                <a:latin typeface="Times New Roman" panose="02020603050405020304" pitchFamily="18" charset="0"/>
                <a:cs typeface="Times New Roman" panose="02020603050405020304" pitchFamily="18" charset="0"/>
              </a:rPr>
              <a:t> 8</a:t>
            </a:r>
          </a:p>
          <a:p>
            <a:r>
              <a:rPr lang="en-IN" dirty="0">
                <a:latin typeface="Times New Roman" panose="02020603050405020304" pitchFamily="18" charset="0"/>
                <a:cs typeface="Times New Roman" panose="02020603050405020304" pitchFamily="18" charset="0"/>
              </a:rPr>
              <a:t> 10</a:t>
            </a:r>
          </a:p>
          <a:p>
            <a:r>
              <a:rPr lang="en-IN" dirty="0">
                <a:latin typeface="Times New Roman" panose="02020603050405020304" pitchFamily="18" charset="0"/>
                <a:cs typeface="Times New Roman" panose="02020603050405020304" pitchFamily="18" charset="0"/>
              </a:rPr>
              <a:t> 12</a:t>
            </a:r>
          </a:p>
          <a:p>
            <a:r>
              <a:rPr lang="en-IN" dirty="0">
                <a:latin typeface="Times New Roman" panose="02020603050405020304" pitchFamily="18" charset="0"/>
                <a:cs typeface="Times New Roman" panose="02020603050405020304" pitchFamily="18" charset="0"/>
              </a:rPr>
              <a:t> 14</a:t>
            </a:r>
          </a:p>
          <a:p>
            <a:r>
              <a:rPr lang="en-IN" dirty="0">
                <a:latin typeface="Times New Roman" panose="02020603050405020304" pitchFamily="18" charset="0"/>
                <a:cs typeface="Times New Roman" panose="02020603050405020304" pitchFamily="18" charset="0"/>
              </a:rPr>
              <a:t> 16</a:t>
            </a:r>
          </a:p>
          <a:p>
            <a:r>
              <a:rPr lang="en-IN" dirty="0">
                <a:latin typeface="Times New Roman" panose="02020603050405020304" pitchFamily="18" charset="0"/>
                <a:cs typeface="Times New Roman" panose="02020603050405020304" pitchFamily="18" charset="0"/>
              </a:rPr>
              <a:t> 18</a:t>
            </a: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7021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19EC24-F37A-76DD-12FF-FCD39EC5A5BD}"/>
              </a:ext>
            </a:extLst>
          </p:cNvPr>
          <p:cNvSpPr txBox="1"/>
          <p:nvPr/>
        </p:nvSpPr>
        <p:spPr>
          <a:xfrm>
            <a:off x="430924" y="409903"/>
            <a:ext cx="11109435" cy="480131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We can also use the </a:t>
            </a:r>
            <a:r>
              <a:rPr lang="en-IN" b="1" dirty="0">
                <a:latin typeface="Times New Roman" panose="02020603050405020304" pitchFamily="18" charset="0"/>
                <a:cs typeface="Times New Roman" panose="02020603050405020304" pitchFamily="18" charset="0"/>
              </a:rPr>
              <a:t>range()</a:t>
            </a:r>
            <a:r>
              <a:rPr lang="en-IN" dirty="0">
                <a:latin typeface="Times New Roman" panose="02020603050405020304" pitchFamily="18" charset="0"/>
                <a:cs typeface="Times New Roman" panose="02020603050405020304" pitchFamily="18" charset="0"/>
              </a:rPr>
              <a:t> function with sequence of numbers. The </a:t>
            </a:r>
            <a:r>
              <a:rPr lang="en-IN" b="1" dirty="0" err="1">
                <a:latin typeface="Times New Roman" panose="02020603050405020304" pitchFamily="18" charset="0"/>
                <a:cs typeface="Times New Roman" panose="02020603050405020304" pitchFamily="18" charset="0"/>
              </a:rPr>
              <a:t>len</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function is combined with range() function which iterate through a sequence using indexing. Consider the following example.</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list = ['Peter','Joseph','Ricky','</a:t>
            </a:r>
            <a:r>
              <a:rPr lang="en-IN" dirty="0" err="1">
                <a:latin typeface="Times New Roman" panose="02020603050405020304" pitchFamily="18" charset="0"/>
                <a:cs typeface="Times New Roman" panose="02020603050405020304" pitchFamily="18" charset="0"/>
              </a:rPr>
              <a:t>Devansh</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range(</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(list)):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Hello",list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solidFill>
                  <a:schemeClr val="accent1"/>
                </a:solidFill>
                <a:latin typeface="Times New Roman" panose="02020603050405020304" pitchFamily="18" charset="0"/>
                <a:cs typeface="Times New Roman" panose="02020603050405020304" pitchFamily="18" charset="0"/>
              </a:rPr>
              <a:t>Output –</a:t>
            </a:r>
          </a:p>
          <a:p>
            <a:r>
              <a:rPr lang="en-IN" dirty="0">
                <a:latin typeface="Times New Roman" panose="02020603050405020304" pitchFamily="18" charset="0"/>
                <a:cs typeface="Times New Roman" panose="02020603050405020304" pitchFamily="18" charset="0"/>
              </a:rPr>
              <a:t>Hello Peter</a:t>
            </a:r>
          </a:p>
          <a:p>
            <a:r>
              <a:rPr lang="en-IN" dirty="0">
                <a:latin typeface="Times New Roman" panose="02020603050405020304" pitchFamily="18" charset="0"/>
                <a:cs typeface="Times New Roman" panose="02020603050405020304" pitchFamily="18" charset="0"/>
              </a:rPr>
              <a:t>Hello Joseph</a:t>
            </a:r>
          </a:p>
          <a:p>
            <a:r>
              <a:rPr lang="en-IN" dirty="0">
                <a:latin typeface="Times New Roman" panose="02020603050405020304" pitchFamily="18" charset="0"/>
                <a:cs typeface="Times New Roman" panose="02020603050405020304" pitchFamily="18" charset="0"/>
              </a:rPr>
              <a:t>Hello Ricky</a:t>
            </a:r>
          </a:p>
          <a:p>
            <a:r>
              <a:rPr lang="en-IN" dirty="0">
                <a:latin typeface="Times New Roman" panose="02020603050405020304" pitchFamily="18" charset="0"/>
                <a:cs typeface="Times New Roman" panose="02020603050405020304" pitchFamily="18" charset="0"/>
              </a:rPr>
              <a:t>Hello </a:t>
            </a:r>
            <a:r>
              <a:rPr lang="en-IN" dirty="0" err="1">
                <a:latin typeface="Times New Roman" panose="02020603050405020304" pitchFamily="18" charset="0"/>
                <a:cs typeface="Times New Roman" panose="02020603050405020304" pitchFamily="18" charset="0"/>
              </a:rPr>
              <a:t>Devansh</a:t>
            </a:r>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861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12264-E292-1847-98B0-B2928613BE2E}"/>
              </a:ext>
            </a:extLst>
          </p:cNvPr>
          <p:cNvSpPr txBox="1"/>
          <p:nvPr/>
        </p:nvSpPr>
        <p:spPr>
          <a:xfrm>
            <a:off x="457200" y="383059"/>
            <a:ext cx="11207578" cy="5109091"/>
          </a:xfrm>
          <a:prstGeom prst="rect">
            <a:avLst/>
          </a:prstGeom>
          <a:noFill/>
        </p:spPr>
        <p:txBody>
          <a:bodyPr wrap="square" rtlCol="0">
            <a:spAutoFit/>
          </a:bodyPr>
          <a:lstStyle/>
          <a:p>
            <a:r>
              <a:rPr lang="en-US" sz="2000" dirty="0" err="1">
                <a:solidFill>
                  <a:schemeClr val="accent1"/>
                </a:solidFill>
                <a:latin typeface="Times New Roman" panose="02020603050405020304" pitchFamily="18" charset="0"/>
                <a:cs typeface="Times New Roman" panose="02020603050405020304" pitchFamily="18" charset="0"/>
              </a:rPr>
              <a:t>Quize</a:t>
            </a:r>
            <a:r>
              <a:rPr lang="en-US" sz="2000" dirty="0">
                <a:solidFill>
                  <a:schemeClr val="accent1"/>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lvl="1"/>
            <a:r>
              <a:rPr lang="en-IN" dirty="0" err="1">
                <a:solidFill>
                  <a:srgbClr val="FF0000"/>
                </a:solidFill>
                <a:latin typeface="Times New Roman" panose="02020603050405020304" pitchFamily="18" charset="0"/>
                <a:cs typeface="Times New Roman" panose="02020603050405020304" pitchFamily="18" charset="0"/>
              </a:rPr>
              <a:t>Quize</a:t>
            </a:r>
            <a:r>
              <a:rPr lang="en-IN" dirty="0">
                <a:solidFill>
                  <a:srgbClr val="FF0000"/>
                </a:solidFill>
                <a:latin typeface="Times New Roman" panose="02020603050405020304" pitchFamily="18" charset="0"/>
                <a:cs typeface="Times New Roman" panose="02020603050405020304" pitchFamily="18" charset="0"/>
              </a:rPr>
              <a:t> 1 – Which syntax is correct?</a:t>
            </a:r>
          </a:p>
          <a:p>
            <a:pPr lvl="2"/>
            <a:endParaRPr lang="en-IN" dirty="0">
              <a:latin typeface="Times New Roman" panose="02020603050405020304" pitchFamily="18" charset="0"/>
              <a:cs typeface="Times New Roman" panose="02020603050405020304" pitchFamily="18" charset="0"/>
            </a:endParaRPr>
          </a:p>
          <a:p>
            <a:pPr lvl="2"/>
            <a:r>
              <a:rPr lang="en-IN" dirty="0">
                <a:highlight>
                  <a:srgbClr val="FFFF00"/>
                </a:highlight>
                <a:latin typeface="Times New Roman" panose="02020603050405020304" pitchFamily="18" charset="0"/>
                <a:cs typeface="Times New Roman" panose="02020603050405020304" pitchFamily="18" charset="0"/>
              </a:rPr>
              <a:t>def ABC:</a:t>
            </a:r>
          </a:p>
          <a:p>
            <a:pPr lvl="2"/>
            <a:r>
              <a:rPr lang="en-IN" dirty="0">
                <a:highlight>
                  <a:srgbClr val="FFFF00"/>
                </a:highlight>
                <a:latin typeface="Times New Roman" panose="02020603050405020304" pitchFamily="18" charset="0"/>
                <a:cs typeface="Times New Roman" panose="02020603050405020304" pitchFamily="18" charset="0"/>
              </a:rPr>
              <a:t>Statement1</a:t>
            </a:r>
          </a:p>
          <a:p>
            <a:pPr lvl="2"/>
            <a:r>
              <a:rPr lang="en-IN" dirty="0">
                <a:highlight>
                  <a:srgbClr val="FFFF00"/>
                </a:highlight>
                <a:latin typeface="Times New Roman" panose="02020603050405020304" pitchFamily="18" charset="0"/>
                <a:cs typeface="Times New Roman" panose="02020603050405020304" pitchFamily="18" charset="0"/>
              </a:rPr>
              <a:t>…………………</a:t>
            </a:r>
          </a:p>
          <a:p>
            <a:pPr lvl="2"/>
            <a:r>
              <a:rPr lang="en-IN" dirty="0">
                <a:highlight>
                  <a:srgbClr val="FFFF00"/>
                </a:highlight>
                <a:latin typeface="Times New Roman" panose="02020603050405020304" pitchFamily="18" charset="0"/>
                <a:cs typeface="Times New Roman" panose="02020603050405020304" pitchFamily="18" charset="0"/>
              </a:rPr>
              <a:t>…………………</a:t>
            </a:r>
          </a:p>
          <a:p>
            <a:pPr lvl="2"/>
            <a:r>
              <a:rPr lang="en-IN" dirty="0">
                <a:highlight>
                  <a:srgbClr val="FFFF00"/>
                </a:highlight>
                <a:latin typeface="Times New Roman" panose="02020603050405020304" pitchFamily="18" charset="0"/>
                <a:cs typeface="Times New Roman" panose="02020603050405020304" pitchFamily="18" charset="0"/>
              </a:rPr>
              <a:t>Statement n</a:t>
            </a:r>
          </a:p>
          <a:p>
            <a:pPr lvl="2"/>
            <a:endParaRPr lang="en-IN" dirty="0">
              <a:latin typeface="Times New Roman" panose="02020603050405020304" pitchFamily="18" charset="0"/>
              <a:cs typeface="Times New Roman" panose="02020603050405020304" pitchFamily="18" charset="0"/>
            </a:endParaRPr>
          </a:p>
          <a:p>
            <a:pPr lvl="2"/>
            <a:r>
              <a:rPr lang="en-IN" dirty="0">
                <a:highlight>
                  <a:srgbClr val="FFFF00"/>
                </a:highlight>
                <a:latin typeface="Times New Roman" panose="02020603050405020304" pitchFamily="18" charset="0"/>
                <a:cs typeface="Times New Roman" panose="02020603050405020304" pitchFamily="18" charset="0"/>
              </a:rPr>
              <a:t>def ABC:</a:t>
            </a:r>
          </a:p>
          <a:p>
            <a:pPr lvl="2"/>
            <a:r>
              <a:rPr lang="en-IN" dirty="0">
                <a:highlight>
                  <a:srgbClr val="FFFF00"/>
                </a:highlight>
                <a:latin typeface="Times New Roman" panose="02020603050405020304" pitchFamily="18" charset="0"/>
                <a:cs typeface="Times New Roman" panose="02020603050405020304" pitchFamily="18" charset="0"/>
              </a:rPr>
              <a:t>	Statement 1</a:t>
            </a:r>
          </a:p>
          <a:p>
            <a:pPr lvl="2"/>
            <a:r>
              <a:rPr lang="en-IN" dirty="0">
                <a:highlight>
                  <a:srgbClr val="FFFF00"/>
                </a:highlight>
                <a:latin typeface="Times New Roman" panose="02020603050405020304" pitchFamily="18" charset="0"/>
                <a:cs typeface="Times New Roman" panose="02020603050405020304" pitchFamily="18" charset="0"/>
              </a:rPr>
              <a:t>	……………………..</a:t>
            </a:r>
          </a:p>
          <a:p>
            <a:pPr lvl="2"/>
            <a:r>
              <a:rPr lang="en-IN" dirty="0">
                <a:highlight>
                  <a:srgbClr val="FFFF00"/>
                </a:highlight>
                <a:latin typeface="Times New Roman" panose="02020603050405020304" pitchFamily="18" charset="0"/>
                <a:cs typeface="Times New Roman" panose="02020603050405020304" pitchFamily="18" charset="0"/>
              </a:rPr>
              <a:t>	……………………..</a:t>
            </a:r>
          </a:p>
          <a:p>
            <a:pPr lvl="2"/>
            <a:r>
              <a:rPr lang="en-IN" dirty="0">
                <a:highlight>
                  <a:srgbClr val="FFFF00"/>
                </a:highlight>
                <a:latin typeface="Times New Roman" panose="02020603050405020304" pitchFamily="18" charset="0"/>
                <a:cs typeface="Times New Roman" panose="02020603050405020304" pitchFamily="18" charset="0"/>
              </a:rPr>
              <a:t>	statement n</a:t>
            </a:r>
          </a:p>
          <a:p>
            <a:pPr lvl="2"/>
            <a:endParaRPr lang="en-IN" dirty="0">
              <a:highlight>
                <a:srgbClr val="FFFF00"/>
              </a:highlight>
              <a:latin typeface="Times New Roman" panose="02020603050405020304" pitchFamily="18" charset="0"/>
              <a:cs typeface="Times New Roman" panose="02020603050405020304" pitchFamily="18" charset="0"/>
            </a:endParaRPr>
          </a:p>
          <a:p>
            <a:pPr lvl="2"/>
            <a:endParaRPr lang="en-IN" dirty="0">
              <a:highlight>
                <a:srgbClr val="FFFF00"/>
              </a:highligh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809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11D3C3-DCE2-7D5A-F0E6-AA6BE52EAFCD}"/>
              </a:ext>
            </a:extLst>
          </p:cNvPr>
          <p:cNvSpPr txBox="1"/>
          <p:nvPr/>
        </p:nvSpPr>
        <p:spPr>
          <a:xfrm>
            <a:off x="189186" y="252248"/>
            <a:ext cx="11761076" cy="7017306"/>
          </a:xfrm>
          <a:prstGeom prst="rect">
            <a:avLst/>
          </a:prstGeom>
          <a:noFill/>
        </p:spPr>
        <p:txBody>
          <a:bodyPr wrap="square" rtlCol="0">
            <a:spAutoFit/>
          </a:bodyPr>
          <a:lstStyle/>
          <a:p>
            <a:r>
              <a:rPr lang="en-IN" b="1" dirty="0">
                <a:highlight>
                  <a:srgbClr val="FFFF00"/>
                </a:highlight>
                <a:latin typeface="Times New Roman" panose="02020603050405020304" pitchFamily="18" charset="0"/>
                <a:cs typeface="Times New Roman" panose="02020603050405020304" pitchFamily="18" charset="0"/>
              </a:rPr>
              <a:t>Nested for loop in python</a:t>
            </a:r>
          </a:p>
          <a:p>
            <a:r>
              <a:rPr lang="en-IN" dirty="0">
                <a:latin typeface="Times New Roman" panose="02020603050405020304" pitchFamily="18" charset="0"/>
                <a:cs typeface="Times New Roman" panose="02020603050405020304" pitchFamily="18" charset="0"/>
              </a:rPr>
              <a:t>Python allows us to nest any number of for loops inside a </a:t>
            </a:r>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loop. The inner loop is executed n number of times for every iteration of the outer loop. The syntax is given below.</a:t>
            </a:r>
          </a:p>
          <a:p>
            <a:endParaRPr lang="en-IN"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Syntax - </a:t>
            </a:r>
            <a:endParaRPr lang="en-IN" dirty="0">
              <a:solidFill>
                <a:schemeClr val="accent1"/>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iterating_var1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sequence:  #outer loop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iterating_var2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sequence:  #inner loop  </a:t>
            </a:r>
          </a:p>
          <a:p>
            <a:r>
              <a:rPr lang="en-IN" dirty="0">
                <a:latin typeface="Times New Roman" panose="02020603050405020304" pitchFamily="18" charset="0"/>
                <a:cs typeface="Times New Roman" panose="02020603050405020304" pitchFamily="18" charset="0"/>
              </a:rPr>
              <a:t>        #block of statements     </a:t>
            </a:r>
          </a:p>
          <a:p>
            <a:r>
              <a:rPr lang="en-IN" dirty="0">
                <a:latin typeface="Times New Roman" panose="02020603050405020304" pitchFamily="18" charset="0"/>
                <a:cs typeface="Times New Roman" panose="02020603050405020304" pitchFamily="18" charset="0"/>
              </a:rPr>
              <a:t>#Other statements    </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Ex-1: Nested for loop </a:t>
            </a:r>
          </a:p>
          <a:p>
            <a:r>
              <a:rPr lang="en-IN" sz="1600" dirty="0">
                <a:latin typeface="Times New Roman" panose="02020603050405020304" pitchFamily="18" charset="0"/>
                <a:cs typeface="Times New Roman" panose="02020603050405020304" pitchFamily="18" charset="0"/>
              </a:rPr>
              <a:t># User input for number of rows  </a:t>
            </a:r>
          </a:p>
          <a:p>
            <a:r>
              <a:rPr lang="en-IN" sz="1600" dirty="0">
                <a:latin typeface="Times New Roman" panose="02020603050405020304" pitchFamily="18" charset="0"/>
                <a:cs typeface="Times New Roman" panose="02020603050405020304" pitchFamily="18" charset="0"/>
              </a:rPr>
              <a:t>rows = int(input("Enter the rows:"))  </a:t>
            </a:r>
          </a:p>
          <a:p>
            <a:r>
              <a:rPr lang="en-IN" sz="1600" dirty="0">
                <a:latin typeface="Times New Roman" panose="02020603050405020304" pitchFamily="18" charset="0"/>
                <a:cs typeface="Times New Roman" panose="02020603050405020304" pitchFamily="18" charset="0"/>
              </a:rPr>
              <a:t># Outer loop will print number of rows  </a:t>
            </a:r>
          </a:p>
          <a:p>
            <a:r>
              <a:rPr lang="en-IN" sz="1600" b="1" dirty="0">
                <a:latin typeface="Times New Roman" panose="02020603050405020304" pitchFamily="18" charset="0"/>
                <a:cs typeface="Times New Roman" panose="02020603050405020304" pitchFamily="18" charset="0"/>
              </a:rPr>
              <a:t>for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in</a:t>
            </a:r>
            <a:r>
              <a:rPr lang="en-IN" sz="1600" dirty="0">
                <a:latin typeface="Times New Roman" panose="02020603050405020304" pitchFamily="18" charset="0"/>
                <a:cs typeface="Times New Roman" panose="02020603050405020304" pitchFamily="18" charset="0"/>
              </a:rPr>
              <a:t> range(0,rows+1):  </a:t>
            </a:r>
          </a:p>
          <a:p>
            <a:r>
              <a:rPr lang="en-IN" sz="1600" dirty="0">
                <a:latin typeface="Times New Roman" panose="02020603050405020304" pitchFamily="18" charset="0"/>
                <a:cs typeface="Times New Roman" panose="02020603050405020304" pitchFamily="18" charset="0"/>
              </a:rPr>
              <a:t># Inner loop will print number of </a:t>
            </a:r>
            <a:r>
              <a:rPr lang="en-IN" sz="1600" dirty="0" err="1">
                <a:latin typeface="Times New Roman" panose="02020603050405020304" pitchFamily="18" charset="0"/>
                <a:cs typeface="Times New Roman" panose="02020603050405020304" pitchFamily="18" charset="0"/>
              </a:rPr>
              <a:t>Astrisk</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for</a:t>
            </a:r>
            <a:r>
              <a:rPr lang="en-IN" sz="1600" dirty="0">
                <a:latin typeface="Times New Roman" panose="02020603050405020304" pitchFamily="18" charset="0"/>
                <a:cs typeface="Times New Roman" panose="02020603050405020304" pitchFamily="18" charset="0"/>
              </a:rPr>
              <a:t> j </a:t>
            </a:r>
            <a:r>
              <a:rPr lang="en-IN" sz="1600" b="1" dirty="0">
                <a:latin typeface="Times New Roman" panose="02020603050405020304" pitchFamily="18" charset="0"/>
                <a:cs typeface="Times New Roman" panose="02020603050405020304" pitchFamily="18" charset="0"/>
              </a:rPr>
              <a:t>in</a:t>
            </a:r>
            <a:r>
              <a:rPr lang="en-IN" sz="1600" dirty="0">
                <a:latin typeface="Times New Roman" panose="02020603050405020304" pitchFamily="18" charset="0"/>
                <a:cs typeface="Times New Roman" panose="02020603050405020304" pitchFamily="18" charset="0"/>
              </a:rPr>
              <a:t> range(</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("*",end = '')  </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Enter the rows:3</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58251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DE6C14-7AE1-CE61-D1FC-49806D851B0E}"/>
              </a:ext>
            </a:extLst>
          </p:cNvPr>
          <p:cNvSpPr txBox="1"/>
          <p:nvPr/>
        </p:nvSpPr>
        <p:spPr>
          <a:xfrm>
            <a:off x="388883" y="325821"/>
            <a:ext cx="4267200" cy="4025462"/>
          </a:xfrm>
          <a:prstGeom prst="rect">
            <a:avLst/>
          </a:prstGeom>
          <a:noFill/>
        </p:spPr>
        <p:txBody>
          <a:bodyPr wrap="square" rtlCol="0">
            <a:spAutoFit/>
          </a:bodyPr>
          <a:lstStyle/>
          <a:p>
            <a:r>
              <a:rPr lang="en-IN" dirty="0">
                <a:highlight>
                  <a:srgbClr val="FFFF00"/>
                </a:highlight>
                <a:latin typeface="Times New Roman" panose="02020603050405020304" pitchFamily="18" charset="0"/>
                <a:cs typeface="Times New Roman" panose="02020603050405020304" pitchFamily="18" charset="0"/>
              </a:rPr>
              <a:t>Example-2: Program to number pyramid.</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rows = int(input("Enter the rows"))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range(0,rows+1):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j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range(</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i,end</a:t>
            </a:r>
            <a:r>
              <a:rPr lang="en-IN" dirty="0">
                <a:latin typeface="Times New Roman" panose="02020603050405020304" pitchFamily="18" charset="0"/>
                <a:cs typeface="Times New Roman" panose="02020603050405020304" pitchFamily="18" charset="0"/>
              </a:rPr>
              <a:t> = '')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a:t>
            </a:r>
          </a:p>
          <a:p>
            <a:r>
              <a:rPr lang="en-IN" dirty="0">
                <a:latin typeface="Times New Roman" panose="02020603050405020304" pitchFamily="18" charset="0"/>
                <a:cs typeface="Times New Roman" panose="02020603050405020304" pitchFamily="18" charset="0"/>
              </a:rPr>
              <a:t>22</a:t>
            </a:r>
          </a:p>
          <a:p>
            <a:r>
              <a:rPr lang="en-IN" dirty="0">
                <a:latin typeface="Times New Roman" panose="02020603050405020304" pitchFamily="18" charset="0"/>
                <a:cs typeface="Times New Roman" panose="02020603050405020304" pitchFamily="18" charset="0"/>
              </a:rPr>
              <a:t>333</a:t>
            </a:r>
          </a:p>
          <a:p>
            <a:r>
              <a:rPr lang="en-IN" dirty="0">
                <a:latin typeface="Times New Roman" panose="02020603050405020304" pitchFamily="18" charset="0"/>
                <a:cs typeface="Times New Roman" panose="02020603050405020304" pitchFamily="18" charset="0"/>
              </a:rPr>
              <a:t>4444</a:t>
            </a:r>
          </a:p>
          <a:p>
            <a:r>
              <a:rPr lang="en-IN" dirty="0">
                <a:latin typeface="Times New Roman" panose="02020603050405020304" pitchFamily="18" charset="0"/>
                <a:cs typeface="Times New Roman" panose="02020603050405020304" pitchFamily="18" charset="0"/>
              </a:rPr>
              <a:t>55555</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9B0DC85-65E4-F978-4C61-BFC1F8C23153}"/>
              </a:ext>
            </a:extLst>
          </p:cNvPr>
          <p:cNvSpPr txBox="1"/>
          <p:nvPr/>
        </p:nvSpPr>
        <p:spPr>
          <a:xfrm>
            <a:off x="5602015" y="325821"/>
            <a:ext cx="6421820" cy="6217087"/>
          </a:xfrm>
          <a:prstGeom prst="rect">
            <a:avLst/>
          </a:prstGeom>
          <a:noFill/>
        </p:spPr>
        <p:txBody>
          <a:bodyPr wrap="square" rtlCol="0">
            <a:spAutoFit/>
          </a:bodyPr>
          <a:lstStyle/>
          <a:p>
            <a:r>
              <a:rPr lang="en-IN" sz="2000" b="1" dirty="0">
                <a:highlight>
                  <a:srgbClr val="FFFF00"/>
                </a:highlight>
                <a:latin typeface="Times New Roman" panose="02020603050405020304" pitchFamily="18" charset="0"/>
                <a:cs typeface="Times New Roman" panose="02020603050405020304" pitchFamily="18" charset="0"/>
              </a:rPr>
              <a:t>Using else statement with for loop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Unlike other languages like C, C++, or Java, Python allows us to use the else statement with the for loop which can be executed only when all the iterations are exhausted. Here, we must notice that if the loop contains any of the break statement, then the else statement will not be executed.</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range(0,5):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else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("for loop completely exhausted, since there is no break.")</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Output-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a:t>
            </a:r>
          </a:p>
          <a:p>
            <a:r>
              <a:rPr lang="en-IN" dirty="0">
                <a:latin typeface="Times New Roman" panose="02020603050405020304" pitchFamily="18" charset="0"/>
                <a:cs typeface="Times New Roman" panose="02020603050405020304" pitchFamily="18" charset="0"/>
              </a:rPr>
              <a:t>1</a:t>
            </a:r>
          </a:p>
          <a:p>
            <a:r>
              <a:rPr lang="en-IN" dirty="0">
                <a:latin typeface="Times New Roman" panose="02020603050405020304" pitchFamily="18" charset="0"/>
                <a:cs typeface="Times New Roman" panose="02020603050405020304" pitchFamily="18" charset="0"/>
              </a:rPr>
              <a:t>2 </a:t>
            </a:r>
          </a:p>
          <a:p>
            <a:r>
              <a:rPr lang="en-IN" dirty="0">
                <a:latin typeface="Times New Roman" panose="02020603050405020304" pitchFamily="18" charset="0"/>
                <a:cs typeface="Times New Roman" panose="02020603050405020304" pitchFamily="18" charset="0"/>
              </a:rPr>
              <a:t>3 </a:t>
            </a:r>
          </a:p>
          <a:p>
            <a:r>
              <a:rPr lang="en-IN" dirty="0">
                <a:latin typeface="Times New Roman" panose="02020603050405020304" pitchFamily="18" charset="0"/>
                <a:cs typeface="Times New Roman" panose="02020603050405020304" pitchFamily="18" charset="0"/>
              </a:rPr>
              <a:t>4 </a:t>
            </a:r>
          </a:p>
          <a:p>
            <a:r>
              <a:rPr lang="en-IN" dirty="0">
                <a:latin typeface="Times New Roman" panose="02020603050405020304" pitchFamily="18" charset="0"/>
                <a:cs typeface="Times New Roman" panose="02020603050405020304" pitchFamily="18" charset="0"/>
              </a:rPr>
              <a:t>for loop completely exhausted, since there is no break.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1693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D57EC-554C-E3A3-3CB6-B21C0D5DEEDB}"/>
              </a:ext>
            </a:extLst>
          </p:cNvPr>
          <p:cNvSpPr txBox="1"/>
          <p:nvPr/>
        </p:nvSpPr>
        <p:spPr>
          <a:xfrm>
            <a:off x="336332" y="683172"/>
            <a:ext cx="11140966" cy="4524315"/>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Ex-2</a:t>
            </a:r>
          </a:p>
          <a:p>
            <a:endParaRPr lang="en-IN" dirty="0">
              <a:solidFill>
                <a:schemeClr val="accent1"/>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range(0,5):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break</a:t>
            </a:r>
            <a:r>
              <a:rPr lang="en-IN" dirty="0">
                <a:latin typeface="Times New Roman" panose="02020603050405020304" pitchFamily="18" charset="0"/>
                <a:cs typeface="Times New Roman" panose="02020603050405020304" pitchFamily="18" charset="0"/>
              </a:rPr>
              <a:t>;    </a:t>
            </a:r>
          </a:p>
          <a:p>
            <a:r>
              <a:rPr lang="en-IN" b="1" dirty="0" err="1">
                <a:latin typeface="Times New Roman" panose="02020603050405020304" pitchFamily="18" charset="0"/>
                <a:cs typeface="Times New Roman" panose="02020603050405020304" pitchFamily="18" charset="0"/>
              </a:rPr>
              <a:t>else</a:t>
            </a:r>
            <a:r>
              <a:rPr lang="en-IN" dirty="0" err="1">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("for loop is exhausted");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("The loop is broken due to break statement...came out of the loop")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the above example, the loop is broken due to the break statement; therefore, the else statement will not be executed. The statement present immediate next to else block will be executed.</a:t>
            </a:r>
          </a:p>
          <a:p>
            <a:endParaRPr lang="en-IN"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Output: </a:t>
            </a:r>
            <a:r>
              <a:rPr lang="en-IN" b="1" dirty="0">
                <a:latin typeface="Times New Roman" panose="02020603050405020304" pitchFamily="18" charset="0"/>
                <a:cs typeface="Times New Roman" panose="02020603050405020304" pitchFamily="18" charset="0"/>
              </a:rPr>
              <a:t>0</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loop is broken due to the break statement...came out of the loop. We will learn more about the break statement in next tutorial.</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2296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9CA90C-4C0C-9941-3E25-F5047B77C7D2}"/>
              </a:ext>
            </a:extLst>
          </p:cNvPr>
          <p:cNvSpPr txBox="1"/>
          <p:nvPr/>
        </p:nvSpPr>
        <p:spPr>
          <a:xfrm>
            <a:off x="247135" y="247136"/>
            <a:ext cx="5523438" cy="5976684"/>
          </a:xfrm>
          <a:prstGeom prst="rect">
            <a:avLst/>
          </a:prstGeom>
        </p:spPr>
        <p:txBody>
          <a:bodyPr vert="horz" lIns="91440" tIns="45720" rIns="91440" bIns="45720" rtlCol="0">
            <a:normAutofit/>
          </a:bodyPr>
          <a:lstStyle/>
          <a:p>
            <a:pPr>
              <a:lnSpc>
                <a:spcPct val="90000"/>
              </a:lnSpc>
              <a:spcAft>
                <a:spcPts val="600"/>
              </a:spcAft>
            </a:pPr>
            <a:r>
              <a:rPr lang="en-US" sz="2000" dirty="0">
                <a:solidFill>
                  <a:schemeClr val="accent2"/>
                </a:solidFill>
                <a:latin typeface="Times New Roman" panose="02020603050405020304" pitchFamily="18" charset="0"/>
                <a:cs typeface="Times New Roman" panose="02020603050405020304" pitchFamily="18" charset="0"/>
              </a:rPr>
              <a:t>Python While loop</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dirty="0">
                <a:latin typeface="Times New Roman" panose="02020603050405020304" pitchFamily="18" charset="0"/>
                <a:cs typeface="Times New Roman" panose="02020603050405020304" pitchFamily="18" charset="0"/>
              </a:rPr>
              <a:t>The Python while loop allows a part of the code to be executed until the given condition returns false. It is also known as a pre-tested loop.</a:t>
            </a:r>
          </a:p>
          <a:p>
            <a:pPr>
              <a:lnSpc>
                <a:spcPct val="90000"/>
              </a:lnSpc>
              <a:spcAft>
                <a:spcPts val="600"/>
              </a:spcAft>
            </a:pPr>
            <a:r>
              <a:rPr lang="en-US" dirty="0">
                <a:latin typeface="Times New Roman" panose="02020603050405020304" pitchFamily="18" charset="0"/>
                <a:cs typeface="Times New Roman" panose="02020603050405020304" pitchFamily="18" charset="0"/>
              </a:rPr>
              <a:t>It can be viewed as a repeating if statement. When we don't know the number of iterations then the while loop is most effective to use.</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dirty="0">
                <a:solidFill>
                  <a:schemeClr val="bg1"/>
                </a:solidFill>
                <a:highlight>
                  <a:srgbClr val="FFFF00"/>
                </a:highlight>
                <a:latin typeface="Times New Roman" panose="02020603050405020304" pitchFamily="18" charset="0"/>
                <a:cs typeface="Times New Roman" panose="02020603050405020304" pitchFamily="18" charset="0"/>
              </a:rPr>
              <a:t>The syntax is given below.</a:t>
            </a:r>
          </a:p>
          <a:p>
            <a:pPr>
              <a:lnSpc>
                <a:spcPct val="90000"/>
              </a:lnSpc>
              <a:spcAft>
                <a:spcPts val="600"/>
              </a:spcAft>
            </a:pPr>
            <a:r>
              <a:rPr lang="en-US" b="1" dirty="0">
                <a:latin typeface="Times New Roman" panose="02020603050405020304" pitchFamily="18" charset="0"/>
                <a:cs typeface="Times New Roman" panose="02020603050405020304" pitchFamily="18" charset="0"/>
              </a:rPr>
              <a:t>while</a:t>
            </a:r>
            <a:r>
              <a:rPr lang="en-US" dirty="0">
                <a:latin typeface="Times New Roman" panose="02020603050405020304" pitchFamily="18" charset="0"/>
                <a:cs typeface="Times New Roman" panose="02020603050405020304" pitchFamily="18" charset="0"/>
              </a:rPr>
              <a:t> expression:    </a:t>
            </a:r>
          </a:p>
          <a:p>
            <a:pPr>
              <a:lnSpc>
                <a:spcPct val="90000"/>
              </a:lnSpc>
              <a:spcAft>
                <a:spcPts val="600"/>
              </a:spcAft>
            </a:pPr>
            <a:r>
              <a:rPr lang="en-US" dirty="0">
                <a:latin typeface="Times New Roman" panose="02020603050405020304" pitchFamily="18" charset="0"/>
                <a:cs typeface="Times New Roman" panose="02020603050405020304" pitchFamily="18" charset="0"/>
              </a:rPr>
              <a:t>    statements    </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dirty="0">
                <a:latin typeface="Times New Roman" panose="02020603050405020304" pitchFamily="18" charset="0"/>
                <a:cs typeface="Times New Roman" panose="02020603050405020304" pitchFamily="18" charset="0"/>
              </a:rPr>
              <a:t>Here, the statements can be a single statement or a group of statements. The expression should be any valid Python expression resulting in true or false. The true is any non-zero value and false is 0.</a:t>
            </a:r>
          </a:p>
          <a:p>
            <a:pPr indent="-228600">
              <a:lnSpc>
                <a:spcPct val="90000"/>
              </a:lnSpc>
              <a:spcAft>
                <a:spcPts val="600"/>
              </a:spcAft>
              <a:buFont typeface="Arial" panose="020B0604020202020204" pitchFamily="34" charset="0"/>
              <a:buChar char="•"/>
            </a:pPr>
            <a:endParaRPr lang="en-US" sz="1300" dirty="0"/>
          </a:p>
        </p:txBody>
      </p:sp>
      <p:sp>
        <p:nvSpPr>
          <p:cNvPr id="192" name="Rectangle 191">
            <a:extLst>
              <a:ext uri="{FF2B5EF4-FFF2-40B4-BE49-F238E27FC236}">
                <a16:creationId xmlns:a16="http://schemas.microsoft.com/office/drawing/2014/main" id="{293F5FFF-2AE2-424B-BE21-49AFFEF68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0612" y="2"/>
            <a:ext cx="6101388"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ython While loop">
            <a:extLst>
              <a:ext uri="{FF2B5EF4-FFF2-40B4-BE49-F238E27FC236}">
                <a16:creationId xmlns:a16="http://schemas.microsoft.com/office/drawing/2014/main" id="{CF482057-551B-D416-3AE3-79717B210A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7055"/>
          <a:stretch/>
        </p:blipFill>
        <p:spPr bwMode="auto">
          <a:xfrm>
            <a:off x="6695090" y="609898"/>
            <a:ext cx="4994402" cy="5766376"/>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DAC108-BB2F-12BD-BEAB-73D23DF1D901}"/>
              </a:ext>
            </a:extLst>
          </p:cNvPr>
          <p:cNvSpPr txBox="1"/>
          <p:nvPr/>
        </p:nvSpPr>
        <p:spPr>
          <a:xfrm>
            <a:off x="6598508" y="128172"/>
            <a:ext cx="2504292" cy="400110"/>
          </a:xfrm>
          <a:prstGeom prst="rect">
            <a:avLst/>
          </a:prstGeom>
          <a:noFill/>
        </p:spPr>
        <p:txBody>
          <a:bodyPr wrap="square" rtlCol="0">
            <a:spAutoFit/>
          </a:bodyPr>
          <a:lstStyle/>
          <a:p>
            <a:r>
              <a:rPr lang="en-IN" sz="2000" dirty="0">
                <a:solidFill>
                  <a:schemeClr val="accent2"/>
                </a:solidFill>
              </a:rPr>
              <a:t>While loop Flowchart</a:t>
            </a:r>
          </a:p>
        </p:txBody>
      </p:sp>
    </p:spTree>
    <p:extLst>
      <p:ext uri="{BB962C8B-B14F-4D97-AF65-F5344CB8AC3E}">
        <p14:creationId xmlns:p14="http://schemas.microsoft.com/office/powerpoint/2010/main" val="1216312687"/>
      </p:ext>
    </p:extLst>
  </p:cSld>
  <p:clrMapOvr>
    <a:overrideClrMapping bg1="dk1" tx1="lt1" bg2="dk2" tx2="lt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0CEC3-D669-2E9D-7F57-59875A9D91D8}"/>
              </a:ext>
            </a:extLst>
          </p:cNvPr>
          <p:cNvSpPr txBox="1"/>
          <p:nvPr/>
        </p:nvSpPr>
        <p:spPr>
          <a:xfrm>
            <a:off x="494271" y="420414"/>
            <a:ext cx="5460639" cy="5663089"/>
          </a:xfrm>
          <a:prstGeom prst="rect">
            <a:avLst/>
          </a:prstGeom>
          <a:noFill/>
        </p:spPr>
        <p:txBody>
          <a:bodyPr wrap="square" rtlCol="0">
            <a:spAutoFit/>
          </a:bodyPr>
          <a:lstStyle/>
          <a:p>
            <a:r>
              <a:rPr lang="en-IN" sz="2000" b="1" dirty="0">
                <a:solidFill>
                  <a:schemeClr val="accent1"/>
                </a:solidFill>
                <a:highlight>
                  <a:srgbClr val="FFFF00"/>
                </a:highlight>
                <a:latin typeface="Times New Roman" panose="02020603050405020304" pitchFamily="18" charset="0"/>
                <a:cs typeface="Times New Roman" panose="02020603050405020304" pitchFamily="18" charset="0"/>
              </a:rPr>
              <a:t>Loop Control Statements</a:t>
            </a:r>
          </a:p>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We can change the normal sequence of </a:t>
            </a:r>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 loop's execution using the loop control statement. When the while loop's execution is completed, all automatic objects defined in that scope are demolished. Python offers the following control statement to use within the while loop.</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AutoNum type="arabicPeriod"/>
            </a:pPr>
            <a:r>
              <a:rPr lang="en-IN" dirty="0">
                <a:solidFill>
                  <a:schemeClr val="accent1"/>
                </a:solidFill>
                <a:latin typeface="Times New Roman" panose="02020603050405020304" pitchFamily="18" charset="0"/>
                <a:cs typeface="Times New Roman" panose="02020603050405020304" pitchFamily="18" charset="0"/>
              </a:rPr>
              <a:t>Continue Statement - </a:t>
            </a:r>
            <a:r>
              <a:rPr lang="en-IN" dirty="0">
                <a:latin typeface="Times New Roman" panose="02020603050405020304" pitchFamily="18" charset="0"/>
                <a:cs typeface="Times New Roman" panose="02020603050405020304" pitchFamily="18" charset="0"/>
              </a:rPr>
              <a:t>When the continue statement is encountered, the control transfer to the beginning of the loop. Let's understand the following example.</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2. Break Statement - </a:t>
            </a:r>
            <a:r>
              <a:rPr lang="en-IN" dirty="0">
                <a:latin typeface="Times New Roman" panose="02020603050405020304" pitchFamily="18" charset="0"/>
                <a:cs typeface="Times New Roman" panose="02020603050405020304" pitchFamily="18" charset="0"/>
              </a:rPr>
              <a:t>When the break statement is encountered, it brings control out of the loop</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3. Pass Statement - </a:t>
            </a:r>
            <a:r>
              <a:rPr lang="en-IN" dirty="0">
                <a:latin typeface="Times New Roman" panose="02020603050405020304" pitchFamily="18" charset="0"/>
                <a:cs typeface="Times New Roman" panose="02020603050405020304" pitchFamily="18" charset="0"/>
              </a:rPr>
              <a:t>The pass statement is used to declare the empty loop. It is also used to define empty class, function, and control statement. Let's understand the following example.</a:t>
            </a:r>
          </a:p>
        </p:txBody>
      </p:sp>
      <p:sp>
        <p:nvSpPr>
          <p:cNvPr id="3" name="TextBox 2">
            <a:extLst>
              <a:ext uri="{FF2B5EF4-FFF2-40B4-BE49-F238E27FC236}">
                <a16:creationId xmlns:a16="http://schemas.microsoft.com/office/drawing/2014/main" id="{5DDCA4E2-A2DE-E362-FB56-DE877C013031}"/>
              </a:ext>
            </a:extLst>
          </p:cNvPr>
          <p:cNvSpPr txBox="1"/>
          <p:nvPr/>
        </p:nvSpPr>
        <p:spPr>
          <a:xfrm>
            <a:off x="5770179" y="420414"/>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513EA8DF-AD29-F33D-DF85-669FD073F97D}"/>
              </a:ext>
            </a:extLst>
          </p:cNvPr>
          <p:cNvSpPr txBox="1"/>
          <p:nvPr/>
        </p:nvSpPr>
        <p:spPr>
          <a:xfrm>
            <a:off x="6726620" y="420414"/>
            <a:ext cx="4056993" cy="5909310"/>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Ex-1: Continue Statement </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prints all letters except 'a' and 't'   </a:t>
            </a: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0  </a:t>
            </a:r>
          </a:p>
          <a:p>
            <a:r>
              <a:rPr lang="en-IN" dirty="0">
                <a:latin typeface="Times New Roman" panose="02020603050405020304" pitchFamily="18" charset="0"/>
                <a:cs typeface="Times New Roman" panose="02020603050405020304" pitchFamily="18" charset="0"/>
              </a:rPr>
              <a:t>str1 = '</a:t>
            </a:r>
            <a:r>
              <a:rPr lang="en-IN" dirty="0" err="1">
                <a:latin typeface="Times New Roman" panose="02020603050405020304" pitchFamily="18" charset="0"/>
                <a:cs typeface="Times New Roman" panose="02020603050405020304" pitchFamily="18" charset="0"/>
              </a:rPr>
              <a:t>javatpoint</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&lt;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(str1):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str1[</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'a' or str1[</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continue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print('Current Letter :', 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1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Output:</a:t>
            </a:r>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Current Letter : j </a:t>
            </a:r>
          </a:p>
          <a:p>
            <a:r>
              <a:rPr lang="en-IN" dirty="0">
                <a:latin typeface="Times New Roman" panose="02020603050405020304" pitchFamily="18" charset="0"/>
                <a:cs typeface="Times New Roman" panose="02020603050405020304" pitchFamily="18" charset="0"/>
              </a:rPr>
              <a:t>Current Letter : v </a:t>
            </a:r>
          </a:p>
          <a:p>
            <a:r>
              <a:rPr lang="en-IN" dirty="0">
                <a:latin typeface="Times New Roman" panose="02020603050405020304" pitchFamily="18" charset="0"/>
                <a:cs typeface="Times New Roman" panose="02020603050405020304" pitchFamily="18" charset="0"/>
              </a:rPr>
              <a:t>Current Letter : p </a:t>
            </a:r>
          </a:p>
          <a:p>
            <a:r>
              <a:rPr lang="en-IN" dirty="0">
                <a:latin typeface="Times New Roman" panose="02020603050405020304" pitchFamily="18" charset="0"/>
                <a:cs typeface="Times New Roman" panose="02020603050405020304" pitchFamily="18" charset="0"/>
              </a:rPr>
              <a:t>Current Letter : o </a:t>
            </a:r>
          </a:p>
          <a:p>
            <a:r>
              <a:rPr lang="en-IN" dirty="0">
                <a:latin typeface="Times New Roman" panose="02020603050405020304" pitchFamily="18" charset="0"/>
                <a:cs typeface="Times New Roman" panose="02020603050405020304" pitchFamily="18" charset="0"/>
              </a:rPr>
              <a:t>Current Letter :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Current Letter : 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916960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950738-98B5-07FD-C4C5-061CFBF06BA1}"/>
              </a:ext>
            </a:extLst>
          </p:cNvPr>
          <p:cNvSpPr txBox="1"/>
          <p:nvPr/>
        </p:nvSpPr>
        <p:spPr>
          <a:xfrm>
            <a:off x="378373" y="346841"/>
            <a:ext cx="6001406" cy="5386090"/>
          </a:xfrm>
          <a:prstGeom prst="rect">
            <a:avLst/>
          </a:prstGeom>
          <a:noFill/>
        </p:spPr>
        <p:txBody>
          <a:bodyPr wrap="square" rtlCol="0">
            <a:spAutoFit/>
          </a:bodyPr>
          <a:lstStyle/>
          <a:p>
            <a:r>
              <a:rPr lang="en-IN" sz="2000" dirty="0">
                <a:solidFill>
                  <a:schemeClr val="accent1"/>
                </a:solidFill>
                <a:latin typeface="Times New Roman" panose="02020603050405020304" pitchFamily="18" charset="0"/>
                <a:cs typeface="Times New Roman" panose="02020603050405020304" pitchFamily="18" charset="0"/>
              </a:rPr>
              <a:t>Ex-2:  Break Statement </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The control transfer is </a:t>
            </a:r>
            <a:r>
              <a:rPr lang="en-IN" dirty="0" err="1">
                <a:latin typeface="Times New Roman" panose="02020603050405020304" pitchFamily="18" charset="0"/>
                <a:cs typeface="Times New Roman" panose="02020603050405020304" pitchFamily="18" charset="0"/>
              </a:rPr>
              <a:t>transfered</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when </a:t>
            </a:r>
            <a:r>
              <a:rPr lang="en-IN" b="1" dirty="0">
                <a:latin typeface="Times New Roman" panose="02020603050405020304" pitchFamily="18" charset="0"/>
                <a:cs typeface="Times New Roman" panose="02020603050405020304" pitchFamily="18" charset="0"/>
              </a:rPr>
              <a:t>break</a:t>
            </a:r>
            <a:r>
              <a:rPr lang="en-IN" dirty="0">
                <a:latin typeface="Times New Roman" panose="02020603050405020304" pitchFamily="18" charset="0"/>
                <a:cs typeface="Times New Roman" panose="02020603050405020304" pitchFamily="18" charset="0"/>
              </a:rPr>
              <a:t> statement soon it sees t  </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0  </a:t>
            </a:r>
          </a:p>
          <a:p>
            <a:r>
              <a:rPr lang="en-IN" dirty="0">
                <a:latin typeface="Times New Roman" panose="02020603050405020304" pitchFamily="18" charset="0"/>
                <a:cs typeface="Times New Roman" panose="02020603050405020304" pitchFamily="18" charset="0"/>
              </a:rPr>
              <a:t>str1 = '</a:t>
            </a:r>
            <a:r>
              <a:rPr lang="en-IN" dirty="0" err="1">
                <a:latin typeface="Times New Roman" panose="02020603050405020304" pitchFamily="18" charset="0"/>
                <a:cs typeface="Times New Roman" panose="02020603050405020304" pitchFamily="18" charset="0"/>
              </a:rPr>
              <a:t>javatpoint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&lt;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(str1):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str1[</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break</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print('Current Letter :', str1[</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1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Current Letter : j Current Letter : a Current Letter : v Current Letter : a</a:t>
            </a:r>
          </a:p>
          <a:p>
            <a:endParaRPr lang="en-US" dirty="0"/>
          </a:p>
        </p:txBody>
      </p:sp>
      <p:sp>
        <p:nvSpPr>
          <p:cNvPr id="3" name="TextBox 2">
            <a:extLst>
              <a:ext uri="{FF2B5EF4-FFF2-40B4-BE49-F238E27FC236}">
                <a16:creationId xmlns:a16="http://schemas.microsoft.com/office/drawing/2014/main" id="{7F89F65C-74DD-3A52-930D-327E701C1F68}"/>
              </a:ext>
            </a:extLst>
          </p:cNvPr>
          <p:cNvSpPr txBox="1"/>
          <p:nvPr/>
        </p:nvSpPr>
        <p:spPr>
          <a:xfrm>
            <a:off x="7115502" y="304799"/>
            <a:ext cx="3552497" cy="3970318"/>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 -3: Pass Statement</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An empty loop   </a:t>
            </a:r>
          </a:p>
          <a:p>
            <a:r>
              <a:rPr lang="en-IN" dirty="0">
                <a:latin typeface="Times New Roman" panose="02020603050405020304" pitchFamily="18" charset="0"/>
                <a:cs typeface="Times New Roman" panose="02020603050405020304" pitchFamily="18" charset="0"/>
              </a:rPr>
              <a:t>str1 = '</a:t>
            </a:r>
            <a:r>
              <a:rPr lang="en-IN" dirty="0" err="1">
                <a:latin typeface="Times New Roman" panose="02020603050405020304" pitchFamily="18" charset="0"/>
                <a:cs typeface="Times New Roman" panose="02020603050405020304" pitchFamily="18" charset="0"/>
              </a:rPr>
              <a:t>javatpoint</a:t>
            </a:r>
            <a:r>
              <a:rPr lang="en-IN" dirty="0">
                <a:latin typeface="Times New Roman" panose="02020603050405020304" pitchFamily="18" charset="0"/>
                <a:cs typeface="Times New Roman" panose="02020603050405020304" pitchFamily="18" charset="0"/>
              </a:rPr>
              <a:t>'  </a:t>
            </a: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0  </a:t>
            </a:r>
          </a:p>
          <a:p>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&lt; </a:t>
            </a:r>
            <a:r>
              <a:rPr lang="en-IN" dirty="0" err="1">
                <a:latin typeface="Times New Roman" panose="02020603050405020304" pitchFamily="18" charset="0"/>
                <a:cs typeface="Times New Roman" panose="02020603050405020304" pitchFamily="18" charset="0"/>
              </a:rPr>
              <a:t>len</a:t>
            </a:r>
            <a:r>
              <a:rPr lang="en-IN" dirty="0">
                <a:latin typeface="Times New Roman" panose="02020603050405020304" pitchFamily="18" charset="0"/>
                <a:cs typeface="Times New Roman" panose="02020603050405020304" pitchFamily="18" charset="0"/>
              </a:rPr>
              <a:t>(str1):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1  </a:t>
            </a:r>
          </a:p>
          <a:p>
            <a:r>
              <a:rPr lang="en-IN" dirty="0">
                <a:latin typeface="Times New Roman" panose="02020603050405020304" pitchFamily="18" charset="0"/>
                <a:cs typeface="Times New Roman" panose="02020603050405020304" pitchFamily="18" charset="0"/>
              </a:rPr>
              <a:t>    pass  </a:t>
            </a:r>
          </a:p>
          <a:p>
            <a:r>
              <a:rPr lang="en-IN" dirty="0">
                <a:latin typeface="Times New Roman" panose="02020603050405020304" pitchFamily="18" charset="0"/>
                <a:cs typeface="Times New Roman" panose="02020603050405020304" pitchFamily="18" charset="0"/>
              </a:rPr>
              <a:t>print('Value of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r>
              <a:rPr lang="en-IN" b="1" dirty="0">
                <a:solidFill>
                  <a:schemeClr val="accent1"/>
                </a:solidFill>
                <a:latin typeface="Times New Roman" panose="02020603050405020304" pitchFamily="18" charset="0"/>
                <a:cs typeface="Times New Roman" panose="02020603050405020304" pitchFamily="18" charset="0"/>
              </a:rPr>
              <a:t>Output:</a:t>
            </a:r>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Value of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10</a:t>
            </a:r>
          </a:p>
          <a:p>
            <a:endParaRPr lang="en-US" dirty="0"/>
          </a:p>
        </p:txBody>
      </p:sp>
    </p:spTree>
    <p:extLst>
      <p:ext uri="{BB962C8B-B14F-4D97-AF65-F5344CB8AC3E}">
        <p14:creationId xmlns:p14="http://schemas.microsoft.com/office/powerpoint/2010/main" val="34813750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00A66B-4C60-2E97-49E6-D9FAD430D627}"/>
              </a:ext>
            </a:extLst>
          </p:cNvPr>
          <p:cNvSpPr txBox="1"/>
          <p:nvPr/>
        </p:nvSpPr>
        <p:spPr>
          <a:xfrm>
            <a:off x="493986" y="430924"/>
            <a:ext cx="5720733" cy="5355312"/>
          </a:xfrm>
          <a:prstGeom prst="rect">
            <a:avLst/>
          </a:prstGeom>
          <a:noFill/>
        </p:spPr>
        <p:txBody>
          <a:bodyPr wrap="none" rtlCol="0">
            <a:spAutoFit/>
          </a:bodyPr>
          <a:lstStyle/>
          <a:p>
            <a:r>
              <a:rPr lang="en-IN" dirty="0">
                <a:solidFill>
                  <a:schemeClr val="accent1"/>
                </a:solidFill>
                <a:latin typeface="Times New Roman" panose="02020603050405020304" pitchFamily="18" charset="0"/>
                <a:cs typeface="Times New Roman" panose="02020603050405020304" pitchFamily="18" charset="0"/>
              </a:rPr>
              <a:t>Example-1: Program to print 1 to 10 using while loop</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=1  </a:t>
            </a:r>
          </a:p>
          <a:p>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 loop will iterate until condition becomes </a:t>
            </a:r>
            <a:r>
              <a:rPr lang="en-IN" b="1" dirty="0">
                <a:latin typeface="Times New Roman" panose="02020603050405020304" pitchFamily="18" charset="0"/>
                <a:cs typeface="Times New Roman" panose="02020603050405020304" pitchFamily="18" charset="0"/>
              </a:rPr>
              <a:t>false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While(</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&lt;=10):    </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=i+1  </a:t>
            </a: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 –</a:t>
            </a:r>
          </a:p>
          <a:p>
            <a:r>
              <a:rPr lang="en-US" dirty="0">
                <a:latin typeface="Times New Roman" panose="02020603050405020304" pitchFamily="18" charset="0"/>
                <a:cs typeface="Times New Roman" panose="02020603050405020304" pitchFamily="18" charset="0"/>
              </a:rPr>
              <a:t>1</a:t>
            </a:r>
          </a:p>
          <a:p>
            <a:r>
              <a:rPr lang="en-US" dirty="0">
                <a:latin typeface="Times New Roman" panose="02020603050405020304" pitchFamily="18" charset="0"/>
                <a:cs typeface="Times New Roman" panose="02020603050405020304" pitchFamily="18" charset="0"/>
              </a:rPr>
              <a:t>2</a:t>
            </a:r>
          </a:p>
          <a:p>
            <a:r>
              <a:rPr lang="en-US" dirty="0">
                <a:latin typeface="Times New Roman" panose="02020603050405020304" pitchFamily="18" charset="0"/>
                <a:cs typeface="Times New Roman" panose="02020603050405020304" pitchFamily="18" charset="0"/>
              </a:rPr>
              <a:t>3</a:t>
            </a:r>
          </a:p>
          <a:p>
            <a:r>
              <a:rPr lang="en-US" dirty="0">
                <a:latin typeface="Times New Roman" panose="02020603050405020304" pitchFamily="18" charset="0"/>
                <a:cs typeface="Times New Roman" panose="02020603050405020304" pitchFamily="18" charset="0"/>
              </a:rPr>
              <a:t>4</a:t>
            </a:r>
          </a:p>
          <a:p>
            <a:r>
              <a:rPr lang="en-US" dirty="0">
                <a:latin typeface="Times New Roman" panose="02020603050405020304" pitchFamily="18" charset="0"/>
                <a:cs typeface="Times New Roman" panose="02020603050405020304" pitchFamily="18" charset="0"/>
              </a:rPr>
              <a:t>5</a:t>
            </a:r>
          </a:p>
          <a:p>
            <a:r>
              <a:rPr lang="en-US" dirty="0">
                <a:latin typeface="Times New Roman" panose="02020603050405020304" pitchFamily="18" charset="0"/>
                <a:cs typeface="Times New Roman" panose="02020603050405020304" pitchFamily="18" charset="0"/>
              </a:rPr>
              <a:t>6</a:t>
            </a:r>
          </a:p>
          <a:p>
            <a:r>
              <a:rPr lang="en-US" dirty="0">
                <a:latin typeface="Times New Roman" panose="02020603050405020304" pitchFamily="18" charset="0"/>
                <a:cs typeface="Times New Roman" panose="02020603050405020304" pitchFamily="18" charset="0"/>
              </a:rPr>
              <a:t>7</a:t>
            </a:r>
          </a:p>
          <a:p>
            <a:r>
              <a:rPr lang="en-US" dirty="0">
                <a:latin typeface="Times New Roman" panose="02020603050405020304" pitchFamily="18" charset="0"/>
                <a:cs typeface="Times New Roman" panose="02020603050405020304" pitchFamily="18" charset="0"/>
              </a:rPr>
              <a:t>8</a:t>
            </a:r>
          </a:p>
          <a:p>
            <a:r>
              <a:rPr lang="en-US" dirty="0">
                <a:latin typeface="Times New Roman" panose="02020603050405020304" pitchFamily="18" charset="0"/>
                <a:cs typeface="Times New Roman" panose="02020603050405020304" pitchFamily="18" charset="0"/>
              </a:rPr>
              <a:t>9</a:t>
            </a:r>
          </a:p>
          <a:p>
            <a:r>
              <a:rPr lang="en-US" dirty="0">
                <a:latin typeface="Times New Roman" panose="02020603050405020304" pitchFamily="18" charset="0"/>
                <a:cs typeface="Times New Roman" panose="02020603050405020304" pitchFamily="18" charset="0"/>
              </a:rPr>
              <a:t>10</a:t>
            </a:r>
          </a:p>
        </p:txBody>
      </p:sp>
      <p:sp>
        <p:nvSpPr>
          <p:cNvPr id="4" name="TextBox 3">
            <a:extLst>
              <a:ext uri="{FF2B5EF4-FFF2-40B4-BE49-F238E27FC236}">
                <a16:creationId xmlns:a16="http://schemas.microsoft.com/office/drawing/2014/main" id="{F6EC2972-7DB1-2378-65CC-9178065E834E}"/>
              </a:ext>
            </a:extLst>
          </p:cNvPr>
          <p:cNvSpPr txBox="1"/>
          <p:nvPr/>
        </p:nvSpPr>
        <p:spPr>
          <a:xfrm>
            <a:off x="6663559" y="357352"/>
            <a:ext cx="5173008" cy="6312433"/>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Example -2: Program to print table of given numbers.</a:t>
            </a:r>
          </a:p>
          <a:p>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=1    </a:t>
            </a:r>
          </a:p>
          <a:p>
            <a:r>
              <a:rPr lang="en-IN" dirty="0">
                <a:latin typeface="Times New Roman" panose="02020603050405020304" pitchFamily="18" charset="0"/>
                <a:cs typeface="Times New Roman" panose="02020603050405020304" pitchFamily="18" charset="0"/>
              </a:rPr>
              <a:t>number=0    </a:t>
            </a:r>
          </a:p>
          <a:p>
            <a:r>
              <a:rPr lang="en-IN" dirty="0">
                <a:latin typeface="Times New Roman" panose="02020603050405020304" pitchFamily="18" charset="0"/>
                <a:cs typeface="Times New Roman" panose="02020603050405020304" pitchFamily="18" charset="0"/>
              </a:rPr>
              <a:t>b=9    </a:t>
            </a:r>
          </a:p>
          <a:p>
            <a:r>
              <a:rPr lang="en-IN" dirty="0">
                <a:latin typeface="Times New Roman" panose="02020603050405020304" pitchFamily="18" charset="0"/>
                <a:cs typeface="Times New Roman" panose="02020603050405020304" pitchFamily="18" charset="0"/>
              </a:rPr>
              <a:t>number = </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(input("Enter the number:"))    </a:t>
            </a:r>
          </a:p>
          <a:p>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&lt;=10:    </a:t>
            </a:r>
          </a:p>
          <a:p>
            <a:r>
              <a:rPr lang="en-IN" dirty="0">
                <a:latin typeface="Times New Roman" panose="02020603050405020304" pitchFamily="18" charset="0"/>
                <a:cs typeface="Times New Roman" panose="02020603050405020304" pitchFamily="18" charset="0"/>
              </a:rPr>
              <a:t>    print("%d X %d = %d \n"%(</a:t>
            </a:r>
            <a:r>
              <a:rPr lang="en-IN" dirty="0" err="1">
                <a:latin typeface="Times New Roman" panose="02020603050405020304" pitchFamily="18" charset="0"/>
                <a:cs typeface="Times New Roman" panose="02020603050405020304" pitchFamily="18" charset="0"/>
              </a:rPr>
              <a:t>number,i,number</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i+1  </a:t>
            </a: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Enter the number:10 </a:t>
            </a:r>
          </a:p>
          <a:p>
            <a:r>
              <a:rPr lang="en-IN" dirty="0">
                <a:latin typeface="Times New Roman" panose="02020603050405020304" pitchFamily="18" charset="0"/>
                <a:cs typeface="Times New Roman" panose="02020603050405020304" pitchFamily="18" charset="0"/>
              </a:rPr>
              <a:t> 10 X 1 = 10</a:t>
            </a:r>
          </a:p>
          <a:p>
            <a:r>
              <a:rPr lang="en-IN" dirty="0">
                <a:latin typeface="Times New Roman" panose="02020603050405020304" pitchFamily="18" charset="0"/>
                <a:cs typeface="Times New Roman" panose="02020603050405020304" pitchFamily="18" charset="0"/>
              </a:rPr>
              <a:t> 10 X 2 = 20</a:t>
            </a:r>
          </a:p>
          <a:p>
            <a:r>
              <a:rPr lang="en-IN" dirty="0">
                <a:latin typeface="Times New Roman" panose="02020603050405020304" pitchFamily="18" charset="0"/>
                <a:cs typeface="Times New Roman" panose="02020603050405020304" pitchFamily="18" charset="0"/>
              </a:rPr>
              <a:t> 10 X 3 = 30</a:t>
            </a:r>
          </a:p>
          <a:p>
            <a:r>
              <a:rPr lang="en-IN" dirty="0">
                <a:latin typeface="Times New Roman" panose="02020603050405020304" pitchFamily="18" charset="0"/>
                <a:cs typeface="Times New Roman" panose="02020603050405020304" pitchFamily="18" charset="0"/>
              </a:rPr>
              <a:t> 10 X 4 = 40</a:t>
            </a:r>
          </a:p>
          <a:p>
            <a:r>
              <a:rPr lang="en-IN" dirty="0">
                <a:latin typeface="Times New Roman" panose="02020603050405020304" pitchFamily="18" charset="0"/>
                <a:cs typeface="Times New Roman" panose="02020603050405020304" pitchFamily="18" charset="0"/>
              </a:rPr>
              <a:t> 10 X 5 = 50</a:t>
            </a:r>
          </a:p>
          <a:p>
            <a:r>
              <a:rPr lang="en-IN" dirty="0">
                <a:latin typeface="Times New Roman" panose="02020603050405020304" pitchFamily="18" charset="0"/>
                <a:cs typeface="Times New Roman" panose="02020603050405020304" pitchFamily="18" charset="0"/>
              </a:rPr>
              <a:t> 10 X 6 = 60</a:t>
            </a:r>
          </a:p>
          <a:p>
            <a:r>
              <a:rPr lang="en-IN" dirty="0">
                <a:latin typeface="Times New Roman" panose="02020603050405020304" pitchFamily="18" charset="0"/>
                <a:cs typeface="Times New Roman" panose="02020603050405020304" pitchFamily="18" charset="0"/>
              </a:rPr>
              <a:t> 10 X 7 = 70</a:t>
            </a:r>
          </a:p>
          <a:p>
            <a:r>
              <a:rPr lang="en-IN" dirty="0">
                <a:latin typeface="Times New Roman" panose="02020603050405020304" pitchFamily="18" charset="0"/>
                <a:cs typeface="Times New Roman" panose="02020603050405020304" pitchFamily="18" charset="0"/>
              </a:rPr>
              <a:t> 10 X 8 = 80</a:t>
            </a:r>
          </a:p>
          <a:p>
            <a:r>
              <a:rPr lang="en-IN" dirty="0">
                <a:latin typeface="Times New Roman" panose="02020603050405020304" pitchFamily="18" charset="0"/>
                <a:cs typeface="Times New Roman" panose="02020603050405020304" pitchFamily="18" charset="0"/>
              </a:rPr>
              <a:t> 10 X 9 = 90</a:t>
            </a:r>
          </a:p>
          <a:p>
            <a:r>
              <a:rPr lang="en-IN" dirty="0">
                <a:latin typeface="Times New Roman" panose="02020603050405020304" pitchFamily="18" charset="0"/>
                <a:cs typeface="Times New Roman" panose="02020603050405020304" pitchFamily="18" charset="0"/>
              </a:rPr>
              <a:t> 10 X 10 = 100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3017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3557C5-A410-BBAB-2257-9B3C600CAC01}"/>
              </a:ext>
            </a:extLst>
          </p:cNvPr>
          <p:cNvSpPr txBox="1"/>
          <p:nvPr/>
        </p:nvSpPr>
        <p:spPr>
          <a:xfrm>
            <a:off x="294291" y="325821"/>
            <a:ext cx="5486400" cy="6186309"/>
          </a:xfrm>
          <a:prstGeom prst="rect">
            <a:avLst/>
          </a:prstGeom>
          <a:noFill/>
        </p:spPr>
        <p:txBody>
          <a:bodyPr wrap="square" rtlCol="0">
            <a:spAutoFit/>
          </a:bodyPr>
          <a:lstStyle/>
          <a:p>
            <a:r>
              <a:rPr lang="en-IN" sz="2000" b="1" dirty="0">
                <a:solidFill>
                  <a:schemeClr val="accent1"/>
                </a:solidFill>
                <a:highlight>
                  <a:srgbClr val="FFFF00"/>
                </a:highlight>
                <a:latin typeface="Times New Roman" panose="02020603050405020304" pitchFamily="18" charset="0"/>
                <a:cs typeface="Times New Roman" panose="02020603050405020304" pitchFamily="18" charset="0"/>
              </a:rPr>
              <a:t>Infinite while loop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If the condition is given in the while loop never becomes false, then the while loop will never terminate, and it turns into the </a:t>
            </a:r>
            <a:r>
              <a:rPr lang="en-IN" b="1" dirty="0">
                <a:latin typeface="Times New Roman" panose="02020603050405020304" pitchFamily="18" charset="0"/>
                <a:cs typeface="Times New Roman" panose="02020603050405020304" pitchFamily="18" charset="0"/>
              </a:rPr>
              <a:t>infinite while loop.</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Any </a:t>
            </a:r>
            <a:r>
              <a:rPr lang="en-IN" b="1" dirty="0">
                <a:latin typeface="Times New Roman" panose="02020603050405020304" pitchFamily="18" charset="0"/>
                <a:cs typeface="Times New Roman" panose="02020603050405020304" pitchFamily="18" charset="0"/>
              </a:rPr>
              <a:t>non-zero</a:t>
            </a:r>
            <a:r>
              <a:rPr lang="en-IN" dirty="0">
                <a:latin typeface="Times New Roman" panose="02020603050405020304" pitchFamily="18" charset="0"/>
                <a:cs typeface="Times New Roman" panose="02020603050405020304" pitchFamily="18" charset="0"/>
              </a:rPr>
              <a:t> value in the while loop indicates an </a:t>
            </a:r>
            <a:r>
              <a:rPr lang="en-IN" b="1" dirty="0">
                <a:latin typeface="Times New Roman" panose="02020603050405020304" pitchFamily="18" charset="0"/>
                <a:cs typeface="Times New Roman" panose="02020603050405020304" pitchFamily="18" charset="0"/>
              </a:rPr>
              <a:t>always-true</a:t>
            </a:r>
            <a:r>
              <a:rPr lang="en-IN" dirty="0">
                <a:latin typeface="Times New Roman" panose="02020603050405020304" pitchFamily="18" charset="0"/>
                <a:cs typeface="Times New Roman" panose="02020603050405020304" pitchFamily="18" charset="0"/>
              </a:rPr>
              <a:t> condition, whereas zero indicates the always-false condition. This type of approach is useful if we want our program to run continuously in the loop without any disturbance.</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Ex-1:</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 (1):    </a:t>
            </a:r>
          </a:p>
          <a:p>
            <a:r>
              <a:rPr lang="en-IN" dirty="0">
                <a:latin typeface="Times New Roman" panose="02020603050405020304" pitchFamily="18" charset="0"/>
                <a:cs typeface="Times New Roman" panose="02020603050405020304" pitchFamily="18" charset="0"/>
              </a:rPr>
              <a:t>    print("Hi! we are inside the infinite while loop") </a:t>
            </a:r>
          </a:p>
          <a:p>
            <a:r>
              <a:rPr lang="en-IN" dirty="0">
                <a:solidFill>
                  <a:schemeClr val="accent1"/>
                </a:solidFill>
                <a:latin typeface="Times New Roman" panose="02020603050405020304" pitchFamily="18" charset="0"/>
                <a:cs typeface="Times New Roman" panose="02020603050405020304" pitchFamily="18" charset="0"/>
              </a:rPr>
              <a:t> </a:t>
            </a:r>
          </a:p>
          <a:p>
            <a:r>
              <a:rPr lang="en-IN" dirty="0">
                <a:solidFill>
                  <a:schemeClr val="accent1"/>
                </a:solidFill>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Hi! we are inside the infinite while loop Hi! we are inside the infinite while loop </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06AE58C-7812-2774-7637-5BE856CE253E}"/>
              </a:ext>
            </a:extLst>
          </p:cNvPr>
          <p:cNvSpPr txBox="1"/>
          <p:nvPr/>
        </p:nvSpPr>
        <p:spPr>
          <a:xfrm>
            <a:off x="6316717" y="325821"/>
            <a:ext cx="5391807" cy="4247317"/>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Ex-2:</a:t>
            </a:r>
          </a:p>
          <a:p>
            <a:endParaRPr lang="en-IN" b="1"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var = 1    </a:t>
            </a:r>
          </a:p>
          <a:p>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(var != 2):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(input("Enter the number:"))    </a:t>
            </a:r>
          </a:p>
          <a:p>
            <a:r>
              <a:rPr lang="en-IN" dirty="0">
                <a:latin typeface="Times New Roman" panose="02020603050405020304" pitchFamily="18" charset="0"/>
                <a:cs typeface="Times New Roman" panose="02020603050405020304" pitchFamily="18" charset="0"/>
              </a:rPr>
              <a:t>    print("Entered value is %d"%(</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 - </a:t>
            </a:r>
          </a:p>
          <a:p>
            <a:r>
              <a:rPr lang="en-US" dirty="0">
                <a:latin typeface="Times New Roman" panose="02020603050405020304" pitchFamily="18" charset="0"/>
                <a:cs typeface="Times New Roman" panose="02020603050405020304" pitchFamily="18" charset="0"/>
              </a:rPr>
              <a:t>Enter the number:10</a:t>
            </a:r>
          </a:p>
          <a:p>
            <a:r>
              <a:rPr lang="en-US" dirty="0">
                <a:latin typeface="Times New Roman" panose="02020603050405020304" pitchFamily="18" charset="0"/>
                <a:cs typeface="Times New Roman" panose="02020603050405020304" pitchFamily="18" charset="0"/>
              </a:rPr>
              <a:t>Entered value is 10</a:t>
            </a:r>
          </a:p>
          <a:p>
            <a:r>
              <a:rPr lang="en-US" dirty="0">
                <a:latin typeface="Times New Roman" panose="02020603050405020304" pitchFamily="18" charset="0"/>
                <a:cs typeface="Times New Roman" panose="02020603050405020304" pitchFamily="18" charset="0"/>
              </a:rPr>
              <a:t>Enter the number:10 </a:t>
            </a:r>
          </a:p>
          <a:p>
            <a:r>
              <a:rPr lang="en-US" dirty="0">
                <a:latin typeface="Times New Roman" panose="02020603050405020304" pitchFamily="18" charset="0"/>
                <a:cs typeface="Times New Roman" panose="02020603050405020304" pitchFamily="18" charset="0"/>
              </a:rPr>
              <a:t>Entered value is 10 </a:t>
            </a:r>
          </a:p>
          <a:p>
            <a:r>
              <a:rPr lang="en-US" dirty="0">
                <a:latin typeface="Times New Roman" panose="02020603050405020304" pitchFamily="18" charset="0"/>
                <a:cs typeface="Times New Roman" panose="02020603050405020304" pitchFamily="18" charset="0"/>
              </a:rPr>
              <a:t>Enter the number:10 </a:t>
            </a:r>
          </a:p>
          <a:p>
            <a:r>
              <a:rPr lang="en-US" dirty="0">
                <a:latin typeface="Times New Roman" panose="02020603050405020304" pitchFamily="18" charset="0"/>
                <a:cs typeface="Times New Roman" panose="02020603050405020304" pitchFamily="18" charset="0"/>
              </a:rPr>
              <a:t>Entered value is 10 </a:t>
            </a:r>
          </a:p>
          <a:p>
            <a:r>
              <a:rPr lang="en-US" dirty="0">
                <a:latin typeface="Times New Roman" panose="02020603050405020304" pitchFamily="18" charset="0"/>
                <a:cs typeface="Times New Roman" panose="02020603050405020304" pitchFamily="18" charset="0"/>
              </a:rPr>
              <a:t>Infinite time</a:t>
            </a:r>
          </a:p>
        </p:txBody>
      </p:sp>
    </p:spTree>
    <p:extLst>
      <p:ext uri="{BB962C8B-B14F-4D97-AF65-F5344CB8AC3E}">
        <p14:creationId xmlns:p14="http://schemas.microsoft.com/office/powerpoint/2010/main" val="28661179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44B1A0-E753-56D9-0913-E2D62CFF8491}"/>
              </a:ext>
            </a:extLst>
          </p:cNvPr>
          <p:cNvSpPr txBox="1"/>
          <p:nvPr/>
        </p:nvSpPr>
        <p:spPr>
          <a:xfrm>
            <a:off x="441434" y="420414"/>
            <a:ext cx="5328745" cy="6186309"/>
          </a:xfrm>
          <a:prstGeom prst="rect">
            <a:avLst/>
          </a:prstGeom>
          <a:noFill/>
        </p:spPr>
        <p:txBody>
          <a:bodyPr wrap="square" rtlCol="0">
            <a:spAutoFit/>
          </a:bodyPr>
          <a:lstStyle/>
          <a:p>
            <a:r>
              <a:rPr lang="en-IN" sz="2000" b="1" dirty="0">
                <a:solidFill>
                  <a:schemeClr val="accent1"/>
                </a:solidFill>
                <a:latin typeface="Times New Roman" panose="02020603050405020304" pitchFamily="18" charset="0"/>
                <a:cs typeface="Times New Roman" panose="02020603050405020304" pitchFamily="18" charset="0"/>
              </a:rPr>
              <a:t>Using else with while loop</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 allows us to use the else statement with the while loop also. The else block is executed when the condition given in the while statement becomes false. Like for loop, if the while loop is broken using break statement, then the else block will not be executed, and the statement present after else block will be executed. The else statement is optional to use with the while loop. Consider the following example.</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Ex-1:</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=1   </a:t>
            </a:r>
          </a:p>
          <a:p>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&lt;=5):    </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=i+1    </a:t>
            </a:r>
          </a:p>
          <a:p>
            <a:r>
              <a:rPr lang="en-IN" b="1" dirty="0">
                <a:latin typeface="Times New Roman" panose="02020603050405020304" pitchFamily="18" charset="0"/>
                <a:cs typeface="Times New Roman" panose="02020603050405020304" pitchFamily="18" charset="0"/>
              </a:rPr>
              <a:t>else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print("The while loop exhausted")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4D3E2CF-6ECE-66C2-7D3E-D17E8E14A11D}"/>
              </a:ext>
            </a:extLst>
          </p:cNvPr>
          <p:cNvSpPr txBox="1"/>
          <p:nvPr/>
        </p:nvSpPr>
        <p:spPr>
          <a:xfrm>
            <a:off x="6243146" y="420415"/>
            <a:ext cx="5423338" cy="4801314"/>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Ex-2:</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=1    </a:t>
            </a:r>
          </a:p>
          <a:p>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&lt;=5):    </a:t>
            </a:r>
          </a:p>
          <a:p>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=i+1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==3):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break</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else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print("The while loop exhausted")  </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1 2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the above code, when the break statement encountered, then while loop stopped its execution and skipped the else statement.</a:t>
            </a:r>
          </a:p>
        </p:txBody>
      </p:sp>
    </p:spTree>
    <p:extLst>
      <p:ext uri="{BB962C8B-B14F-4D97-AF65-F5344CB8AC3E}">
        <p14:creationId xmlns:p14="http://schemas.microsoft.com/office/powerpoint/2010/main" val="40405368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C8EED5-9DFB-14F7-E877-043A8691F981}"/>
              </a:ext>
            </a:extLst>
          </p:cNvPr>
          <p:cNvSpPr txBox="1"/>
          <p:nvPr/>
        </p:nvSpPr>
        <p:spPr>
          <a:xfrm>
            <a:off x="241738" y="178676"/>
            <a:ext cx="5938345" cy="6740307"/>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Ex-3: Program to print Fibonacci numbers to given limit.</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terms = </a:t>
            </a:r>
            <a:r>
              <a:rPr lang="en-IN" b="1" dirty="0">
                <a:latin typeface="Times New Roman" panose="02020603050405020304" pitchFamily="18" charset="0"/>
                <a:cs typeface="Times New Roman" panose="02020603050405020304" pitchFamily="18" charset="0"/>
              </a:rPr>
              <a:t>int</a:t>
            </a:r>
            <a:r>
              <a:rPr lang="en-IN" dirty="0">
                <a:latin typeface="Times New Roman" panose="02020603050405020304" pitchFamily="18" charset="0"/>
                <a:cs typeface="Times New Roman" panose="02020603050405020304" pitchFamily="18" charset="0"/>
              </a:rPr>
              <a:t>(input("Enter the terms "))  </a:t>
            </a:r>
          </a:p>
          <a:p>
            <a:r>
              <a:rPr lang="en-IN" dirty="0">
                <a:latin typeface="Times New Roman" panose="02020603050405020304" pitchFamily="18" charset="0"/>
                <a:cs typeface="Times New Roman" panose="02020603050405020304" pitchFamily="18" charset="0"/>
              </a:rPr>
              <a:t># first two </a:t>
            </a:r>
            <a:r>
              <a:rPr lang="en-IN" dirty="0" err="1">
                <a:latin typeface="Times New Roman" panose="02020603050405020304" pitchFamily="18" charset="0"/>
                <a:cs typeface="Times New Roman" panose="02020603050405020304" pitchFamily="18" charset="0"/>
              </a:rPr>
              <a:t>intial</a:t>
            </a:r>
            <a:r>
              <a:rPr lang="en-IN" dirty="0">
                <a:latin typeface="Times New Roman" panose="02020603050405020304" pitchFamily="18" charset="0"/>
                <a:cs typeface="Times New Roman" panose="02020603050405020304" pitchFamily="18" charset="0"/>
              </a:rPr>
              <a:t> terms  </a:t>
            </a:r>
          </a:p>
          <a:p>
            <a:r>
              <a:rPr lang="en-IN" dirty="0">
                <a:latin typeface="Times New Roman" panose="02020603050405020304" pitchFamily="18" charset="0"/>
                <a:cs typeface="Times New Roman" panose="02020603050405020304" pitchFamily="18" charset="0"/>
              </a:rPr>
              <a:t>a = 0  </a:t>
            </a:r>
          </a:p>
          <a:p>
            <a:r>
              <a:rPr lang="en-IN" dirty="0">
                <a:latin typeface="Times New Roman" panose="02020603050405020304" pitchFamily="18" charset="0"/>
                <a:cs typeface="Times New Roman" panose="02020603050405020304" pitchFamily="18" charset="0"/>
              </a:rPr>
              <a:t>b = 1  </a:t>
            </a:r>
          </a:p>
          <a:p>
            <a:r>
              <a:rPr lang="en-IN" dirty="0">
                <a:latin typeface="Times New Roman" panose="02020603050405020304" pitchFamily="18" charset="0"/>
                <a:cs typeface="Times New Roman" panose="02020603050405020304" pitchFamily="18" charset="0"/>
              </a:rPr>
              <a:t>count = 0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check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the number of terms is Zero or negative  </a:t>
            </a:r>
          </a:p>
          <a:p>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(terms &lt;= 0):  </a:t>
            </a:r>
          </a:p>
          <a:p>
            <a:r>
              <a:rPr lang="en-IN" dirty="0">
                <a:latin typeface="Times New Roman" panose="02020603050405020304" pitchFamily="18" charset="0"/>
                <a:cs typeface="Times New Roman" panose="02020603050405020304" pitchFamily="18" charset="0"/>
              </a:rPr>
              <a:t>   print("Please enter a valid integer")  </a:t>
            </a:r>
          </a:p>
          <a:p>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(terms == 1):  </a:t>
            </a:r>
          </a:p>
          <a:p>
            <a:r>
              <a:rPr lang="en-IN" dirty="0">
                <a:latin typeface="Times New Roman" panose="02020603050405020304" pitchFamily="18" charset="0"/>
                <a:cs typeface="Times New Roman" panose="02020603050405020304" pitchFamily="18" charset="0"/>
              </a:rPr>
              <a:t>   print("Fibonacci sequence </a:t>
            </a:r>
            <a:r>
              <a:rPr lang="en-IN" dirty="0" err="1">
                <a:latin typeface="Times New Roman" panose="02020603050405020304" pitchFamily="18" charset="0"/>
                <a:cs typeface="Times New Roman" panose="02020603050405020304" pitchFamily="18" charset="0"/>
              </a:rPr>
              <a:t>upto</a:t>
            </a:r>
            <a:r>
              <a:rPr lang="en-IN" dirty="0">
                <a:latin typeface="Times New Roman" panose="02020603050405020304" pitchFamily="18" charset="0"/>
                <a:cs typeface="Times New Roman" panose="02020603050405020304" pitchFamily="18" charset="0"/>
              </a:rPr>
              <a:t>",limit,":")  </a:t>
            </a:r>
          </a:p>
          <a:p>
            <a:r>
              <a:rPr lang="en-IN" dirty="0">
                <a:latin typeface="Times New Roman" panose="02020603050405020304" pitchFamily="18" charset="0"/>
                <a:cs typeface="Times New Roman" panose="02020603050405020304" pitchFamily="18" charset="0"/>
              </a:rPr>
              <a:t>   print(a)  </a:t>
            </a:r>
          </a:p>
          <a:p>
            <a:r>
              <a:rPr lang="en-IN" b="1" dirty="0">
                <a:latin typeface="Times New Roman" panose="02020603050405020304" pitchFamily="18" charset="0"/>
                <a:cs typeface="Times New Roman" panose="02020603050405020304" pitchFamily="18" charset="0"/>
              </a:rPr>
              <a:t>else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print("Fibonacci sequence:")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 (count &lt; terms) :  </a:t>
            </a:r>
          </a:p>
          <a:p>
            <a:r>
              <a:rPr lang="en-IN" dirty="0">
                <a:latin typeface="Times New Roman" panose="02020603050405020304" pitchFamily="18" charset="0"/>
                <a:cs typeface="Times New Roman" panose="02020603050405020304" pitchFamily="18" charset="0"/>
              </a:rPr>
              <a:t>       print(a, end = ' ')  </a:t>
            </a:r>
          </a:p>
          <a:p>
            <a:r>
              <a:rPr lang="en-IN" dirty="0">
                <a:latin typeface="Times New Roman" panose="02020603050405020304" pitchFamily="18" charset="0"/>
                <a:cs typeface="Times New Roman" panose="02020603050405020304" pitchFamily="18" charset="0"/>
              </a:rPr>
              <a:t>       c = a + b  </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updateing</a:t>
            </a:r>
            <a:r>
              <a:rPr lang="en-IN" dirty="0">
                <a:latin typeface="Times New Roman" panose="02020603050405020304" pitchFamily="18" charset="0"/>
                <a:cs typeface="Times New Roman" panose="02020603050405020304" pitchFamily="18" charset="0"/>
              </a:rPr>
              <a:t> values  </a:t>
            </a:r>
          </a:p>
          <a:p>
            <a:r>
              <a:rPr lang="en-IN" dirty="0">
                <a:latin typeface="Times New Roman" panose="02020603050405020304" pitchFamily="18" charset="0"/>
                <a:cs typeface="Times New Roman" panose="02020603050405020304" pitchFamily="18" charset="0"/>
              </a:rPr>
              <a:t>       a = b  </a:t>
            </a:r>
          </a:p>
          <a:p>
            <a:r>
              <a:rPr lang="en-IN" dirty="0">
                <a:latin typeface="Times New Roman" panose="02020603050405020304" pitchFamily="18" charset="0"/>
                <a:cs typeface="Times New Roman" panose="02020603050405020304" pitchFamily="18" charset="0"/>
              </a:rPr>
              <a:t>       b = c  </a:t>
            </a:r>
          </a:p>
          <a:p>
            <a:r>
              <a:rPr lang="en-IN" dirty="0">
                <a:latin typeface="Times New Roman" panose="02020603050405020304" pitchFamily="18" charset="0"/>
                <a:cs typeface="Times New Roman" panose="02020603050405020304" pitchFamily="18" charset="0"/>
              </a:rPr>
              <a:t>   count += 1  </a:t>
            </a:r>
          </a:p>
          <a:p>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67382E-4A61-848F-73AA-D50ACCC0CC86}"/>
              </a:ext>
            </a:extLst>
          </p:cNvPr>
          <p:cNvSpPr txBox="1"/>
          <p:nvPr/>
        </p:nvSpPr>
        <p:spPr>
          <a:xfrm>
            <a:off x="7262648" y="178676"/>
            <a:ext cx="3794234" cy="1477328"/>
          </a:xfrm>
          <a:prstGeom prst="rect">
            <a:avLst/>
          </a:prstGeom>
          <a:noFill/>
        </p:spPr>
        <p:txBody>
          <a:bodyPr wrap="square" rtlCol="0">
            <a:spAutoFit/>
          </a:bodyPr>
          <a:lstStyle/>
          <a:p>
            <a:r>
              <a:rPr lang="en-IN" dirty="0">
                <a:solidFill>
                  <a:schemeClr val="accent1"/>
                </a:solidFill>
              </a:rPr>
              <a:t>Output:</a:t>
            </a:r>
          </a:p>
          <a:p>
            <a:r>
              <a:rPr lang="en-IN" dirty="0"/>
              <a:t>Enter the terms 10</a:t>
            </a:r>
          </a:p>
          <a:p>
            <a:r>
              <a:rPr lang="en-IN" dirty="0"/>
              <a:t>Fibonacci sequence:</a:t>
            </a:r>
          </a:p>
          <a:p>
            <a:r>
              <a:rPr lang="en-IN" dirty="0"/>
              <a:t>0 1 1 2 3 5 8 13 21 34 </a:t>
            </a:r>
          </a:p>
          <a:p>
            <a:endParaRPr lang="en-US" dirty="0"/>
          </a:p>
        </p:txBody>
      </p:sp>
    </p:spTree>
    <p:extLst>
      <p:ext uri="{BB962C8B-B14F-4D97-AF65-F5344CB8AC3E}">
        <p14:creationId xmlns:p14="http://schemas.microsoft.com/office/powerpoint/2010/main" val="2249802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27E52-56F0-D24B-A4FF-DF67DC9EC045}"/>
              </a:ext>
            </a:extLst>
          </p:cNvPr>
          <p:cNvSpPr txBox="1"/>
          <p:nvPr/>
        </p:nvSpPr>
        <p:spPr>
          <a:xfrm>
            <a:off x="441434" y="462455"/>
            <a:ext cx="11351173" cy="6432530"/>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Example 1: Add Two Numbers</a:t>
            </a:r>
          </a:p>
          <a:p>
            <a:endParaRPr lang="en-IN" b="1" dirty="0"/>
          </a:p>
          <a:p>
            <a:r>
              <a:rPr lang="en-IN" dirty="0"/>
              <a:t>	</a:t>
            </a:r>
            <a:r>
              <a:rPr lang="en-IN" sz="1600" dirty="0">
                <a:latin typeface="Times New Roman" panose="02020603050405020304" pitchFamily="18" charset="0"/>
                <a:cs typeface="Times New Roman" panose="02020603050405020304" pitchFamily="18" charset="0"/>
              </a:rPr>
              <a:t># This program adds two numbers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num1 = 1.5</a:t>
            </a:r>
          </a:p>
          <a:p>
            <a:r>
              <a:rPr lang="en-IN" sz="1600" dirty="0">
                <a:latin typeface="Times New Roman" panose="02020603050405020304" pitchFamily="18" charset="0"/>
                <a:cs typeface="Times New Roman" panose="02020603050405020304" pitchFamily="18" charset="0"/>
              </a:rPr>
              <a:t>	 num2 = 6.3</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Add two numbers</a:t>
            </a:r>
          </a:p>
          <a:p>
            <a:r>
              <a:rPr lang="en-IN" sz="1600" dirty="0">
                <a:latin typeface="Times New Roman" panose="02020603050405020304" pitchFamily="18" charset="0"/>
                <a:cs typeface="Times New Roman" panose="02020603050405020304" pitchFamily="18" charset="0"/>
              </a:rPr>
              <a:t>	 sum = num1 + num2</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Display the sum</a:t>
            </a:r>
          </a:p>
          <a:p>
            <a:r>
              <a:rPr lang="en-IN" sz="1600" dirty="0">
                <a:latin typeface="Times New Roman" panose="02020603050405020304" pitchFamily="18" charset="0"/>
                <a:cs typeface="Times New Roman" panose="02020603050405020304" pitchFamily="18" charset="0"/>
              </a:rPr>
              <a:t>	 print('The sum of {0} and {1} is {2}'.format(num1, num2, sum))</a:t>
            </a:r>
          </a:p>
          <a:p>
            <a:endParaRPr lang="en-IN" sz="1600"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Example 2: Add Two Numbers With User Input</a:t>
            </a:r>
          </a:p>
          <a:p>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Store input numbers </a:t>
            </a:r>
          </a:p>
          <a:p>
            <a:r>
              <a:rPr lang="en-IN" sz="1600" dirty="0">
                <a:latin typeface="Times New Roman" panose="02020603050405020304" pitchFamily="18" charset="0"/>
                <a:cs typeface="Times New Roman" panose="02020603050405020304" pitchFamily="18" charset="0"/>
              </a:rPr>
              <a:t>	num1 = input('Enter first number: ‘)</a:t>
            </a:r>
          </a:p>
          <a:p>
            <a:r>
              <a:rPr lang="en-IN" sz="1600" dirty="0">
                <a:latin typeface="Times New Roman" panose="02020603050405020304" pitchFamily="18" charset="0"/>
                <a:cs typeface="Times New Roman" panose="02020603050405020304" pitchFamily="18" charset="0"/>
              </a:rPr>
              <a:t>	num2 = input('Enter second number: ‘)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Add two numbers </a:t>
            </a:r>
          </a:p>
          <a:p>
            <a:r>
              <a:rPr lang="en-IN" sz="1600" dirty="0">
                <a:latin typeface="Times New Roman" panose="02020603050405020304" pitchFamily="18" charset="0"/>
                <a:cs typeface="Times New Roman" panose="02020603050405020304" pitchFamily="18" charset="0"/>
              </a:rPr>
              <a:t>	sum = float(num1) + float(num2)</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Display the sum</a:t>
            </a:r>
          </a:p>
          <a:p>
            <a:r>
              <a:rPr lang="en-IN" sz="1600" dirty="0">
                <a:latin typeface="Times New Roman" panose="02020603050405020304" pitchFamily="18" charset="0"/>
                <a:cs typeface="Times New Roman" panose="02020603050405020304" pitchFamily="18" charset="0"/>
              </a:rPr>
              <a:t>	print('The sum of {0} and {1} is {2}'.format(num1, num2, sum))</a:t>
            </a:r>
            <a:endParaRPr lang="en-IN" sz="1600" dirty="0">
              <a:solidFill>
                <a:srgbClr val="FF0000"/>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0747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A3DD2-74EB-BBB4-C5D1-59067F25B8B9}"/>
              </a:ext>
            </a:extLst>
          </p:cNvPr>
          <p:cNvSpPr txBox="1"/>
          <p:nvPr/>
        </p:nvSpPr>
        <p:spPr>
          <a:xfrm>
            <a:off x="199697" y="189185"/>
            <a:ext cx="11519337" cy="6801862"/>
          </a:xfrm>
          <a:prstGeom prst="rect">
            <a:avLst/>
          </a:prstGeom>
          <a:noFill/>
        </p:spPr>
        <p:txBody>
          <a:bodyPr wrap="square" rtlCol="0">
            <a:spAutoFit/>
          </a:bodyPr>
          <a:lstStyle/>
          <a:p>
            <a:r>
              <a:rPr lang="en-IN" sz="2000" dirty="0">
                <a:solidFill>
                  <a:schemeClr val="accent2"/>
                </a:solidFill>
                <a:latin typeface="Times New Roman" panose="02020603050405020304" pitchFamily="18" charset="0"/>
                <a:cs typeface="Times New Roman" panose="02020603050405020304" pitchFamily="18" charset="0"/>
              </a:rPr>
              <a:t>Python break statement</a:t>
            </a:r>
          </a:p>
          <a:p>
            <a:endParaRPr lang="en-IN" sz="2000"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break is a keyword in python which is used to bring the program control out of the loop. The break statement breaks the loops one by one, i.e., in the case of nested loops, it breaks the inner loop first and then proceeds to outer loops. In other words, we can say that break is used to abort the current execution of the program and the control goes to the next line after the loop.</a:t>
            </a:r>
          </a:p>
          <a:p>
            <a:r>
              <a:rPr lang="en-IN" dirty="0">
                <a:latin typeface="Times New Roman" panose="02020603050405020304" pitchFamily="18" charset="0"/>
                <a:cs typeface="Times New Roman" panose="02020603050405020304" pitchFamily="18" charset="0"/>
              </a:rPr>
              <a:t>The break is commonly used in the cases where we need to break the loop for a given condition.</a:t>
            </a:r>
          </a:p>
          <a:p>
            <a:r>
              <a:rPr lang="en-IN" dirty="0">
                <a:latin typeface="Times New Roman" panose="02020603050405020304" pitchFamily="18" charset="0"/>
                <a:cs typeface="Times New Roman" panose="02020603050405020304" pitchFamily="18" charset="0"/>
              </a:rPr>
              <a:t>The syntax of the break is given below.</a:t>
            </a:r>
          </a:p>
          <a:p>
            <a:r>
              <a:rPr lang="en-IN" dirty="0">
                <a:solidFill>
                  <a:schemeClr val="accent1"/>
                </a:solidFill>
                <a:latin typeface="Times New Roman" panose="02020603050405020304" pitchFamily="18" charset="0"/>
                <a:cs typeface="Times New Roman" panose="02020603050405020304" pitchFamily="18" charset="0"/>
              </a:rPr>
              <a:t>#loop statements  </a:t>
            </a:r>
          </a:p>
          <a:p>
            <a:r>
              <a:rPr lang="en-IN" b="1" dirty="0">
                <a:latin typeface="Times New Roman" panose="02020603050405020304" pitchFamily="18" charset="0"/>
                <a:cs typeface="Times New Roman" panose="02020603050405020304" pitchFamily="18" charset="0"/>
              </a:rPr>
              <a:t>break</a:t>
            </a:r>
            <a:r>
              <a:rPr lang="en-IN" dirty="0">
                <a:latin typeface="Times New Roman" panose="02020603050405020304" pitchFamily="18" charset="0"/>
                <a:cs typeface="Times New Roman" panose="02020603050405020304" pitchFamily="18" charset="0"/>
              </a:rPr>
              <a:t>; </a:t>
            </a:r>
          </a:p>
          <a:p>
            <a:r>
              <a:rPr lang="en-IN" dirty="0">
                <a:solidFill>
                  <a:schemeClr val="accent1"/>
                </a:solidFill>
                <a:latin typeface="Times New Roman" panose="02020603050405020304" pitchFamily="18" charset="0"/>
                <a:cs typeface="Times New Roman" panose="02020603050405020304" pitchFamily="18" charset="0"/>
              </a:rPr>
              <a:t>Ex-1:</a:t>
            </a:r>
          </a:p>
          <a:p>
            <a:r>
              <a:rPr lang="en-IN" dirty="0">
                <a:latin typeface="Times New Roman" panose="02020603050405020304" pitchFamily="18" charset="0"/>
                <a:cs typeface="Times New Roman" panose="02020603050405020304" pitchFamily="18" charset="0"/>
              </a:rPr>
              <a:t>list =[1,2,3,4]  </a:t>
            </a:r>
          </a:p>
          <a:p>
            <a:r>
              <a:rPr lang="en-IN" dirty="0">
                <a:latin typeface="Times New Roman" panose="02020603050405020304" pitchFamily="18" charset="0"/>
                <a:cs typeface="Times New Roman" panose="02020603050405020304" pitchFamily="18" charset="0"/>
              </a:rPr>
              <a:t>count = 1;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list: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4: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("item matched")  </a:t>
            </a:r>
          </a:p>
          <a:p>
            <a:r>
              <a:rPr lang="en-IN" dirty="0">
                <a:latin typeface="Times New Roman" panose="02020603050405020304" pitchFamily="18" charset="0"/>
                <a:cs typeface="Times New Roman" panose="02020603050405020304" pitchFamily="18" charset="0"/>
              </a:rPr>
              <a:t>        count = count + 1;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break</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("found </a:t>
            </a:r>
            <a:r>
              <a:rPr lang="en-IN" dirty="0" err="1">
                <a:latin typeface="Times New Roman" panose="02020603050405020304" pitchFamily="18" charset="0"/>
                <a:cs typeface="Times New Roman" panose="02020603050405020304" pitchFamily="18" charset="0"/>
              </a:rPr>
              <a:t>at",count,"location</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item matched</a:t>
            </a:r>
          </a:p>
          <a:p>
            <a:r>
              <a:rPr lang="en-IN" dirty="0">
                <a:latin typeface="Times New Roman" panose="02020603050405020304" pitchFamily="18" charset="0"/>
                <a:cs typeface="Times New Roman" panose="02020603050405020304" pitchFamily="18" charset="0"/>
              </a:rPr>
              <a:t>found at 2 location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96716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1BEC53-A8F1-40CA-2181-F33EC5E3F0A8}"/>
              </a:ext>
            </a:extLst>
          </p:cNvPr>
          <p:cNvSpPr txBox="1"/>
          <p:nvPr/>
        </p:nvSpPr>
        <p:spPr>
          <a:xfrm>
            <a:off x="283779" y="241738"/>
            <a:ext cx="4866290" cy="6740307"/>
          </a:xfrm>
          <a:prstGeom prst="rect">
            <a:avLst/>
          </a:prstGeom>
          <a:noFill/>
        </p:spPr>
        <p:txBody>
          <a:bodyPr wrap="square" rtlCol="0">
            <a:spAutoFit/>
          </a:bodyPr>
          <a:lstStyle/>
          <a:p>
            <a:r>
              <a:rPr lang="en-IN" dirty="0">
                <a:solidFill>
                  <a:schemeClr val="accent1"/>
                </a:solidFill>
              </a:rPr>
              <a:t>Ex-2:</a:t>
            </a:r>
          </a:p>
          <a:p>
            <a:r>
              <a:rPr lang="en-IN" dirty="0"/>
              <a:t>str = "python"  </a:t>
            </a:r>
          </a:p>
          <a:p>
            <a:r>
              <a:rPr lang="en-IN" b="1" dirty="0"/>
              <a:t>for</a:t>
            </a:r>
            <a:r>
              <a:rPr lang="en-IN" dirty="0"/>
              <a:t> </a:t>
            </a:r>
            <a:r>
              <a:rPr lang="en-IN" dirty="0" err="1"/>
              <a:t>i</a:t>
            </a:r>
            <a:r>
              <a:rPr lang="en-IN" dirty="0"/>
              <a:t> </a:t>
            </a:r>
            <a:r>
              <a:rPr lang="en-IN" b="1" dirty="0"/>
              <a:t>in</a:t>
            </a:r>
            <a:r>
              <a:rPr lang="en-IN" dirty="0"/>
              <a:t> str:  </a:t>
            </a:r>
          </a:p>
          <a:p>
            <a:r>
              <a:rPr lang="en-IN" dirty="0"/>
              <a:t>    </a:t>
            </a:r>
            <a:r>
              <a:rPr lang="en-IN" b="1" dirty="0"/>
              <a:t>if</a:t>
            </a:r>
            <a:r>
              <a:rPr lang="en-IN" dirty="0"/>
              <a:t> </a:t>
            </a:r>
            <a:r>
              <a:rPr lang="en-IN" dirty="0" err="1"/>
              <a:t>i</a:t>
            </a:r>
            <a:r>
              <a:rPr lang="en-IN" dirty="0"/>
              <a:t> == 'o':  </a:t>
            </a:r>
          </a:p>
          <a:p>
            <a:r>
              <a:rPr lang="en-IN" dirty="0"/>
              <a:t>        </a:t>
            </a:r>
            <a:r>
              <a:rPr lang="en-IN" b="1" dirty="0"/>
              <a:t>break</a:t>
            </a:r>
            <a:r>
              <a:rPr lang="en-IN" dirty="0"/>
              <a:t>  </a:t>
            </a:r>
          </a:p>
          <a:p>
            <a:r>
              <a:rPr lang="en-IN" dirty="0"/>
              <a:t>    </a:t>
            </a:r>
            <a:r>
              <a:rPr lang="en-IN" b="1" dirty="0"/>
              <a:t>print</a:t>
            </a:r>
            <a:r>
              <a:rPr lang="en-IN" dirty="0"/>
              <a:t>(</a:t>
            </a:r>
            <a:r>
              <a:rPr lang="en-IN" dirty="0" err="1"/>
              <a:t>i</a:t>
            </a:r>
            <a:r>
              <a:rPr lang="en-IN" dirty="0"/>
              <a:t>);  </a:t>
            </a:r>
          </a:p>
          <a:p>
            <a:r>
              <a:rPr lang="en-IN" dirty="0">
                <a:solidFill>
                  <a:schemeClr val="accent1"/>
                </a:solidFill>
              </a:rPr>
              <a:t>Output:</a:t>
            </a:r>
          </a:p>
          <a:p>
            <a:r>
              <a:rPr lang="en-IN" dirty="0"/>
              <a:t>p </a:t>
            </a:r>
          </a:p>
          <a:p>
            <a:r>
              <a:rPr lang="en-IN" dirty="0"/>
              <a:t>y </a:t>
            </a:r>
          </a:p>
          <a:p>
            <a:r>
              <a:rPr lang="en-IN" dirty="0"/>
              <a:t>t</a:t>
            </a:r>
          </a:p>
          <a:p>
            <a:r>
              <a:rPr lang="en-IN" dirty="0"/>
              <a:t>h</a:t>
            </a:r>
          </a:p>
          <a:p>
            <a:endParaRPr lang="en-US" dirty="0"/>
          </a:p>
          <a:p>
            <a:r>
              <a:rPr lang="en-IN" dirty="0">
                <a:solidFill>
                  <a:schemeClr val="accent1"/>
                </a:solidFill>
              </a:rPr>
              <a:t>Ex-3: break statement with while loop</a:t>
            </a:r>
          </a:p>
          <a:p>
            <a:r>
              <a:rPr lang="en-IN" dirty="0" err="1"/>
              <a:t>i</a:t>
            </a:r>
            <a:r>
              <a:rPr lang="en-IN" dirty="0"/>
              <a:t> = 0;  </a:t>
            </a:r>
          </a:p>
          <a:p>
            <a:r>
              <a:rPr lang="en-IN" b="1" dirty="0"/>
              <a:t>while</a:t>
            </a:r>
            <a:r>
              <a:rPr lang="en-IN" dirty="0"/>
              <a:t> 1:  </a:t>
            </a:r>
          </a:p>
          <a:p>
            <a:r>
              <a:rPr lang="en-IN" dirty="0"/>
              <a:t>    </a:t>
            </a:r>
            <a:r>
              <a:rPr lang="en-IN" b="1" dirty="0"/>
              <a:t>print</a:t>
            </a:r>
            <a:r>
              <a:rPr lang="en-IN" dirty="0"/>
              <a:t>(</a:t>
            </a:r>
            <a:r>
              <a:rPr lang="en-IN" dirty="0" err="1"/>
              <a:t>i</a:t>
            </a:r>
            <a:r>
              <a:rPr lang="en-IN" dirty="0"/>
              <a:t>," ",end=""),  </a:t>
            </a:r>
          </a:p>
          <a:p>
            <a:r>
              <a:rPr lang="en-IN" dirty="0"/>
              <a:t>    </a:t>
            </a:r>
            <a:r>
              <a:rPr lang="en-IN" dirty="0" err="1"/>
              <a:t>i</a:t>
            </a:r>
            <a:r>
              <a:rPr lang="en-IN" dirty="0"/>
              <a:t>=i+1;  </a:t>
            </a:r>
          </a:p>
          <a:p>
            <a:r>
              <a:rPr lang="en-IN" dirty="0"/>
              <a:t>    </a:t>
            </a:r>
            <a:r>
              <a:rPr lang="en-IN" b="1" dirty="0"/>
              <a:t>if</a:t>
            </a:r>
            <a:r>
              <a:rPr lang="en-IN" dirty="0"/>
              <a:t> </a:t>
            </a:r>
            <a:r>
              <a:rPr lang="en-IN" dirty="0" err="1"/>
              <a:t>i</a:t>
            </a:r>
            <a:r>
              <a:rPr lang="en-IN" dirty="0"/>
              <a:t> == 10:  </a:t>
            </a:r>
          </a:p>
          <a:p>
            <a:r>
              <a:rPr lang="en-IN" dirty="0"/>
              <a:t>        </a:t>
            </a:r>
            <a:r>
              <a:rPr lang="en-IN" b="1" dirty="0"/>
              <a:t>break</a:t>
            </a:r>
            <a:r>
              <a:rPr lang="en-IN" dirty="0"/>
              <a:t>;  </a:t>
            </a:r>
          </a:p>
          <a:p>
            <a:r>
              <a:rPr lang="en-IN" b="1" dirty="0"/>
              <a:t>print</a:t>
            </a:r>
            <a:r>
              <a:rPr lang="en-IN" dirty="0"/>
              <a:t>("came out of while loop");  </a:t>
            </a:r>
          </a:p>
          <a:p>
            <a:r>
              <a:rPr lang="en-IN" dirty="0">
                <a:solidFill>
                  <a:schemeClr val="accent1"/>
                </a:solidFill>
              </a:rPr>
              <a:t>Output:</a:t>
            </a:r>
          </a:p>
          <a:p>
            <a:r>
              <a:rPr lang="en-IN" dirty="0"/>
              <a:t>0 1 2 3 4 5 6 7 8 9 </a:t>
            </a:r>
          </a:p>
          <a:p>
            <a:r>
              <a:rPr lang="en-IN" dirty="0"/>
              <a:t>came out of while loop</a:t>
            </a:r>
          </a:p>
          <a:p>
            <a:endParaRPr lang="en-US" dirty="0"/>
          </a:p>
        </p:txBody>
      </p:sp>
      <p:sp>
        <p:nvSpPr>
          <p:cNvPr id="3" name="TextBox 2">
            <a:extLst>
              <a:ext uri="{FF2B5EF4-FFF2-40B4-BE49-F238E27FC236}">
                <a16:creationId xmlns:a16="http://schemas.microsoft.com/office/drawing/2014/main" id="{E39AEC21-9A03-3A26-7F40-D5033CF46B99}"/>
              </a:ext>
            </a:extLst>
          </p:cNvPr>
          <p:cNvSpPr txBox="1"/>
          <p:nvPr/>
        </p:nvSpPr>
        <p:spPr>
          <a:xfrm>
            <a:off x="5686098" y="252248"/>
            <a:ext cx="6117020" cy="6463308"/>
          </a:xfrm>
          <a:prstGeom prst="rect">
            <a:avLst/>
          </a:prstGeom>
          <a:noFill/>
        </p:spPr>
        <p:txBody>
          <a:bodyPr wrap="square" rtlCol="0">
            <a:spAutoFit/>
          </a:bodyPr>
          <a:lstStyle/>
          <a:p>
            <a:r>
              <a:rPr lang="en-IN" dirty="0">
                <a:solidFill>
                  <a:schemeClr val="accent1"/>
                </a:solidFill>
              </a:rPr>
              <a:t>Ex-3:</a:t>
            </a:r>
          </a:p>
          <a:p>
            <a:r>
              <a:rPr lang="en-IN" dirty="0"/>
              <a:t>n=2  </a:t>
            </a:r>
          </a:p>
          <a:p>
            <a:r>
              <a:rPr lang="en-IN" b="1" dirty="0"/>
              <a:t>while</a:t>
            </a:r>
            <a:r>
              <a:rPr lang="en-IN" dirty="0"/>
              <a:t> 1:  </a:t>
            </a:r>
          </a:p>
          <a:p>
            <a:r>
              <a:rPr lang="en-IN" dirty="0"/>
              <a:t>    </a:t>
            </a:r>
            <a:r>
              <a:rPr lang="en-IN" dirty="0" err="1"/>
              <a:t>i</a:t>
            </a:r>
            <a:r>
              <a:rPr lang="en-IN" dirty="0"/>
              <a:t>=1;  </a:t>
            </a:r>
          </a:p>
          <a:p>
            <a:r>
              <a:rPr lang="en-IN" dirty="0"/>
              <a:t>    </a:t>
            </a:r>
            <a:r>
              <a:rPr lang="en-IN" b="1" dirty="0"/>
              <a:t>while</a:t>
            </a:r>
            <a:r>
              <a:rPr lang="en-IN" dirty="0"/>
              <a:t> </a:t>
            </a:r>
            <a:r>
              <a:rPr lang="en-IN" dirty="0" err="1"/>
              <a:t>i</a:t>
            </a:r>
            <a:r>
              <a:rPr lang="en-IN" dirty="0"/>
              <a:t>&lt;=10:  </a:t>
            </a:r>
          </a:p>
          <a:p>
            <a:r>
              <a:rPr lang="en-IN" dirty="0"/>
              <a:t>        </a:t>
            </a:r>
            <a:r>
              <a:rPr lang="en-IN" b="1" dirty="0"/>
              <a:t>print</a:t>
            </a:r>
            <a:r>
              <a:rPr lang="en-IN" dirty="0"/>
              <a:t>("%d X %d = %d\n"%(</a:t>
            </a:r>
            <a:r>
              <a:rPr lang="en-IN" dirty="0" err="1"/>
              <a:t>n,i,n</a:t>
            </a:r>
            <a:r>
              <a:rPr lang="en-IN" dirty="0"/>
              <a:t>*</a:t>
            </a:r>
            <a:r>
              <a:rPr lang="en-IN" dirty="0" err="1"/>
              <a:t>i</a:t>
            </a:r>
            <a:r>
              <a:rPr lang="en-IN" dirty="0"/>
              <a:t>));  </a:t>
            </a:r>
          </a:p>
          <a:p>
            <a:r>
              <a:rPr lang="en-IN" dirty="0"/>
              <a:t>        </a:t>
            </a:r>
            <a:r>
              <a:rPr lang="en-IN" dirty="0" err="1"/>
              <a:t>i</a:t>
            </a:r>
            <a:r>
              <a:rPr lang="en-IN" dirty="0"/>
              <a:t> = i+1;  </a:t>
            </a:r>
          </a:p>
          <a:p>
            <a:r>
              <a:rPr lang="en-IN" dirty="0"/>
              <a:t>    choice = int(input("Do you want to continue printing the table, press 0 for no?"))  </a:t>
            </a:r>
          </a:p>
          <a:p>
            <a:r>
              <a:rPr lang="en-IN" dirty="0"/>
              <a:t>    </a:t>
            </a:r>
            <a:r>
              <a:rPr lang="en-IN" b="1" dirty="0"/>
              <a:t>if</a:t>
            </a:r>
            <a:r>
              <a:rPr lang="en-IN" dirty="0"/>
              <a:t> choice == 0:  </a:t>
            </a:r>
          </a:p>
          <a:p>
            <a:r>
              <a:rPr lang="en-IN" dirty="0"/>
              <a:t>        </a:t>
            </a:r>
            <a:r>
              <a:rPr lang="en-IN" b="1" dirty="0"/>
              <a:t>break</a:t>
            </a:r>
            <a:r>
              <a:rPr lang="en-IN" dirty="0"/>
              <a:t>;      </a:t>
            </a:r>
          </a:p>
          <a:p>
            <a:r>
              <a:rPr lang="en-IN" dirty="0"/>
              <a:t>    n=n+1</a:t>
            </a:r>
          </a:p>
          <a:p>
            <a:endParaRPr lang="en-IN" dirty="0"/>
          </a:p>
          <a:p>
            <a:r>
              <a:rPr lang="en-IN" dirty="0"/>
              <a:t>Output - </a:t>
            </a:r>
          </a:p>
          <a:p>
            <a:r>
              <a:rPr lang="en-IN" dirty="0"/>
              <a:t>2 X 1 = 2 2 X 2 = 4 2 X 3 = 6 2 X 4 = 8 2 X 5 = 10 2 X 6 = 12 2 X 7 = 14 2 X 8 = 16 2 X 9 = 18 2 X 10 = 20</a:t>
            </a:r>
          </a:p>
          <a:p>
            <a:endParaRPr lang="en-IN" dirty="0"/>
          </a:p>
          <a:p>
            <a:r>
              <a:rPr lang="en-IN" dirty="0"/>
              <a:t>Do you want to continue printing the table, press 0 for no?1</a:t>
            </a:r>
          </a:p>
          <a:p>
            <a:r>
              <a:rPr lang="en-IN" dirty="0"/>
              <a:t>3 X 1 = 3 3 X 2 = 6 3 X 3 = 9 3 X 4 = 12 3 X 5 = 15 3 X 6 = 18 3 X 7 = 21 3 X 8 = 24 3 X 9 = 27 3 X 10 = 30 </a:t>
            </a:r>
          </a:p>
          <a:p>
            <a:endParaRPr lang="en-IN" dirty="0"/>
          </a:p>
          <a:p>
            <a:r>
              <a:rPr lang="en-IN" dirty="0"/>
              <a:t>Do you want to continue printing the table, press 0 for no?0  </a:t>
            </a:r>
          </a:p>
          <a:p>
            <a:endParaRPr lang="en-US" dirty="0"/>
          </a:p>
        </p:txBody>
      </p:sp>
    </p:spTree>
    <p:extLst>
      <p:ext uri="{BB962C8B-B14F-4D97-AF65-F5344CB8AC3E}">
        <p14:creationId xmlns:p14="http://schemas.microsoft.com/office/powerpoint/2010/main" val="27946901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35F7D6F7-BAA5-C263-0650-428804EBEAE5}"/>
              </a:ext>
            </a:extLst>
          </p:cNvPr>
          <p:cNvSpPr txBox="1"/>
          <p:nvPr/>
        </p:nvSpPr>
        <p:spPr>
          <a:xfrm>
            <a:off x="161936" y="210207"/>
            <a:ext cx="4021181" cy="6379779"/>
          </a:xfrm>
          <a:prstGeom prst="rect">
            <a:avLst/>
          </a:prstGeom>
        </p:spPr>
        <p:txBody>
          <a:bodyPr vert="horz" lIns="91440" tIns="45720" rIns="91440" bIns="45720" rtlCol="0">
            <a:noAutofit/>
          </a:bodyPr>
          <a:lstStyle/>
          <a:p>
            <a:pPr>
              <a:lnSpc>
                <a:spcPct val="90000"/>
              </a:lnSpc>
              <a:spcAft>
                <a:spcPts val="600"/>
              </a:spcAft>
            </a:pPr>
            <a:r>
              <a:rPr lang="en-US" sz="2000" b="1" dirty="0">
                <a:solidFill>
                  <a:schemeClr val="accent2">
                    <a:alpha val="60000"/>
                  </a:schemeClr>
                </a:solidFill>
                <a:latin typeface="Times New Roman" panose="02020603050405020304" pitchFamily="18" charset="0"/>
                <a:cs typeface="Times New Roman" panose="02020603050405020304" pitchFamily="18" charset="0"/>
              </a:rPr>
              <a:t>Python Continue Statement</a:t>
            </a:r>
          </a:p>
          <a:p>
            <a:pPr>
              <a:lnSpc>
                <a:spcPct val="90000"/>
              </a:lnSpc>
              <a:spcAft>
                <a:spcPts val="600"/>
              </a:spcAft>
            </a:pPr>
            <a:endParaRPr lang="en-US"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The continue statement in Python is used to bring the program control to the beginning of the loop. The continue statement skips the remaining lines of code inside the loop and start with the next iteration. It is mainly used for a particular condition inside the loop so that we can skip some specific code for a particular condition. The continue statement in Python is used to bring the program control to the beginning of the loop. The continue statement skips the remaining lines of code inside the loop and start with the next iteration. It is mainly used for a particular condition inside the loop so that we can skip some specific code for a particular condition.</a:t>
            </a:r>
          </a:p>
          <a:p>
            <a:pPr>
              <a:lnSpc>
                <a:spcPct val="90000"/>
              </a:lnSpc>
              <a:spcAft>
                <a:spcPts val="600"/>
              </a:spcAft>
            </a:pPr>
            <a:r>
              <a:rPr lang="en-US" dirty="0">
                <a:solidFill>
                  <a:schemeClr val="tx1">
                    <a:alpha val="60000"/>
                  </a:schemeClr>
                </a:solidFill>
                <a:highlight>
                  <a:srgbClr val="FFFF00"/>
                </a:highlight>
                <a:latin typeface="Times New Roman" panose="02020603050405020304" pitchFamily="18" charset="0"/>
                <a:cs typeface="Times New Roman" panose="02020603050405020304" pitchFamily="18" charset="0"/>
              </a:rPr>
              <a:t>Syntax-</a:t>
            </a: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#loop statements    </a:t>
            </a:r>
          </a:p>
          <a:p>
            <a:pPr>
              <a:lnSpc>
                <a:spcPct val="90000"/>
              </a:lnSpc>
              <a:spcAft>
                <a:spcPts val="600"/>
              </a:spcAft>
            </a:pPr>
            <a:r>
              <a:rPr lang="en-US" b="1" dirty="0">
                <a:solidFill>
                  <a:schemeClr val="bg1">
                    <a:alpha val="60000"/>
                  </a:schemeClr>
                </a:solidFill>
                <a:latin typeface="Times New Roman" panose="02020603050405020304" pitchFamily="18" charset="0"/>
                <a:cs typeface="Times New Roman" panose="02020603050405020304" pitchFamily="18" charset="0"/>
              </a:rPr>
              <a:t>continue</a:t>
            </a:r>
            <a:r>
              <a:rPr lang="en-US" dirty="0">
                <a:solidFill>
                  <a:schemeClr val="bg1">
                    <a:alpha val="60000"/>
                  </a:schemeClr>
                </a:solidFill>
                <a:latin typeface="Times New Roman" panose="02020603050405020304" pitchFamily="18" charset="0"/>
                <a:cs typeface="Times New Roman" panose="02020603050405020304" pitchFamily="18" charset="0"/>
              </a:rPr>
              <a:t>  </a:t>
            </a: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#the code to be skipped  </a:t>
            </a:r>
          </a:p>
          <a:p>
            <a:pPr indent="-228600">
              <a:lnSpc>
                <a:spcPct val="90000"/>
              </a:lnSpc>
              <a:spcAft>
                <a:spcPts val="600"/>
              </a:spcAft>
              <a:buFont typeface="Arial" panose="020B0604020202020204" pitchFamily="34" charset="0"/>
              <a:buChar char="•"/>
            </a:pPr>
            <a:endParaRPr lang="en-US" dirty="0">
              <a:solidFill>
                <a:schemeClr val="bg1">
                  <a:alpha val="60000"/>
                </a:schemeClr>
              </a:solidFill>
              <a:latin typeface="Times New Roman" panose="02020603050405020304" pitchFamily="18" charset="0"/>
              <a:cs typeface="Times New Roman" panose="02020603050405020304" pitchFamily="18" charset="0"/>
            </a:endParaRPr>
          </a:p>
        </p:txBody>
      </p:sp>
      <p:pic>
        <p:nvPicPr>
          <p:cNvPr id="4098" name="Picture 2" descr="Python continue Statement">
            <a:extLst>
              <a:ext uri="{FF2B5EF4-FFF2-40B4-BE49-F238E27FC236}">
                <a16:creationId xmlns:a16="http://schemas.microsoft.com/office/drawing/2014/main" id="{F94A4F32-4CC7-0FE3-8039-9A1C67E1A61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02243" y="1271752"/>
            <a:ext cx="6562114" cy="46981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C051F1-2E09-27F1-BA05-7FD74881B357}"/>
              </a:ext>
            </a:extLst>
          </p:cNvPr>
          <p:cNvSpPr txBox="1"/>
          <p:nvPr/>
        </p:nvSpPr>
        <p:spPr>
          <a:xfrm>
            <a:off x="5411053" y="136634"/>
            <a:ext cx="1553695" cy="369332"/>
          </a:xfrm>
          <a:prstGeom prst="rect">
            <a:avLst/>
          </a:prstGeom>
          <a:noFill/>
        </p:spPr>
        <p:txBody>
          <a:bodyPr wrap="square" rtlCol="0">
            <a:spAutoFit/>
          </a:bodyPr>
          <a:lstStyle/>
          <a:p>
            <a:r>
              <a:rPr lang="en-US" dirty="0">
                <a:solidFill>
                  <a:schemeClr val="accent2"/>
                </a:solidFill>
              </a:rPr>
              <a:t>Flow Diagram</a:t>
            </a:r>
          </a:p>
        </p:txBody>
      </p:sp>
    </p:spTree>
    <p:extLst>
      <p:ext uri="{BB962C8B-B14F-4D97-AF65-F5344CB8AC3E}">
        <p14:creationId xmlns:p14="http://schemas.microsoft.com/office/powerpoint/2010/main" val="3992255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D57DA8-7D92-7790-29CE-4E8A34301E40}"/>
              </a:ext>
            </a:extLst>
          </p:cNvPr>
          <p:cNvSpPr txBox="1"/>
          <p:nvPr/>
        </p:nvSpPr>
        <p:spPr>
          <a:xfrm>
            <a:off x="546540" y="493985"/>
            <a:ext cx="4992412" cy="59093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Consider the following examples.</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Ex-1:</a:t>
            </a:r>
          </a:p>
          <a:p>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0                     </a:t>
            </a:r>
          </a:p>
          <a:p>
            <a:r>
              <a:rPr lang="en-IN" b="1" dirty="0">
                <a:latin typeface="Times New Roman" panose="02020603050405020304" pitchFamily="18" charset="0"/>
                <a:cs typeface="Times New Roman" panose="02020603050405020304" pitchFamily="18" charset="0"/>
              </a:rPr>
              <a:t>while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&lt; 10):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i+1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5):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continue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solidFill>
                  <a:schemeClr val="accent1"/>
                </a:solidFill>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1 </a:t>
            </a:r>
          </a:p>
          <a:p>
            <a:r>
              <a:rPr lang="en-IN" dirty="0">
                <a:latin typeface="Times New Roman" panose="02020603050405020304" pitchFamily="18" charset="0"/>
                <a:cs typeface="Times New Roman" panose="02020603050405020304" pitchFamily="18" charset="0"/>
              </a:rPr>
              <a:t>2 3 4 6 7 8 9 10</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Observe the output of above code, the value 5 is skipped because we have provided the </a:t>
            </a:r>
            <a:r>
              <a:rPr lang="en-IN" b="1" dirty="0">
                <a:latin typeface="Times New Roman" panose="02020603050405020304" pitchFamily="18" charset="0"/>
                <a:cs typeface="Times New Roman" panose="02020603050405020304" pitchFamily="18" charset="0"/>
              </a:rPr>
              <a:t>if condition</a:t>
            </a:r>
            <a:r>
              <a:rPr lang="en-IN" dirty="0">
                <a:latin typeface="Times New Roman" panose="02020603050405020304" pitchFamily="18" charset="0"/>
                <a:cs typeface="Times New Roman" panose="02020603050405020304" pitchFamily="18" charset="0"/>
              </a:rPr>
              <a:t> using with </a:t>
            </a:r>
            <a:r>
              <a:rPr lang="en-IN" b="1" dirty="0">
                <a:latin typeface="Times New Roman" panose="02020603050405020304" pitchFamily="18" charset="0"/>
                <a:cs typeface="Times New Roman" panose="02020603050405020304" pitchFamily="18" charset="0"/>
              </a:rPr>
              <a:t>continue statement</a:t>
            </a:r>
            <a:r>
              <a:rPr lang="en-IN" dirty="0">
                <a:latin typeface="Times New Roman" panose="02020603050405020304" pitchFamily="18" charset="0"/>
                <a:cs typeface="Times New Roman" panose="02020603050405020304" pitchFamily="18" charset="0"/>
              </a:rPr>
              <a:t> in while loop. When it matched with the given condition then control transferred to the beginning of the while loop and it skipped the value 5 from the code.</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2AD415E-E9FE-BCC8-B5F1-B1E96688C90C}"/>
              </a:ext>
            </a:extLst>
          </p:cNvPr>
          <p:cNvSpPr txBox="1"/>
          <p:nvPr/>
        </p:nvSpPr>
        <p:spPr>
          <a:xfrm>
            <a:off x="6905296" y="388883"/>
            <a:ext cx="4382813" cy="5355312"/>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str = "</a:t>
            </a:r>
            <a:r>
              <a:rPr lang="en-IN" dirty="0" err="1">
                <a:latin typeface="Times New Roman" panose="02020603050405020304" pitchFamily="18" charset="0"/>
                <a:cs typeface="Times New Roman" panose="02020603050405020304" pitchFamily="18" charset="0"/>
              </a:rPr>
              <a:t>JavaTpoint</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str: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continue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J </a:t>
            </a:r>
          </a:p>
          <a:p>
            <a:r>
              <a:rPr lang="en-IN" dirty="0">
                <a:latin typeface="Times New Roman" panose="02020603050405020304" pitchFamily="18" charset="0"/>
                <a:cs typeface="Times New Roman" panose="02020603050405020304" pitchFamily="18" charset="0"/>
              </a:rPr>
              <a:t>a </a:t>
            </a:r>
          </a:p>
          <a:p>
            <a:r>
              <a:rPr lang="en-IN" dirty="0">
                <a:latin typeface="Times New Roman" panose="02020603050405020304" pitchFamily="18" charset="0"/>
                <a:cs typeface="Times New Roman" panose="02020603050405020304" pitchFamily="18" charset="0"/>
              </a:rPr>
              <a:t>v </a:t>
            </a:r>
          </a:p>
          <a:p>
            <a:r>
              <a:rPr lang="en-IN" dirty="0">
                <a:latin typeface="Times New Roman" panose="02020603050405020304" pitchFamily="18" charset="0"/>
                <a:cs typeface="Times New Roman" panose="02020603050405020304" pitchFamily="18" charset="0"/>
              </a:rPr>
              <a:t>a </a:t>
            </a:r>
          </a:p>
          <a:p>
            <a:r>
              <a:rPr lang="en-IN" dirty="0">
                <a:latin typeface="Times New Roman" panose="02020603050405020304" pitchFamily="18" charset="0"/>
                <a:cs typeface="Times New Roman" panose="02020603050405020304" pitchFamily="18" charset="0"/>
              </a:rPr>
              <a:t>p </a:t>
            </a:r>
          </a:p>
          <a:p>
            <a:r>
              <a:rPr lang="en-IN" dirty="0">
                <a:latin typeface="Times New Roman" panose="02020603050405020304" pitchFamily="18" charset="0"/>
                <a:cs typeface="Times New Roman" panose="02020603050405020304" pitchFamily="18" charset="0"/>
              </a:rPr>
              <a:t>o </a:t>
            </a:r>
          </a:p>
          <a:p>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n </a:t>
            </a:r>
          </a:p>
          <a:p>
            <a:r>
              <a:rPr lang="en-IN" dirty="0">
                <a:latin typeface="Times New Roman" panose="02020603050405020304" pitchFamily="18" charset="0"/>
                <a:cs typeface="Times New Roman" panose="02020603050405020304" pitchFamily="18" charset="0"/>
              </a:rPr>
              <a:t>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0333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24C7F-D096-C320-AAE1-E5052081F618}"/>
              </a:ext>
            </a:extLst>
          </p:cNvPr>
          <p:cNvSpPr txBox="1"/>
          <p:nvPr/>
        </p:nvSpPr>
        <p:spPr>
          <a:xfrm>
            <a:off x="462455" y="367863"/>
            <a:ext cx="11103469" cy="7325082"/>
          </a:xfrm>
          <a:prstGeom prst="rect">
            <a:avLst/>
          </a:prstGeom>
          <a:noFill/>
        </p:spPr>
        <p:txBody>
          <a:bodyPr wrap="square" rtlCol="0">
            <a:spAutoFit/>
          </a:bodyPr>
          <a:lstStyle/>
          <a:p>
            <a:r>
              <a:rPr lang="en-IN" sz="2000" b="1" dirty="0">
                <a:solidFill>
                  <a:schemeClr val="accent2"/>
                </a:solidFill>
                <a:latin typeface="Times New Roman" panose="02020603050405020304" pitchFamily="18" charset="0"/>
                <a:cs typeface="Times New Roman" panose="02020603050405020304" pitchFamily="18" charset="0"/>
              </a:rPr>
              <a:t>Pass Statement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pass statement is a null operation since nothing happens when it is executed. It is used in the cases where a statement is syntactically needed but we don't want to use any executable statement at its place.</a:t>
            </a:r>
          </a:p>
          <a:p>
            <a:r>
              <a:rPr lang="en-IN" dirty="0">
                <a:latin typeface="Times New Roman" panose="02020603050405020304" pitchFamily="18" charset="0"/>
                <a:cs typeface="Times New Roman" panose="02020603050405020304" pitchFamily="18" charset="0"/>
              </a:rPr>
              <a:t>For example, it can be used while overriding a parent class method in the subclass but don't want to give its specific implementation in the subclass.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Python, the pass keyword is used to execute nothing; it means, when we don't want to execute code, the pass can be used to execute empty. It is the same as the name refers to. It just makes the control to pass by without executing any code. If we want to bypass any code pass statement can be used.</a:t>
            </a:r>
          </a:p>
          <a:p>
            <a:r>
              <a:rPr lang="en-IN" dirty="0">
                <a:latin typeface="Times New Roman" panose="02020603050405020304" pitchFamily="18" charset="0"/>
                <a:cs typeface="Times New Roman" panose="02020603050405020304" pitchFamily="18" charset="0"/>
              </a:rPr>
              <a:t>It is beneficial when a statement is required syntactically, but we want we don't want to execute or execute it later. The difference between the comments and pass is that comments are entirely ignored by the Python interpreter, where the pass statement is not ignored.</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Example - Pass statement</a:t>
            </a:r>
          </a:p>
          <a:p>
            <a:r>
              <a:rPr lang="en-IN" dirty="0">
                <a:latin typeface="Times New Roman" panose="02020603050405020304" pitchFamily="18" charset="0"/>
                <a:cs typeface="Times New Roman" panose="02020603050405020304" pitchFamily="18" charset="0"/>
              </a:rPr>
              <a:t># pass is just a placeholder for  </a:t>
            </a:r>
          </a:p>
          <a:p>
            <a:r>
              <a:rPr lang="en-IN" dirty="0">
                <a:latin typeface="Times New Roman" panose="02020603050405020304" pitchFamily="18" charset="0"/>
                <a:cs typeface="Times New Roman" panose="02020603050405020304" pitchFamily="18" charset="0"/>
              </a:rPr>
              <a:t># we will </a:t>
            </a:r>
            <a:r>
              <a:rPr lang="en-IN" dirty="0" err="1">
                <a:latin typeface="Times New Roman" panose="02020603050405020304" pitchFamily="18" charset="0"/>
                <a:cs typeface="Times New Roman" panose="02020603050405020304" pitchFamily="18" charset="0"/>
              </a:rPr>
              <a:t>adde</a:t>
            </a:r>
            <a:r>
              <a:rPr lang="en-IN" dirty="0">
                <a:latin typeface="Times New Roman" panose="02020603050405020304" pitchFamily="18" charset="0"/>
                <a:cs typeface="Times New Roman" panose="02020603050405020304" pitchFamily="18" charset="0"/>
              </a:rPr>
              <a:t> functionality later.  </a:t>
            </a:r>
          </a:p>
          <a:p>
            <a:r>
              <a:rPr lang="en-IN" dirty="0">
                <a:latin typeface="Times New Roman" panose="02020603050405020304" pitchFamily="18" charset="0"/>
                <a:cs typeface="Times New Roman" panose="02020603050405020304" pitchFamily="18" charset="0"/>
              </a:rPr>
              <a:t>values = {'P', 'y', 't', '</a:t>
            </a:r>
            <a:r>
              <a:rPr lang="en-IN" dirty="0" err="1">
                <a:latin typeface="Times New Roman" panose="02020603050405020304" pitchFamily="18" charset="0"/>
                <a:cs typeface="Times New Roman" panose="02020603050405020304" pitchFamily="18" charset="0"/>
              </a:rPr>
              <a:t>h','o','n</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val</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values: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pass</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16735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C37AFC-69CB-7947-5BC8-BDA353F74E09}"/>
              </a:ext>
            </a:extLst>
          </p:cNvPr>
          <p:cNvSpPr txBox="1"/>
          <p:nvPr/>
        </p:nvSpPr>
        <p:spPr>
          <a:xfrm>
            <a:off x="556055" y="469557"/>
            <a:ext cx="10997514" cy="64633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Pass is also used where the code will be written somewhere but not yet written in the program file. Consider the following example.</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a:t>
            </a:r>
          </a:p>
          <a:p>
            <a:r>
              <a:rPr lang="en-IN" dirty="0">
                <a:latin typeface="Times New Roman" panose="02020603050405020304" pitchFamily="18" charset="0"/>
                <a:cs typeface="Times New Roman" panose="02020603050405020304" pitchFamily="18" charset="0"/>
              </a:rPr>
              <a:t>list = [1,2,3,4,5]    </a:t>
            </a:r>
          </a:p>
          <a:p>
            <a:r>
              <a:rPr lang="en-IN" dirty="0">
                <a:latin typeface="Times New Roman" panose="02020603050405020304" pitchFamily="18" charset="0"/>
                <a:cs typeface="Times New Roman" panose="02020603050405020304" pitchFamily="18" charset="0"/>
              </a:rPr>
              <a:t>flag = 0    </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list: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("Current element:",</a:t>
            </a:r>
            <a:r>
              <a:rPr lang="en-IN" dirty="0" err="1">
                <a:latin typeface="Times New Roman" panose="02020603050405020304" pitchFamily="18" charset="0"/>
                <a:cs typeface="Times New Roman" panose="02020603050405020304" pitchFamily="18" charset="0"/>
              </a:rPr>
              <a:t>i,end</a:t>
            </a:r>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==3: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pass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nWe</a:t>
            </a:r>
            <a:r>
              <a:rPr lang="en-IN" dirty="0">
                <a:latin typeface="Times New Roman" panose="02020603050405020304" pitchFamily="18" charset="0"/>
                <a:cs typeface="Times New Roman" panose="02020603050405020304" pitchFamily="18" charset="0"/>
              </a:rPr>
              <a:t> are inside pass block\n");    </a:t>
            </a:r>
          </a:p>
          <a:p>
            <a:r>
              <a:rPr lang="en-IN" dirty="0">
                <a:latin typeface="Times New Roman" panose="02020603050405020304" pitchFamily="18" charset="0"/>
                <a:cs typeface="Times New Roman" panose="02020603050405020304" pitchFamily="18" charset="0"/>
              </a:rPr>
              <a:t>        flag = 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flag==1: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nCame</a:t>
            </a:r>
            <a:r>
              <a:rPr lang="en-IN" dirty="0">
                <a:latin typeface="Times New Roman" panose="02020603050405020304" pitchFamily="18" charset="0"/>
                <a:cs typeface="Times New Roman" panose="02020603050405020304" pitchFamily="18" charset="0"/>
              </a:rPr>
              <a:t> out of pass\n");    </a:t>
            </a:r>
          </a:p>
          <a:p>
            <a:r>
              <a:rPr lang="en-IN" dirty="0">
                <a:latin typeface="Times New Roman" panose="02020603050405020304" pitchFamily="18" charset="0"/>
                <a:cs typeface="Times New Roman" panose="02020603050405020304" pitchFamily="18" charset="0"/>
              </a:rPr>
              <a:t>        flag=0 </a:t>
            </a: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Current element: 1</a:t>
            </a:r>
          </a:p>
          <a:p>
            <a:r>
              <a:rPr lang="en-US" dirty="0">
                <a:latin typeface="Times New Roman" panose="02020603050405020304" pitchFamily="18" charset="0"/>
                <a:cs typeface="Times New Roman" panose="02020603050405020304" pitchFamily="18" charset="0"/>
              </a:rPr>
              <a:t>Current element: 2 </a:t>
            </a:r>
          </a:p>
          <a:p>
            <a:r>
              <a:rPr lang="en-US" dirty="0">
                <a:latin typeface="Times New Roman" panose="02020603050405020304" pitchFamily="18" charset="0"/>
                <a:cs typeface="Times New Roman" panose="02020603050405020304" pitchFamily="18" charset="0"/>
              </a:rPr>
              <a:t>Current element: 3 </a:t>
            </a:r>
          </a:p>
          <a:p>
            <a:r>
              <a:rPr lang="en-US" dirty="0">
                <a:latin typeface="Times New Roman" panose="02020603050405020304" pitchFamily="18" charset="0"/>
                <a:cs typeface="Times New Roman" panose="02020603050405020304" pitchFamily="18" charset="0"/>
              </a:rPr>
              <a:t>We are inside pass block Came out of pass </a:t>
            </a:r>
          </a:p>
          <a:p>
            <a:r>
              <a:rPr lang="en-US" dirty="0">
                <a:latin typeface="Times New Roman" panose="02020603050405020304" pitchFamily="18" charset="0"/>
                <a:cs typeface="Times New Roman" panose="02020603050405020304" pitchFamily="18" charset="0"/>
              </a:rPr>
              <a:t>Current element: 4 Current element: 5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56113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7CAD32-274C-1D79-19B3-66C145C390B2}"/>
              </a:ext>
            </a:extLst>
          </p:cNvPr>
          <p:cNvSpPr txBox="1"/>
          <p:nvPr/>
        </p:nvSpPr>
        <p:spPr>
          <a:xfrm>
            <a:off x="543697" y="345990"/>
            <a:ext cx="6549081" cy="6463308"/>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 - 2:</a:t>
            </a:r>
          </a:p>
          <a:p>
            <a:r>
              <a:rPr lang="en-IN" b="1" dirty="0">
                <a:latin typeface="Times New Roman" panose="02020603050405020304" pitchFamily="18" charset="0"/>
                <a:cs typeface="Times New Roman" panose="02020603050405020304" pitchFamily="18" charset="0"/>
              </a:rPr>
              <a:t>for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a:t>
            </a:r>
            <a:r>
              <a:rPr lang="en-IN" dirty="0">
                <a:latin typeface="Times New Roman" panose="02020603050405020304" pitchFamily="18" charset="0"/>
                <a:cs typeface="Times New Roman" panose="02020603050405020304" pitchFamily="18" charset="0"/>
              </a:rPr>
              <a:t> [1,2,3,4,5]: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==4):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pass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("This is pass block",</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solidFill>
                  <a:schemeClr val="accent1"/>
                </a:solidFill>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1  </a:t>
            </a:r>
          </a:p>
          <a:p>
            <a:r>
              <a:rPr lang="en-IN" dirty="0">
                <a:latin typeface="Times New Roman" panose="02020603050405020304" pitchFamily="18" charset="0"/>
                <a:cs typeface="Times New Roman" panose="02020603050405020304" pitchFamily="18" charset="0"/>
              </a:rPr>
              <a:t>2  </a:t>
            </a:r>
          </a:p>
          <a:p>
            <a:r>
              <a:rPr lang="en-IN" dirty="0">
                <a:latin typeface="Times New Roman" panose="02020603050405020304" pitchFamily="18" charset="0"/>
                <a:cs typeface="Times New Roman" panose="02020603050405020304" pitchFamily="18" charset="0"/>
              </a:rPr>
              <a:t>3  </a:t>
            </a:r>
          </a:p>
          <a:p>
            <a:r>
              <a:rPr lang="en-IN" dirty="0">
                <a:latin typeface="Times New Roman" panose="02020603050405020304" pitchFamily="18" charset="0"/>
                <a:cs typeface="Times New Roman" panose="02020603050405020304" pitchFamily="18" charset="0"/>
              </a:rPr>
              <a:t>This </a:t>
            </a:r>
            <a:r>
              <a:rPr lang="en-IN" b="1" dirty="0">
                <a:latin typeface="Times New Roman" panose="02020603050405020304" pitchFamily="18" charset="0"/>
                <a:cs typeface="Times New Roman" panose="02020603050405020304" pitchFamily="18" charset="0"/>
              </a:rPr>
              <a:t>is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pass</a:t>
            </a:r>
            <a:r>
              <a:rPr lang="en-IN" dirty="0">
                <a:latin typeface="Times New Roman" panose="02020603050405020304" pitchFamily="18" charset="0"/>
                <a:cs typeface="Times New Roman" panose="02020603050405020304" pitchFamily="18" charset="0"/>
              </a:rPr>
              <a:t> block 4  </a:t>
            </a:r>
          </a:p>
          <a:p>
            <a:r>
              <a:rPr lang="en-IN" dirty="0">
                <a:latin typeface="Times New Roman" panose="02020603050405020304" pitchFamily="18" charset="0"/>
                <a:cs typeface="Times New Roman" panose="02020603050405020304" pitchFamily="18" charset="0"/>
              </a:rPr>
              <a:t>4  </a:t>
            </a:r>
          </a:p>
          <a:p>
            <a:r>
              <a:rPr lang="en-IN" dirty="0">
                <a:latin typeface="Times New Roman" panose="02020603050405020304" pitchFamily="18" charset="0"/>
                <a:cs typeface="Times New Roman" panose="02020603050405020304" pitchFamily="18" charset="0"/>
              </a:rPr>
              <a:t>5  </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We can create empty class or function using the pass statement.</a:t>
            </a:r>
          </a:p>
          <a:p>
            <a:r>
              <a:rPr lang="en-IN" dirty="0">
                <a:latin typeface="Times New Roman" panose="02020603050405020304" pitchFamily="18" charset="0"/>
                <a:cs typeface="Times New Roman" panose="02020603050405020304" pitchFamily="18" charset="0"/>
              </a:rPr>
              <a:t># Empty Function  </a:t>
            </a:r>
          </a:p>
          <a:p>
            <a:r>
              <a:rPr lang="en-IN" b="1" dirty="0">
                <a:latin typeface="Times New Roman" panose="02020603050405020304" pitchFamily="18" charset="0"/>
                <a:cs typeface="Times New Roman" panose="02020603050405020304" pitchFamily="18" charset="0"/>
              </a:rPr>
              <a:t>def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function_name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pass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#Empty Class  </a:t>
            </a:r>
          </a:p>
          <a:p>
            <a:r>
              <a:rPr lang="en-IN" b="1" dirty="0">
                <a:latin typeface="Times New Roman" panose="02020603050405020304" pitchFamily="18" charset="0"/>
                <a:cs typeface="Times New Roman" panose="02020603050405020304" pitchFamily="18" charset="0"/>
              </a:rPr>
              <a:t>class</a:t>
            </a:r>
            <a:r>
              <a:rPr lang="en-IN" dirty="0">
                <a:latin typeface="Times New Roman" panose="02020603050405020304" pitchFamily="18" charset="0"/>
                <a:cs typeface="Times New Roman" panose="02020603050405020304" pitchFamily="18" charset="0"/>
              </a:rPr>
              <a:t> Python: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pass</a:t>
            </a:r>
            <a:r>
              <a:rPr lang="en-IN"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087373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937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C30B46-11BB-5B4D-AC86-2ECC488F16AA}"/>
              </a:ext>
            </a:extLst>
          </p:cNvPr>
          <p:cNvSpPr txBox="1"/>
          <p:nvPr/>
        </p:nvSpPr>
        <p:spPr>
          <a:xfrm>
            <a:off x="462456" y="483476"/>
            <a:ext cx="11183006" cy="7017306"/>
          </a:xfrm>
          <a:prstGeom prst="rect">
            <a:avLst/>
          </a:prstGeom>
          <a:noFill/>
        </p:spPr>
        <p:txBody>
          <a:bodyPr wrap="square" rtlCol="0">
            <a:spAutoFit/>
          </a:bodyPr>
          <a:lstStyle/>
          <a:p>
            <a:r>
              <a:rPr lang="en-IN" b="1" dirty="0">
                <a:solidFill>
                  <a:schemeClr val="accent1"/>
                </a:solidFill>
              </a:rPr>
              <a:t>Differences between </a:t>
            </a:r>
            <a:r>
              <a:rPr lang="en-IN" b="1" dirty="0">
                <a:solidFill>
                  <a:schemeClr val="accent1"/>
                </a:solidFill>
                <a:latin typeface="Times New Roman" panose="02020603050405020304" pitchFamily="18" charset="0"/>
                <a:cs typeface="Times New Roman" panose="02020603050405020304" pitchFamily="18" charset="0"/>
              </a:rPr>
              <a:t>Python</a:t>
            </a:r>
            <a:r>
              <a:rPr lang="en-IN" b="1" dirty="0">
                <a:solidFill>
                  <a:schemeClr val="accent1"/>
                </a:solidFill>
              </a:rPr>
              <a:t> 2.x and Python 3.x with examples</a:t>
            </a:r>
          </a:p>
          <a:p>
            <a:endParaRPr lang="en-IN" b="1" dirty="0">
              <a:solidFill>
                <a:schemeClr val="accent1"/>
              </a:solidFill>
            </a:endParaRP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Division operator</a:t>
            </a: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print function</a:t>
            </a: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Unicode</a:t>
            </a:r>
          </a:p>
          <a:p>
            <a:pPr marL="285750" indent="-285750">
              <a:buFont typeface="Wingdings" pitchFamily="2" charset="2"/>
              <a:buChar char="v"/>
            </a:pPr>
            <a:r>
              <a:rPr lang="en-IN" dirty="0" err="1">
                <a:latin typeface="Times New Roman" panose="02020603050405020304" pitchFamily="18" charset="0"/>
                <a:cs typeface="Times New Roman" panose="02020603050405020304" pitchFamily="18" charset="0"/>
              </a:rPr>
              <a:t>Xrange</a:t>
            </a:r>
            <a:endParaRPr lang="en-IN" dirty="0">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Error Handling</a:t>
            </a: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__future__ module</a:t>
            </a:r>
          </a:p>
          <a:p>
            <a:pPr marL="285750" indent="-285750">
              <a:buFont typeface="Wingdings" pitchFamily="2" charset="2"/>
              <a:buChar char="v"/>
            </a:pPr>
            <a:endParaRPr lang="en-IN" sz="1600"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endParaRPr lang="en-IN" sz="1600" dirty="0">
              <a:solidFill>
                <a:schemeClr val="accent1"/>
              </a:solidFill>
              <a:latin typeface="Times New Roman" panose="02020603050405020304" pitchFamily="18" charset="0"/>
              <a:cs typeface="Times New Roman" panose="02020603050405020304" pitchFamily="18" charset="0"/>
            </a:endParaRPr>
          </a:p>
          <a:p>
            <a:r>
              <a:rPr lang="en-IN" sz="1600" dirty="0">
                <a:solidFill>
                  <a:schemeClr val="accent2"/>
                </a:solidFill>
                <a:latin typeface="Times New Roman" panose="02020603050405020304" pitchFamily="18" charset="0"/>
                <a:cs typeface="Times New Roman" panose="02020603050405020304" pitchFamily="18" charset="0"/>
              </a:rPr>
              <a:t>1. Division operator - </a:t>
            </a:r>
            <a:r>
              <a:rPr lang="en-IN" sz="1600" dirty="0">
                <a:latin typeface="Times New Roman" panose="02020603050405020304" pitchFamily="18" charset="0"/>
                <a:cs typeface="Times New Roman" panose="02020603050405020304" pitchFamily="18" charset="0"/>
              </a:rPr>
              <a:t>If we are porting our code or executing python 3.x code in python 2.x, it can be dangerous if integer division changes go unnoticed (since it doesn’t raise any error). It is preferred to use the floating value (like 7.0/5 or 7/5.0) to get the expected result when porting our code. </a:t>
            </a:r>
          </a:p>
          <a:p>
            <a:endParaRPr lang="en-IN" sz="1600" dirty="0">
              <a:latin typeface="Times New Roman" panose="02020603050405020304" pitchFamily="18" charset="0"/>
              <a:cs typeface="Times New Roman" panose="02020603050405020304" pitchFamily="18" charset="0"/>
            </a:endParaRPr>
          </a:p>
          <a:p>
            <a:pPr fontAlgn="base"/>
            <a:r>
              <a:rPr lang="en-IN" sz="1600" dirty="0">
                <a:latin typeface="Times New Roman" panose="02020603050405020304" pitchFamily="18" charset="0"/>
                <a:cs typeface="Times New Roman" panose="02020603050405020304" pitchFamily="18" charset="0"/>
              </a:rPr>
              <a:t>Ex -  print 7 / 5</a:t>
            </a:r>
          </a:p>
          <a:p>
            <a:pPr fontAlgn="base"/>
            <a:r>
              <a:rPr lang="en-IN" sz="1600" dirty="0">
                <a:latin typeface="Times New Roman" panose="02020603050405020304" pitchFamily="18" charset="0"/>
                <a:cs typeface="Times New Roman" panose="02020603050405020304" pitchFamily="18" charset="0"/>
              </a:rPr>
              <a:t>         print -7 / 5    </a:t>
            </a:r>
          </a:p>
          <a:p>
            <a:pPr fontAlgn="base"/>
            <a:r>
              <a:rPr lang="en-IN" sz="1600" dirty="0">
                <a:latin typeface="Times New Roman" panose="02020603050405020304" pitchFamily="18" charset="0"/>
                <a:cs typeface="Times New Roman" panose="02020603050405020304" pitchFamily="18" charset="0"/>
              </a:rPr>
              <a:t>  </a:t>
            </a:r>
          </a:p>
          <a:p>
            <a:pPr lvl="1" fontAlgn="base"/>
            <a:r>
              <a:rPr lang="en-IN" sz="1600" dirty="0">
                <a:solidFill>
                  <a:schemeClr val="accent2"/>
                </a:solidFill>
                <a:latin typeface="Times New Roman" panose="02020603050405020304" pitchFamily="18" charset="0"/>
                <a:cs typeface="Times New Roman" panose="02020603050405020304" pitchFamily="18" charset="0"/>
              </a:rPr>
              <a:t>Output in Python 2.x</a:t>
            </a:r>
          </a:p>
          <a:p>
            <a:pPr lvl="1" fontAlgn="base"/>
            <a:r>
              <a:rPr lang="en-IN" sz="1600" dirty="0">
                <a:latin typeface="Times New Roman" panose="02020603050405020304" pitchFamily="18" charset="0"/>
                <a:cs typeface="Times New Roman" panose="02020603050405020304" pitchFamily="18" charset="0"/>
              </a:rPr>
              <a:t> 1</a:t>
            </a:r>
          </a:p>
          <a:p>
            <a:pPr lvl="1" fontAlgn="base"/>
            <a:r>
              <a:rPr lang="en-IN" sz="1600" dirty="0">
                <a:latin typeface="Times New Roman" panose="02020603050405020304" pitchFamily="18" charset="0"/>
                <a:cs typeface="Times New Roman" panose="02020603050405020304" pitchFamily="18" charset="0"/>
              </a:rPr>
              <a:t> -2</a:t>
            </a:r>
          </a:p>
          <a:p>
            <a:pPr lvl="1" fontAlgn="base"/>
            <a:endParaRPr lang="en-IN" sz="1600" dirty="0">
              <a:latin typeface="Times New Roman" panose="02020603050405020304" pitchFamily="18" charset="0"/>
              <a:cs typeface="Times New Roman" panose="02020603050405020304" pitchFamily="18" charset="0"/>
            </a:endParaRPr>
          </a:p>
          <a:p>
            <a:pPr lvl="1" fontAlgn="base"/>
            <a:r>
              <a:rPr lang="en-IN" sz="1600" dirty="0">
                <a:latin typeface="Times New Roman" panose="02020603050405020304" pitchFamily="18" charset="0"/>
                <a:cs typeface="Times New Roman" panose="02020603050405020304" pitchFamily="18" charset="0"/>
              </a:rPr>
              <a:t> </a:t>
            </a:r>
            <a:r>
              <a:rPr lang="en-IN" sz="1600" dirty="0">
                <a:solidFill>
                  <a:schemeClr val="accent2"/>
                </a:solidFill>
                <a:latin typeface="Times New Roman" panose="02020603050405020304" pitchFamily="18" charset="0"/>
                <a:cs typeface="Times New Roman" panose="02020603050405020304" pitchFamily="18" charset="0"/>
              </a:rPr>
              <a:t>Output in Python 3.x :</a:t>
            </a:r>
          </a:p>
          <a:p>
            <a:pPr lvl="1" fontAlgn="base"/>
            <a:r>
              <a:rPr lang="en-IN" sz="1600" dirty="0">
                <a:latin typeface="Times New Roman" panose="02020603050405020304" pitchFamily="18" charset="0"/>
                <a:cs typeface="Times New Roman" panose="02020603050405020304" pitchFamily="18" charset="0"/>
              </a:rPr>
              <a:t> 1.4</a:t>
            </a:r>
          </a:p>
          <a:p>
            <a:pPr lvl="1" fontAlgn="base"/>
            <a:r>
              <a:rPr lang="en-IN" sz="1600" dirty="0">
                <a:latin typeface="Times New Roman" panose="02020603050405020304" pitchFamily="18" charset="0"/>
                <a:cs typeface="Times New Roman" panose="02020603050405020304" pitchFamily="18" charset="0"/>
              </a:rPr>
              <a:t> -1.4</a:t>
            </a:r>
          </a:p>
          <a:p>
            <a:endParaRPr lang="en-IN" sz="1600" dirty="0">
              <a:latin typeface="Times New Roman" panose="02020603050405020304" pitchFamily="18" charset="0"/>
              <a:cs typeface="Times New Roman" panose="02020603050405020304" pitchFamily="18" charset="0"/>
            </a:endParaRPr>
          </a:p>
          <a:p>
            <a:endParaRPr lang="en-IN" sz="1600"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endParaRPr>
          </a:p>
        </p:txBody>
      </p:sp>
    </p:spTree>
    <p:extLst>
      <p:ext uri="{BB962C8B-B14F-4D97-AF65-F5344CB8AC3E}">
        <p14:creationId xmlns:p14="http://schemas.microsoft.com/office/powerpoint/2010/main" val="186147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B6B10-F85A-A04F-A81A-356F4D68CEBF}"/>
              </a:ext>
            </a:extLst>
          </p:cNvPr>
          <p:cNvSpPr txBox="1"/>
          <p:nvPr/>
        </p:nvSpPr>
        <p:spPr>
          <a:xfrm>
            <a:off x="578069" y="241738"/>
            <a:ext cx="11035862" cy="6801862"/>
          </a:xfrm>
          <a:prstGeom prst="rect">
            <a:avLst/>
          </a:prstGeom>
          <a:noFill/>
        </p:spPr>
        <p:txBody>
          <a:bodyPr wrap="square" rtlCol="0">
            <a:spAutoFit/>
          </a:bodyPr>
          <a:lstStyle/>
          <a:p>
            <a:r>
              <a:rPr lang="en-IN" dirty="0">
                <a:solidFill>
                  <a:schemeClr val="accent2"/>
                </a:solidFill>
                <a:latin typeface="Times New Roman" panose="02020603050405020304" pitchFamily="18" charset="0"/>
                <a:cs typeface="Times New Roman" panose="02020603050405020304" pitchFamily="18" charset="0"/>
              </a:rPr>
              <a:t>2. print function - </a:t>
            </a:r>
            <a:r>
              <a:rPr lang="en-IN" sz="1600" dirty="0">
                <a:latin typeface="Times New Roman" panose="02020603050405020304" pitchFamily="18" charset="0"/>
                <a:cs typeface="Times New Roman" panose="02020603050405020304" pitchFamily="18" charset="0"/>
              </a:rPr>
              <a:t>This is the most well-known change. In this, the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 keyword in Python 2.x is replaced by the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 function in Python 3.x. However, parentheses work in Python 2 if space is added after the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 keyword because the interpreter evaluates it as an expression.</a:t>
            </a:r>
            <a:r>
              <a:rPr lang="en-IN" sz="1600" dirty="0">
                <a:solidFill>
                  <a:schemeClr val="accent2"/>
                </a:solidFill>
                <a:latin typeface="Times New Roman" panose="02020603050405020304" pitchFamily="18" charset="0"/>
                <a:cs typeface="Times New Roman" panose="02020603050405020304" pitchFamily="18" charset="0"/>
              </a:rPr>
              <a:t> </a:t>
            </a:r>
          </a:p>
          <a:p>
            <a:endParaRPr lang="en-IN" sz="1600" dirty="0">
              <a:solidFill>
                <a:schemeClr val="accent2"/>
              </a:solidFill>
              <a:latin typeface="Times New Roman" panose="02020603050405020304" pitchFamily="18" charset="0"/>
              <a:cs typeface="Times New Roman" panose="02020603050405020304" pitchFamily="18" charset="0"/>
            </a:endParaRPr>
          </a:p>
          <a:p>
            <a:pPr fontAlgn="base"/>
            <a:r>
              <a:rPr lang="en-IN" sz="1600" dirty="0">
                <a:solidFill>
                  <a:schemeClr val="accent1"/>
                </a:solidFill>
                <a:latin typeface="Times New Roman" panose="02020603050405020304" pitchFamily="18" charset="0"/>
                <a:cs typeface="Times New Roman" panose="02020603050405020304" pitchFamily="18" charset="0"/>
              </a:rPr>
              <a:t>Ex-</a:t>
            </a:r>
            <a:r>
              <a:rPr lang="en-IN" sz="1600" dirty="0">
                <a:solidFill>
                  <a:schemeClr val="accent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print 'Hello, Geeks'      # Python 3.x doesn't support</a:t>
            </a:r>
          </a:p>
          <a:p>
            <a:pPr fontAlgn="base"/>
            <a:r>
              <a:rPr lang="en-IN" sz="1600" dirty="0">
                <a:latin typeface="Times New Roman" panose="02020603050405020304" pitchFamily="18" charset="0"/>
                <a:cs typeface="Times New Roman" panose="02020603050405020304" pitchFamily="18" charset="0"/>
              </a:rPr>
              <a:t>       print('Hope You like these facts’)</a:t>
            </a:r>
          </a:p>
          <a:p>
            <a:pPr fontAlgn="base"/>
            <a:endParaRPr lang="en-IN" sz="1600" dirty="0">
              <a:latin typeface="Times New Roman" panose="02020603050405020304" pitchFamily="18" charset="0"/>
              <a:cs typeface="Times New Roman" panose="02020603050405020304" pitchFamily="18" charset="0"/>
            </a:endParaRPr>
          </a:p>
          <a:p>
            <a:pPr fontAlgn="base"/>
            <a:r>
              <a:rPr lang="en-IN" sz="1600" dirty="0">
                <a:solidFill>
                  <a:schemeClr val="accent1"/>
                </a:solidFill>
                <a:latin typeface="Times New Roman" panose="02020603050405020304" pitchFamily="18" charset="0"/>
                <a:cs typeface="Times New Roman" panose="02020603050405020304" pitchFamily="18" charset="0"/>
              </a:rPr>
              <a:t>Note</a:t>
            </a:r>
            <a:r>
              <a:rPr lang="en-IN" sz="1600" dirty="0">
                <a:latin typeface="Times New Roman" panose="02020603050405020304" pitchFamily="18" charset="0"/>
                <a:cs typeface="Times New Roman" panose="02020603050405020304" pitchFamily="18" charset="0"/>
              </a:rPr>
              <a:t> -  if we use parentheses in python 2.x then there is no issue but if we don’t use parentheses in python 3.x, we get </a:t>
            </a:r>
            <a:r>
              <a:rPr lang="en-IN" sz="1600" dirty="0" err="1">
                <a:latin typeface="Times New Roman" panose="02020603050405020304" pitchFamily="18" charset="0"/>
                <a:cs typeface="Times New Roman" panose="02020603050405020304" pitchFamily="18" charset="0"/>
              </a:rPr>
              <a:t>SyntaxError</a:t>
            </a:r>
            <a:r>
              <a:rPr lang="en-IN" sz="1600" dirty="0">
                <a:latin typeface="Times New Roman" panose="02020603050405020304" pitchFamily="18" charset="0"/>
                <a:cs typeface="Times New Roman" panose="02020603050405020304" pitchFamily="18" charset="0"/>
              </a:rPr>
              <a:t>.</a:t>
            </a:r>
          </a:p>
          <a:p>
            <a:pPr fontAlgn="base"/>
            <a:endParaRPr lang="en-IN" sz="1600" dirty="0">
              <a:latin typeface="Times New Roman" panose="02020603050405020304" pitchFamily="18" charset="0"/>
              <a:cs typeface="Times New Roman" panose="02020603050405020304" pitchFamily="18" charset="0"/>
            </a:endParaRPr>
          </a:p>
          <a:p>
            <a:pPr fontAlgn="base"/>
            <a:endParaRPr lang="en-IN" sz="1600" dirty="0">
              <a:latin typeface="Times New Roman" panose="02020603050405020304" pitchFamily="18" charset="0"/>
              <a:cs typeface="Times New Roman" panose="02020603050405020304" pitchFamily="18" charset="0"/>
            </a:endParaRPr>
          </a:p>
          <a:p>
            <a:pPr fontAlgn="base"/>
            <a:r>
              <a:rPr lang="en-IN" dirty="0">
                <a:solidFill>
                  <a:schemeClr val="accent2"/>
                </a:solidFill>
                <a:latin typeface="Times New Roman" panose="02020603050405020304" pitchFamily="18" charset="0"/>
                <a:cs typeface="Times New Roman" panose="02020603050405020304" pitchFamily="18" charset="0"/>
              </a:rPr>
              <a:t>3. Unicode - </a:t>
            </a:r>
            <a:r>
              <a:rPr lang="en-IN" sz="1600" dirty="0">
                <a:latin typeface="Times New Roman" panose="02020603050405020304" pitchFamily="18" charset="0"/>
                <a:cs typeface="Times New Roman" panose="02020603050405020304" pitchFamily="18" charset="0"/>
              </a:rPr>
              <a:t>In Python 2, an implicit str type is ASCII. But in Python 3.x implicit str type is Unicode.</a:t>
            </a:r>
            <a:r>
              <a:rPr lang="en-IN" dirty="0"/>
              <a:t> </a:t>
            </a:r>
          </a:p>
          <a:p>
            <a:pPr fontAlgn="base"/>
            <a:endParaRPr lang="en-IN" sz="1600" dirty="0">
              <a:solidFill>
                <a:schemeClr val="accent2"/>
              </a:solidFill>
              <a:latin typeface="Times New Roman" panose="02020603050405020304" pitchFamily="18" charset="0"/>
              <a:cs typeface="Times New Roman" panose="02020603050405020304" pitchFamily="18" charset="0"/>
            </a:endParaRPr>
          </a:p>
          <a:p>
            <a:pPr fontAlgn="base"/>
            <a:r>
              <a:rPr lang="en-IN" sz="1600" dirty="0">
                <a:solidFill>
                  <a:schemeClr val="accent1"/>
                </a:solidFill>
                <a:latin typeface="Times New Roman" panose="02020603050405020304" pitchFamily="18" charset="0"/>
                <a:cs typeface="Times New Roman" panose="02020603050405020304" pitchFamily="18" charset="0"/>
              </a:rPr>
              <a:t>Ex - </a:t>
            </a:r>
            <a:r>
              <a:rPr lang="en-IN" sz="1600" dirty="0">
                <a:latin typeface="Times New Roman" panose="02020603050405020304" pitchFamily="18" charset="0"/>
                <a:cs typeface="Times New Roman" panose="02020603050405020304" pitchFamily="18" charset="0"/>
              </a:rPr>
              <a:t>print(type('default string'))</a:t>
            </a:r>
          </a:p>
          <a:p>
            <a:pPr fontAlgn="base"/>
            <a:r>
              <a:rPr lang="en-IN" sz="1600" dirty="0">
                <a:latin typeface="Times New Roman" panose="02020603050405020304" pitchFamily="18" charset="0"/>
                <a:cs typeface="Times New Roman" panose="02020603050405020304" pitchFamily="18" charset="0"/>
              </a:rPr>
              <a:t>        print(type(</a:t>
            </a:r>
            <a:r>
              <a:rPr lang="en-IN" sz="1600" dirty="0" err="1">
                <a:latin typeface="Times New Roman" panose="02020603050405020304" pitchFamily="18" charset="0"/>
                <a:cs typeface="Times New Roman" panose="02020603050405020304" pitchFamily="18" charset="0"/>
              </a:rPr>
              <a:t>b'string</a:t>
            </a:r>
            <a:r>
              <a:rPr lang="en-IN" sz="1600" dirty="0">
                <a:latin typeface="Times New Roman" panose="02020603050405020304" pitchFamily="18" charset="0"/>
                <a:cs typeface="Times New Roman" panose="02020603050405020304" pitchFamily="18" charset="0"/>
              </a:rPr>
              <a:t> with b ‘))</a:t>
            </a:r>
          </a:p>
          <a:p>
            <a:pPr fontAlgn="base"/>
            <a:endParaRPr lang="en-IN" sz="1600" dirty="0">
              <a:latin typeface="Times New Roman" panose="02020603050405020304" pitchFamily="18" charset="0"/>
              <a:cs typeface="Times New Roman" panose="02020603050405020304" pitchFamily="18" charset="0"/>
            </a:endParaRPr>
          </a:p>
          <a:p>
            <a:pPr lvl="1" fontAlgn="base"/>
            <a:r>
              <a:rPr lang="en-IN" sz="1600" dirty="0">
                <a:latin typeface="Times New Roman" panose="02020603050405020304" pitchFamily="18" charset="0"/>
                <a:cs typeface="Times New Roman" panose="02020603050405020304" pitchFamily="18" charset="0"/>
              </a:rPr>
              <a:t>'’’Output in Python 2.x (Bytes is same as str)</a:t>
            </a:r>
          </a:p>
          <a:p>
            <a:pPr lvl="1" fontAlgn="base"/>
            <a:r>
              <a:rPr lang="en-IN" sz="1600" dirty="0">
                <a:latin typeface="Times New Roman" panose="02020603050405020304" pitchFamily="18" charset="0"/>
                <a:cs typeface="Times New Roman" panose="02020603050405020304" pitchFamily="18" charset="0"/>
              </a:rPr>
              <a:t>   &lt;type 'str’&gt;</a:t>
            </a:r>
          </a:p>
          <a:p>
            <a:pPr lvl="1" fontAlgn="base"/>
            <a:r>
              <a:rPr lang="en-IN" sz="1600" dirty="0">
                <a:latin typeface="Times New Roman" panose="02020603050405020304" pitchFamily="18" charset="0"/>
                <a:cs typeface="Times New Roman" panose="02020603050405020304" pitchFamily="18" charset="0"/>
              </a:rPr>
              <a:t>   &lt;type 'str’&gt;</a:t>
            </a:r>
          </a:p>
          <a:p>
            <a:pPr lvl="1" fontAlgn="base"/>
            <a:r>
              <a:rPr lang="en-IN" sz="1600" dirty="0">
                <a:latin typeface="Times New Roman" panose="02020603050405020304" pitchFamily="18" charset="0"/>
                <a:cs typeface="Times New Roman" panose="02020603050405020304" pitchFamily="18" charset="0"/>
              </a:rPr>
              <a:t> </a:t>
            </a:r>
          </a:p>
          <a:p>
            <a:pPr lvl="1" fontAlgn="base"/>
            <a:r>
              <a:rPr lang="en-IN" sz="1600" dirty="0">
                <a:latin typeface="Times New Roman" panose="02020603050405020304" pitchFamily="18" charset="0"/>
                <a:cs typeface="Times New Roman" panose="02020603050405020304" pitchFamily="18" charset="0"/>
              </a:rPr>
              <a:t>Output in Python 3.x (Bytes and str are different)</a:t>
            </a:r>
          </a:p>
          <a:p>
            <a:pPr lvl="1" fontAlgn="base"/>
            <a:r>
              <a:rPr lang="en-IN" sz="1600" dirty="0">
                <a:latin typeface="Times New Roman" panose="02020603050405020304" pitchFamily="18" charset="0"/>
                <a:cs typeface="Times New Roman" panose="02020603050405020304" pitchFamily="18" charset="0"/>
              </a:rPr>
              <a:t> &lt;class 'str'&gt;</a:t>
            </a:r>
          </a:p>
          <a:p>
            <a:pPr lvl="1" fontAlgn="base"/>
            <a:r>
              <a:rPr lang="en-IN" sz="1600" dirty="0">
                <a:latin typeface="Times New Roman" panose="02020603050405020304" pitchFamily="18" charset="0"/>
                <a:cs typeface="Times New Roman" panose="02020603050405020304" pitchFamily="18" charset="0"/>
              </a:rPr>
              <a:t> &lt;class 'bytes'&gt;</a:t>
            </a:r>
          </a:p>
          <a:p>
            <a:pPr lvl="1" fontAlgn="base"/>
            <a:r>
              <a:rPr lang="en-IN" sz="1600" dirty="0">
                <a:latin typeface="Times New Roman" panose="02020603050405020304" pitchFamily="18" charset="0"/>
                <a:cs typeface="Times New Roman" panose="02020603050405020304" pitchFamily="18" charset="0"/>
              </a:rPr>
              <a:t> '''</a:t>
            </a:r>
          </a:p>
          <a:p>
            <a:pPr fontAlgn="base"/>
            <a:endParaRPr lang="en-IN" sz="1600" dirty="0">
              <a:latin typeface="Times New Roman" panose="02020603050405020304" pitchFamily="18" charset="0"/>
              <a:cs typeface="Times New Roman" panose="02020603050405020304" pitchFamily="18" charset="0"/>
            </a:endParaRPr>
          </a:p>
          <a:p>
            <a:pPr fontAlgn="base"/>
            <a:endParaRPr lang="en-IN" sz="1600" dirty="0">
              <a:solidFill>
                <a:schemeClr val="accent2"/>
              </a:solidFill>
              <a:latin typeface="Times New Roman" panose="02020603050405020304" pitchFamily="18" charset="0"/>
              <a:cs typeface="Times New Roman" panose="02020603050405020304" pitchFamily="18" charset="0"/>
            </a:endParaRPr>
          </a:p>
          <a:p>
            <a:endParaRPr lang="en-IN" sz="16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51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458A35-A932-6840-9959-1C3C00D3839C}"/>
              </a:ext>
            </a:extLst>
          </p:cNvPr>
          <p:cNvSpPr txBox="1"/>
          <p:nvPr/>
        </p:nvSpPr>
        <p:spPr>
          <a:xfrm>
            <a:off x="458762" y="366726"/>
            <a:ext cx="11304870" cy="5909310"/>
          </a:xfrm>
          <a:prstGeom prst="rect">
            <a:avLst/>
          </a:prstGeom>
          <a:noFill/>
        </p:spPr>
        <p:txBody>
          <a:bodyPr wrap="square" rtlCol="0">
            <a:spAutoFit/>
          </a:bodyPr>
          <a:lstStyle/>
          <a:p>
            <a:endParaRPr lang="en-IN" dirty="0">
              <a:latin typeface="+mj-lt"/>
              <a:cs typeface="Times New Roman" panose="02020603050405020304" pitchFamily="18" charset="0"/>
            </a:endParaRPr>
          </a:p>
          <a:p>
            <a:r>
              <a:rPr lang="en-IN" dirty="0">
                <a:latin typeface="+mj-lt"/>
                <a:cs typeface="Times New Roman" panose="02020603050405020304" pitchFamily="18" charset="0"/>
              </a:rPr>
              <a:t>Python 2.x also supports Unicode</a:t>
            </a:r>
          </a:p>
          <a:p>
            <a:pPr fontAlgn="base"/>
            <a:endParaRPr lang="en-IN" dirty="0">
              <a:solidFill>
                <a:schemeClr val="accent1"/>
              </a:solidFill>
              <a:latin typeface="+mj-lt"/>
              <a:cs typeface="Times New Roman" panose="02020603050405020304" pitchFamily="18" charset="0"/>
            </a:endParaRPr>
          </a:p>
          <a:p>
            <a:pPr fontAlgn="base"/>
            <a:r>
              <a:rPr lang="en-IN" dirty="0">
                <a:solidFill>
                  <a:schemeClr val="accent1"/>
                </a:solidFill>
                <a:latin typeface="+mj-lt"/>
                <a:cs typeface="Times New Roman" panose="02020603050405020304" pitchFamily="18" charset="0"/>
              </a:rPr>
              <a:t>Ex</a:t>
            </a:r>
            <a:r>
              <a:rPr lang="en-IN" dirty="0">
                <a:latin typeface="+mj-lt"/>
                <a:cs typeface="Times New Roman" panose="02020603050405020304" pitchFamily="18" charset="0"/>
              </a:rPr>
              <a:t> </a:t>
            </a:r>
            <a:r>
              <a:rPr lang="en-IN" dirty="0">
                <a:solidFill>
                  <a:schemeClr val="accent1"/>
                </a:solidFill>
                <a:latin typeface="+mj-lt"/>
                <a:cs typeface="Times New Roman" panose="02020603050405020304" pitchFamily="18" charset="0"/>
              </a:rPr>
              <a:t>-</a:t>
            </a:r>
            <a:r>
              <a:rPr lang="en-IN" dirty="0">
                <a:latin typeface="+mj-lt"/>
                <a:cs typeface="Times New Roman" panose="02020603050405020304" pitchFamily="18" charset="0"/>
              </a:rPr>
              <a:t> print(type('default string '))</a:t>
            </a:r>
          </a:p>
          <a:p>
            <a:pPr fontAlgn="base"/>
            <a:r>
              <a:rPr lang="en-IN" dirty="0">
                <a:latin typeface="+mj-lt"/>
                <a:cs typeface="Times New Roman" panose="02020603050405020304" pitchFamily="18" charset="0"/>
              </a:rPr>
              <a:t>        print(type(</a:t>
            </a:r>
            <a:r>
              <a:rPr lang="en-IN" dirty="0" err="1">
                <a:highlight>
                  <a:srgbClr val="FFFF00"/>
                </a:highlight>
                <a:latin typeface="+mj-lt"/>
                <a:cs typeface="Times New Roman" panose="02020603050405020304" pitchFamily="18" charset="0"/>
              </a:rPr>
              <a:t>u</a:t>
            </a:r>
            <a:r>
              <a:rPr lang="en-IN" dirty="0" err="1">
                <a:latin typeface="+mj-lt"/>
                <a:cs typeface="Times New Roman" panose="02020603050405020304" pitchFamily="18" charset="0"/>
              </a:rPr>
              <a:t>'string</a:t>
            </a:r>
            <a:r>
              <a:rPr lang="en-IN" dirty="0">
                <a:latin typeface="+mj-lt"/>
                <a:cs typeface="Times New Roman" panose="02020603050405020304" pitchFamily="18" charset="0"/>
              </a:rPr>
              <a:t> with b '))</a:t>
            </a:r>
          </a:p>
          <a:p>
            <a:pPr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a:t>
            </a:r>
          </a:p>
          <a:p>
            <a:pPr lvl="1" fontAlgn="base"/>
            <a:r>
              <a:rPr lang="en-IN" dirty="0">
                <a:latin typeface="+mj-lt"/>
                <a:cs typeface="Times New Roman" panose="02020603050405020304" pitchFamily="18" charset="0"/>
              </a:rPr>
              <a:t>Output in Python 2.x (Unicode and str are different)</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&lt;type 'str'&gt;</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&lt;type '</a:t>
            </a:r>
            <a:r>
              <a:rPr lang="en-IN" dirty="0" err="1">
                <a:latin typeface="+mj-lt"/>
                <a:cs typeface="Times New Roman" panose="02020603050405020304" pitchFamily="18" charset="0"/>
              </a:rPr>
              <a:t>unicode</a:t>
            </a:r>
            <a:r>
              <a:rPr lang="en-IN" dirty="0">
                <a:latin typeface="+mj-lt"/>
                <a:cs typeface="Times New Roman" panose="02020603050405020304" pitchFamily="18" charset="0"/>
              </a:rPr>
              <a:t>'&gt;</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Output in Python 3.x (Unicode and str are same)</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&lt;class 'str'&gt;</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&lt;class 'str'&gt;</a:t>
            </a:r>
          </a:p>
          <a:p>
            <a:pPr lvl="1" fontAlgn="base"/>
            <a:endParaRPr lang="en-IN" dirty="0">
              <a:latin typeface="+mj-lt"/>
              <a:cs typeface="Times New Roman" panose="02020603050405020304" pitchFamily="18" charset="0"/>
            </a:endParaRPr>
          </a:p>
          <a:p>
            <a:pPr lvl="1" fontAlgn="base"/>
            <a:r>
              <a:rPr lang="en-IN" dirty="0">
                <a:latin typeface="+mj-lt"/>
                <a:cs typeface="Times New Roman" panose="02020603050405020304" pitchFamily="18" charset="0"/>
              </a:rPr>
              <a:t>'''</a:t>
            </a:r>
          </a:p>
          <a:p>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48081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4D8D3-41B8-0444-A7FA-3F97B75AE15E}"/>
              </a:ext>
            </a:extLst>
          </p:cNvPr>
          <p:cNvSpPr txBox="1"/>
          <p:nvPr/>
        </p:nvSpPr>
        <p:spPr>
          <a:xfrm>
            <a:off x="321276" y="494270"/>
            <a:ext cx="11269362" cy="6309420"/>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4. </a:t>
            </a:r>
            <a:r>
              <a:rPr lang="en-IN" b="1" dirty="0" err="1">
                <a:solidFill>
                  <a:schemeClr val="accent2"/>
                </a:solidFill>
                <a:latin typeface="Times New Roman" panose="02020603050405020304" pitchFamily="18" charset="0"/>
                <a:cs typeface="Times New Roman" panose="02020603050405020304" pitchFamily="18" charset="0"/>
              </a:rPr>
              <a:t>Xrange</a:t>
            </a:r>
            <a:r>
              <a:rPr lang="en-IN" b="1" dirty="0">
                <a:solidFill>
                  <a:schemeClr val="accent2"/>
                </a:solidFill>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of Python 2.x doesn’t exist in Python 3.x. In Python 2.x, range returns a list i.e. range(3) returns [0, 1, 2] while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returns a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object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e.,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(3) returns iterator object which works similar to Java iterator and generates number when needed.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we need to iterate over the same sequence multiple times, we prefer range() as range provides a static list.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reconstructs the sequence every time.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doesn’t support slices and other list methods. The advantage of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is, it saves memory when the task is to iterate over a large range.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In Python 3.x, the range function now does what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does in Python 2.x, so to keep our code portable, we might want to stick to using a range instead. So Python 3.x’s range function </a:t>
            </a:r>
            <a:r>
              <a:rPr lang="en-IN" i="1" dirty="0">
                <a:latin typeface="Times New Roman" panose="02020603050405020304" pitchFamily="18" charset="0"/>
                <a:cs typeface="Times New Roman" panose="02020603050405020304" pitchFamily="18" charset="0"/>
              </a:rPr>
              <a:t>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from Python 2.x.</a:t>
            </a:r>
          </a:p>
          <a:p>
            <a:endParaRPr lang="en-IN" dirty="0">
              <a:solidFill>
                <a:schemeClr val="accent2"/>
              </a:solidFill>
              <a:latin typeface="Times New Roman" panose="02020603050405020304" pitchFamily="18" charset="0"/>
              <a:cs typeface="Times New Roman" panose="02020603050405020304" pitchFamily="18" charset="0"/>
            </a:endParaRPr>
          </a:p>
          <a:p>
            <a:pPr fontAlgn="base"/>
            <a:r>
              <a:rPr lang="en-IN" sz="1600" dirty="0">
                <a:solidFill>
                  <a:schemeClr val="accent1"/>
                </a:solidFill>
                <a:latin typeface="Times New Roman" panose="02020603050405020304" pitchFamily="18" charset="0"/>
                <a:cs typeface="Times New Roman" panose="02020603050405020304" pitchFamily="18" charset="0"/>
              </a:rPr>
              <a:t>Ex</a:t>
            </a:r>
            <a:r>
              <a:rPr lang="en-IN" sz="1600" dirty="0">
                <a:latin typeface="Times New Roman" panose="02020603050405020304" pitchFamily="18" charset="0"/>
                <a:cs typeface="Times New Roman" panose="02020603050405020304" pitchFamily="18" charset="0"/>
              </a:rPr>
              <a:t> - for x in </a:t>
            </a:r>
            <a:r>
              <a:rPr lang="en-IN" sz="1600" dirty="0" err="1">
                <a:latin typeface="Times New Roman" panose="02020603050405020304" pitchFamily="18" charset="0"/>
                <a:cs typeface="Times New Roman" panose="02020603050405020304" pitchFamily="18" charset="0"/>
              </a:rPr>
              <a:t>xrange</a:t>
            </a:r>
            <a:r>
              <a:rPr lang="en-IN" sz="1600" dirty="0">
                <a:latin typeface="Times New Roman" panose="02020603050405020304" pitchFamily="18" charset="0"/>
                <a:cs typeface="Times New Roman" panose="02020603050405020304" pitchFamily="18" charset="0"/>
              </a:rPr>
              <a:t>(1, 5):</a:t>
            </a:r>
          </a:p>
          <a:p>
            <a:pPr fontAlgn="base"/>
            <a:r>
              <a:rPr lang="en-IN" sz="1600" dirty="0">
                <a:latin typeface="Times New Roman" panose="02020603050405020304" pitchFamily="18" charset="0"/>
                <a:cs typeface="Times New Roman" panose="02020603050405020304" pitchFamily="18" charset="0"/>
              </a:rPr>
              <a:t> 	print(x)</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solidFill>
                  <a:schemeClr val="accent1"/>
                </a:solidFill>
                <a:latin typeface="Times New Roman" panose="02020603050405020304" pitchFamily="18" charset="0"/>
                <a:cs typeface="Times New Roman" panose="02020603050405020304" pitchFamily="18" charset="0"/>
              </a:rPr>
              <a:t>Ex</a:t>
            </a:r>
            <a:r>
              <a:rPr lang="en-IN" sz="1600" dirty="0">
                <a:latin typeface="Times New Roman" panose="02020603050405020304" pitchFamily="18" charset="0"/>
                <a:cs typeface="Times New Roman" panose="02020603050405020304" pitchFamily="18" charset="0"/>
              </a:rPr>
              <a:t> - for x in range(1, 5):</a:t>
            </a:r>
          </a:p>
          <a:p>
            <a:pPr fontAlgn="base"/>
            <a:r>
              <a:rPr lang="en-IN" sz="1600" dirty="0">
                <a:latin typeface="Times New Roman" panose="02020603050405020304" pitchFamily="18" charset="0"/>
                <a:cs typeface="Times New Roman" panose="02020603050405020304" pitchFamily="18" charset="0"/>
              </a:rPr>
              <a:t> 	 print(x)</a:t>
            </a:r>
          </a:p>
          <a:p>
            <a:pPr fontAlgn="base"/>
            <a:r>
              <a:rPr lang="en-IN" sz="1600" dirty="0">
                <a:latin typeface="Times New Roman" panose="02020603050405020304" pitchFamily="18" charset="0"/>
                <a:cs typeface="Times New Roman" panose="02020603050405020304" pitchFamily="18" charset="0"/>
              </a:rPr>
              <a:t>  </a:t>
            </a:r>
          </a:p>
          <a:p>
            <a:pPr lvl="1" fontAlgn="base"/>
            <a:r>
              <a:rPr lang="en-IN" sz="1600" dirty="0">
                <a:latin typeface="Times New Roman" panose="02020603050405020304" pitchFamily="18" charset="0"/>
                <a:cs typeface="Times New Roman" panose="02020603050405020304" pitchFamily="18" charset="0"/>
              </a:rPr>
              <a:t>'’’</a:t>
            </a:r>
          </a:p>
          <a:p>
            <a:pPr lvl="1" fontAlgn="base"/>
            <a:r>
              <a:rPr lang="en-IN" sz="1600" dirty="0">
                <a:latin typeface="Times New Roman" panose="02020603050405020304" pitchFamily="18" charset="0"/>
                <a:cs typeface="Times New Roman" panose="02020603050405020304" pitchFamily="18" charset="0"/>
              </a:rPr>
              <a:t>Output in Python 2.x</a:t>
            </a:r>
          </a:p>
          <a:p>
            <a:pPr lvl="1" fontAlgn="base"/>
            <a:r>
              <a:rPr lang="en-IN" sz="1600" dirty="0">
                <a:latin typeface="Times New Roman" panose="02020603050405020304" pitchFamily="18" charset="0"/>
                <a:cs typeface="Times New Roman" panose="02020603050405020304" pitchFamily="18" charset="0"/>
              </a:rPr>
              <a:t>1 2 3 4</a:t>
            </a:r>
          </a:p>
          <a:p>
            <a:pPr lvl="1" fontAlgn="base"/>
            <a:r>
              <a:rPr lang="en-IN" sz="1600" dirty="0">
                <a:latin typeface="Times New Roman" panose="02020603050405020304" pitchFamily="18" charset="0"/>
                <a:cs typeface="Times New Roman" panose="02020603050405020304" pitchFamily="18" charset="0"/>
              </a:rPr>
              <a:t>1 2 3 4</a:t>
            </a:r>
          </a:p>
          <a:p>
            <a:pPr lvl="1" fontAlgn="base"/>
            <a:r>
              <a:rPr lang="en-IN" sz="1600" dirty="0">
                <a:latin typeface="Times New Roman" panose="02020603050405020304" pitchFamily="18" charset="0"/>
                <a:cs typeface="Times New Roman" panose="02020603050405020304" pitchFamily="18" charset="0"/>
              </a:rPr>
              <a:t> </a:t>
            </a:r>
          </a:p>
          <a:p>
            <a:pPr lvl="1" fontAlgn="base"/>
            <a:r>
              <a:rPr lang="en-IN" sz="1600" dirty="0">
                <a:latin typeface="Times New Roman" panose="02020603050405020304" pitchFamily="18" charset="0"/>
                <a:cs typeface="Times New Roman" panose="02020603050405020304" pitchFamily="18" charset="0"/>
              </a:rPr>
              <a:t>Output in Python 3.x</a:t>
            </a:r>
          </a:p>
          <a:p>
            <a:pPr lvl="1" fontAlgn="base"/>
            <a:r>
              <a:rPr lang="en-IN" sz="1600" dirty="0" err="1">
                <a:latin typeface="Times New Roman" panose="02020603050405020304" pitchFamily="18" charset="0"/>
                <a:cs typeface="Times New Roman" panose="02020603050405020304" pitchFamily="18" charset="0"/>
              </a:rPr>
              <a:t>NameError</a:t>
            </a:r>
            <a:r>
              <a:rPr lang="en-IN" sz="1600" dirty="0">
                <a:latin typeface="Times New Roman" panose="02020603050405020304" pitchFamily="18" charset="0"/>
                <a:cs typeface="Times New Roman" panose="02020603050405020304" pitchFamily="18" charset="0"/>
              </a:rPr>
              <a:t>: name '</a:t>
            </a:r>
            <a:r>
              <a:rPr lang="en-IN" sz="1600" dirty="0" err="1">
                <a:latin typeface="Times New Roman" panose="02020603050405020304" pitchFamily="18" charset="0"/>
                <a:cs typeface="Times New Roman" panose="02020603050405020304" pitchFamily="18" charset="0"/>
              </a:rPr>
              <a:t>xrange</a:t>
            </a:r>
            <a:r>
              <a:rPr lang="en-IN" sz="1600" dirty="0">
                <a:latin typeface="Times New Roman" panose="02020603050405020304" pitchFamily="18" charset="0"/>
                <a:cs typeface="Times New Roman" panose="02020603050405020304" pitchFamily="18" charset="0"/>
              </a:rPr>
              <a:t>' is not defined</a:t>
            </a:r>
          </a:p>
          <a:p>
            <a:pPr lvl="1" fontAlgn="base"/>
            <a:r>
              <a:rPr lang="en-IN" sz="1600" dirty="0">
                <a:latin typeface="Times New Roman" panose="02020603050405020304" pitchFamily="18" charset="0"/>
                <a:cs typeface="Times New Roman" panose="02020603050405020304" pitchFamily="18" charset="0"/>
              </a:rPr>
              <a:t>'''</a:t>
            </a:r>
          </a:p>
          <a:p>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330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8A64DB-D0C3-6D44-AE60-5B0B0B2CFABC}"/>
              </a:ext>
            </a:extLst>
          </p:cNvPr>
          <p:cNvSpPr txBox="1"/>
          <p:nvPr/>
        </p:nvSpPr>
        <p:spPr>
          <a:xfrm>
            <a:off x="343858" y="419419"/>
            <a:ext cx="10577384" cy="646331"/>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Error Handling - </a:t>
            </a:r>
            <a:r>
              <a:rPr lang="en-IN" dirty="0">
                <a:latin typeface="Times New Roman" panose="02020603050405020304" pitchFamily="18" charset="0"/>
                <a:cs typeface="Times New Roman" panose="02020603050405020304" pitchFamily="18" charset="0"/>
              </a:rPr>
              <a:t>There is a small change in error handling in both versions. In python 3.x, ‘as’ keyword is required.</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A84454-F1FA-9348-964C-2689DA21597F}"/>
              </a:ext>
            </a:extLst>
          </p:cNvPr>
          <p:cNvSpPr txBox="1"/>
          <p:nvPr/>
        </p:nvSpPr>
        <p:spPr>
          <a:xfrm>
            <a:off x="432485" y="1303283"/>
            <a:ext cx="10898661" cy="5509200"/>
          </a:xfrm>
          <a:prstGeom prst="rect">
            <a:avLst/>
          </a:prstGeom>
          <a:noFill/>
        </p:spPr>
        <p:txBody>
          <a:bodyPr wrap="square" rtlCol="0">
            <a:spAutoFit/>
          </a:bodyPr>
          <a:lstStyle/>
          <a:p>
            <a:pPr fontAlgn="base"/>
            <a:r>
              <a:rPr lang="en-IN" sz="1600" dirty="0">
                <a:solidFill>
                  <a:schemeClr val="accent1"/>
                </a:solidFill>
                <a:latin typeface="Times New Roman" panose="02020603050405020304" pitchFamily="18" charset="0"/>
                <a:cs typeface="Times New Roman" panose="02020603050405020304" pitchFamily="18" charset="0"/>
              </a:rPr>
              <a:t>EX- </a:t>
            </a:r>
          </a:p>
          <a:p>
            <a:pPr fontAlgn="base"/>
            <a:r>
              <a:rPr lang="en-IN" sz="1600" dirty="0">
                <a:latin typeface="Times New Roman" panose="02020603050405020304" pitchFamily="18" charset="0"/>
                <a:cs typeface="Times New Roman" panose="02020603050405020304" pitchFamily="18" charset="0"/>
              </a:rPr>
              <a:t>try:</a:t>
            </a:r>
          </a:p>
          <a:p>
            <a:pPr fontAlgn="base"/>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trying_to_check_error</a:t>
            </a:r>
            <a:endParaRPr lang="en-IN" sz="1600" dirty="0">
              <a:latin typeface="Times New Roman" panose="02020603050405020304" pitchFamily="18" charset="0"/>
              <a:cs typeface="Times New Roman" panose="02020603050405020304" pitchFamily="18" charset="0"/>
            </a:endParaRPr>
          </a:p>
          <a:p>
            <a:pPr fontAlgn="base"/>
            <a:r>
              <a:rPr lang="en-IN" sz="1600" dirty="0">
                <a:latin typeface="Times New Roman" panose="02020603050405020304" pitchFamily="18" charset="0"/>
                <a:cs typeface="Times New Roman" panose="02020603050405020304" pitchFamily="18" charset="0"/>
              </a:rPr>
              <a:t>except </a:t>
            </a:r>
            <a:r>
              <a:rPr lang="en-IN" sz="1600" dirty="0" err="1">
                <a:latin typeface="Times New Roman" panose="02020603050405020304" pitchFamily="18" charset="0"/>
                <a:cs typeface="Times New Roman" panose="02020603050405020304" pitchFamily="18" charset="0"/>
              </a:rPr>
              <a:t>NameError</a:t>
            </a:r>
            <a:r>
              <a:rPr lang="en-IN" sz="1600" dirty="0">
                <a:latin typeface="Times New Roman" panose="02020603050405020304" pitchFamily="18" charset="0"/>
                <a:cs typeface="Times New Roman" panose="02020603050405020304" pitchFamily="18" charset="0"/>
              </a:rPr>
              <a:t>, err:</a:t>
            </a:r>
          </a:p>
          <a:p>
            <a:pPr fontAlgn="base"/>
            <a:r>
              <a:rPr lang="en-IN" sz="1600" dirty="0">
                <a:latin typeface="Times New Roman" panose="02020603050405020304" pitchFamily="18" charset="0"/>
                <a:cs typeface="Times New Roman" panose="02020603050405020304" pitchFamily="18" charset="0"/>
              </a:rPr>
              <a:t>    print err, 'Error Caused'   # Would not work in Python 3.x</a:t>
            </a:r>
          </a:p>
          <a:p>
            <a:pPr fontAlgn="base"/>
            <a:endParaRPr lang="en-IN" sz="1600" dirty="0">
              <a:latin typeface="Times New Roman" panose="02020603050405020304" pitchFamily="18" charset="0"/>
              <a:cs typeface="Times New Roman" panose="02020603050405020304" pitchFamily="18" charset="0"/>
            </a:endParaRPr>
          </a:p>
          <a:p>
            <a:pPr fontAlgn="base"/>
            <a:r>
              <a:rPr lang="en-IN" sz="1600" dirty="0">
                <a:latin typeface="Times New Roman" panose="02020603050405020304" pitchFamily="18" charset="0"/>
                <a:cs typeface="Times New Roman" panose="02020603050405020304" pitchFamily="18" charset="0"/>
              </a:rPr>
              <a:t>'''</a:t>
            </a:r>
          </a:p>
          <a:p>
            <a:pPr fontAlgn="base"/>
            <a:r>
              <a:rPr lang="en-IN" sz="1600" dirty="0">
                <a:solidFill>
                  <a:schemeClr val="accent1"/>
                </a:solidFill>
                <a:latin typeface="Times New Roman" panose="02020603050405020304" pitchFamily="18" charset="0"/>
                <a:cs typeface="Times New Roman" panose="02020603050405020304" pitchFamily="18" charset="0"/>
              </a:rPr>
              <a:t>Output in Python 2.x:</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latin typeface="Times New Roman" panose="02020603050405020304" pitchFamily="18" charset="0"/>
                <a:cs typeface="Times New Roman" panose="02020603050405020304" pitchFamily="18" charset="0"/>
              </a:rPr>
              <a:t>name '</a:t>
            </a:r>
            <a:r>
              <a:rPr lang="en-IN" sz="1600" dirty="0" err="1">
                <a:latin typeface="Times New Roman" panose="02020603050405020304" pitchFamily="18" charset="0"/>
                <a:cs typeface="Times New Roman" panose="02020603050405020304" pitchFamily="18" charset="0"/>
              </a:rPr>
              <a:t>trying_to_check_error</a:t>
            </a:r>
            <a:r>
              <a:rPr lang="en-IN" sz="1600" dirty="0">
                <a:latin typeface="Times New Roman" panose="02020603050405020304" pitchFamily="18" charset="0"/>
                <a:cs typeface="Times New Roman" panose="02020603050405020304" pitchFamily="18" charset="0"/>
              </a:rPr>
              <a:t>' is not defined Error Caused</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solidFill>
                  <a:schemeClr val="accent1"/>
                </a:solidFill>
                <a:latin typeface="Times New Roman" panose="02020603050405020304" pitchFamily="18" charset="0"/>
                <a:cs typeface="Times New Roman" panose="02020603050405020304" pitchFamily="18" charset="0"/>
              </a:rPr>
              <a:t>Output in Python 3.x :</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latin typeface="Times New Roman" panose="02020603050405020304" pitchFamily="18" charset="0"/>
                <a:cs typeface="Times New Roman" panose="02020603050405020304" pitchFamily="18" charset="0"/>
              </a:rPr>
              <a:t>File "</a:t>
            </a:r>
            <a:r>
              <a:rPr lang="en-IN" sz="1600" dirty="0" err="1">
                <a:latin typeface="Times New Roman" panose="02020603050405020304" pitchFamily="18" charset="0"/>
                <a:cs typeface="Times New Roman" panose="02020603050405020304" pitchFamily="18" charset="0"/>
              </a:rPr>
              <a:t>a.py</a:t>
            </a:r>
            <a:r>
              <a:rPr lang="en-IN" sz="1600" dirty="0">
                <a:latin typeface="Times New Roman" panose="02020603050405020304" pitchFamily="18" charset="0"/>
                <a:cs typeface="Times New Roman" panose="02020603050405020304" pitchFamily="18" charset="0"/>
              </a:rPr>
              <a:t>", line 3</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latin typeface="Times New Roman" panose="02020603050405020304" pitchFamily="18" charset="0"/>
                <a:cs typeface="Times New Roman" panose="02020603050405020304" pitchFamily="18" charset="0"/>
              </a:rPr>
              <a:t>    except </a:t>
            </a:r>
            <a:r>
              <a:rPr lang="en-IN" sz="1600" dirty="0" err="1">
                <a:latin typeface="Times New Roman" panose="02020603050405020304" pitchFamily="18" charset="0"/>
                <a:cs typeface="Times New Roman" panose="02020603050405020304" pitchFamily="18" charset="0"/>
              </a:rPr>
              <a:t>NameError</a:t>
            </a:r>
            <a:r>
              <a:rPr lang="en-IN" sz="1600" dirty="0">
                <a:latin typeface="Times New Roman" panose="02020603050405020304" pitchFamily="18" charset="0"/>
                <a:cs typeface="Times New Roman" panose="02020603050405020304" pitchFamily="18" charset="0"/>
              </a:rPr>
              <a:t>, err:</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err="1">
                <a:latin typeface="Times New Roman" panose="02020603050405020304" pitchFamily="18" charset="0"/>
                <a:cs typeface="Times New Roman" panose="02020603050405020304" pitchFamily="18" charset="0"/>
              </a:rPr>
              <a:t>SyntaxError</a:t>
            </a:r>
            <a:r>
              <a:rPr lang="en-IN" sz="1600" dirty="0">
                <a:latin typeface="Times New Roman" panose="02020603050405020304" pitchFamily="18" charset="0"/>
                <a:cs typeface="Times New Roman" panose="02020603050405020304" pitchFamily="18" charset="0"/>
              </a:rPr>
              <a:t>: invalid syntax</a:t>
            </a:r>
          </a:p>
          <a:p>
            <a:pPr fontAlgn="base"/>
            <a:r>
              <a:rPr lang="en-IN" sz="1600" dirty="0">
                <a:latin typeface="Times New Roman" panose="02020603050405020304" pitchFamily="18" charset="0"/>
                <a:cs typeface="Times New Roman" panose="02020603050405020304" pitchFamily="18" charset="0"/>
              </a:rPr>
              <a:t>'’’</a:t>
            </a:r>
          </a:p>
          <a:p>
            <a:pPr fontAlgn="base"/>
            <a:endParaRPr lang="en-IN" sz="1600" dirty="0">
              <a:latin typeface="Times New Roman" panose="02020603050405020304" pitchFamily="18" charset="0"/>
              <a:cs typeface="Times New Roman" panose="02020603050405020304" pitchFamily="18" charset="0"/>
            </a:endParaRPr>
          </a:p>
          <a:p>
            <a:pPr fontAlgn="base"/>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042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572DC-53EA-864E-8B23-F0B1BE758840}"/>
              </a:ext>
            </a:extLst>
          </p:cNvPr>
          <p:cNvSpPr txBox="1"/>
          <p:nvPr/>
        </p:nvSpPr>
        <p:spPr>
          <a:xfrm>
            <a:off x="536028" y="493986"/>
            <a:ext cx="10562896" cy="5878532"/>
          </a:xfrm>
          <a:prstGeom prst="rect">
            <a:avLst/>
          </a:prstGeom>
          <a:noFill/>
        </p:spPr>
        <p:txBody>
          <a:bodyPr wrap="square" rtlCol="0">
            <a:spAutoFit/>
          </a:bodyPr>
          <a:lstStyle/>
          <a:p>
            <a:pPr fontAlgn="base"/>
            <a:r>
              <a:rPr lang="en-IN" dirty="0">
                <a:solidFill>
                  <a:schemeClr val="accent1"/>
                </a:solidFill>
                <a:latin typeface="Times New Roman" panose="02020603050405020304" pitchFamily="18" charset="0"/>
                <a:cs typeface="Times New Roman" panose="02020603050405020304" pitchFamily="18" charset="0"/>
              </a:rPr>
              <a:t>Ex - </a:t>
            </a:r>
          </a:p>
          <a:p>
            <a:pPr fontAlgn="base"/>
            <a:r>
              <a:rPr lang="en-IN" dirty="0">
                <a:latin typeface="Times New Roman" panose="02020603050405020304" pitchFamily="18" charset="0"/>
                <a:cs typeface="Times New Roman" panose="02020603050405020304" pitchFamily="18" charset="0"/>
              </a:rPr>
              <a:t>try:</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trying_to_check_error</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except </a:t>
            </a:r>
            <a:r>
              <a:rPr lang="en-IN" dirty="0" err="1">
                <a:latin typeface="Times New Roman" panose="02020603050405020304" pitchFamily="18" charset="0"/>
                <a:cs typeface="Times New Roman" panose="02020603050405020304" pitchFamily="18" charset="0"/>
              </a:rPr>
              <a:t>NameError</a:t>
            </a:r>
            <a:r>
              <a:rPr lang="en-IN" dirty="0">
                <a:latin typeface="Times New Roman" panose="02020603050405020304" pitchFamily="18" charset="0"/>
                <a:cs typeface="Times New Roman" panose="02020603050405020304" pitchFamily="18" charset="0"/>
              </a:rPr>
              <a:t> as err: # 'as' is needed in Python 3.x</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print (err, 'Error Caused')</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a:t>
            </a:r>
          </a:p>
          <a:p>
            <a:pPr fontAlgn="base"/>
            <a:r>
              <a:rPr lang="en-IN" dirty="0">
                <a:solidFill>
                  <a:schemeClr val="accent1"/>
                </a:solidFill>
                <a:latin typeface="Times New Roman" panose="02020603050405020304" pitchFamily="18" charset="0"/>
                <a:cs typeface="Times New Roman" panose="02020603050405020304" pitchFamily="18" charset="0"/>
              </a:rPr>
              <a:t>Output in Python 2.x:</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NameError</a:t>
            </a:r>
            <a:r>
              <a:rPr lang="en-IN" dirty="0">
                <a:latin typeface="Times New Roman" panose="02020603050405020304" pitchFamily="18" charset="0"/>
                <a:cs typeface="Times New Roman" panose="02020603050405020304" pitchFamily="18" charset="0"/>
              </a:rPr>
              <a:t>("name '</a:t>
            </a:r>
            <a:r>
              <a:rPr lang="en-IN" dirty="0" err="1">
                <a:latin typeface="Times New Roman" panose="02020603050405020304" pitchFamily="18" charset="0"/>
                <a:cs typeface="Times New Roman" panose="02020603050405020304" pitchFamily="18" charset="0"/>
              </a:rPr>
              <a:t>trying_to_check_error</a:t>
            </a:r>
            <a:r>
              <a:rPr lang="en-IN" dirty="0">
                <a:latin typeface="Times New Roman" panose="02020603050405020304" pitchFamily="18" charset="0"/>
                <a:cs typeface="Times New Roman" panose="02020603050405020304" pitchFamily="18" charset="0"/>
              </a:rPr>
              <a:t>' is not defined",), 'Error Caused')</a:t>
            </a:r>
          </a:p>
          <a:p>
            <a:pPr fontAlgn="base"/>
            <a:r>
              <a:rPr lang="en-IN" dirty="0">
                <a:latin typeface="Times New Roman" panose="02020603050405020304" pitchFamily="18" charset="0"/>
                <a:cs typeface="Times New Roman" panose="02020603050405020304" pitchFamily="18" charset="0"/>
              </a:rPr>
              <a:t> </a:t>
            </a:r>
          </a:p>
          <a:p>
            <a:pPr fontAlgn="base"/>
            <a:r>
              <a:rPr lang="en-IN" dirty="0">
                <a:solidFill>
                  <a:schemeClr val="accent1"/>
                </a:solidFill>
                <a:latin typeface="Times New Roman" panose="02020603050405020304" pitchFamily="18" charset="0"/>
                <a:cs typeface="Times New Roman" panose="02020603050405020304" pitchFamily="18" charset="0"/>
              </a:rPr>
              <a:t>Output in Python 3.x :</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name '</a:t>
            </a:r>
            <a:r>
              <a:rPr lang="en-IN" dirty="0" err="1">
                <a:latin typeface="Times New Roman" panose="02020603050405020304" pitchFamily="18" charset="0"/>
                <a:cs typeface="Times New Roman" panose="02020603050405020304" pitchFamily="18" charset="0"/>
              </a:rPr>
              <a:t>trying_to_check_error</a:t>
            </a:r>
            <a:r>
              <a:rPr lang="en-IN" dirty="0">
                <a:latin typeface="Times New Roman" panose="02020603050405020304" pitchFamily="18" charset="0"/>
                <a:cs typeface="Times New Roman" panose="02020603050405020304" pitchFamily="18" charset="0"/>
              </a:rPr>
              <a:t>' is not defined Error Caused</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a:t>
            </a:r>
          </a:p>
          <a:p>
            <a:endParaRPr lang="en-US" sz="1600" dirty="0">
              <a:latin typeface="+mj-lt"/>
            </a:endParaRPr>
          </a:p>
        </p:txBody>
      </p:sp>
    </p:spTree>
    <p:extLst>
      <p:ext uri="{BB962C8B-B14F-4D97-AF65-F5344CB8AC3E}">
        <p14:creationId xmlns:p14="http://schemas.microsoft.com/office/powerpoint/2010/main" val="179785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B56FDB-8F86-FC4E-BF53-182BB2D31019}"/>
              </a:ext>
            </a:extLst>
          </p:cNvPr>
          <p:cNvSpPr txBox="1"/>
          <p:nvPr/>
        </p:nvSpPr>
        <p:spPr>
          <a:xfrm>
            <a:off x="483477" y="641131"/>
            <a:ext cx="11267090" cy="5632311"/>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6. __future__ module</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is basically not a difference between the two versions, but a useful thing to mention here. The idea of the __future__ module is to help migrate to Python 3.x.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we are planning to have Python 3.x support in our 2.x code, we can use </a:t>
            </a:r>
            <a:r>
              <a:rPr lang="en-IN" b="1" dirty="0">
                <a:latin typeface="Times New Roman" panose="02020603050405020304" pitchFamily="18" charset="0"/>
                <a:cs typeface="Times New Roman" panose="02020603050405020304" pitchFamily="18" charset="0"/>
              </a:rPr>
              <a:t>_future_</a:t>
            </a:r>
            <a:r>
              <a:rPr lang="en-IN" dirty="0">
                <a:latin typeface="Times New Roman" panose="02020603050405020304" pitchFamily="18" charset="0"/>
                <a:cs typeface="Times New Roman" panose="02020603050405020304" pitchFamily="18" charset="0"/>
              </a:rPr>
              <a:t> imports in our code.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For example, in the Python 2.x code below, we use Python 3.x’s integer division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using the __future__ module.</a:t>
            </a:r>
          </a:p>
          <a:p>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In below python 2.x code, division works </a:t>
            </a:r>
          </a:p>
          <a:p>
            <a:pPr fontAlgn="base"/>
            <a:r>
              <a:rPr lang="en-IN" dirty="0">
                <a:latin typeface="Times New Roman" panose="02020603050405020304" pitchFamily="18" charset="0"/>
                <a:cs typeface="Times New Roman" panose="02020603050405020304" pitchFamily="18" charset="0"/>
              </a:rPr>
              <a:t># same as Python 3.x because we use  __future__</a:t>
            </a:r>
          </a:p>
          <a:p>
            <a:pPr fontAlgn="base"/>
            <a:r>
              <a:rPr lang="en-IN" dirty="0">
                <a:latin typeface="Times New Roman" panose="02020603050405020304" pitchFamily="18" charset="0"/>
                <a:cs typeface="Times New Roman" panose="02020603050405020304" pitchFamily="18" charset="0"/>
              </a:rPr>
              <a:t> </a:t>
            </a:r>
          </a:p>
          <a:p>
            <a:pPr fontAlgn="base"/>
            <a:r>
              <a:rPr lang="en-IN" dirty="0">
                <a:solidFill>
                  <a:schemeClr val="accent1"/>
                </a:solidFill>
                <a:latin typeface="Times New Roman" panose="02020603050405020304" pitchFamily="18" charset="0"/>
                <a:cs typeface="Times New Roman" panose="02020603050405020304" pitchFamily="18" charset="0"/>
              </a:rPr>
              <a:t>Ex - </a:t>
            </a:r>
          </a:p>
          <a:p>
            <a:pPr fontAlgn="base"/>
            <a:r>
              <a:rPr lang="en-IN" dirty="0">
                <a:latin typeface="Times New Roman" panose="02020603050405020304" pitchFamily="18" charset="0"/>
                <a:cs typeface="Times New Roman" panose="02020603050405020304" pitchFamily="18" charset="0"/>
              </a:rPr>
              <a:t>from __future__ import division</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print 7 / 5</a:t>
            </a:r>
          </a:p>
          <a:p>
            <a:pPr fontAlgn="base"/>
            <a:r>
              <a:rPr lang="en-IN" dirty="0">
                <a:latin typeface="Times New Roman" panose="02020603050405020304" pitchFamily="18" charset="0"/>
                <a:cs typeface="Times New Roman" panose="02020603050405020304" pitchFamily="18" charset="0"/>
              </a:rPr>
              <a:t>print -7 / 5</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Output - </a:t>
            </a:r>
          </a:p>
          <a:p>
            <a:pPr fontAlgn="base"/>
            <a:r>
              <a:rPr lang="en-IN" dirty="0">
                <a:latin typeface="Times New Roman" panose="02020603050405020304" pitchFamily="18" charset="0"/>
                <a:cs typeface="Times New Roman" panose="02020603050405020304" pitchFamily="18" charset="0"/>
              </a:rPr>
              <a:t>1.4 </a:t>
            </a:r>
          </a:p>
          <a:p>
            <a:pPr fontAlgn="base"/>
            <a:r>
              <a:rPr lang="en-IN" dirty="0">
                <a:latin typeface="Times New Roman" panose="02020603050405020304" pitchFamily="18" charset="0"/>
                <a:cs typeface="Times New Roman" panose="02020603050405020304" pitchFamily="18" charset="0"/>
              </a:rPr>
              <a:t>-1.4 </a:t>
            </a:r>
          </a:p>
          <a:p>
            <a:r>
              <a:rPr lang="en-IN" dirty="0">
                <a:latin typeface="+mj-lt"/>
              </a:rPr>
              <a:t> </a:t>
            </a:r>
            <a:endParaRPr lang="en-US" dirty="0">
              <a:latin typeface="+mj-lt"/>
            </a:endParaRPr>
          </a:p>
        </p:txBody>
      </p:sp>
    </p:spTree>
    <p:extLst>
      <p:ext uri="{BB962C8B-B14F-4D97-AF65-F5344CB8AC3E}">
        <p14:creationId xmlns:p14="http://schemas.microsoft.com/office/powerpoint/2010/main" val="70344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8B606-3EE4-6146-BAD2-E17CCFA1E173}"/>
              </a:ext>
            </a:extLst>
          </p:cNvPr>
          <p:cNvSpPr txBox="1"/>
          <p:nvPr/>
        </p:nvSpPr>
        <p:spPr>
          <a:xfrm>
            <a:off x="356286" y="271582"/>
            <a:ext cx="11479427" cy="594008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What is python?</a:t>
            </a:r>
          </a:p>
          <a:p>
            <a:endParaRPr lang="en-IN" b="1" dirty="0">
              <a:latin typeface="Times New Roman" panose="02020603050405020304" pitchFamily="18" charset="0"/>
              <a:cs typeface="Times New Roman" panose="02020603050405020304" pitchFamily="18" charset="0"/>
            </a:endParaRPr>
          </a:p>
          <a:p>
            <a:pPr lvl="1"/>
            <a:r>
              <a:rPr lang="en-IN" dirty="0"/>
              <a:t>Python is a simple, general purpose, high level, and object-oriented programming </a:t>
            </a:r>
            <a:r>
              <a:rPr lang="en-IN" dirty="0" err="1"/>
              <a:t>language.Python</a:t>
            </a:r>
            <a:r>
              <a:rPr lang="en-IN" dirty="0"/>
              <a:t> is an interpreted scripting language also.</a:t>
            </a:r>
          </a:p>
          <a:p>
            <a:pPr lvl="1"/>
            <a:r>
              <a:rPr lang="en-IN" dirty="0"/>
              <a:t>Python programming language (latest Python 3) is being used in web development, Machine Learning applications, along with all cutting-edge technology in Software Industry. Python Programming Language is very well suited for Beginners, also for experienced programmers with other programming languages like C++ and Java.</a:t>
            </a:r>
          </a:p>
          <a:p>
            <a:pPr lvl="1"/>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solidFill>
                  <a:schemeClr val="accent2"/>
                </a:solidFill>
                <a:latin typeface="Times New Roman" panose="02020603050405020304" pitchFamily="18" charset="0"/>
                <a:cs typeface="Times New Roman" panose="02020603050405020304" pitchFamily="18" charset="0"/>
              </a:rPr>
              <a:t>History Of Python – </a:t>
            </a:r>
          </a:p>
          <a:p>
            <a:endParaRPr lang="en-IN" dirty="0">
              <a:latin typeface="Times New Roman" panose="02020603050405020304" pitchFamily="18" charset="0"/>
              <a:cs typeface="Times New Roman" panose="02020603050405020304" pitchFamily="18" charset="0"/>
            </a:endParaRPr>
          </a:p>
          <a:p>
            <a:pPr lvl="1"/>
            <a:r>
              <a:rPr lang="en-IN" dirty="0"/>
              <a:t>Python was developed by Guido van Rossum in the late eighties and early nineties at the National Research Institute for Mathematics and Computer Science in the Netherlands.</a:t>
            </a:r>
          </a:p>
          <a:p>
            <a:pPr lvl="1"/>
            <a:endParaRPr lang="en-IN" dirty="0"/>
          </a:p>
          <a:p>
            <a:pPr lvl="1"/>
            <a:r>
              <a:rPr lang="en-IN" b="1" dirty="0"/>
              <a:t>Python 3.10.</a:t>
            </a:r>
            <a:r>
              <a:rPr lang="en-IN" dirty="0"/>
              <a:t> </a:t>
            </a:r>
            <a:r>
              <a:rPr lang="en-IN" b="1" dirty="0"/>
              <a:t>0</a:t>
            </a:r>
            <a:r>
              <a:rPr lang="en-IN" dirty="0"/>
              <a:t> is the newest major release of the Python programming language, and it contains many new features and optimizations.</a:t>
            </a: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653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C485E-777C-074E-B8E1-3594875789AA}"/>
              </a:ext>
            </a:extLst>
          </p:cNvPr>
          <p:cNvSpPr txBox="1"/>
          <p:nvPr/>
        </p:nvSpPr>
        <p:spPr>
          <a:xfrm>
            <a:off x="483476" y="746234"/>
            <a:ext cx="3986989" cy="2031325"/>
          </a:xfrm>
          <a:prstGeom prst="rect">
            <a:avLst/>
          </a:prstGeom>
          <a:noFill/>
        </p:spPr>
        <p:txBody>
          <a:bodyPr wrap="none" rtlCol="0">
            <a:spAutoFit/>
          </a:bodyPr>
          <a:lstStyle/>
          <a:p>
            <a:pPr fontAlgn="base"/>
            <a:r>
              <a:rPr lang="en-IN" dirty="0">
                <a:solidFill>
                  <a:schemeClr val="accent1"/>
                </a:solidFill>
                <a:latin typeface="Times New Roman" panose="02020603050405020304" pitchFamily="18" charset="0"/>
                <a:cs typeface="Times New Roman" panose="02020603050405020304" pitchFamily="18" charset="0"/>
              </a:rPr>
              <a:t>Ex-2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from __future__ import </a:t>
            </a:r>
            <a:r>
              <a:rPr lang="en-IN" dirty="0" err="1">
                <a:latin typeface="Times New Roman" panose="02020603050405020304" pitchFamily="18" charset="0"/>
                <a:cs typeface="Times New Roman" panose="02020603050405020304" pitchFamily="18" charset="0"/>
              </a:rPr>
              <a:t>print_function</a:t>
            </a:r>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IAmLearningPython</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 – </a:t>
            </a:r>
          </a:p>
          <a:p>
            <a:r>
              <a:rPr lang="en-IN" dirty="0" err="1">
                <a:solidFill>
                  <a:prstClr val="black"/>
                </a:solidFill>
                <a:latin typeface="Times New Roman" panose="02020603050405020304" pitchFamily="18" charset="0"/>
                <a:cs typeface="Times New Roman" panose="02020603050405020304" pitchFamily="18" charset="0"/>
              </a:rPr>
              <a:t>IAmLearningPython</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702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45F62-AA4A-3945-A645-5E52E38B7ED3}"/>
              </a:ext>
            </a:extLst>
          </p:cNvPr>
          <p:cNvSpPr txBox="1"/>
          <p:nvPr/>
        </p:nvSpPr>
        <p:spPr>
          <a:xfrm>
            <a:off x="210205" y="84082"/>
            <a:ext cx="11719036" cy="7140416"/>
          </a:xfrm>
          <a:prstGeom prst="rect">
            <a:avLst/>
          </a:prstGeom>
          <a:noFill/>
        </p:spPr>
        <p:txBody>
          <a:bodyPr wrap="square" rtlCol="0">
            <a:spAutoFit/>
          </a:bodyPr>
          <a:lstStyle/>
          <a:p>
            <a:r>
              <a:rPr lang="en-IN" sz="2000" dirty="0">
                <a:solidFill>
                  <a:schemeClr val="accent1"/>
                </a:solidFill>
                <a:latin typeface="Times New Roman" panose="02020603050405020304" pitchFamily="18" charset="0"/>
                <a:cs typeface="Times New Roman" panose="02020603050405020304" pitchFamily="18" charset="0"/>
              </a:rPr>
              <a:t>Python Variables</a:t>
            </a:r>
          </a:p>
          <a:p>
            <a:endParaRPr lang="en-IN" dirty="0">
              <a:solidFill>
                <a:schemeClr val="accent1"/>
              </a:solidFill>
              <a:latin typeface="Times New Roman" panose="02020603050405020304" pitchFamily="18" charset="0"/>
              <a:cs typeface="Times New Roman" panose="02020603050405020304" pitchFamily="18" charset="0"/>
            </a:endParaRPr>
          </a:p>
          <a:p>
            <a:r>
              <a:rPr lang="en-IN" b="1" dirty="0">
                <a:solidFill>
                  <a:srgbClr val="FF0000"/>
                </a:solidFill>
                <a:latin typeface="Times New Roman" panose="02020603050405020304" pitchFamily="18" charset="0"/>
                <a:cs typeface="Times New Roman" panose="02020603050405020304" pitchFamily="18" charset="0"/>
              </a:rPr>
              <a:t>What is a Variable in Python?</a:t>
            </a:r>
          </a:p>
          <a:p>
            <a:pPr lvl="1"/>
            <a:r>
              <a:rPr lang="en-IN" sz="1600" dirty="0">
                <a:latin typeface="Times New Roman" panose="02020603050405020304" pitchFamily="18" charset="0"/>
                <a:cs typeface="Times New Roman" panose="02020603050405020304" pitchFamily="18" charset="0"/>
              </a:rPr>
              <a:t>A Python variable is a reserved memory location to store values. In other words, a variable in a python program gives data to the computer for processing.</a:t>
            </a:r>
          </a:p>
          <a:p>
            <a:endParaRPr lang="en-IN"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2"/>
                </a:solidFill>
                <a:latin typeface="Times New Roman" panose="02020603050405020304" pitchFamily="18" charset="0"/>
                <a:cs typeface="Times New Roman" panose="02020603050405020304" pitchFamily="18" charset="0"/>
              </a:rPr>
              <a:t>Python Variable Types</a:t>
            </a:r>
          </a:p>
          <a:p>
            <a:pPr lvl="1"/>
            <a:r>
              <a:rPr lang="en-IN" sz="1600" dirty="0">
                <a:latin typeface="Times New Roman" panose="02020603050405020304" pitchFamily="18" charset="0"/>
                <a:cs typeface="Times New Roman" panose="02020603050405020304" pitchFamily="18" charset="0"/>
              </a:rPr>
              <a:t>Every value in Python has a datatype. Different data types in Python are Numbers, List, Tuple, Strings, Dictionary, etc. Variables in Python can be declared by any name or even alphabets like a, aa, </a:t>
            </a:r>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 etc.</a:t>
            </a:r>
          </a:p>
          <a:p>
            <a:endParaRPr lang="en-IN"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2"/>
                </a:solidFill>
                <a:latin typeface="Times New Roman" panose="02020603050405020304" pitchFamily="18" charset="0"/>
                <a:cs typeface="Times New Roman" panose="02020603050405020304" pitchFamily="18" charset="0"/>
              </a:rPr>
              <a:t>How to Declare and use a Variable</a:t>
            </a:r>
          </a:p>
          <a:p>
            <a:pPr lvl="1"/>
            <a:r>
              <a:rPr lang="en-IN" dirty="0">
                <a:latin typeface="Times New Roman" panose="02020603050405020304" pitchFamily="18" charset="0"/>
                <a:cs typeface="Times New Roman" panose="02020603050405020304" pitchFamily="18" charset="0"/>
              </a:rPr>
              <a:t>a=100.0 </a:t>
            </a:r>
          </a:p>
          <a:p>
            <a:pPr lvl="1"/>
            <a:r>
              <a:rPr lang="en-IN" dirty="0">
                <a:latin typeface="Times New Roman" panose="02020603050405020304" pitchFamily="18" charset="0"/>
                <a:cs typeface="Times New Roman" panose="02020603050405020304" pitchFamily="18" charset="0"/>
              </a:rPr>
              <a:t>print (a)</a:t>
            </a:r>
          </a:p>
          <a:p>
            <a:endParaRPr lang="en-IN"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Re-declare a Variable</a:t>
            </a:r>
          </a:p>
          <a:p>
            <a:pPr lvl="1"/>
            <a:r>
              <a:rPr lang="en-IN" sz="1600" dirty="0">
                <a:latin typeface="Times New Roman" panose="02020603050405020304" pitchFamily="18" charset="0"/>
                <a:cs typeface="Times New Roman" panose="02020603050405020304" pitchFamily="18" charset="0"/>
              </a:rPr>
              <a:t>You can re-declare Python variables even after you have declared once.</a:t>
            </a:r>
          </a:p>
          <a:p>
            <a:pPr lvl="1"/>
            <a:r>
              <a:rPr lang="en-IN" sz="1600" dirty="0">
                <a:latin typeface="Times New Roman" panose="02020603050405020304" pitchFamily="18" charset="0"/>
                <a:cs typeface="Times New Roman" panose="02020603050405020304" pitchFamily="18" charset="0"/>
              </a:rPr>
              <a:t>Here we have Python declare variable initialized to f=0.</a:t>
            </a:r>
          </a:p>
          <a:p>
            <a:pPr lvl="1"/>
            <a:r>
              <a:rPr lang="en-IN" sz="1600" dirty="0">
                <a:latin typeface="Times New Roman" panose="02020603050405020304" pitchFamily="18" charset="0"/>
                <a:cs typeface="Times New Roman" panose="02020603050405020304" pitchFamily="18" charset="0"/>
              </a:rPr>
              <a:t>Later, we re-assign the variable f to value “py99”</a:t>
            </a:r>
          </a:p>
          <a:p>
            <a:pPr lvl="1"/>
            <a:endParaRPr lang="en-IN"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 Declare a variable and initialize it</a:t>
            </a:r>
          </a:p>
          <a:p>
            <a:pPr lvl="1"/>
            <a:r>
              <a:rPr lang="en-IN" sz="1600" dirty="0">
                <a:latin typeface="Times New Roman" panose="02020603050405020304" pitchFamily="18" charset="0"/>
                <a:cs typeface="Times New Roman" panose="02020603050405020304" pitchFamily="18" charset="0"/>
              </a:rPr>
              <a:t>f = 0</a:t>
            </a:r>
          </a:p>
          <a:p>
            <a:pPr lvl="1"/>
            <a:r>
              <a:rPr lang="en-IN" sz="1600" dirty="0">
                <a:latin typeface="Times New Roman" panose="02020603050405020304" pitchFamily="18" charset="0"/>
                <a:cs typeface="Times New Roman" panose="02020603050405020304" pitchFamily="18" charset="0"/>
              </a:rPr>
              <a:t>Print(f)</a:t>
            </a:r>
          </a:p>
          <a:p>
            <a:pPr lvl="1"/>
            <a:r>
              <a:rPr lang="en-IN" sz="1600" dirty="0">
                <a:latin typeface="Times New Roman" panose="02020603050405020304" pitchFamily="18" charset="0"/>
                <a:cs typeface="Times New Roman" panose="02020603050405020304" pitchFamily="18" charset="0"/>
              </a:rPr>
              <a:t># re-declaring the variable works</a:t>
            </a:r>
          </a:p>
          <a:p>
            <a:pPr lvl="1"/>
            <a:r>
              <a:rPr lang="en-IN" sz="1600" dirty="0">
                <a:latin typeface="Times New Roman" panose="02020603050405020304" pitchFamily="18" charset="0"/>
                <a:cs typeface="Times New Roman" panose="02020603050405020304" pitchFamily="18" charset="0"/>
              </a:rPr>
              <a:t>f = 'py9999'</a:t>
            </a:r>
          </a:p>
          <a:p>
            <a:pPr lvl="1"/>
            <a:r>
              <a:rPr lang="en-IN" sz="1600" dirty="0">
                <a:latin typeface="Times New Roman" panose="02020603050405020304" pitchFamily="18" charset="0"/>
                <a:cs typeface="Times New Roman" panose="02020603050405020304" pitchFamily="18" charset="0"/>
              </a:rPr>
              <a:t>Print(f)</a:t>
            </a:r>
          </a:p>
          <a:p>
            <a:endParaRPr lang="en-IN" dirty="0">
              <a:solidFill>
                <a:schemeClr val="accent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027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4A2A57-5F59-4A46-8C6A-80D2CC6C549C}"/>
              </a:ext>
            </a:extLst>
          </p:cNvPr>
          <p:cNvSpPr txBox="1"/>
          <p:nvPr/>
        </p:nvSpPr>
        <p:spPr>
          <a:xfrm>
            <a:off x="462455" y="336331"/>
            <a:ext cx="11183007" cy="5909310"/>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Example</a:t>
            </a:r>
            <a:endParaRPr lang="en-IN" b="1"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Declare a variable and initialize it</a:t>
            </a:r>
          </a:p>
          <a:p>
            <a:pPr lvl="1"/>
            <a:r>
              <a:rPr lang="en-US" sz="1600" dirty="0">
                <a:latin typeface="Times New Roman" panose="02020603050405020304" pitchFamily="18" charset="0"/>
                <a:cs typeface="Times New Roman" panose="02020603050405020304" pitchFamily="18" charset="0"/>
              </a:rPr>
              <a:t>x = 0</a:t>
            </a:r>
          </a:p>
          <a:p>
            <a:pPr lvl="1"/>
            <a:r>
              <a:rPr lang="en-US" sz="1600" dirty="0">
                <a:latin typeface="Times New Roman" panose="02020603050405020304" pitchFamily="18" charset="0"/>
                <a:cs typeface="Times New Roman" panose="02020603050405020304" pitchFamily="18" charset="0"/>
              </a:rPr>
              <a:t>y=1</a:t>
            </a:r>
          </a:p>
          <a:p>
            <a:pPr lvl="1"/>
            <a:r>
              <a:rPr lang="en-US" sz="1600" dirty="0">
                <a:latin typeface="Times New Roman" panose="02020603050405020304" pitchFamily="18" charset="0"/>
                <a:cs typeface="Times New Roman" panose="02020603050405020304" pitchFamily="18" charset="0"/>
              </a:rPr>
              <a:t>print(x)</a:t>
            </a:r>
          </a:p>
          <a:p>
            <a:pPr lvl="1"/>
            <a:r>
              <a:rPr lang="en-US" sz="1600" dirty="0">
                <a:latin typeface="Times New Roman" panose="02020603050405020304" pitchFamily="18" charset="0"/>
                <a:cs typeface="Times New Roman" panose="02020603050405020304" pitchFamily="18" charset="0"/>
              </a:rPr>
              <a:t>print(y)</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 re-declaring the variable works</a:t>
            </a:r>
          </a:p>
          <a:p>
            <a:pPr lvl="1"/>
            <a:r>
              <a:rPr lang="en-US" sz="1600" dirty="0">
                <a:latin typeface="Times New Roman" panose="02020603050405020304" pitchFamily="18" charset="0"/>
                <a:cs typeface="Times New Roman" panose="02020603050405020304" pitchFamily="18" charset="0"/>
              </a:rPr>
              <a:t>y = ‘python'</a:t>
            </a:r>
          </a:p>
          <a:p>
            <a:pPr lvl="1"/>
            <a:r>
              <a:rPr lang="en-US" sz="1600" dirty="0">
                <a:latin typeface="Times New Roman" panose="02020603050405020304" pitchFamily="18" charset="0"/>
                <a:cs typeface="Times New Roman" panose="02020603050405020304" pitchFamily="18" charset="0"/>
              </a:rPr>
              <a:t>print(y)</a:t>
            </a:r>
          </a:p>
          <a:p>
            <a:endParaRPr lang="en-US" dirty="0">
              <a:latin typeface="Times New Roman" panose="02020603050405020304" pitchFamily="18" charset="0"/>
              <a:cs typeface="Times New Roman" panose="02020603050405020304" pitchFamily="18" charset="0"/>
            </a:endParaRPr>
          </a:p>
          <a:p>
            <a:r>
              <a:rPr lang="en-IN" b="1" dirty="0">
                <a:solidFill>
                  <a:schemeClr val="accent2"/>
                </a:solidFill>
                <a:latin typeface="Times New Roman" panose="02020603050405020304" pitchFamily="18" charset="0"/>
                <a:cs typeface="Times New Roman" panose="02020603050405020304" pitchFamily="18" charset="0"/>
              </a:rPr>
              <a:t>Python String Concatenation and Variable</a:t>
            </a:r>
          </a:p>
          <a:p>
            <a:pPr lvl="1"/>
            <a:r>
              <a:rPr lang="en-IN" sz="1600" dirty="0">
                <a:latin typeface="Times New Roman" panose="02020603050405020304" pitchFamily="18" charset="0"/>
                <a:cs typeface="Times New Roman" panose="02020603050405020304" pitchFamily="18" charset="0"/>
              </a:rPr>
              <a:t>Let’s see whether you can concatenate different data types like string and number together. For example, we will concatenate “</a:t>
            </a:r>
            <a:r>
              <a:rPr lang="en-IN" sz="1600" dirty="0" err="1">
                <a:latin typeface="Times New Roman" panose="02020603050405020304" pitchFamily="18" charset="0"/>
                <a:cs typeface="Times New Roman" panose="02020603050405020304" pitchFamily="18" charset="0"/>
              </a:rPr>
              <a:t>xyz</a:t>
            </a:r>
            <a:r>
              <a:rPr lang="en-IN" sz="1600" dirty="0">
                <a:latin typeface="Times New Roman" panose="02020603050405020304" pitchFamily="18" charset="0"/>
                <a:cs typeface="Times New Roman" panose="02020603050405020304" pitchFamily="18" charset="0"/>
              </a:rPr>
              <a:t>” with the number “99”.</a:t>
            </a:r>
          </a:p>
          <a:p>
            <a:pPr lvl="1"/>
            <a:r>
              <a:rPr lang="en-IN" sz="1600" dirty="0">
                <a:latin typeface="Times New Roman" panose="02020603050405020304" pitchFamily="18" charset="0"/>
                <a:cs typeface="Times New Roman" panose="02020603050405020304" pitchFamily="18" charset="0"/>
              </a:rPr>
              <a:t>Unlike Java, which concatenates number with string without declaring number as string, while declaring variables in Python requires declaring the number as string otherwise it will show a </a:t>
            </a:r>
            <a:r>
              <a:rPr lang="en-IN" sz="1600" dirty="0" err="1">
                <a:latin typeface="Times New Roman" panose="02020603050405020304" pitchFamily="18" charset="0"/>
                <a:cs typeface="Times New Roman" panose="02020603050405020304" pitchFamily="18" charset="0"/>
              </a:rPr>
              <a:t>TypeError</a:t>
            </a:r>
            <a:endParaRPr lang="en-IN"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pPr lvl="1"/>
            <a:r>
              <a:rPr lang="en-IN" sz="1600" b="1" dirty="0">
                <a:solidFill>
                  <a:schemeClr val="accent1"/>
                </a:solidFill>
                <a:latin typeface="Times New Roman" panose="02020603050405020304" pitchFamily="18" charset="0"/>
                <a:cs typeface="Times New Roman" panose="02020603050405020304" pitchFamily="18" charset="0"/>
              </a:rPr>
              <a:t>Example</a:t>
            </a:r>
            <a:endParaRPr lang="en-US" sz="1600" dirty="0">
              <a:solidFill>
                <a:schemeClr val="accent1"/>
              </a:solidFill>
              <a:latin typeface="Times New Roman" panose="02020603050405020304" pitchFamily="18" charset="0"/>
              <a:cs typeface="Times New Roman" panose="02020603050405020304" pitchFamily="18" charset="0"/>
            </a:endParaRPr>
          </a:p>
          <a:p>
            <a:pPr lvl="2"/>
            <a:r>
              <a:rPr lang="en-IN" sz="1600" dirty="0">
                <a:latin typeface="Times New Roman" panose="02020603050405020304" pitchFamily="18" charset="0"/>
                <a:cs typeface="Times New Roman" panose="02020603050405020304" pitchFamily="18" charset="0"/>
              </a:rPr>
              <a:t>a=”</a:t>
            </a:r>
            <a:r>
              <a:rPr lang="en-IN" sz="1600" dirty="0" err="1">
                <a:latin typeface="Times New Roman" panose="02020603050405020304" pitchFamily="18" charset="0"/>
                <a:cs typeface="Times New Roman" panose="02020603050405020304" pitchFamily="18" charset="0"/>
              </a:rPr>
              <a:t>xyz</a:t>
            </a:r>
            <a:r>
              <a:rPr lang="en-IN" sz="1600" dirty="0">
                <a:latin typeface="Times New Roman" panose="02020603050405020304" pitchFamily="18" charset="0"/>
                <a:cs typeface="Times New Roman" panose="02020603050405020304" pitchFamily="18" charset="0"/>
              </a:rPr>
              <a:t>”</a:t>
            </a:r>
          </a:p>
          <a:p>
            <a:pPr lvl="2"/>
            <a:r>
              <a:rPr lang="en-IN" sz="1600" dirty="0">
                <a:latin typeface="Times New Roman" panose="02020603050405020304" pitchFamily="18" charset="0"/>
                <a:cs typeface="Times New Roman" panose="02020603050405020304" pitchFamily="18" charset="0"/>
              </a:rPr>
              <a:t>b = 99</a:t>
            </a:r>
          </a:p>
          <a:p>
            <a:pPr lvl="2"/>
            <a:r>
              <a:rPr lang="en-IN" sz="1600" dirty="0">
                <a:latin typeface="Times New Roman" panose="02020603050405020304" pitchFamily="18" charset="0"/>
                <a:cs typeface="Times New Roman" panose="02020603050405020304" pitchFamily="18" charset="0"/>
              </a:rPr>
              <a:t>print(</a:t>
            </a:r>
            <a:r>
              <a:rPr lang="en-IN" sz="1600" dirty="0" err="1">
                <a:latin typeface="Times New Roman" panose="02020603050405020304" pitchFamily="18" charset="0"/>
                <a:cs typeface="Times New Roman" panose="02020603050405020304" pitchFamily="18" charset="0"/>
              </a:rPr>
              <a:t>a+b</a:t>
            </a:r>
            <a:r>
              <a:rPr lang="en-IN" sz="1600"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3606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CB92A8-9F4E-774B-8589-6E2F13CEF4C9}"/>
              </a:ext>
            </a:extLst>
          </p:cNvPr>
          <p:cNvSpPr txBox="1"/>
          <p:nvPr/>
        </p:nvSpPr>
        <p:spPr>
          <a:xfrm>
            <a:off x="536028" y="409903"/>
            <a:ext cx="11351172" cy="6309420"/>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Python Variable Types: Local &amp; Global</a:t>
            </a:r>
          </a:p>
          <a:p>
            <a:pPr lvl="1"/>
            <a:r>
              <a:rPr lang="en-IN" sz="1600" dirty="0">
                <a:latin typeface="Times New Roman" panose="02020603050405020304" pitchFamily="18" charset="0"/>
                <a:cs typeface="Times New Roman" panose="02020603050405020304" pitchFamily="18" charset="0"/>
              </a:rPr>
              <a:t>here are two types of variables in Python, Global variable and Local variable. When you want to use the same variable for rest of your program or module you declare it as a global variable, while if you want to use the variable in a specific function or method, you use a local variable while Python variable declaration.</a:t>
            </a:r>
          </a:p>
          <a:p>
            <a:pPr lvl="1"/>
            <a:endParaRPr lang="en-IN"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Let’s understand this Python variable types with the difference between local and global variables in the below program.</a:t>
            </a:r>
          </a:p>
          <a:p>
            <a:pPr lvl="1"/>
            <a:endParaRPr lang="en-IN"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1. Let us define variable in Python where the variable “f” is </a:t>
            </a:r>
            <a:r>
              <a:rPr lang="en-IN" sz="1600" b="1" dirty="0">
                <a:latin typeface="Times New Roman" panose="02020603050405020304" pitchFamily="18" charset="0"/>
                <a:cs typeface="Times New Roman" panose="02020603050405020304" pitchFamily="18" charset="0"/>
              </a:rPr>
              <a:t>global</a:t>
            </a:r>
            <a:r>
              <a:rPr lang="en-IN" sz="1600" dirty="0">
                <a:latin typeface="Times New Roman" panose="02020603050405020304" pitchFamily="18" charset="0"/>
                <a:cs typeface="Times New Roman" panose="02020603050405020304" pitchFamily="18" charset="0"/>
              </a:rPr>
              <a:t> in scope and is assigned value 101 which is printed in output.</a:t>
            </a:r>
          </a:p>
          <a:p>
            <a:pPr lvl="1"/>
            <a:r>
              <a:rPr lang="en-IN" sz="1600" dirty="0">
                <a:latin typeface="Times New Roman" panose="02020603050405020304" pitchFamily="18" charset="0"/>
                <a:cs typeface="Times New Roman" panose="02020603050405020304" pitchFamily="18" charset="0"/>
              </a:rPr>
              <a:t>2. Variable f is again declared in function and assumes </a:t>
            </a:r>
            <a:r>
              <a:rPr lang="en-IN" sz="1600" b="1" dirty="0">
                <a:latin typeface="Times New Roman" panose="02020603050405020304" pitchFamily="18" charset="0"/>
                <a:cs typeface="Times New Roman" panose="02020603050405020304" pitchFamily="18" charset="0"/>
              </a:rPr>
              <a:t>local</a:t>
            </a:r>
            <a:r>
              <a:rPr lang="en-IN" sz="1600" dirty="0">
                <a:latin typeface="Times New Roman" panose="02020603050405020304" pitchFamily="18" charset="0"/>
                <a:cs typeface="Times New Roman" panose="02020603050405020304" pitchFamily="18" charset="0"/>
              </a:rPr>
              <a:t> scope. It is assigned value “I am learning Python.” which is printed out as an output. This Python declare variable is different from the global variable “f” defined earlier</a:t>
            </a:r>
          </a:p>
          <a:p>
            <a:pPr lvl="1"/>
            <a:r>
              <a:rPr lang="en-IN" sz="1600" dirty="0">
                <a:latin typeface="Times New Roman" panose="02020603050405020304" pitchFamily="18" charset="0"/>
                <a:cs typeface="Times New Roman" panose="02020603050405020304" pitchFamily="18" charset="0"/>
              </a:rPr>
              <a:t>3. Once the function call is over, the local variable f is destroyed. when we again, print the value of “f” is it displays the value of global variable f=101</a:t>
            </a:r>
          </a:p>
          <a:p>
            <a:pPr lvl="1"/>
            <a:endParaRPr lang="en-IN" sz="1600" dirty="0">
              <a:latin typeface="Times New Roman" panose="02020603050405020304" pitchFamily="18" charset="0"/>
              <a:cs typeface="Times New Roman" panose="02020603050405020304" pitchFamily="18" charset="0"/>
            </a:endParaRPr>
          </a:p>
          <a:p>
            <a:r>
              <a:rPr lang="en-US" sz="1600"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Declare a variable and initialize it</a:t>
            </a:r>
          </a:p>
          <a:p>
            <a:pPr lvl="1"/>
            <a:r>
              <a:rPr lang="en-US" sz="1600" dirty="0">
                <a:latin typeface="Times New Roman" panose="02020603050405020304" pitchFamily="18" charset="0"/>
                <a:cs typeface="Times New Roman" panose="02020603050405020304" pitchFamily="18" charset="0"/>
              </a:rPr>
              <a:t>f = 101</a:t>
            </a:r>
          </a:p>
          <a:p>
            <a:pPr lvl="1"/>
            <a:r>
              <a:rPr lang="en-US" sz="1600" dirty="0">
                <a:latin typeface="Times New Roman" panose="02020603050405020304" pitchFamily="18" charset="0"/>
                <a:cs typeface="Times New Roman" panose="02020603050405020304" pitchFamily="18" charset="0"/>
              </a:rPr>
              <a:t>Print(f)</a:t>
            </a:r>
          </a:p>
          <a:p>
            <a:pPr lvl="1"/>
            <a:r>
              <a:rPr lang="en-US" sz="1600" dirty="0">
                <a:latin typeface="Times New Roman" panose="02020603050405020304" pitchFamily="18" charset="0"/>
                <a:cs typeface="Times New Roman" panose="02020603050405020304" pitchFamily="18" charset="0"/>
              </a:rPr>
              <a:t># Global vs. local variables in functions</a:t>
            </a:r>
          </a:p>
          <a:p>
            <a:pPr lvl="1"/>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someFunction</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 global f</a:t>
            </a:r>
          </a:p>
          <a:p>
            <a:pPr lvl="1"/>
            <a:r>
              <a:rPr lang="en-US" sz="1600" dirty="0">
                <a:latin typeface="Times New Roman" panose="02020603050405020304" pitchFamily="18" charset="0"/>
                <a:cs typeface="Times New Roman" panose="02020603050405020304" pitchFamily="18" charset="0"/>
              </a:rPr>
              <a:t>    f = 'I am learning Python'</a:t>
            </a:r>
          </a:p>
          <a:p>
            <a:pPr lvl="1"/>
            <a:r>
              <a:rPr lang="en-US" sz="1600" dirty="0">
                <a:latin typeface="Times New Roman" panose="02020603050405020304" pitchFamily="18" charset="0"/>
                <a:cs typeface="Times New Roman" panose="02020603050405020304" pitchFamily="18" charset="0"/>
              </a:rPr>
              <a:t>    print(f)</a:t>
            </a:r>
          </a:p>
          <a:p>
            <a:pPr lvl="1"/>
            <a:r>
              <a:rPr lang="en-US" sz="1600" dirty="0" err="1">
                <a:latin typeface="Times New Roman" panose="02020603050405020304" pitchFamily="18" charset="0"/>
                <a:cs typeface="Times New Roman" panose="02020603050405020304" pitchFamily="18" charset="0"/>
              </a:rPr>
              <a:t>someFunction</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Print(f) </a:t>
            </a:r>
          </a:p>
          <a:p>
            <a:pPr lvl="1"/>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929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55C37-41F8-5E4E-8359-03BC1A7B1BEB}"/>
              </a:ext>
            </a:extLst>
          </p:cNvPr>
          <p:cNvSpPr txBox="1"/>
          <p:nvPr/>
        </p:nvSpPr>
        <p:spPr>
          <a:xfrm>
            <a:off x="304800" y="462455"/>
            <a:ext cx="11288110" cy="5047536"/>
          </a:xfrm>
          <a:prstGeom prst="rect">
            <a:avLst/>
          </a:prstGeom>
          <a:noFill/>
        </p:spPr>
        <p:txBody>
          <a:bodyPr wrap="square" rtlCol="0">
            <a:spAutoFit/>
          </a:bodyPr>
          <a:lstStyle/>
          <a:p>
            <a:endParaRPr lang="en-US" dirty="0"/>
          </a:p>
          <a:p>
            <a:r>
              <a:rPr lang="en-US" sz="1600" dirty="0">
                <a:solidFill>
                  <a:schemeClr val="accent1"/>
                </a:solidFill>
                <a:latin typeface="Times New Roman" panose="02020603050405020304" pitchFamily="18" charset="0"/>
                <a:cs typeface="Times New Roman" panose="02020603050405020304" pitchFamily="18" charset="0"/>
              </a:rPr>
              <a:t># Declare a variable and initialize it</a:t>
            </a:r>
          </a:p>
          <a:p>
            <a:pPr lvl="1"/>
            <a:r>
              <a:rPr lang="en-US" sz="1600" dirty="0">
                <a:latin typeface="Times New Roman" panose="02020603050405020304" pitchFamily="18" charset="0"/>
                <a:cs typeface="Times New Roman" panose="02020603050405020304" pitchFamily="18" charset="0"/>
              </a:rPr>
              <a:t>f = 101</a:t>
            </a:r>
          </a:p>
          <a:p>
            <a:pPr lvl="1"/>
            <a:r>
              <a:rPr lang="en-US" sz="1600" dirty="0">
                <a:latin typeface="Times New Roman" panose="02020603050405020304" pitchFamily="18" charset="0"/>
                <a:cs typeface="Times New Roman" panose="02020603050405020304" pitchFamily="18" charset="0"/>
              </a:rPr>
              <a:t>print(f)</a:t>
            </a:r>
          </a:p>
          <a:p>
            <a:pPr lvl="1"/>
            <a:r>
              <a:rPr lang="en-US" sz="1600" dirty="0">
                <a:latin typeface="Times New Roman" panose="02020603050405020304" pitchFamily="18" charset="0"/>
                <a:cs typeface="Times New Roman" panose="02020603050405020304" pitchFamily="18" charset="0"/>
              </a:rPr>
              <a:t># Global vs. local variables in functions</a:t>
            </a:r>
          </a:p>
          <a:p>
            <a:pPr lvl="1"/>
            <a:r>
              <a:rPr lang="en-US" sz="1600" dirty="0">
                <a:latin typeface="Times New Roman" panose="02020603050405020304" pitchFamily="18" charset="0"/>
                <a:cs typeface="Times New Roman" panose="02020603050405020304" pitchFamily="18" charset="0"/>
              </a:rPr>
              <a:t>def </a:t>
            </a:r>
            <a:r>
              <a:rPr lang="en-US" sz="1600" dirty="0" err="1">
                <a:latin typeface="Times New Roman" panose="02020603050405020304" pitchFamily="18" charset="0"/>
                <a:cs typeface="Times New Roman" panose="02020603050405020304" pitchFamily="18" charset="0"/>
              </a:rPr>
              <a:t>someFunction</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 global f</a:t>
            </a:r>
          </a:p>
          <a:p>
            <a:pPr lvl="1"/>
            <a:r>
              <a:rPr lang="en-US" sz="1600" dirty="0">
                <a:latin typeface="Times New Roman" panose="02020603050405020304" pitchFamily="18" charset="0"/>
                <a:cs typeface="Times New Roman" panose="02020603050405020304" pitchFamily="18" charset="0"/>
              </a:rPr>
              <a:t>    f = 'I am learning Python'</a:t>
            </a:r>
          </a:p>
          <a:p>
            <a:pPr lvl="1"/>
            <a:r>
              <a:rPr lang="en-US" sz="1600" dirty="0">
                <a:latin typeface="Times New Roman" panose="02020603050405020304" pitchFamily="18" charset="0"/>
                <a:cs typeface="Times New Roman" panose="02020603050405020304" pitchFamily="18" charset="0"/>
              </a:rPr>
              <a:t>    print(f)</a:t>
            </a:r>
          </a:p>
          <a:p>
            <a:pPr lvl="1"/>
            <a:r>
              <a:rPr lang="en-US" sz="1600" dirty="0" err="1">
                <a:latin typeface="Times New Roman" panose="02020603050405020304" pitchFamily="18" charset="0"/>
                <a:cs typeface="Times New Roman" panose="02020603050405020304" pitchFamily="18" charset="0"/>
              </a:rPr>
              <a:t>someFunction</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print(f)</a:t>
            </a:r>
          </a:p>
          <a:p>
            <a:pPr lvl="1"/>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While Python variable declaration using the keyword </a:t>
            </a:r>
            <a:r>
              <a:rPr lang="en-IN" sz="1600" b="1" dirty="0">
                <a:latin typeface="Times New Roman" panose="02020603050405020304" pitchFamily="18" charset="0"/>
                <a:cs typeface="Times New Roman" panose="02020603050405020304" pitchFamily="18" charset="0"/>
              </a:rPr>
              <a:t>global, </a:t>
            </a:r>
            <a:r>
              <a:rPr lang="en-IN" sz="1600" dirty="0">
                <a:latin typeface="Times New Roman" panose="02020603050405020304" pitchFamily="18" charset="0"/>
                <a:cs typeface="Times New Roman" panose="02020603050405020304" pitchFamily="18" charset="0"/>
              </a:rPr>
              <a:t>you can reference the global variable inside a function.</a:t>
            </a:r>
          </a:p>
          <a:p>
            <a:r>
              <a:rPr lang="en-IN" sz="1600" dirty="0">
                <a:latin typeface="Times New Roman" panose="02020603050405020304" pitchFamily="18" charset="0"/>
                <a:cs typeface="Times New Roman" panose="02020603050405020304" pitchFamily="18" charset="0"/>
              </a:rPr>
              <a:t>Variable “f” is </a:t>
            </a:r>
            <a:r>
              <a:rPr lang="en-IN" sz="1600" b="1" dirty="0">
                <a:latin typeface="Times New Roman" panose="02020603050405020304" pitchFamily="18" charset="0"/>
                <a:cs typeface="Times New Roman" panose="02020603050405020304" pitchFamily="18" charset="0"/>
              </a:rPr>
              <a:t>global</a:t>
            </a:r>
            <a:r>
              <a:rPr lang="en-IN" sz="1600" dirty="0">
                <a:latin typeface="Times New Roman" panose="02020603050405020304" pitchFamily="18" charset="0"/>
                <a:cs typeface="Times New Roman" panose="02020603050405020304" pitchFamily="18" charset="0"/>
              </a:rPr>
              <a:t> in scope and is assigned value 101 which is printed in output</a:t>
            </a:r>
          </a:p>
          <a:p>
            <a:r>
              <a:rPr lang="en-IN" sz="1600" dirty="0">
                <a:latin typeface="Times New Roman" panose="02020603050405020304" pitchFamily="18" charset="0"/>
                <a:cs typeface="Times New Roman" panose="02020603050405020304" pitchFamily="18" charset="0"/>
              </a:rPr>
              <a:t>Variable f is declared using the keyword </a:t>
            </a:r>
            <a:r>
              <a:rPr lang="en-IN" sz="1600" b="1" dirty="0">
                <a:latin typeface="Times New Roman" panose="02020603050405020304" pitchFamily="18" charset="0"/>
                <a:cs typeface="Times New Roman" panose="02020603050405020304" pitchFamily="18" charset="0"/>
              </a:rPr>
              <a:t>global</a:t>
            </a:r>
            <a:r>
              <a:rPr lang="en-IN" sz="1600" dirty="0">
                <a:latin typeface="Times New Roman" panose="02020603050405020304" pitchFamily="18" charset="0"/>
                <a:cs typeface="Times New Roman" panose="02020603050405020304" pitchFamily="18" charset="0"/>
              </a:rPr>
              <a:t>. This is </a:t>
            </a:r>
            <a:r>
              <a:rPr lang="en-IN" sz="1600" b="1" dirty="0">
                <a:latin typeface="Times New Roman" panose="02020603050405020304" pitchFamily="18" charset="0"/>
                <a:cs typeface="Times New Roman" panose="02020603050405020304" pitchFamily="18" charset="0"/>
              </a:rPr>
              <a:t>NOT</a:t>
            </a:r>
            <a:r>
              <a:rPr lang="en-IN" sz="1600" dirty="0">
                <a:latin typeface="Times New Roman" panose="02020603050405020304" pitchFamily="18" charset="0"/>
                <a:cs typeface="Times New Roman" panose="02020603050405020304" pitchFamily="18" charset="0"/>
              </a:rPr>
              <a:t> a </a:t>
            </a:r>
            <a:r>
              <a:rPr lang="en-IN" sz="1600" b="1" dirty="0">
                <a:latin typeface="Times New Roman" panose="02020603050405020304" pitchFamily="18" charset="0"/>
                <a:cs typeface="Times New Roman" panose="02020603050405020304" pitchFamily="18" charset="0"/>
              </a:rPr>
              <a:t>local variable</a:t>
            </a:r>
            <a:r>
              <a:rPr lang="en-IN" sz="1600" dirty="0">
                <a:latin typeface="Times New Roman" panose="02020603050405020304" pitchFamily="18" charset="0"/>
                <a:cs typeface="Times New Roman" panose="02020603050405020304" pitchFamily="18" charset="0"/>
              </a:rPr>
              <a:t>, but the same global variable declared earlier. Hence when we print its value, the out put is 101</a:t>
            </a:r>
          </a:p>
          <a:p>
            <a:r>
              <a:rPr lang="en-IN" sz="1600" dirty="0">
                <a:latin typeface="Times New Roman" panose="02020603050405020304" pitchFamily="18" charset="0"/>
                <a:cs typeface="Times New Roman" panose="02020603050405020304" pitchFamily="18" charset="0"/>
              </a:rPr>
              <a:t>We changed the value of “f” inside the function. Once the function call is over, the changed value of the variable “f” </a:t>
            </a:r>
            <a:r>
              <a:rPr lang="en-IN" sz="1600" dirty="0" err="1">
                <a:latin typeface="Times New Roman" panose="02020603050405020304" pitchFamily="18" charset="0"/>
                <a:cs typeface="Times New Roman" panose="02020603050405020304" pitchFamily="18" charset="0"/>
              </a:rPr>
              <a:t>persists.when</a:t>
            </a:r>
            <a:r>
              <a:rPr lang="en-IN" sz="1600" dirty="0">
                <a:latin typeface="Times New Roman" panose="02020603050405020304" pitchFamily="18" charset="0"/>
                <a:cs typeface="Times New Roman" panose="02020603050405020304" pitchFamily="18" charset="0"/>
              </a:rPr>
              <a:t> we again, print the value of “f” is it displays the value “changing global variable”</a:t>
            </a:r>
          </a:p>
          <a:p>
            <a:pPr lvl="1"/>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741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4295D-4E3B-A740-AEB2-16B652DC081B}"/>
              </a:ext>
            </a:extLst>
          </p:cNvPr>
          <p:cNvSpPr txBox="1"/>
          <p:nvPr/>
        </p:nvSpPr>
        <p:spPr>
          <a:xfrm>
            <a:off x="199698" y="367862"/>
            <a:ext cx="11624440" cy="5570756"/>
          </a:xfrm>
          <a:prstGeom prst="rect">
            <a:avLst/>
          </a:prstGeom>
          <a:noFill/>
        </p:spPr>
        <p:txBody>
          <a:bodyPr wrap="square" rtlCol="0">
            <a:spAutoFit/>
          </a:bodyPr>
          <a:lstStyle/>
          <a:p>
            <a:r>
              <a:rPr lang="en-IN" dirty="0">
                <a:solidFill>
                  <a:schemeClr val="accent1"/>
                </a:solidFill>
              </a:rPr>
              <a:t>Example - </a:t>
            </a:r>
          </a:p>
          <a:p>
            <a:pPr lvl="1"/>
            <a:r>
              <a:rPr lang="en-IN" sz="1600" dirty="0">
                <a:latin typeface="Times New Roman" panose="02020603050405020304" pitchFamily="18" charset="0"/>
                <a:cs typeface="Times New Roman" panose="02020603050405020304" pitchFamily="18" charset="0"/>
              </a:rPr>
              <a:t>f = 101;</a:t>
            </a:r>
          </a:p>
          <a:p>
            <a:pPr lvl="1"/>
            <a:r>
              <a:rPr lang="en-IN" sz="1600" dirty="0">
                <a:latin typeface="Times New Roman" panose="02020603050405020304" pitchFamily="18" charset="0"/>
                <a:cs typeface="Times New Roman" panose="02020603050405020304" pitchFamily="18" charset="0"/>
              </a:rPr>
              <a:t>print f</a:t>
            </a:r>
          </a:p>
          <a:p>
            <a:pPr lvl="1"/>
            <a:r>
              <a:rPr lang="en-IN" sz="1600" dirty="0">
                <a:latin typeface="Times New Roman" panose="02020603050405020304" pitchFamily="18" charset="0"/>
                <a:cs typeface="Times New Roman" panose="02020603050405020304" pitchFamily="18" charset="0"/>
              </a:rPr>
              <a:t># Global </a:t>
            </a:r>
            <a:r>
              <a:rPr lang="en-IN" sz="1600" dirty="0" err="1">
                <a:latin typeface="Times New Roman" panose="02020603050405020304" pitchFamily="18" charset="0"/>
                <a:cs typeface="Times New Roman" panose="02020603050405020304" pitchFamily="18" charset="0"/>
              </a:rPr>
              <a:t>vs.local</a:t>
            </a:r>
            <a:r>
              <a:rPr lang="en-IN" sz="1600" dirty="0">
                <a:latin typeface="Times New Roman" panose="02020603050405020304" pitchFamily="18" charset="0"/>
                <a:cs typeface="Times New Roman" panose="02020603050405020304" pitchFamily="18" charset="0"/>
              </a:rPr>
              <a:t> variables in functions</a:t>
            </a:r>
          </a:p>
          <a:p>
            <a:pPr lvl="1"/>
            <a:r>
              <a:rPr lang="en-IN" sz="1600" dirty="0">
                <a:latin typeface="Times New Roman" panose="02020603050405020304" pitchFamily="18" charset="0"/>
                <a:cs typeface="Times New Roman" panose="02020603050405020304" pitchFamily="18" charset="0"/>
              </a:rPr>
              <a:t>def </a:t>
            </a:r>
            <a:r>
              <a:rPr lang="en-IN" sz="1600" dirty="0" err="1">
                <a:latin typeface="Times New Roman" panose="02020603050405020304" pitchFamily="18" charset="0"/>
                <a:cs typeface="Times New Roman" panose="02020603050405020304" pitchFamily="18" charset="0"/>
              </a:rPr>
              <a:t>someFunction</a:t>
            </a:r>
            <a:r>
              <a:rPr lang="en-IN" sz="1600" dirty="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  global f</a:t>
            </a:r>
          </a:p>
          <a:p>
            <a:pPr lvl="1"/>
            <a:r>
              <a:rPr lang="en-IN" sz="1600" dirty="0">
                <a:latin typeface="Times New Roman" panose="02020603050405020304" pitchFamily="18" charset="0"/>
                <a:cs typeface="Times New Roman" panose="02020603050405020304" pitchFamily="18" charset="0"/>
              </a:rPr>
              <a:t>  print f</a:t>
            </a:r>
          </a:p>
          <a:p>
            <a:pPr lvl="1"/>
            <a:r>
              <a:rPr lang="en-IN" sz="1600" dirty="0">
                <a:latin typeface="Times New Roman" panose="02020603050405020304" pitchFamily="18" charset="0"/>
                <a:cs typeface="Times New Roman" panose="02020603050405020304" pitchFamily="18" charset="0"/>
              </a:rPr>
              <a:t>  f = "changing global variable"</a:t>
            </a:r>
          </a:p>
          <a:p>
            <a:pPr lvl="1"/>
            <a:r>
              <a:rPr lang="en-IN" sz="1600" dirty="0" err="1">
                <a:latin typeface="Times New Roman" panose="02020603050405020304" pitchFamily="18" charset="0"/>
                <a:cs typeface="Times New Roman" panose="02020603050405020304" pitchFamily="18" charset="0"/>
              </a:rPr>
              <a:t>someFunction</a:t>
            </a:r>
            <a:r>
              <a:rPr lang="en-IN" sz="1600" dirty="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print f</a:t>
            </a:r>
          </a:p>
          <a:p>
            <a:endParaRPr lang="en-IN" sz="1600" dirty="0">
              <a:latin typeface="Times New Roman" panose="02020603050405020304" pitchFamily="18" charset="0"/>
              <a:cs typeface="Times New Roman" panose="02020603050405020304" pitchFamily="18" charset="0"/>
            </a:endParaRPr>
          </a:p>
          <a:p>
            <a:r>
              <a:rPr lang="en-IN" dirty="0">
                <a:solidFill>
                  <a:schemeClr val="accent1"/>
                </a:solidFill>
              </a:rPr>
              <a:t>Example - </a:t>
            </a:r>
            <a:endParaRPr lang="en-IN" sz="1600" dirty="0">
              <a:solidFill>
                <a:schemeClr val="accent1"/>
              </a:solidFill>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f = 101;</a:t>
            </a:r>
          </a:p>
          <a:p>
            <a:pPr lvl="1"/>
            <a:r>
              <a:rPr lang="en-IN" sz="1600" dirty="0">
                <a:latin typeface="Times New Roman" panose="02020603050405020304" pitchFamily="18" charset="0"/>
                <a:cs typeface="Times New Roman" panose="02020603050405020304" pitchFamily="18" charset="0"/>
              </a:rPr>
              <a:t>print(f)</a:t>
            </a:r>
          </a:p>
          <a:p>
            <a:pPr lvl="1"/>
            <a:r>
              <a:rPr lang="en-IN" sz="1600" dirty="0">
                <a:latin typeface="Times New Roman" panose="02020603050405020304" pitchFamily="18" charset="0"/>
                <a:cs typeface="Times New Roman" panose="02020603050405020304" pitchFamily="18" charset="0"/>
              </a:rPr>
              <a:t># Global </a:t>
            </a:r>
            <a:r>
              <a:rPr lang="en-IN" sz="1600" dirty="0" err="1">
                <a:latin typeface="Times New Roman" panose="02020603050405020304" pitchFamily="18" charset="0"/>
                <a:cs typeface="Times New Roman" panose="02020603050405020304" pitchFamily="18" charset="0"/>
              </a:rPr>
              <a:t>vs.local</a:t>
            </a:r>
            <a:r>
              <a:rPr lang="en-IN" sz="1600" dirty="0">
                <a:latin typeface="Times New Roman" panose="02020603050405020304" pitchFamily="18" charset="0"/>
                <a:cs typeface="Times New Roman" panose="02020603050405020304" pitchFamily="18" charset="0"/>
              </a:rPr>
              <a:t> variables in functions</a:t>
            </a:r>
          </a:p>
          <a:p>
            <a:pPr lvl="1"/>
            <a:r>
              <a:rPr lang="en-IN" sz="1600" dirty="0">
                <a:latin typeface="Times New Roman" panose="02020603050405020304" pitchFamily="18" charset="0"/>
                <a:cs typeface="Times New Roman" panose="02020603050405020304" pitchFamily="18" charset="0"/>
              </a:rPr>
              <a:t>def </a:t>
            </a:r>
            <a:r>
              <a:rPr lang="en-IN" sz="1600" dirty="0" err="1">
                <a:latin typeface="Times New Roman" panose="02020603050405020304" pitchFamily="18" charset="0"/>
                <a:cs typeface="Times New Roman" panose="02020603050405020304" pitchFamily="18" charset="0"/>
              </a:rPr>
              <a:t>someFunction</a:t>
            </a:r>
            <a:r>
              <a:rPr lang="en-IN" sz="1600" dirty="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  global f</a:t>
            </a:r>
          </a:p>
          <a:p>
            <a:pPr lvl="1"/>
            <a:r>
              <a:rPr lang="en-IN" sz="1600" dirty="0">
                <a:latin typeface="Times New Roman" panose="02020603050405020304" pitchFamily="18" charset="0"/>
                <a:cs typeface="Times New Roman" panose="02020603050405020304" pitchFamily="18" charset="0"/>
              </a:rPr>
              <a:t>  print(f)</a:t>
            </a:r>
          </a:p>
          <a:p>
            <a:pPr lvl="1"/>
            <a:r>
              <a:rPr lang="en-IN" sz="1600" dirty="0">
                <a:latin typeface="Times New Roman" panose="02020603050405020304" pitchFamily="18" charset="0"/>
                <a:cs typeface="Times New Roman" panose="02020603050405020304" pitchFamily="18" charset="0"/>
              </a:rPr>
              <a:t>  f = "changing global variable"</a:t>
            </a:r>
          </a:p>
          <a:p>
            <a:pPr lvl="1"/>
            <a:r>
              <a:rPr lang="en-IN" sz="1600" dirty="0" err="1">
                <a:latin typeface="Times New Roman" panose="02020603050405020304" pitchFamily="18" charset="0"/>
                <a:cs typeface="Times New Roman" panose="02020603050405020304" pitchFamily="18" charset="0"/>
              </a:rPr>
              <a:t>someFunction</a:t>
            </a:r>
            <a:r>
              <a:rPr lang="en-IN" sz="1600" dirty="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print(f)</a:t>
            </a:r>
          </a:p>
          <a:p>
            <a:endParaRPr lang="en-US" dirty="0"/>
          </a:p>
        </p:txBody>
      </p:sp>
    </p:spTree>
    <p:extLst>
      <p:ext uri="{BB962C8B-B14F-4D97-AF65-F5344CB8AC3E}">
        <p14:creationId xmlns:p14="http://schemas.microsoft.com/office/powerpoint/2010/main" val="300905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74B2D5-BE60-0C4D-AE29-904841636E73}"/>
              </a:ext>
            </a:extLst>
          </p:cNvPr>
          <p:cNvSpPr txBox="1"/>
          <p:nvPr/>
        </p:nvSpPr>
        <p:spPr>
          <a:xfrm>
            <a:off x="525516" y="493986"/>
            <a:ext cx="11298621" cy="6832640"/>
          </a:xfrm>
          <a:prstGeom prst="rect">
            <a:avLst/>
          </a:prstGeom>
          <a:noFill/>
        </p:spPr>
        <p:txBody>
          <a:bodyPr wrap="square" rtlCol="0">
            <a:spAutoFit/>
          </a:bodyPr>
          <a:lstStyle/>
          <a:p>
            <a:r>
              <a:rPr lang="en-IN" dirty="0">
                <a:solidFill>
                  <a:schemeClr val="accent2"/>
                </a:solidFill>
                <a:latin typeface="Times New Roman" panose="02020603050405020304" pitchFamily="18" charset="0"/>
                <a:cs typeface="Times New Roman" panose="02020603050405020304" pitchFamily="18" charset="0"/>
              </a:rPr>
              <a:t>Delete a variable</a:t>
            </a:r>
          </a:p>
          <a:p>
            <a:pPr lvl="1"/>
            <a:r>
              <a:rPr lang="en-IN" sz="1600" dirty="0">
                <a:latin typeface="Times New Roman" panose="02020603050405020304" pitchFamily="18" charset="0"/>
                <a:cs typeface="Times New Roman" panose="02020603050405020304" pitchFamily="18" charset="0"/>
              </a:rPr>
              <a:t>You can also delete Python variables using the command </a:t>
            </a:r>
            <a:r>
              <a:rPr lang="en-IN" sz="1600" b="1" dirty="0">
                <a:latin typeface="Times New Roman" panose="02020603050405020304" pitchFamily="18" charset="0"/>
                <a:cs typeface="Times New Roman" panose="02020603050405020304" pitchFamily="18" charset="0"/>
              </a:rPr>
              <a:t>del</a:t>
            </a:r>
            <a:r>
              <a:rPr lang="en-IN" sz="1600" dirty="0">
                <a:latin typeface="Times New Roman" panose="02020603050405020304" pitchFamily="18" charset="0"/>
                <a:cs typeface="Times New Roman" panose="02020603050405020304" pitchFamily="18" charset="0"/>
              </a:rPr>
              <a:t> “variable name”.</a:t>
            </a:r>
          </a:p>
          <a:p>
            <a:pPr lvl="1"/>
            <a:r>
              <a:rPr lang="en-IN" sz="1600" dirty="0">
                <a:latin typeface="Times New Roman" panose="02020603050405020304" pitchFamily="18" charset="0"/>
                <a:cs typeface="Times New Roman" panose="02020603050405020304" pitchFamily="18" charset="0"/>
              </a:rPr>
              <a:t>In the below example of Python delete variable, we deleted variable f, and when we proceed to print it, we get error “</a:t>
            </a:r>
            <a:r>
              <a:rPr lang="en-IN" sz="1600" b="1" dirty="0">
                <a:latin typeface="Times New Roman" panose="02020603050405020304" pitchFamily="18" charset="0"/>
                <a:cs typeface="Times New Roman" panose="02020603050405020304" pitchFamily="18" charset="0"/>
              </a:rPr>
              <a:t>variable name is not defined</a:t>
            </a:r>
            <a:r>
              <a:rPr lang="en-IN" sz="1600" dirty="0">
                <a:latin typeface="Times New Roman" panose="02020603050405020304" pitchFamily="18" charset="0"/>
                <a:cs typeface="Times New Roman" panose="02020603050405020304" pitchFamily="18" charset="0"/>
              </a:rPr>
              <a:t>” which means you have deleted the variable.</a:t>
            </a:r>
          </a:p>
          <a:p>
            <a:pPr lvl="1"/>
            <a:endParaRPr lang="en-IN" sz="16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1600" dirty="0">
                <a:solidFill>
                  <a:schemeClr val="accent1"/>
                </a:solidFill>
                <a:latin typeface="Times New Roman" panose="02020603050405020304" pitchFamily="18" charset="0"/>
                <a:cs typeface="Times New Roman" panose="02020603050405020304" pitchFamily="18" charset="0"/>
              </a:rPr>
              <a:t>Example - </a:t>
            </a:r>
          </a:p>
          <a:p>
            <a:pPr lvl="2"/>
            <a:r>
              <a:rPr lang="en-IN" dirty="0">
                <a:latin typeface="Times New Roman" panose="02020603050405020304" pitchFamily="18" charset="0"/>
                <a:cs typeface="Times New Roman" panose="02020603050405020304" pitchFamily="18" charset="0"/>
              </a:rPr>
              <a:t>f = 11;</a:t>
            </a:r>
          </a:p>
          <a:p>
            <a:pPr lvl="2"/>
            <a:r>
              <a:rPr lang="en-IN" dirty="0">
                <a:latin typeface="Times New Roman" panose="02020603050405020304" pitchFamily="18" charset="0"/>
                <a:cs typeface="Times New Roman" panose="02020603050405020304" pitchFamily="18" charset="0"/>
              </a:rPr>
              <a:t>print(f)</a:t>
            </a:r>
          </a:p>
          <a:p>
            <a:pPr lvl="2"/>
            <a:r>
              <a:rPr lang="en-IN" dirty="0">
                <a:latin typeface="Times New Roman" panose="02020603050405020304" pitchFamily="18" charset="0"/>
                <a:cs typeface="Times New Roman" panose="02020603050405020304" pitchFamily="18" charset="0"/>
              </a:rPr>
              <a:t>del(f)</a:t>
            </a:r>
          </a:p>
          <a:p>
            <a:pPr lvl="2"/>
            <a:r>
              <a:rPr lang="en-IN" dirty="0">
                <a:latin typeface="Times New Roman" panose="02020603050405020304" pitchFamily="18" charset="0"/>
                <a:cs typeface="Times New Roman" panose="02020603050405020304" pitchFamily="18" charset="0"/>
              </a:rPr>
              <a:t>print(f)</a:t>
            </a:r>
          </a:p>
          <a:p>
            <a:endParaRPr lang="en-IN" dirty="0">
              <a:latin typeface="Times New Roman" panose="02020603050405020304" pitchFamily="18" charset="0"/>
              <a:cs typeface="Times New Roman" panose="02020603050405020304" pitchFamily="18" charset="0"/>
            </a:endParaRPr>
          </a:p>
          <a:p>
            <a:r>
              <a:rPr lang="en-IN" b="1" dirty="0">
                <a:solidFill>
                  <a:schemeClr val="accent2"/>
                </a:solidFill>
                <a:latin typeface="Times New Roman" panose="02020603050405020304" pitchFamily="18" charset="0"/>
                <a:cs typeface="Times New Roman" panose="02020603050405020304" pitchFamily="18" charset="0"/>
              </a:rPr>
              <a:t>Summary:</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Variables are referred to “envelop” or “buckets” where information can be maintained and referenced. Like any other programming language Python also uses a variable to store the information.</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Variables can be declared by any name or even alphabets like a, aa, </a:t>
            </a:r>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 etc.</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Variables can be re-declared even after you have declared them for once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Python constants can be understood as types of variables that hold the value which can not be changed. Usually, Python constants are referenced from other files. Python define constant is declared in a new or separate file which contains functions, modules, etc.</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Types of variables in Python or Python variable types : Local &amp; Global</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Declare local variable when you want to use it for current function</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Declare Global variable when you want to use the same variable for rest of the program</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To delete a variable, it uses keyword “del”.</a:t>
            </a:r>
          </a:p>
          <a:p>
            <a:endParaRPr lang="en-IN"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8B5D59-64A4-5940-BC38-C2EB22E1FB5A}"/>
              </a:ext>
            </a:extLst>
          </p:cNvPr>
          <p:cNvSpPr txBox="1"/>
          <p:nvPr/>
        </p:nvSpPr>
        <p:spPr>
          <a:xfrm>
            <a:off x="236482" y="336331"/>
            <a:ext cx="11487807" cy="6832640"/>
          </a:xfrm>
          <a:prstGeom prst="rect">
            <a:avLst/>
          </a:prstGeom>
          <a:noFill/>
        </p:spPr>
        <p:txBody>
          <a:bodyPr wrap="square" rtlCol="0">
            <a:spAutoFit/>
          </a:bodyPr>
          <a:lstStyle/>
          <a:p>
            <a:endParaRPr lang="en-US" sz="2400" dirty="0">
              <a:solidFill>
                <a:schemeClr val="accent1"/>
              </a:solidFill>
            </a:endParaRPr>
          </a:p>
          <a:p>
            <a:r>
              <a:rPr lang="en-IN" sz="2400" dirty="0">
                <a:solidFill>
                  <a:schemeClr val="accent2"/>
                </a:solidFill>
                <a:latin typeface="Times New Roman" panose="02020603050405020304" pitchFamily="18" charset="0"/>
                <a:cs typeface="Times New Roman" panose="02020603050405020304" pitchFamily="18" charset="0"/>
              </a:rPr>
              <a:t>Python Operators: Arithmetic, Logical, Comparison, Assignment, Bitwise &amp; Precedence</a:t>
            </a:r>
          </a:p>
          <a:p>
            <a:endParaRPr lang="en-IN" sz="2400" dirty="0">
              <a:solidFill>
                <a:schemeClr val="accent2"/>
              </a:solidFill>
              <a:latin typeface="Times New Roman" panose="02020603050405020304" pitchFamily="18" charset="0"/>
              <a:cs typeface="Times New Roman" panose="02020603050405020304" pitchFamily="18" charset="0"/>
            </a:endParaRPr>
          </a:p>
          <a:p>
            <a:r>
              <a:rPr lang="en-IN" sz="2000" dirty="0">
                <a:solidFill>
                  <a:srgbClr val="FF0000"/>
                </a:solidFill>
                <a:latin typeface="Times New Roman" panose="02020603050405020304" pitchFamily="18" charset="0"/>
                <a:cs typeface="Times New Roman" panose="02020603050405020304" pitchFamily="18" charset="0"/>
              </a:rPr>
              <a:t>What is operators?</a:t>
            </a:r>
          </a:p>
          <a:p>
            <a:pPr lvl="1"/>
            <a:r>
              <a:rPr lang="en-IN" sz="1600" dirty="0">
                <a:latin typeface="Times New Roman" panose="02020603050405020304" pitchFamily="18" charset="0"/>
                <a:cs typeface="Times New Roman" panose="02020603050405020304" pitchFamily="18" charset="0"/>
              </a:rPr>
              <a:t>The operator can be defined as a symbol which is responsible for a particular operation between two operands. Operators are the pillars of a program on which the logic is built in a specific programming language.</a:t>
            </a:r>
          </a:p>
          <a:p>
            <a:pPr lvl="1"/>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2000" dirty="0">
                <a:solidFill>
                  <a:schemeClr val="accent1"/>
                </a:solidFill>
                <a:latin typeface="Times New Roman" panose="02020603050405020304" pitchFamily="18" charset="0"/>
                <a:cs typeface="Times New Roman" panose="02020603050405020304" pitchFamily="18" charset="0"/>
              </a:rPr>
              <a:t>Types Of Operators</a:t>
            </a:r>
          </a:p>
          <a:p>
            <a:endParaRPr lang="en-IN" sz="2000" dirty="0">
              <a:solidFill>
                <a:schemeClr val="accent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Arithmetic operators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Comparison operators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Assignment Operators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Logical Operators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Bitwise Operators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Membership Operators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Identity Operators</a:t>
            </a:r>
          </a:p>
          <a:p>
            <a:endParaRPr lang="en-IN" sz="2000" dirty="0">
              <a:solidFill>
                <a:schemeClr val="accent1"/>
              </a:solidFill>
              <a:latin typeface="Times New Roman" panose="02020603050405020304" pitchFamily="18" charset="0"/>
              <a:cs typeface="Times New Roman" panose="02020603050405020304" pitchFamily="18" charset="0"/>
            </a:endParaRPr>
          </a:p>
          <a:p>
            <a:endParaRPr lang="en-IN" sz="2000" dirty="0">
              <a:solidFill>
                <a:schemeClr val="accent1"/>
              </a:solidFill>
              <a:latin typeface="Times New Roman" panose="02020603050405020304" pitchFamily="18" charset="0"/>
              <a:cs typeface="Times New Roman" panose="02020603050405020304" pitchFamily="18" charset="0"/>
            </a:endParaRPr>
          </a:p>
          <a:p>
            <a:endParaRPr lang="en-IN" sz="2000" dirty="0">
              <a:solidFill>
                <a:schemeClr val="accent1"/>
              </a:solidFill>
              <a:latin typeface="Times New Roman" panose="02020603050405020304" pitchFamily="18" charset="0"/>
              <a:cs typeface="Times New Roman" panose="02020603050405020304" pitchFamily="18" charset="0"/>
            </a:endParaRPr>
          </a:p>
          <a:p>
            <a:pPr lvl="1"/>
            <a:endParaRPr lang="en-IN" sz="1600" dirty="0">
              <a:solidFill>
                <a:srgbClr val="FF0000"/>
              </a:solidFill>
              <a:latin typeface="Times New Roman" panose="02020603050405020304" pitchFamily="18" charset="0"/>
              <a:cs typeface="Times New Roman" panose="02020603050405020304" pitchFamily="18" charset="0"/>
            </a:endParaRPr>
          </a:p>
          <a:p>
            <a:pPr lvl="1"/>
            <a:endParaRPr lang="en-IN" sz="1600" dirty="0">
              <a:solidFill>
                <a:srgbClr val="FF0000"/>
              </a:solidFill>
              <a:latin typeface="Times New Roman" panose="02020603050405020304" pitchFamily="18" charset="0"/>
              <a:cs typeface="Times New Roman" panose="02020603050405020304" pitchFamily="18" charset="0"/>
            </a:endParaRPr>
          </a:p>
          <a:p>
            <a:endParaRPr lang="en-US" sz="2400" dirty="0">
              <a:solidFill>
                <a:schemeClr val="accent1"/>
              </a:solidFill>
            </a:endParaRPr>
          </a:p>
        </p:txBody>
      </p:sp>
    </p:spTree>
    <p:extLst>
      <p:ext uri="{BB962C8B-B14F-4D97-AF65-F5344CB8AC3E}">
        <p14:creationId xmlns:p14="http://schemas.microsoft.com/office/powerpoint/2010/main" val="1414120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51295B-499E-7540-B41D-692DA646894A}"/>
              </a:ext>
            </a:extLst>
          </p:cNvPr>
          <p:cNvSpPr txBox="1"/>
          <p:nvPr/>
        </p:nvSpPr>
        <p:spPr>
          <a:xfrm>
            <a:off x="404648" y="336330"/>
            <a:ext cx="11382703" cy="5632311"/>
          </a:xfrm>
          <a:prstGeom prst="rect">
            <a:avLst/>
          </a:prstGeom>
          <a:noFill/>
        </p:spPr>
        <p:txBody>
          <a:bodyPr wrap="square" rtlCol="0">
            <a:spAutoFit/>
          </a:bodyPr>
          <a:lstStyle/>
          <a:p>
            <a:r>
              <a:rPr lang="en-IN" sz="2000" dirty="0">
                <a:solidFill>
                  <a:schemeClr val="accent2"/>
                </a:solidFill>
                <a:latin typeface="Times New Roman" panose="02020603050405020304" pitchFamily="18" charset="0"/>
                <a:cs typeface="Times New Roman" panose="02020603050405020304" pitchFamily="18" charset="0"/>
              </a:rPr>
              <a:t>Arithmetic Operators</a:t>
            </a:r>
          </a:p>
          <a:p>
            <a:pPr lvl="1"/>
            <a:r>
              <a:rPr lang="en-IN" sz="1600" dirty="0">
                <a:latin typeface="Times New Roman" panose="02020603050405020304" pitchFamily="18" charset="0"/>
                <a:cs typeface="Times New Roman" panose="02020603050405020304" pitchFamily="18" charset="0"/>
              </a:rPr>
              <a:t>Arithmetic Operators perform various arithmetic calculations like addition, subtraction, multiplication, division, %modulus, exponent, etc. There are various methods for arithmetic calculation in Python like you can use the eval function, declare variable &amp; calculate, or call functions.</a:t>
            </a:r>
            <a:endParaRPr lang="en-IN" sz="1600" dirty="0">
              <a:solidFill>
                <a:schemeClr val="accent2"/>
              </a:solidFill>
              <a:latin typeface="Times New Roman" panose="02020603050405020304" pitchFamily="18" charset="0"/>
              <a:cs typeface="Times New Roman" panose="02020603050405020304" pitchFamily="18" charset="0"/>
            </a:endParaRPr>
          </a:p>
          <a:p>
            <a:endParaRPr lang="en-US" dirty="0"/>
          </a:p>
          <a:p>
            <a:r>
              <a:rPr lang="en-US" sz="1600" dirty="0">
                <a:solidFill>
                  <a:schemeClr val="accent1"/>
                </a:solidFill>
                <a:latin typeface="Times New Roman" panose="02020603050405020304" pitchFamily="18" charset="0"/>
                <a:cs typeface="Times New Roman" panose="02020603050405020304" pitchFamily="18" charset="0"/>
              </a:rPr>
              <a:t>        Ex – Addition</a:t>
            </a:r>
          </a:p>
          <a:p>
            <a:pPr lvl="2"/>
            <a:r>
              <a:rPr lang="en-US" sz="1600" dirty="0">
                <a:latin typeface="Times New Roman" panose="02020603050405020304" pitchFamily="18" charset="0"/>
                <a:cs typeface="Times New Roman" panose="02020603050405020304" pitchFamily="18" charset="0"/>
              </a:rPr>
              <a:t>x= 4	</a:t>
            </a:r>
          </a:p>
          <a:p>
            <a:pPr lvl="2"/>
            <a:r>
              <a:rPr lang="en-US" sz="1600" dirty="0">
                <a:latin typeface="Times New Roman" panose="02020603050405020304" pitchFamily="18" charset="0"/>
                <a:cs typeface="Times New Roman" panose="02020603050405020304" pitchFamily="18" charset="0"/>
              </a:rPr>
              <a:t>y= 5</a:t>
            </a:r>
          </a:p>
          <a:p>
            <a:pPr lvl="2"/>
            <a:r>
              <a:rPr lang="en-US" sz="1600" dirty="0">
                <a:latin typeface="Times New Roman" panose="02020603050405020304" pitchFamily="18" charset="0"/>
                <a:cs typeface="Times New Roman" panose="02020603050405020304" pitchFamily="18" charset="0"/>
              </a:rPr>
              <a:t>Z =  </a:t>
            </a:r>
            <a:r>
              <a:rPr lang="en-US" sz="1600" dirty="0" err="1">
                <a:latin typeface="Times New Roman" panose="02020603050405020304" pitchFamily="18" charset="0"/>
                <a:cs typeface="Times New Roman" panose="02020603050405020304" pitchFamily="18" charset="0"/>
              </a:rPr>
              <a:t>x+y</a:t>
            </a:r>
            <a:endParaRPr lang="en-US" sz="1600" dirty="0">
              <a:latin typeface="Times New Roman" panose="02020603050405020304" pitchFamily="18" charset="0"/>
              <a:cs typeface="Times New Roman" panose="02020603050405020304" pitchFamily="18" charset="0"/>
            </a:endParaRPr>
          </a:p>
          <a:p>
            <a:pPr lvl="2"/>
            <a:r>
              <a:rPr lang="en-US" sz="1600" dirty="0">
                <a:latin typeface="Times New Roman" panose="02020603050405020304" pitchFamily="18" charset="0"/>
                <a:cs typeface="Times New Roman" panose="02020603050405020304" pitchFamily="18" charset="0"/>
              </a:rPr>
              <a:t>print(x </a:t>
            </a:r>
            <a:r>
              <a:rPr lang="en-US" sz="1600" dirty="0">
                <a:highlight>
                  <a:srgbClr val="FFFF00"/>
                </a:highlight>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y)</a:t>
            </a:r>
          </a:p>
          <a:p>
            <a:pPr lvl="2"/>
            <a:r>
              <a:rPr lang="en-US" sz="1600" dirty="0">
                <a:latin typeface="Times New Roman" panose="02020603050405020304" pitchFamily="18" charset="0"/>
                <a:cs typeface="Times New Roman" panose="02020603050405020304" pitchFamily="18" charset="0"/>
              </a:rPr>
              <a:t>o/p = 9</a:t>
            </a:r>
          </a:p>
          <a:p>
            <a:pPr lvl="1"/>
            <a:endParaRPr lang="en-US"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Similarly, you can use other arithmetic operators like for multiplication(*), division (/), </a:t>
            </a:r>
            <a:r>
              <a:rPr lang="en-IN" sz="1600" dirty="0" err="1">
                <a:latin typeface="Times New Roman" panose="02020603050405020304" pitchFamily="18" charset="0"/>
                <a:cs typeface="Times New Roman" panose="02020603050405020304" pitchFamily="18" charset="0"/>
              </a:rPr>
              <a:t>substraction</a:t>
            </a:r>
            <a:r>
              <a:rPr lang="en-IN" sz="1600" dirty="0">
                <a:latin typeface="Times New Roman" panose="02020603050405020304" pitchFamily="18" charset="0"/>
                <a:cs typeface="Times New Roman" panose="02020603050405020304" pitchFamily="18" charset="0"/>
              </a:rPr>
              <a:t> (-), etc.</a:t>
            </a:r>
          </a:p>
          <a:p>
            <a:r>
              <a:rPr lang="en-IN" sz="1600" dirty="0">
                <a:latin typeface="Times New Roman" panose="02020603050405020304" pitchFamily="18" charset="0"/>
                <a:cs typeface="Times New Roman" panose="02020603050405020304" pitchFamily="18" charset="0"/>
              </a:rPr>
              <a:t>       </a:t>
            </a:r>
          </a:p>
          <a:p>
            <a:pPr fontAlgn="base"/>
            <a:r>
              <a:rPr lang="en-IN" sz="1600" dirty="0">
                <a:latin typeface="Times New Roman" panose="02020603050405020304" pitchFamily="18" charset="0"/>
                <a:cs typeface="Times New Roman" panose="02020603050405020304" pitchFamily="18" charset="0"/>
              </a:rPr>
              <a:t>       </a:t>
            </a:r>
            <a:r>
              <a:rPr lang="en-IN" sz="1600" dirty="0">
                <a:solidFill>
                  <a:schemeClr val="accent1"/>
                </a:solidFill>
                <a:latin typeface="Times New Roman" panose="02020603050405020304" pitchFamily="18" charset="0"/>
                <a:cs typeface="Times New Roman" panose="02020603050405020304" pitchFamily="18" charset="0"/>
              </a:rPr>
              <a:t>Ex –</a:t>
            </a:r>
            <a:r>
              <a:rPr lang="en-IN" sz="1600" dirty="0">
                <a:latin typeface="Times New Roman" panose="02020603050405020304" pitchFamily="18" charset="0"/>
                <a:cs typeface="Times New Roman" panose="02020603050405020304" pitchFamily="18" charset="0"/>
              </a:rPr>
              <a:t> </a:t>
            </a:r>
            <a:r>
              <a:rPr lang="en-IN" sz="1600" dirty="0">
                <a:solidFill>
                  <a:schemeClr val="accent1"/>
                </a:solidFill>
                <a:latin typeface="Times New Roman" panose="02020603050405020304" pitchFamily="18" charset="0"/>
                <a:cs typeface="Times New Roman" panose="02020603050405020304" pitchFamily="18" charset="0"/>
              </a:rPr>
              <a:t>Division</a:t>
            </a:r>
          </a:p>
          <a:p>
            <a:pPr fontAlgn="base"/>
            <a:r>
              <a:rPr lang="en-IN" sz="1600" dirty="0">
                <a:latin typeface="Times New Roman" panose="02020603050405020304" pitchFamily="18" charset="0"/>
                <a:cs typeface="Times New Roman" panose="02020603050405020304" pitchFamily="18" charset="0"/>
              </a:rPr>
              <a:t>                print (7 / 5)</a:t>
            </a:r>
          </a:p>
          <a:p>
            <a:pPr fontAlgn="base"/>
            <a:r>
              <a:rPr lang="en-IN" sz="1600" dirty="0">
                <a:latin typeface="Times New Roman" panose="02020603050405020304" pitchFamily="18" charset="0"/>
                <a:cs typeface="Times New Roman" panose="02020603050405020304" pitchFamily="18" charset="0"/>
              </a:rPr>
              <a:t>                print(7 / 5) </a:t>
            </a:r>
          </a:p>
          <a:p>
            <a:r>
              <a:rPr lang="en-IN" sz="1600" dirty="0">
                <a:latin typeface="Times New Roman" panose="02020603050405020304" pitchFamily="18" charset="0"/>
                <a:cs typeface="Times New Roman" panose="02020603050405020304" pitchFamily="18" charset="0"/>
              </a:rPr>
              <a:t>                o/p = 1.4</a:t>
            </a:r>
          </a:p>
          <a:p>
            <a:r>
              <a:rPr lang="en-IN" sz="1600" dirty="0">
                <a:latin typeface="Times New Roman" panose="02020603050405020304" pitchFamily="18" charset="0"/>
                <a:cs typeface="Times New Roman" panose="02020603050405020304" pitchFamily="18" charset="0"/>
              </a:rPr>
              <a:t>                o/p = -1.4</a:t>
            </a:r>
          </a:p>
          <a:p>
            <a:br>
              <a:rPr lang="en-IN" dirty="0"/>
            </a:br>
            <a:endParaRPr lang="en-US" sz="1600" dirty="0">
              <a:latin typeface="Times New Roman" panose="02020603050405020304" pitchFamily="18" charset="0"/>
              <a:cs typeface="Times New Roman" panose="02020603050405020304" pitchFamily="18" charset="0"/>
            </a:endParaRPr>
          </a:p>
          <a:p>
            <a:pPr lvl="2"/>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031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16C45-C25C-9D83-B0ED-B1E3F633A9AF}"/>
              </a:ext>
            </a:extLst>
          </p:cNvPr>
          <p:cNvSpPr txBox="1"/>
          <p:nvPr/>
        </p:nvSpPr>
        <p:spPr>
          <a:xfrm>
            <a:off x="651640" y="756745"/>
            <a:ext cx="10625959" cy="2585323"/>
          </a:xfrm>
          <a:prstGeom prst="rect">
            <a:avLst/>
          </a:prstGeom>
          <a:noFill/>
        </p:spPr>
        <p:txBody>
          <a:bodyPr wrap="square" rtlCol="0">
            <a:spAutoFit/>
          </a:bodyPr>
          <a:lstStyle/>
          <a:p>
            <a:r>
              <a:rPr lang="en-IN" dirty="0"/>
              <a:t>a = 10</a:t>
            </a:r>
          </a:p>
          <a:p>
            <a:r>
              <a:rPr lang="en-IN" dirty="0"/>
              <a:t>b=20</a:t>
            </a:r>
          </a:p>
          <a:p>
            <a:br>
              <a:rPr lang="en-IN" dirty="0"/>
            </a:br>
            <a:r>
              <a:rPr lang="en-IN" dirty="0"/>
              <a:t>def </a:t>
            </a:r>
            <a:r>
              <a:rPr lang="en-IN" dirty="0" err="1"/>
              <a:t>addval</a:t>
            </a:r>
            <a:r>
              <a:rPr lang="en-IN" dirty="0"/>
              <a:t>(</a:t>
            </a:r>
            <a:r>
              <a:rPr lang="en-IN" dirty="0" err="1"/>
              <a:t>a,b</a:t>
            </a:r>
            <a:r>
              <a:rPr lang="en-IN" dirty="0"/>
              <a:t>):</a:t>
            </a:r>
          </a:p>
          <a:p>
            <a:pPr lvl="1"/>
            <a:r>
              <a:rPr lang="en-IN" dirty="0"/>
              <a:t>c= </a:t>
            </a:r>
            <a:r>
              <a:rPr lang="en-IN" dirty="0" err="1"/>
              <a:t>a+b</a:t>
            </a:r>
            <a:endParaRPr lang="en-IN" dirty="0"/>
          </a:p>
          <a:p>
            <a:pPr lvl="1"/>
            <a:r>
              <a:rPr lang="en-IN" dirty="0"/>
              <a:t>print(c)</a:t>
            </a:r>
          </a:p>
          <a:p>
            <a:br>
              <a:rPr lang="en-IN" dirty="0"/>
            </a:br>
            <a:r>
              <a:rPr lang="en-IN" dirty="0" err="1"/>
              <a:t>addval</a:t>
            </a:r>
            <a:r>
              <a:rPr lang="en-IN" dirty="0"/>
              <a:t>(</a:t>
            </a:r>
            <a:r>
              <a:rPr lang="en-IN" dirty="0" err="1"/>
              <a:t>a,b</a:t>
            </a:r>
            <a:r>
              <a:rPr lang="en-IN" dirty="0"/>
              <a:t>)</a:t>
            </a:r>
          </a:p>
          <a:p>
            <a:endParaRPr lang="en-US" dirty="0"/>
          </a:p>
        </p:txBody>
      </p:sp>
    </p:spTree>
    <p:extLst>
      <p:ext uri="{BB962C8B-B14F-4D97-AF65-F5344CB8AC3E}">
        <p14:creationId xmlns:p14="http://schemas.microsoft.com/office/powerpoint/2010/main" val="235250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24C2BD-8F69-ED47-830B-F0A424D8DB41}"/>
              </a:ext>
            </a:extLst>
          </p:cNvPr>
          <p:cNvSpPr txBox="1"/>
          <p:nvPr/>
        </p:nvSpPr>
        <p:spPr>
          <a:xfrm>
            <a:off x="407774" y="420130"/>
            <a:ext cx="11343502" cy="5386090"/>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Why Used Python?</a:t>
            </a:r>
          </a:p>
          <a:p>
            <a:endParaRPr lang="en-US" dirty="0">
              <a:latin typeface="Times New Roman" panose="02020603050405020304" pitchFamily="18" charset="0"/>
              <a:cs typeface="Times New Roman" panose="02020603050405020304" pitchFamily="18" charset="0"/>
            </a:endParaRPr>
          </a:p>
          <a:p>
            <a:pPr lvl="1"/>
            <a:r>
              <a:rPr lang="en-IN" dirty="0"/>
              <a:t>Python is currently the most widely used multi-purpose, high-level programming language.</a:t>
            </a:r>
          </a:p>
          <a:p>
            <a:pPr lvl="1"/>
            <a:r>
              <a:rPr lang="en-IN" dirty="0">
                <a:latin typeface="Times New Roman" panose="02020603050405020304" pitchFamily="18" charset="0"/>
                <a:cs typeface="Times New Roman" panose="02020603050405020304" pitchFamily="18" charset="0"/>
              </a:rPr>
              <a:t>The various areas of Python use are given below.</a:t>
            </a:r>
          </a:p>
          <a:p>
            <a:pPr lvl="1"/>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Science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Mining</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Desktop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Console-based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Mobile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Software Development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Artificial Intelligence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Enterprise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3D CAD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Machine Learning</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Computer Vision or Image Processing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Speech Recognitions</a:t>
            </a:r>
          </a:p>
          <a:p>
            <a:pPr lvl="1"/>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963756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51EC1A-5068-774C-BDE6-6E785D4183D1}"/>
              </a:ext>
            </a:extLst>
          </p:cNvPr>
          <p:cNvSpPr/>
          <p:nvPr/>
        </p:nvSpPr>
        <p:spPr>
          <a:xfrm>
            <a:off x="472967" y="504497"/>
            <a:ext cx="11161985" cy="3847207"/>
          </a:xfrm>
          <a:prstGeom prst="rect">
            <a:avLst/>
          </a:prstGeom>
        </p:spPr>
        <p:txBody>
          <a:bodyPr wrap="square">
            <a:spAutoFit/>
          </a:bodyPr>
          <a:lstStyle/>
          <a:p>
            <a:r>
              <a:rPr lang="en-IN" sz="2000" dirty="0">
                <a:solidFill>
                  <a:schemeClr val="accent2"/>
                </a:solidFill>
                <a:latin typeface="Times New Roman" panose="02020603050405020304" pitchFamily="18" charset="0"/>
                <a:cs typeface="Times New Roman" panose="02020603050405020304" pitchFamily="18" charset="0"/>
              </a:rPr>
              <a:t>Comparison Operators </a:t>
            </a:r>
          </a:p>
          <a:p>
            <a:pPr lvl="1"/>
            <a:r>
              <a:rPr lang="en-IN" sz="1600" b="1" dirty="0">
                <a:latin typeface="Times New Roman" panose="02020603050405020304" pitchFamily="18" charset="0"/>
                <a:cs typeface="Times New Roman" panose="02020603050405020304" pitchFamily="18" charset="0"/>
              </a:rPr>
              <a:t>Comparison Operators In Python</a:t>
            </a:r>
            <a:r>
              <a:rPr lang="en-IN" sz="1600" dirty="0">
                <a:latin typeface="Times New Roman" panose="02020603050405020304" pitchFamily="18" charset="0"/>
                <a:cs typeface="Times New Roman" panose="02020603050405020304" pitchFamily="18" charset="0"/>
              </a:rPr>
              <a:t> compares the values on either side of the operand and determines the relation between them. It is also referred to as relational operators. Various comparison operators in python are ( ==, != , &lt;&gt;, &gt;,&lt;=, etc.)</a:t>
            </a:r>
            <a:endParaRPr lang="en-IN" sz="1600" dirty="0">
              <a:solidFill>
                <a:schemeClr val="accent2"/>
              </a:solidFill>
              <a:latin typeface="Times New Roman" panose="02020603050405020304" pitchFamily="18" charset="0"/>
              <a:cs typeface="Times New Roman" panose="02020603050405020304" pitchFamily="18" charset="0"/>
            </a:endParaRPr>
          </a:p>
          <a:p>
            <a:pPr lvl="1"/>
            <a:endParaRPr lang="en-IN" sz="1600" dirty="0">
              <a:solidFill>
                <a:schemeClr val="accent2"/>
              </a:solidFill>
              <a:latin typeface="Times New Roman" panose="02020603050405020304" pitchFamily="18" charset="0"/>
              <a:cs typeface="Times New Roman" panose="02020603050405020304" pitchFamily="18" charset="0"/>
            </a:endParaRPr>
          </a:p>
          <a:p>
            <a:pPr lvl="1"/>
            <a:r>
              <a:rPr lang="en-IN" sz="1600" dirty="0">
                <a:solidFill>
                  <a:schemeClr val="accent1"/>
                </a:solidFill>
                <a:latin typeface="Times New Roman" panose="02020603050405020304" pitchFamily="18" charset="0"/>
                <a:cs typeface="Times New Roman" panose="02020603050405020304" pitchFamily="18" charset="0"/>
              </a:rPr>
              <a:t>Ex - </a:t>
            </a:r>
            <a:r>
              <a:rPr lang="en-IN" sz="1600" dirty="0">
                <a:latin typeface="Times New Roman" panose="02020603050405020304" pitchFamily="18" charset="0"/>
                <a:cs typeface="Times New Roman" panose="02020603050405020304" pitchFamily="18" charset="0"/>
              </a:rPr>
              <a:t>For comparison operators we will compare the value of x to the value of y and print the result in true or false. </a:t>
            </a:r>
          </a:p>
          <a:p>
            <a:pPr lvl="2"/>
            <a:r>
              <a:rPr lang="en-US" sz="1600" dirty="0">
                <a:latin typeface="Times New Roman" panose="02020603050405020304" pitchFamily="18" charset="0"/>
                <a:cs typeface="Times New Roman" panose="02020603050405020304" pitchFamily="18" charset="0"/>
              </a:rPr>
              <a:t>x = 4</a:t>
            </a:r>
          </a:p>
          <a:p>
            <a:pPr lvl="2"/>
            <a:r>
              <a:rPr lang="en-US" sz="1600" dirty="0">
                <a:latin typeface="Times New Roman" panose="02020603050405020304" pitchFamily="18" charset="0"/>
                <a:cs typeface="Times New Roman" panose="02020603050405020304" pitchFamily="18" charset="0"/>
              </a:rPr>
              <a:t>y = 5</a:t>
            </a:r>
          </a:p>
          <a:p>
            <a:pPr lvl="2"/>
            <a:r>
              <a:rPr lang="en-US" sz="1600" dirty="0">
                <a:latin typeface="Times New Roman" panose="02020603050405020304" pitchFamily="18" charset="0"/>
                <a:cs typeface="Times New Roman" panose="02020603050405020304" pitchFamily="18" charset="0"/>
              </a:rPr>
              <a:t>print(('x </a:t>
            </a:r>
            <a:r>
              <a:rPr lang="en-US" sz="1600" dirty="0">
                <a:highlight>
                  <a:srgbClr val="FFFF00"/>
                </a:highlight>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 y  is’, x</a:t>
            </a:r>
            <a:r>
              <a:rPr lang="en-US" sz="1600" dirty="0">
                <a:highlight>
                  <a:srgbClr val="FFFF00"/>
                </a:highlight>
                <a:latin typeface="Times New Roman" panose="02020603050405020304" pitchFamily="18" charset="0"/>
                <a:cs typeface="Times New Roman" panose="02020603050405020304" pitchFamily="18" charset="0"/>
              </a:rPr>
              <a:t>&gt;</a:t>
            </a:r>
            <a:r>
              <a:rPr lang="en-US" sz="1600" dirty="0">
                <a:latin typeface="Times New Roman" panose="02020603050405020304" pitchFamily="18" charset="0"/>
                <a:cs typeface="Times New Roman" panose="02020603050405020304" pitchFamily="18" charset="0"/>
              </a:rPr>
              <a:t>y))</a:t>
            </a:r>
          </a:p>
          <a:p>
            <a:pPr lvl="1"/>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Likewise, you can try other comparison operators (x &lt; y, x==y, x!=y, etc.)</a:t>
            </a:r>
          </a:p>
          <a:p>
            <a:pPr lvl="1"/>
            <a:endParaRPr lang="en-IN"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Ex- </a:t>
            </a:r>
          </a:p>
          <a:p>
            <a:pPr lvl="1"/>
            <a:r>
              <a:rPr lang="en-IN" sz="1600" dirty="0">
                <a:latin typeface="Times New Roman" panose="02020603050405020304" pitchFamily="18" charset="0"/>
                <a:cs typeface="Times New Roman" panose="02020603050405020304" pitchFamily="18" charset="0"/>
              </a:rPr>
              <a:t>      a= 20</a:t>
            </a:r>
          </a:p>
          <a:p>
            <a:pPr lvl="1"/>
            <a:r>
              <a:rPr lang="en-IN" sz="1600" dirty="0">
                <a:latin typeface="Times New Roman" panose="02020603050405020304" pitchFamily="18" charset="0"/>
                <a:cs typeface="Times New Roman" panose="02020603050405020304" pitchFamily="18" charset="0"/>
              </a:rPr>
              <a:t>      b= 20</a:t>
            </a:r>
          </a:p>
          <a:p>
            <a:pPr lvl="1"/>
            <a:r>
              <a:rPr lang="en-IN" sz="1600" dirty="0">
                <a:latin typeface="Times New Roman" panose="02020603050405020304" pitchFamily="18" charset="0"/>
                <a:cs typeface="Times New Roman" panose="02020603050405020304" pitchFamily="18" charset="0"/>
              </a:rPr>
              <a:t>      print</a:t>
            </a:r>
            <a:r>
              <a:rPr lang="en-US" sz="1600" dirty="0">
                <a:latin typeface="Times New Roman" panose="02020603050405020304" pitchFamily="18" charset="0"/>
                <a:cs typeface="Times New Roman" panose="02020603050405020304" pitchFamily="18" charset="0"/>
              </a:rPr>
              <a:t>(a &lt;= b)</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5D4F6F-A658-4646-BF72-7D4459C90F2E}"/>
              </a:ext>
            </a:extLst>
          </p:cNvPr>
          <p:cNvSpPr txBox="1"/>
          <p:nvPr/>
        </p:nvSpPr>
        <p:spPr>
          <a:xfrm>
            <a:off x="283779" y="399393"/>
            <a:ext cx="11508828" cy="7294305"/>
          </a:xfrm>
          <a:prstGeom prst="rect">
            <a:avLst/>
          </a:prstGeom>
          <a:noFill/>
        </p:spPr>
        <p:txBody>
          <a:bodyPr wrap="square" rtlCol="0">
            <a:spAutoFit/>
          </a:bodyPr>
          <a:lstStyle/>
          <a:p>
            <a:r>
              <a:rPr lang="en-IN" sz="2000" dirty="0">
                <a:solidFill>
                  <a:schemeClr val="accent2"/>
                </a:solidFill>
                <a:latin typeface="Times New Roman" panose="02020603050405020304" pitchFamily="18" charset="0"/>
                <a:cs typeface="Times New Roman" panose="02020603050405020304" pitchFamily="18" charset="0"/>
              </a:rPr>
              <a:t>Assignment Operators</a:t>
            </a:r>
          </a:p>
          <a:p>
            <a:pPr lvl="1"/>
            <a:r>
              <a:rPr lang="en-IN" b="1" dirty="0">
                <a:latin typeface="Times New Roman" panose="02020603050405020304" pitchFamily="18" charset="0"/>
                <a:cs typeface="Times New Roman" panose="02020603050405020304" pitchFamily="18" charset="0"/>
              </a:rPr>
              <a:t>Assignment Operators</a:t>
            </a:r>
            <a:r>
              <a:rPr lang="en-IN" dirty="0">
                <a:latin typeface="Times New Roman" panose="02020603050405020304" pitchFamily="18" charset="0"/>
                <a:cs typeface="Times New Roman" panose="02020603050405020304" pitchFamily="18" charset="0"/>
              </a:rPr>
              <a:t> in </a:t>
            </a:r>
            <a:r>
              <a:rPr lang="en-IN" b="1" dirty="0">
                <a:latin typeface="Times New Roman" panose="02020603050405020304" pitchFamily="18" charset="0"/>
                <a:cs typeface="Times New Roman" panose="02020603050405020304" pitchFamily="18" charset="0"/>
              </a:rPr>
              <a:t>Python</a:t>
            </a:r>
            <a:r>
              <a:rPr lang="en-IN" dirty="0">
                <a:latin typeface="Times New Roman" panose="02020603050405020304" pitchFamily="18" charset="0"/>
                <a:cs typeface="Times New Roman" panose="02020603050405020304" pitchFamily="18" charset="0"/>
              </a:rPr>
              <a:t> are used for assigning the value of the right operand to the left operand. Various assignment operators used in Python are (+=, – = , *=, /= , etc.).</a:t>
            </a:r>
          </a:p>
          <a:p>
            <a:pPr lvl="1"/>
            <a:endParaRPr lang="en-IN" sz="2000" dirty="0">
              <a:solidFill>
                <a:schemeClr val="accent2"/>
              </a:solidFill>
              <a:latin typeface="Times New Roman" panose="02020603050405020304" pitchFamily="18" charset="0"/>
              <a:cs typeface="Times New Roman" panose="02020603050405020304" pitchFamily="18" charset="0"/>
            </a:endParaRPr>
          </a:p>
          <a:p>
            <a:pPr lvl="1"/>
            <a:r>
              <a:rPr lang="en-IN" sz="1600" dirty="0">
                <a:solidFill>
                  <a:schemeClr val="accent1"/>
                </a:solidFill>
                <a:latin typeface="Times New Roman" panose="02020603050405020304" pitchFamily="18" charset="0"/>
                <a:cs typeface="Times New Roman" panose="02020603050405020304" pitchFamily="18" charset="0"/>
              </a:rPr>
              <a:t>Ex - </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num1 = 4</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num2 = 5</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Num3 =0</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Num3 += num1</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Num3 = num3+num1</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print(("Line 1 - Value of num1 : ", num1))</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print(("Line 2 - Value of num2 : ", num2))</a:t>
            </a:r>
          </a:p>
          <a:p>
            <a:endParaRPr lang="en-IN" sz="2000" dirty="0">
              <a:solidFill>
                <a:schemeClr val="accent2"/>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Example of compound assignment operator</a:t>
            </a:r>
          </a:p>
          <a:p>
            <a:pPr lvl="1"/>
            <a:r>
              <a:rPr lang="en-IN" sz="1600" dirty="0">
                <a:latin typeface="Times New Roman" panose="02020603050405020304" pitchFamily="18" charset="0"/>
                <a:cs typeface="Times New Roman" panose="02020603050405020304" pitchFamily="18" charset="0"/>
              </a:rPr>
              <a:t>We can also use a compound assignment operator, where you can add, subtract, multiply right operand to left and assign addition (or any other arithmetic function) to the left operand.</a:t>
            </a:r>
          </a:p>
          <a:p>
            <a:pPr lvl="1"/>
            <a:r>
              <a:rPr lang="en-IN" sz="1600" dirty="0">
                <a:latin typeface="Times New Roman" panose="02020603050405020304" pitchFamily="18" charset="0"/>
                <a:cs typeface="Times New Roman" panose="02020603050405020304" pitchFamily="18" charset="0"/>
              </a:rPr>
              <a:t>Step 1: Assign value to num1 and num2</a:t>
            </a:r>
          </a:p>
          <a:p>
            <a:pPr lvl="1"/>
            <a:r>
              <a:rPr lang="en-IN" sz="1600" dirty="0">
                <a:latin typeface="Times New Roman" panose="02020603050405020304" pitchFamily="18" charset="0"/>
                <a:cs typeface="Times New Roman" panose="02020603050405020304" pitchFamily="18" charset="0"/>
              </a:rPr>
              <a:t>Step 2: Add value of num1 and num2 (4+5=9)</a:t>
            </a:r>
          </a:p>
          <a:p>
            <a:pPr lvl="1"/>
            <a:r>
              <a:rPr lang="en-IN" sz="1600" dirty="0">
                <a:latin typeface="Times New Roman" panose="02020603050405020304" pitchFamily="18" charset="0"/>
                <a:cs typeface="Times New Roman" panose="02020603050405020304" pitchFamily="18" charset="0"/>
              </a:rPr>
              <a:t>Step 3: To this result add num1 to the output of Step 2 ( 9+4)</a:t>
            </a:r>
          </a:p>
          <a:p>
            <a:pPr lvl="1"/>
            <a:r>
              <a:rPr lang="en-IN" sz="1600" dirty="0">
                <a:latin typeface="Times New Roman" panose="02020603050405020304" pitchFamily="18" charset="0"/>
                <a:cs typeface="Times New Roman" panose="02020603050405020304" pitchFamily="18" charset="0"/>
              </a:rPr>
              <a:t>Step 4: It will print the final result as 13</a:t>
            </a:r>
          </a:p>
          <a:p>
            <a:pPr lvl="1"/>
            <a:endParaRPr lang="en-IN" sz="1600" dirty="0">
              <a:latin typeface="Times New Roman" panose="02020603050405020304" pitchFamily="18" charset="0"/>
              <a:cs typeface="Times New Roman" panose="02020603050405020304" pitchFamily="18" charset="0"/>
            </a:endParaRPr>
          </a:p>
          <a:p>
            <a:pPr lvl="1"/>
            <a:r>
              <a:rPr lang="en-IN" sz="1600" dirty="0">
                <a:solidFill>
                  <a:schemeClr val="accent1"/>
                </a:solidFill>
                <a:latin typeface="Times New Roman" panose="02020603050405020304" pitchFamily="18" charset="0"/>
                <a:cs typeface="Times New Roman" panose="02020603050405020304" pitchFamily="18" charset="0"/>
              </a:rPr>
              <a:t>Ex- </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num1 = 4</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num2 = 5</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res = num1 + num2</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res += num1</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print(("Line 1 - Result of + is ", res))</a:t>
            </a:r>
          </a:p>
          <a:p>
            <a:endParaRPr lang="en-US" dirty="0"/>
          </a:p>
        </p:txBody>
      </p:sp>
    </p:spTree>
    <p:extLst>
      <p:ext uri="{BB962C8B-B14F-4D97-AF65-F5344CB8AC3E}">
        <p14:creationId xmlns:p14="http://schemas.microsoft.com/office/powerpoint/2010/main" val="2829388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6AA61-76EA-5946-879F-36630F10BF7F}"/>
              </a:ext>
            </a:extLst>
          </p:cNvPr>
          <p:cNvSpPr txBox="1"/>
          <p:nvPr/>
        </p:nvSpPr>
        <p:spPr>
          <a:xfrm>
            <a:off x="388884" y="294290"/>
            <a:ext cx="11335406" cy="5755422"/>
          </a:xfrm>
          <a:prstGeom prst="rect">
            <a:avLst/>
          </a:prstGeom>
          <a:noFill/>
        </p:spPr>
        <p:txBody>
          <a:bodyPr wrap="square" rtlCol="0">
            <a:spAutoFit/>
          </a:bodyPr>
          <a:lstStyle/>
          <a:p>
            <a:endParaRPr lang="en-IN" sz="2000" dirty="0">
              <a:solidFill>
                <a:schemeClr val="accent2"/>
              </a:solidFill>
              <a:latin typeface="Times New Roman" panose="02020603050405020304" pitchFamily="18" charset="0"/>
              <a:cs typeface="Times New Roman" panose="02020603050405020304" pitchFamily="18" charset="0"/>
            </a:endParaRPr>
          </a:p>
          <a:p>
            <a:r>
              <a:rPr lang="en-IN" sz="2000" dirty="0">
                <a:solidFill>
                  <a:schemeClr val="accent2"/>
                </a:solidFill>
                <a:latin typeface="Times New Roman" panose="02020603050405020304" pitchFamily="18" charset="0"/>
                <a:cs typeface="Times New Roman" panose="02020603050405020304" pitchFamily="18" charset="0"/>
              </a:rPr>
              <a:t>Logical Operators or Bitwise Operators</a:t>
            </a:r>
          </a:p>
          <a:p>
            <a:pPr lvl="1"/>
            <a:r>
              <a:rPr lang="en-IN" sz="1600" dirty="0">
                <a:latin typeface="Times New Roman" panose="02020603050405020304" pitchFamily="18" charset="0"/>
                <a:cs typeface="Times New Roman" panose="02020603050405020304" pitchFamily="18" charset="0"/>
              </a:rPr>
              <a:t>Logical operators in Python are used for conditional statements are true or false. Logical operators in Python are AND, OR and NOT. For logical operators following condition are applied.</a:t>
            </a:r>
          </a:p>
          <a:p>
            <a:pPr lvl="1"/>
            <a:endParaRPr lang="en-IN" sz="1600" dirty="0">
              <a:solidFill>
                <a:schemeClr val="accent2"/>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AND operator – It returns TRUE if both the operands (right side and left side) are true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OR operator- It returns TRUE if either of the operand (right side or left side) is true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NOT operator- returns TRUE if operand is false</a:t>
            </a:r>
          </a:p>
          <a:p>
            <a:endParaRPr lang="en-IN" sz="2000" dirty="0">
              <a:solidFill>
                <a:schemeClr val="accent2"/>
              </a:solidFill>
              <a:latin typeface="Times New Roman" panose="02020603050405020304" pitchFamily="18" charset="0"/>
              <a:cs typeface="Times New Roman" panose="02020603050405020304" pitchFamily="18" charset="0"/>
            </a:endParaRPr>
          </a:p>
          <a:p>
            <a:pPr lvl="1"/>
            <a:r>
              <a:rPr lang="en-IN" sz="1600" dirty="0">
                <a:solidFill>
                  <a:schemeClr val="accent1"/>
                </a:solidFill>
                <a:latin typeface="Times New Roman" panose="02020603050405020304" pitchFamily="18" charset="0"/>
                <a:cs typeface="Times New Roman" panose="02020603050405020304" pitchFamily="18" charset="0"/>
              </a:rPr>
              <a:t>Ex – </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a = true</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b = false</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print(('a and b is’, a and b))</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print(('a or b is’, a or b))</a:t>
            </a:r>
          </a:p>
          <a:p>
            <a:pPr lvl="2"/>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print(('not a is’, not a))</a:t>
            </a:r>
          </a:p>
          <a:p>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dirty="0">
                <a:solidFill>
                  <a:schemeClr val="accent2"/>
                </a:solidFill>
                <a:latin typeface="Times New Roman" panose="02020603050405020304" pitchFamily="18" charset="0"/>
                <a:cs typeface="Times New Roman" panose="02020603050405020304" pitchFamily="18" charset="0"/>
              </a:rPr>
              <a:t>Membership Operators</a:t>
            </a:r>
          </a:p>
          <a:p>
            <a:pPr lvl="1"/>
            <a:r>
              <a:rPr lang="en-IN" sz="1600" dirty="0">
                <a:latin typeface="Times New Roman" panose="02020603050405020304" pitchFamily="18" charset="0"/>
                <a:cs typeface="Times New Roman" panose="02020603050405020304" pitchFamily="18" charset="0"/>
              </a:rPr>
              <a:t>These operators test for membership in a sequence such as lists, strings or tuples. There are two membership operators that are used in Python. (in, not in). It gives the result based on the variable present in specified sequence or string.</a:t>
            </a:r>
          </a:p>
          <a:p>
            <a:pPr lvl="2"/>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lvl="2"/>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97827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19707C-86A3-FC4E-9E65-E73FD961D2FE}"/>
              </a:ext>
            </a:extLst>
          </p:cNvPr>
          <p:cNvSpPr txBox="1"/>
          <p:nvPr/>
        </p:nvSpPr>
        <p:spPr>
          <a:xfrm>
            <a:off x="451945" y="420414"/>
            <a:ext cx="11246069" cy="5601533"/>
          </a:xfrm>
          <a:prstGeom prst="rect">
            <a:avLst/>
          </a:prstGeom>
          <a:noFill/>
        </p:spPr>
        <p:txBody>
          <a:bodyPr wrap="square" rtlCol="0">
            <a:spAutoFit/>
          </a:bodyPr>
          <a:lstStyle/>
          <a:p>
            <a:endParaRPr lang="en-IN" dirty="0">
              <a:solidFill>
                <a:schemeClr val="accent1"/>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 </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x = 4</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y = 8</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list = [1, 2, 3, 4, 5 ]</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if ( x in list ):</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print("Line 1 - x is available in the given list")</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else:</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print("Line 1 - x is not available in the given list")</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if ( y not in list ):</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print("Line 2 - y is not available in the given list")</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else:</a:t>
            </a:r>
          </a:p>
          <a:p>
            <a:pPr lvl="1"/>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   print("Line 2 - y is available in the given list")</a:t>
            </a:r>
          </a:p>
          <a:p>
            <a:endParaRPr lang="en-IN" sz="1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Declare the value for x and y</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Declare the value of list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 the “in” operator in code with if statement to check the value of x existing in the list and print the result accordingly</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Use the “not in” operator in code with if statement to check the value of y exist in the list and print the result accordingly</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Run the code- When the code run it gives the desired output</a:t>
            </a:r>
          </a:p>
          <a:p>
            <a:pPr lvl="1"/>
            <a:endParaRPr lang="en-IN" sz="1600" dirty="0">
              <a:latin typeface="Times New Roman" panose="02020603050405020304" pitchFamily="18" charset="0"/>
              <a:cs typeface="Times New Roman" panose="02020603050405020304" pitchFamily="18" charset="0"/>
            </a:endParaRPr>
          </a:p>
          <a:p>
            <a:pPr lvl="1"/>
            <a:endParaRPr lang="en-IN" sz="1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2896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68201-F67C-4E4C-AFE2-6671AB5FD18A}"/>
              </a:ext>
            </a:extLst>
          </p:cNvPr>
          <p:cNvSpPr txBox="1"/>
          <p:nvPr/>
        </p:nvSpPr>
        <p:spPr>
          <a:xfrm>
            <a:off x="241739" y="390160"/>
            <a:ext cx="11498316" cy="3447098"/>
          </a:xfrm>
          <a:prstGeom prst="rect">
            <a:avLst/>
          </a:prstGeom>
          <a:noFill/>
        </p:spPr>
        <p:txBody>
          <a:bodyPr wrap="square" rtlCol="0">
            <a:spAutoFit/>
          </a:bodyPr>
          <a:lstStyle/>
          <a:p>
            <a:r>
              <a:rPr lang="en-IN" sz="2000" dirty="0">
                <a:solidFill>
                  <a:schemeClr val="accent2"/>
                </a:solidFill>
                <a:latin typeface="Times New Roman" panose="02020603050405020304" pitchFamily="18" charset="0"/>
                <a:cs typeface="Times New Roman" panose="02020603050405020304" pitchFamily="18" charset="0"/>
              </a:rPr>
              <a:t>Identity Operators</a:t>
            </a:r>
          </a:p>
          <a:p>
            <a:pPr lvl="1"/>
            <a:r>
              <a:rPr lang="en-IN" sz="1600" b="1" dirty="0">
                <a:latin typeface="Times New Roman" panose="02020603050405020304" pitchFamily="18" charset="0"/>
                <a:cs typeface="Times New Roman" panose="02020603050405020304" pitchFamily="18" charset="0"/>
              </a:rPr>
              <a:t>Identity Operators in Python</a:t>
            </a:r>
            <a:r>
              <a:rPr lang="en-IN" sz="1600" dirty="0">
                <a:latin typeface="Times New Roman" panose="02020603050405020304" pitchFamily="18" charset="0"/>
                <a:cs typeface="Times New Roman" panose="02020603050405020304" pitchFamily="18" charset="0"/>
              </a:rPr>
              <a:t> are used to compare the memory location of two objects. The two identity operators used in Python are (is, is not).</a:t>
            </a:r>
          </a:p>
          <a:p>
            <a:pPr lvl="1"/>
            <a:r>
              <a:rPr lang="en-IN" sz="1600" dirty="0">
                <a:latin typeface="Times New Roman" panose="02020603050405020304" pitchFamily="18" charset="0"/>
                <a:cs typeface="Times New Roman" panose="02020603050405020304" pitchFamily="18" charset="0"/>
              </a:rPr>
              <a:t>Operator is: It returns true if two variables point the same object and false otherwise</a:t>
            </a:r>
          </a:p>
          <a:p>
            <a:pPr lvl="1"/>
            <a:r>
              <a:rPr lang="en-IN" sz="1600" dirty="0">
                <a:latin typeface="Times New Roman" panose="02020603050405020304" pitchFamily="18" charset="0"/>
                <a:cs typeface="Times New Roman" panose="02020603050405020304" pitchFamily="18" charset="0"/>
              </a:rPr>
              <a:t>Operator is not: It returns false if two variables point the same object and true otherwise</a:t>
            </a:r>
          </a:p>
          <a:p>
            <a:pPr lvl="1"/>
            <a:endParaRPr lang="en-IN"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A = (20/10)+30*120-30**(40+60)</a:t>
            </a:r>
          </a:p>
          <a:p>
            <a:pPr lvl="1"/>
            <a:endParaRPr lang="en-IN" sz="1600" dirty="0">
              <a:latin typeface="Times New Roman" panose="02020603050405020304" pitchFamily="18" charset="0"/>
              <a:cs typeface="Times New Roman" panose="02020603050405020304" pitchFamily="18" charset="0"/>
            </a:endParaRPr>
          </a:p>
          <a:p>
            <a:pPr lvl="1"/>
            <a:endParaRPr lang="en-IN" sz="1600" dirty="0">
              <a:latin typeface="Times New Roman" panose="02020603050405020304" pitchFamily="18" charset="0"/>
              <a:cs typeface="Times New Roman" panose="02020603050405020304" pitchFamily="18" charset="0"/>
            </a:endParaRPr>
          </a:p>
          <a:p>
            <a:pPr lvl="1"/>
            <a:endParaRPr lang="en-IN" sz="1600" dirty="0">
              <a:latin typeface="Times New Roman" panose="02020603050405020304" pitchFamily="18" charset="0"/>
              <a:cs typeface="Times New Roman" panose="02020603050405020304" pitchFamily="18" charset="0"/>
            </a:endParaRPr>
          </a:p>
          <a:p>
            <a:endParaRPr lang="en-IN" dirty="0"/>
          </a:p>
          <a:p>
            <a:endParaRPr lang="en-IN" dirty="0"/>
          </a:p>
          <a:p>
            <a:endParaRPr lang="en-US" dirty="0"/>
          </a:p>
        </p:txBody>
      </p:sp>
      <p:graphicFrame>
        <p:nvGraphicFramePr>
          <p:cNvPr id="4" name="Table 3">
            <a:extLst>
              <a:ext uri="{FF2B5EF4-FFF2-40B4-BE49-F238E27FC236}">
                <a16:creationId xmlns:a16="http://schemas.microsoft.com/office/drawing/2014/main" id="{365B5B50-096D-D045-AD3B-25C621D55BF1}"/>
              </a:ext>
            </a:extLst>
          </p:cNvPr>
          <p:cNvGraphicFramePr>
            <a:graphicFrameLocks noGrp="1"/>
          </p:cNvGraphicFramePr>
          <p:nvPr>
            <p:extLst>
              <p:ext uri="{D42A27DB-BD31-4B8C-83A1-F6EECF244321}">
                <p14:modId xmlns:p14="http://schemas.microsoft.com/office/powerpoint/2010/main" val="3256245663"/>
              </p:ext>
            </p:extLst>
          </p:nvPr>
        </p:nvGraphicFramePr>
        <p:xfrm>
          <a:off x="2085303" y="2423688"/>
          <a:ext cx="8021394" cy="3840480"/>
        </p:xfrm>
        <a:graphic>
          <a:graphicData uri="http://schemas.openxmlformats.org/drawingml/2006/table">
            <a:tbl>
              <a:tblPr/>
              <a:tblGrid>
                <a:gridCol w="3916104">
                  <a:extLst>
                    <a:ext uri="{9D8B030D-6E8A-4147-A177-3AD203B41FA5}">
                      <a16:colId xmlns:a16="http://schemas.microsoft.com/office/drawing/2014/main" val="2874047500"/>
                    </a:ext>
                  </a:extLst>
                </a:gridCol>
                <a:gridCol w="4105290">
                  <a:extLst>
                    <a:ext uri="{9D8B030D-6E8A-4147-A177-3AD203B41FA5}">
                      <a16:colId xmlns:a16="http://schemas.microsoft.com/office/drawing/2014/main" val="2442148752"/>
                    </a:ext>
                  </a:extLst>
                </a:gridCol>
              </a:tblGrid>
              <a:tr h="637628">
                <a:tc>
                  <a:txBody>
                    <a:bodyPr/>
                    <a:lstStyle/>
                    <a:p>
                      <a:pPr algn="l"/>
                      <a:r>
                        <a:rPr lang="en-IN" dirty="0">
                          <a:effectLst/>
                          <a:latin typeface="Times New Roman" panose="02020603050405020304" pitchFamily="18" charset="0"/>
                          <a:cs typeface="Times New Roman" panose="02020603050405020304" pitchFamily="18" charset="0"/>
                        </a:rPr>
                        <a:t>Operators (Decreasing order of precedence)</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tc>
                  <a:txBody>
                    <a:bodyPr/>
                    <a:lstStyle/>
                    <a:p>
                      <a:pPr algn="l"/>
                      <a:r>
                        <a:rPr lang="en-IN" dirty="0">
                          <a:effectLst/>
                          <a:latin typeface="Times New Roman" panose="02020603050405020304" pitchFamily="18" charset="0"/>
                          <a:cs typeface="Times New Roman" panose="02020603050405020304" pitchFamily="18" charset="0"/>
                        </a:rPr>
                        <a:t>Meaning</a:t>
                      </a:r>
                    </a:p>
                  </a:txBody>
                  <a:tcPr anchor="ctr">
                    <a:lnL>
                      <a:noFill/>
                    </a:lnL>
                    <a:lnR>
                      <a:noFill/>
                    </a:lnR>
                    <a:lnT>
                      <a:noFill/>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677931840"/>
                  </a:ext>
                </a:extLst>
              </a:tr>
              <a:tr h="364359">
                <a:tc>
                  <a:txBody>
                    <a:bodyPr/>
                    <a:lstStyle/>
                    <a:p>
                      <a:r>
                        <a:rPr lang="en-IN" dirty="0">
                          <a:effectLst/>
                          <a:latin typeface="Times New Roman" panose="02020603050405020304" pitchFamily="18" charset="0"/>
                          <a:cs typeface="Times New Roman" panose="02020603050405020304" pitchFamily="18" charset="0"/>
                        </a:rPr>
                        <a: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dirty="0">
                          <a:effectLst/>
                          <a:latin typeface="Times New Roman" panose="02020603050405020304" pitchFamily="18" charset="0"/>
                          <a:cs typeface="Times New Roman" panose="02020603050405020304" pitchFamily="18" charset="0"/>
                        </a:rPr>
                        <a:t>Exponent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4063168718"/>
                  </a:ext>
                </a:extLst>
              </a:tr>
              <a:tr h="637628">
                <a:tc>
                  <a:txBody>
                    <a:bodyPr/>
                    <a:lstStyle/>
                    <a:p>
                      <a:r>
                        <a:rPr lang="en-IN">
                          <a:effectLst/>
                          <a:latin typeface="Times New Roman" panose="02020603050405020304" pitchFamily="18" charset="0"/>
                          <a:cs typeface="Times New Roman" panose="02020603050405020304" pitchFamily="18" charset="0"/>
                        </a:rPr>
                        <a:t>*, /, //, %</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a:effectLst/>
                          <a:latin typeface="Times New Roman" panose="02020603050405020304" pitchFamily="18" charset="0"/>
                          <a:cs typeface="Times New Roman" panose="02020603050405020304" pitchFamily="18" charset="0"/>
                        </a:rPr>
                        <a:t>Multiplication, Division, Floor division, Modulus</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269072783"/>
                  </a:ext>
                </a:extLst>
              </a:tr>
              <a:tr h="364359">
                <a:tc>
                  <a:txBody>
                    <a:bodyPr/>
                    <a:lstStyle/>
                    <a:p>
                      <a:r>
                        <a:rPr lang="en-IN">
                          <a:effectLst/>
                          <a:latin typeface="Times New Roman" panose="02020603050405020304" pitchFamily="18" charset="0"/>
                          <a:cs typeface="Times New Roman" panose="02020603050405020304" pitchFamily="18" charset="0"/>
                        </a:rPr>
                        <a:t>+, –</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a:effectLst/>
                          <a:latin typeface="Times New Roman" panose="02020603050405020304" pitchFamily="18" charset="0"/>
                          <a:cs typeface="Times New Roman" panose="02020603050405020304" pitchFamily="18" charset="0"/>
                        </a:rPr>
                        <a:t>Addition, Subtraction</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203749904"/>
                  </a:ext>
                </a:extLst>
              </a:tr>
              <a:tr h="364359">
                <a:tc>
                  <a:txBody>
                    <a:bodyPr/>
                    <a:lstStyle/>
                    <a:p>
                      <a:r>
                        <a:rPr lang="en-IN">
                          <a:effectLst/>
                          <a:latin typeface="Times New Roman" panose="02020603050405020304" pitchFamily="18" charset="0"/>
                          <a:cs typeface="Times New Roman" panose="02020603050405020304" pitchFamily="18" charset="0"/>
                        </a:rPr>
                        <a:t>&lt;= &lt; &gt; &gt;=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a:effectLst/>
                          <a:latin typeface="Times New Roman" panose="02020603050405020304" pitchFamily="18" charset="0"/>
                          <a:cs typeface="Times New Roman" panose="02020603050405020304" pitchFamily="18" charset="0"/>
                        </a:rPr>
                        <a:t>Comparison operators</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114829915"/>
                  </a:ext>
                </a:extLst>
              </a:tr>
              <a:tr h="364359">
                <a:tc>
                  <a:txBody>
                    <a:bodyPr/>
                    <a:lstStyle/>
                    <a:p>
                      <a:r>
                        <a:rPr lang="en-IN" dirty="0">
                          <a:effectLst/>
                          <a:latin typeface="Times New Roman" panose="02020603050405020304" pitchFamily="18" charset="0"/>
                          <a:cs typeface="Times New Roman" panose="02020603050405020304" pitchFamily="18" charset="0"/>
                        </a:rPr>
                        <a:t>= %= /= //= -= += *= **=</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a:effectLst/>
                          <a:latin typeface="Times New Roman" panose="02020603050405020304" pitchFamily="18" charset="0"/>
                          <a:cs typeface="Times New Roman" panose="02020603050405020304" pitchFamily="18" charset="0"/>
                        </a:rPr>
                        <a:t>Assignment Operators</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54615347"/>
                  </a:ext>
                </a:extLst>
              </a:tr>
              <a:tr h="364359">
                <a:tc>
                  <a:txBody>
                    <a:bodyPr/>
                    <a:lstStyle/>
                    <a:p>
                      <a:r>
                        <a:rPr lang="en-IN">
                          <a:effectLst/>
                          <a:latin typeface="Times New Roman" panose="02020603050405020304" pitchFamily="18" charset="0"/>
                          <a:cs typeface="Times New Roman" panose="02020603050405020304" pitchFamily="18" charset="0"/>
                        </a:rPr>
                        <a:t>is is not</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tc>
                  <a:txBody>
                    <a:bodyPr/>
                    <a:lstStyle/>
                    <a:p>
                      <a:r>
                        <a:rPr lang="en-IN">
                          <a:effectLst/>
                          <a:latin typeface="Times New Roman" panose="02020603050405020304" pitchFamily="18" charset="0"/>
                          <a:cs typeface="Times New Roman" panose="02020603050405020304" pitchFamily="18" charset="0"/>
                        </a:rPr>
                        <a:t>Identity operators</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3854075537"/>
                  </a:ext>
                </a:extLst>
              </a:tr>
              <a:tr h="364359">
                <a:tc>
                  <a:txBody>
                    <a:bodyPr/>
                    <a:lstStyle/>
                    <a:p>
                      <a:r>
                        <a:rPr lang="en-IN">
                          <a:effectLst/>
                          <a:latin typeface="Times New Roman" panose="02020603050405020304" pitchFamily="18" charset="0"/>
                          <a:cs typeface="Times New Roman" panose="02020603050405020304" pitchFamily="18" charset="0"/>
                        </a:rPr>
                        <a:t>in not in</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r>
                        <a:rPr lang="en-IN">
                          <a:effectLst/>
                          <a:latin typeface="Times New Roman" panose="02020603050405020304" pitchFamily="18" charset="0"/>
                          <a:cs typeface="Times New Roman" panose="02020603050405020304" pitchFamily="18" charset="0"/>
                        </a:rPr>
                        <a:t>Membership operators</a:t>
                      </a:r>
                    </a:p>
                  </a:txBody>
                  <a:tcPr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492426528"/>
                  </a:ext>
                </a:extLst>
              </a:tr>
              <a:tr h="364359">
                <a:tc>
                  <a:txBody>
                    <a:bodyPr/>
                    <a:lstStyle/>
                    <a:p>
                      <a:r>
                        <a:rPr lang="en-IN">
                          <a:effectLst/>
                          <a:latin typeface="Times New Roman" panose="02020603050405020304" pitchFamily="18" charset="0"/>
                          <a:cs typeface="Times New Roman" panose="02020603050405020304" pitchFamily="18" charset="0"/>
                        </a:rPr>
                        <a:t>not or and</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tc>
                  <a:txBody>
                    <a:bodyPr/>
                    <a:lstStyle/>
                    <a:p>
                      <a:r>
                        <a:rPr lang="en-IN" dirty="0">
                          <a:effectLst/>
                          <a:latin typeface="Times New Roman" panose="02020603050405020304" pitchFamily="18" charset="0"/>
                          <a:cs typeface="Times New Roman" panose="02020603050405020304" pitchFamily="18" charset="0"/>
                        </a:rPr>
                        <a:t>Logical operators</a:t>
                      </a:r>
                    </a:p>
                  </a:txBody>
                  <a:tcPr anchor="ctr">
                    <a:lnL>
                      <a:noFill/>
                    </a:lnL>
                    <a:lnR>
                      <a:noFill/>
                    </a:lnR>
                    <a:lnT w="9525"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2655440298"/>
                  </a:ext>
                </a:extLst>
              </a:tr>
            </a:tbl>
          </a:graphicData>
        </a:graphic>
      </p:graphicFrame>
    </p:spTree>
    <p:extLst>
      <p:ext uri="{BB962C8B-B14F-4D97-AF65-F5344CB8AC3E}">
        <p14:creationId xmlns:p14="http://schemas.microsoft.com/office/powerpoint/2010/main" val="532885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32668-F812-874A-8F63-921B86882832}"/>
              </a:ext>
            </a:extLst>
          </p:cNvPr>
          <p:cNvSpPr txBox="1"/>
          <p:nvPr/>
        </p:nvSpPr>
        <p:spPr>
          <a:xfrm>
            <a:off x="105103" y="105103"/>
            <a:ext cx="11742967" cy="8402300"/>
          </a:xfrm>
          <a:prstGeom prst="rect">
            <a:avLst/>
          </a:prstGeom>
          <a:noFill/>
        </p:spPr>
        <p:txBody>
          <a:bodyPr wrap="square" rtlCol="0">
            <a:spAutoFit/>
          </a:bodyPr>
          <a:lstStyle/>
          <a:p>
            <a:r>
              <a:rPr lang="en-US" dirty="0">
                <a:solidFill>
                  <a:schemeClr val="accent1"/>
                </a:solidFill>
                <a:latin typeface="Times New Roman" panose="02020603050405020304" pitchFamily="18" charset="0"/>
                <a:cs typeface="Times New Roman" panose="02020603050405020304" pitchFamily="18" charset="0"/>
              </a:rPr>
              <a:t>Ex- </a:t>
            </a:r>
          </a:p>
          <a:p>
            <a:pPr lvl="1"/>
            <a:r>
              <a:rPr lang="en-US" sz="1600" dirty="0">
                <a:latin typeface="Times New Roman" panose="02020603050405020304" pitchFamily="18" charset="0"/>
                <a:cs typeface="Times New Roman" panose="02020603050405020304" pitchFamily="18" charset="0"/>
              </a:rPr>
              <a:t>x = 20</a:t>
            </a:r>
          </a:p>
          <a:p>
            <a:pPr lvl="1"/>
            <a:r>
              <a:rPr lang="en-US" sz="1600" dirty="0">
                <a:latin typeface="Times New Roman" panose="02020603050405020304" pitchFamily="18" charset="0"/>
                <a:cs typeface="Times New Roman" panose="02020603050405020304" pitchFamily="18" charset="0"/>
              </a:rPr>
              <a:t>y = 20</a:t>
            </a:r>
          </a:p>
          <a:p>
            <a:pPr lvl="1"/>
            <a:r>
              <a:rPr lang="en-US" sz="1600" dirty="0">
                <a:latin typeface="Times New Roman" panose="02020603050405020304" pitchFamily="18" charset="0"/>
                <a:cs typeface="Times New Roman" panose="02020603050405020304" pitchFamily="18" charset="0"/>
              </a:rPr>
              <a:t>if ( x is y ): </a:t>
            </a:r>
          </a:p>
          <a:p>
            <a:pPr lvl="1"/>
            <a:r>
              <a:rPr lang="en-US" sz="1600" dirty="0">
                <a:latin typeface="Times New Roman" panose="02020603050405020304" pitchFamily="18" charset="0"/>
                <a:cs typeface="Times New Roman" panose="02020603050405020304" pitchFamily="18" charset="0"/>
              </a:rPr>
              <a:t>	print("x &amp; y  SAME identity")</a:t>
            </a:r>
          </a:p>
          <a:p>
            <a:pPr lvl="1"/>
            <a:r>
              <a:rPr lang="en-US" sz="1600" dirty="0">
                <a:latin typeface="Times New Roman" panose="02020603050405020304" pitchFamily="18" charset="0"/>
                <a:cs typeface="Times New Roman" panose="02020603050405020304" pitchFamily="18" charset="0"/>
              </a:rPr>
              <a:t>y=30</a:t>
            </a:r>
          </a:p>
          <a:p>
            <a:pPr lvl="1"/>
            <a:r>
              <a:rPr lang="en-US" sz="1600" dirty="0">
                <a:latin typeface="Times New Roman" panose="02020603050405020304" pitchFamily="18" charset="0"/>
                <a:cs typeface="Times New Roman" panose="02020603050405020304" pitchFamily="18" charset="0"/>
              </a:rPr>
              <a:t>if ( x is not y ):</a:t>
            </a:r>
          </a:p>
          <a:p>
            <a:r>
              <a:rPr lang="en-US" sz="1600" dirty="0">
                <a:latin typeface="Times New Roman" panose="02020603050405020304" pitchFamily="18" charset="0"/>
                <a:cs typeface="Times New Roman" panose="02020603050405020304" pitchFamily="18" charset="0"/>
              </a:rPr>
              <a:t>	print("x &amp; y have DIFFERENT identity")</a:t>
            </a:r>
          </a:p>
          <a:p>
            <a:r>
              <a:rPr lang="en-IN" b="1" dirty="0">
                <a:solidFill>
                  <a:schemeClr val="accent2"/>
                </a:solidFill>
                <a:latin typeface="Times New Roman" panose="02020603050405020304" pitchFamily="18" charset="0"/>
                <a:cs typeface="Times New Roman" panose="02020603050405020304" pitchFamily="18" charset="0"/>
              </a:rPr>
              <a:t>Summary:</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Operators in a programming language are used to perform various operations on values and variables. In Python, you can use operators like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There are various methods for arithmetic calculation in Python as you can use the eval function, declare variable &amp; calculate, or call functions</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Comparison operators often referred as relational operators are used to compare the values on either side of them and determine the relation between them</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Python assignment operators are simply to assign the value to variable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Python also allows you to use a compound assignment operator, in a complicated arithmetic calculation, where you can assign the result of one operand to the other.</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AND operator – It returns TRUE if both the operands (right side and left side) are true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OR operator- It returns TRUE if either of the operand (right side or left side) is true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NOT operator- returns TRUE if operand is false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There are two membership operators that are used in Python. (in, not in).</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gives the result based on the variable present in specified sequence or string</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two identify operators used in Python are (is, is not)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It returns true if two variables point the same object and false otherwise</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Precedence operator can be useful when you have to set priority for which calculation need to be done first in a complex calculation.</a:t>
            </a:r>
          </a:p>
          <a:p>
            <a:br>
              <a:rPr lang="en-IN" dirty="0"/>
            </a:br>
            <a:endParaRPr lang="en-IN" dirty="0"/>
          </a:p>
          <a:p>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7830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7FF7DC-F34D-7F4C-84DE-8FF887998D17}"/>
              </a:ext>
            </a:extLst>
          </p:cNvPr>
          <p:cNvSpPr txBox="1"/>
          <p:nvPr/>
        </p:nvSpPr>
        <p:spPr>
          <a:xfrm>
            <a:off x="336331" y="430924"/>
            <a:ext cx="11519338" cy="7632859"/>
          </a:xfrm>
          <a:prstGeom prst="rect">
            <a:avLst/>
          </a:prstGeom>
          <a:noFill/>
        </p:spPr>
        <p:txBody>
          <a:bodyPr wrap="square" rtlCol="0">
            <a:spAutoFit/>
          </a:bodyPr>
          <a:lstStyle/>
          <a:p>
            <a:r>
              <a:rPr lang="en-US" sz="2400" dirty="0">
                <a:solidFill>
                  <a:schemeClr val="accent2"/>
                </a:solidFill>
                <a:latin typeface="Times New Roman" panose="02020603050405020304" pitchFamily="18" charset="0"/>
                <a:cs typeface="Times New Roman" panose="02020603050405020304" pitchFamily="18" charset="0"/>
              </a:rPr>
              <a:t>Python Comments</a:t>
            </a:r>
          </a:p>
          <a:p>
            <a:pPr lvl="1"/>
            <a:r>
              <a:rPr lang="en-IN" sz="1600" dirty="0">
                <a:latin typeface="Times New Roman" panose="02020603050405020304" pitchFamily="18" charset="0"/>
                <a:cs typeface="Times New Roman" panose="02020603050405020304" pitchFamily="18" charset="0"/>
              </a:rPr>
              <a:t>Python Comment is an essential tool for the programmers. Comments are generally used to explain the code. We can easily understand the code if it has a proper explanation. A good programmer must use the comments because in the future anyone wants to modify the code as well as implement the new module; then, it can be done easily.</a:t>
            </a:r>
          </a:p>
          <a:p>
            <a:pPr lvl="1"/>
            <a:endParaRPr lang="en-IN" sz="1600"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Types of comments.</a:t>
            </a:r>
          </a:p>
          <a:p>
            <a:pPr lvl="1"/>
            <a:r>
              <a:rPr lang="en-IN" sz="1600" dirty="0">
                <a:latin typeface="Times New Roman" panose="02020603050405020304" pitchFamily="18" charset="0"/>
                <a:cs typeface="Times New Roman" panose="02020603050405020304" pitchFamily="18" charset="0"/>
              </a:rPr>
              <a:t>1. Single line</a:t>
            </a:r>
          </a:p>
          <a:p>
            <a:pPr lvl="1"/>
            <a:r>
              <a:rPr lang="en-IN" sz="1600" dirty="0">
                <a:latin typeface="Times New Roman" panose="02020603050405020304" pitchFamily="18" charset="0"/>
                <a:cs typeface="Times New Roman" panose="02020603050405020304" pitchFamily="18" charset="0"/>
              </a:rPr>
              <a:t>2. Multi-line comments</a:t>
            </a:r>
          </a:p>
          <a:p>
            <a:pPr lvl="1"/>
            <a:r>
              <a:rPr lang="en-IN" sz="1600" dirty="0">
                <a:latin typeface="Times New Roman" panose="02020603050405020304" pitchFamily="18" charset="0"/>
                <a:cs typeface="Times New Roman" panose="02020603050405020304" pitchFamily="18" charset="0"/>
              </a:rPr>
              <a:t>3. Docstrings Comment</a:t>
            </a:r>
          </a:p>
          <a:p>
            <a:endParaRPr lang="en-IN" sz="1600"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Single line  -</a:t>
            </a:r>
          </a:p>
          <a:p>
            <a:r>
              <a:rPr lang="en-IN" sz="1600" dirty="0">
                <a:latin typeface="Times New Roman" panose="02020603050405020304" pitchFamily="18" charset="0"/>
                <a:cs typeface="Times New Roman" panose="02020603050405020304" pitchFamily="18" charset="0"/>
              </a:rPr>
              <a:t>        To apply the comment in the code we use the hash(#) at the beginning of the statement or code.</a:t>
            </a:r>
          </a:p>
          <a:p>
            <a:r>
              <a:rPr lang="en-IN" sz="1600" dirty="0">
                <a:latin typeface="Times New Roman" panose="02020603050405020304" pitchFamily="18" charset="0"/>
                <a:cs typeface="Times New Roman" panose="02020603050405020304" pitchFamily="18" charset="0"/>
              </a:rPr>
              <a:t>        </a:t>
            </a:r>
            <a:r>
              <a:rPr lang="en-IN" sz="1600" dirty="0">
                <a:solidFill>
                  <a:schemeClr val="accent1"/>
                </a:solidFill>
                <a:latin typeface="Times New Roman" panose="02020603050405020304" pitchFamily="18" charset="0"/>
                <a:cs typeface="Times New Roman" panose="02020603050405020304" pitchFamily="18" charset="0"/>
              </a:rPr>
              <a:t>Ex - </a:t>
            </a:r>
          </a:p>
          <a:p>
            <a:pPr lvl="1"/>
            <a:r>
              <a:rPr lang="en-IN" sz="1600" dirty="0">
                <a:latin typeface="Times New Roman" panose="02020603050405020304" pitchFamily="18" charset="0"/>
                <a:cs typeface="Times New Roman" panose="02020603050405020304" pitchFamily="18" charset="0"/>
              </a:rPr>
              <a:t>#This is the print statement  </a:t>
            </a:r>
          </a:p>
          <a:p>
            <a:pPr lvl="1"/>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("Hello Python") </a:t>
            </a:r>
          </a:p>
          <a:p>
            <a:endParaRPr lang="en-IN" sz="1600"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Multi-line comments</a:t>
            </a:r>
          </a:p>
          <a:p>
            <a:pPr lvl="1"/>
            <a:r>
              <a:rPr lang="en-IN" sz="1600" dirty="0">
                <a:latin typeface="Times New Roman" panose="02020603050405020304" pitchFamily="18" charset="0"/>
                <a:cs typeface="Times New Roman" panose="02020603050405020304" pitchFamily="18" charset="0"/>
              </a:rPr>
              <a:t>We must use the hash(#) at the beginning of every line of code to apply the multiline Python comment.</a:t>
            </a:r>
          </a:p>
          <a:p>
            <a:pPr lvl="1"/>
            <a:r>
              <a:rPr lang="en-IN" sz="1600" dirty="0">
                <a:solidFill>
                  <a:schemeClr val="accent1"/>
                </a:solidFill>
                <a:latin typeface="Times New Roman" panose="02020603050405020304" pitchFamily="18" charset="0"/>
                <a:cs typeface="Times New Roman" panose="02020603050405020304" pitchFamily="18" charset="0"/>
              </a:rPr>
              <a:t>Ex - </a:t>
            </a:r>
          </a:p>
          <a:p>
            <a:pPr lvl="1"/>
            <a:r>
              <a:rPr lang="en-IN" sz="1600" dirty="0">
                <a:latin typeface="Times New Roman" panose="02020603050405020304" pitchFamily="18" charset="0"/>
                <a:cs typeface="Times New Roman" panose="02020603050405020304" pitchFamily="18" charset="0"/>
              </a:rPr>
              <a:t># First line of the comment   </a:t>
            </a:r>
          </a:p>
          <a:p>
            <a:pPr lvl="1"/>
            <a:r>
              <a:rPr lang="en-IN" sz="1600" dirty="0">
                <a:latin typeface="Times New Roman" panose="02020603050405020304" pitchFamily="18" charset="0"/>
                <a:cs typeface="Times New Roman" panose="02020603050405020304" pitchFamily="18" charset="0"/>
              </a:rPr>
              <a:t># Second line of the comment  </a:t>
            </a:r>
          </a:p>
          <a:p>
            <a:pPr lvl="1"/>
            <a:r>
              <a:rPr lang="en-IN" sz="1600" dirty="0">
                <a:latin typeface="Times New Roman" panose="02020603050405020304" pitchFamily="18" charset="0"/>
                <a:cs typeface="Times New Roman" panose="02020603050405020304" pitchFamily="18" charset="0"/>
              </a:rPr>
              <a:t># Third line of the comment </a:t>
            </a:r>
          </a:p>
          <a:p>
            <a:pPr lvl="1"/>
            <a:r>
              <a:rPr lang="en-IN" dirty="0" err="1"/>
              <a:t>a,b</a:t>
            </a:r>
            <a:r>
              <a:rPr lang="en-IN" dirty="0"/>
              <a:t> = 5 ,10  </a:t>
            </a:r>
          </a:p>
          <a:p>
            <a:pPr lvl="1"/>
            <a:r>
              <a:rPr lang="en-IN" b="1" dirty="0"/>
              <a:t>print</a:t>
            </a:r>
            <a:r>
              <a:rPr lang="en-IN" dirty="0"/>
              <a:t>("The sum is:", </a:t>
            </a:r>
            <a:r>
              <a:rPr lang="en-IN" dirty="0" err="1"/>
              <a:t>a+b</a:t>
            </a:r>
            <a:r>
              <a:rPr lang="en-IN" dirty="0"/>
              <a:t> )  </a:t>
            </a:r>
          </a:p>
          <a:p>
            <a:pPr lvl="1"/>
            <a:r>
              <a:rPr lang="en-IN" sz="1600" dirty="0"/>
              <a:t> </a:t>
            </a:r>
          </a:p>
          <a:p>
            <a:endParaRPr lang="en-IN" dirty="0"/>
          </a:p>
          <a:p>
            <a:endParaRPr lang="en-IN" dirty="0"/>
          </a:p>
          <a:p>
            <a:endParaRPr lang="en-US" dirty="0"/>
          </a:p>
        </p:txBody>
      </p:sp>
    </p:spTree>
    <p:extLst>
      <p:ext uri="{BB962C8B-B14F-4D97-AF65-F5344CB8AC3E}">
        <p14:creationId xmlns:p14="http://schemas.microsoft.com/office/powerpoint/2010/main" val="33451988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BB1F8D-D63D-1C4B-9FB8-064AEF727370}"/>
              </a:ext>
            </a:extLst>
          </p:cNvPr>
          <p:cNvSpPr txBox="1"/>
          <p:nvPr/>
        </p:nvSpPr>
        <p:spPr>
          <a:xfrm>
            <a:off x="504497" y="346841"/>
            <a:ext cx="11098924" cy="6524863"/>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Docstrings Comment</a:t>
            </a:r>
          </a:p>
          <a:p>
            <a:r>
              <a:rPr lang="en-IN" sz="1600" dirty="0">
                <a:latin typeface="Times New Roman" panose="02020603050405020304" pitchFamily="18" charset="0"/>
                <a:cs typeface="Times New Roman" panose="02020603050405020304" pitchFamily="18" charset="0"/>
              </a:rPr>
              <a:t>         The docstring comment is mostly used in the module, function, class or method. It is a documentation Python string.</a:t>
            </a:r>
          </a:p>
          <a:p>
            <a:r>
              <a:rPr lang="en-IN" sz="1600" dirty="0">
                <a:latin typeface="Times New Roman" panose="02020603050405020304" pitchFamily="18" charset="0"/>
                <a:cs typeface="Times New Roman" panose="02020603050405020304" pitchFamily="18" charset="0"/>
              </a:rPr>
              <a:t>         </a:t>
            </a:r>
            <a:r>
              <a:rPr lang="en-IN" sz="1600" dirty="0">
                <a:solidFill>
                  <a:schemeClr val="accent1"/>
                </a:solidFill>
                <a:latin typeface="Times New Roman" panose="02020603050405020304" pitchFamily="18" charset="0"/>
                <a:cs typeface="Times New Roman" panose="02020603050405020304" pitchFamily="18" charset="0"/>
              </a:rPr>
              <a:t>Ex - </a:t>
            </a:r>
          </a:p>
          <a:p>
            <a:pPr lvl="2"/>
            <a:r>
              <a:rPr lang="en-IN" sz="1600" b="1" dirty="0">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intro():  </a:t>
            </a:r>
          </a:p>
          <a:p>
            <a:pPr lvl="2"/>
            <a:r>
              <a:rPr lang="en-IN" sz="1600" dirty="0">
                <a:latin typeface="Times New Roman" panose="02020603050405020304" pitchFamily="18" charset="0"/>
                <a:cs typeface="Times New Roman" panose="02020603050405020304" pitchFamily="18" charset="0"/>
              </a:rPr>
              <a:t>  """</a:t>
            </a:r>
          </a:p>
          <a:p>
            <a:pPr lvl="2"/>
            <a:r>
              <a:rPr lang="en-IN" sz="1600" dirty="0">
                <a:latin typeface="Times New Roman" panose="02020603050405020304" pitchFamily="18" charset="0"/>
                <a:cs typeface="Times New Roman" panose="02020603050405020304" pitchFamily="18" charset="0"/>
              </a:rPr>
              <a:t>  This function prints  Hi python</a:t>
            </a:r>
          </a:p>
          <a:p>
            <a:pPr lvl="2"/>
            <a:r>
              <a:rPr lang="en-IN" sz="1600" dirty="0">
                <a:latin typeface="Times New Roman" panose="02020603050405020304" pitchFamily="18" charset="0"/>
                <a:cs typeface="Times New Roman" panose="02020603050405020304" pitchFamily="18" charset="0"/>
              </a:rPr>
              <a:t>   hello</a:t>
            </a:r>
          </a:p>
          <a:p>
            <a:pPr lvl="2"/>
            <a:r>
              <a:rPr lang="en-IN" sz="1600" dirty="0">
                <a:latin typeface="Times New Roman" panose="02020603050405020304" pitchFamily="18" charset="0"/>
                <a:cs typeface="Times New Roman" panose="02020603050405020304" pitchFamily="18" charset="0"/>
              </a:rPr>
              <a:t>   hi</a:t>
            </a:r>
          </a:p>
          <a:p>
            <a:pPr lvl="2"/>
            <a:r>
              <a:rPr lang="en-IN" sz="1600" dirty="0">
                <a:latin typeface="Times New Roman" panose="02020603050405020304" pitchFamily="18" charset="0"/>
                <a:cs typeface="Times New Roman" panose="02020603050405020304" pitchFamily="18" charset="0"/>
              </a:rPr>
              <a:t>  """  </a:t>
            </a:r>
          </a:p>
          <a:p>
            <a:pPr lvl="2"/>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("Hi python")   </a:t>
            </a:r>
          </a:p>
          <a:p>
            <a:pPr lvl="2"/>
            <a:r>
              <a:rPr lang="en-IN" sz="1600" dirty="0">
                <a:latin typeface="Times New Roman" panose="02020603050405020304" pitchFamily="18" charset="0"/>
                <a:cs typeface="Times New Roman" panose="02020603050405020304" pitchFamily="18" charset="0"/>
              </a:rPr>
              <a:t>           </a:t>
            </a:r>
          </a:p>
          <a:p>
            <a:pPr lvl="2"/>
            <a:r>
              <a:rPr lang="en-IN" sz="1600" dirty="0">
                <a:latin typeface="Times New Roman" panose="02020603050405020304" pitchFamily="18" charset="0"/>
                <a:cs typeface="Times New Roman" panose="02020603050405020304" pitchFamily="18" charset="0"/>
              </a:rPr>
              <a:t>intro()  </a:t>
            </a:r>
          </a:p>
          <a:p>
            <a:pPr lvl="1"/>
            <a:r>
              <a:rPr lang="en-IN" sz="1600" dirty="0">
                <a:latin typeface="Times New Roman" panose="02020603050405020304" pitchFamily="18" charset="0"/>
                <a:cs typeface="Times New Roman" panose="02020603050405020304" pitchFamily="18" charset="0"/>
              </a:rPr>
              <a:t>         </a:t>
            </a:r>
            <a:r>
              <a:rPr lang="en-IN" sz="1600" dirty="0">
                <a:solidFill>
                  <a:schemeClr val="accent1"/>
                </a:solidFill>
                <a:latin typeface="Times New Roman" panose="02020603050405020304" pitchFamily="18" charset="0"/>
                <a:cs typeface="Times New Roman" panose="02020603050405020304" pitchFamily="18" charset="0"/>
              </a:rPr>
              <a:t>Output:</a:t>
            </a:r>
            <a:r>
              <a:rPr lang="en-IN" sz="1600" dirty="0">
                <a:latin typeface="Times New Roman" panose="02020603050405020304" pitchFamily="18" charset="0"/>
                <a:cs typeface="Times New Roman" panose="02020603050405020304" pitchFamily="18" charset="0"/>
              </a:rPr>
              <a:t> Hi python</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We can check a function's docstring by using the __doc__ attribute.</a:t>
            </a:r>
          </a:p>
          <a:p>
            <a:pPr lvl="1"/>
            <a:r>
              <a:rPr lang="en-IN" sz="1600" dirty="0">
                <a:latin typeface="Times New Roman" panose="02020603050405020304" pitchFamily="18" charset="0"/>
                <a:cs typeface="Times New Roman" panose="02020603050405020304" pitchFamily="18" charset="0"/>
              </a:rPr>
              <a:t>Generally, four whitespaces are used as the indentation. The amount of indentation depends on user, but it must be consistent throughout that block.</a:t>
            </a:r>
          </a:p>
          <a:p>
            <a:r>
              <a:rPr lang="en-IN" sz="1600" dirty="0">
                <a:latin typeface="Times New Roman" panose="02020603050405020304" pitchFamily="18" charset="0"/>
                <a:cs typeface="Times New Roman" panose="02020603050405020304" pitchFamily="18" charset="0"/>
              </a:rPr>
              <a:t>         </a:t>
            </a:r>
            <a:r>
              <a:rPr lang="en-IN" sz="1600" dirty="0">
                <a:solidFill>
                  <a:schemeClr val="accent1"/>
                </a:solidFill>
                <a:latin typeface="Times New Roman" panose="02020603050405020304" pitchFamily="18" charset="0"/>
                <a:cs typeface="Times New Roman" panose="02020603050405020304" pitchFamily="18" charset="0"/>
              </a:rPr>
              <a:t>Ex - </a:t>
            </a:r>
          </a:p>
          <a:p>
            <a:pPr lvl="2"/>
            <a:r>
              <a:rPr lang="en-IN" sz="1600" b="1" dirty="0">
                <a:latin typeface="Times New Roman" panose="02020603050405020304" pitchFamily="18" charset="0"/>
                <a:cs typeface="Times New Roman" panose="02020603050405020304" pitchFamily="18" charset="0"/>
              </a:rPr>
              <a:t>def</a:t>
            </a:r>
            <a:r>
              <a:rPr lang="en-IN" sz="1600" dirty="0">
                <a:latin typeface="Times New Roman" panose="02020603050405020304" pitchFamily="18" charset="0"/>
                <a:cs typeface="Times New Roman" panose="02020603050405020304" pitchFamily="18" charset="0"/>
              </a:rPr>
              <a:t> intro():  </a:t>
            </a:r>
          </a:p>
          <a:p>
            <a:pPr lvl="2"/>
            <a:r>
              <a:rPr lang="en-IN" sz="1600" dirty="0">
                <a:latin typeface="Times New Roman" panose="02020603050405020304" pitchFamily="18" charset="0"/>
                <a:cs typeface="Times New Roman" panose="02020603050405020304" pitchFamily="18" charset="0"/>
              </a:rPr>
              <a:t>  """ </a:t>
            </a:r>
          </a:p>
          <a:p>
            <a:pPr lvl="2"/>
            <a:r>
              <a:rPr lang="en-IN" sz="1600" dirty="0">
                <a:latin typeface="Times New Roman" panose="02020603050405020304" pitchFamily="18" charset="0"/>
                <a:cs typeface="Times New Roman" panose="02020603050405020304" pitchFamily="18" charset="0"/>
              </a:rPr>
              <a:t>  This function prints  Hi python</a:t>
            </a:r>
          </a:p>
          <a:p>
            <a:pPr lvl="2"/>
            <a:r>
              <a:rPr lang="en-IN" sz="1600" dirty="0">
                <a:latin typeface="Times New Roman" panose="02020603050405020304" pitchFamily="18" charset="0"/>
                <a:cs typeface="Times New Roman" panose="02020603050405020304" pitchFamily="18" charset="0"/>
              </a:rPr>
              <a:t>  """  </a:t>
            </a:r>
          </a:p>
          <a:p>
            <a:pPr lvl="2"/>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 Hi python ")              </a:t>
            </a:r>
          </a:p>
          <a:p>
            <a:pPr lvl="2"/>
            <a:r>
              <a:rPr lang="en-IN" sz="1600" dirty="0" err="1">
                <a:latin typeface="Times New Roman" panose="02020603050405020304" pitchFamily="18" charset="0"/>
                <a:cs typeface="Times New Roman" panose="02020603050405020304" pitchFamily="18" charset="0"/>
              </a:rPr>
              <a:t>intro.__doc</a:t>
            </a:r>
            <a:r>
              <a:rPr lang="en-IN" sz="1600" dirty="0">
                <a:latin typeface="Times New Roman" panose="02020603050405020304" pitchFamily="18" charset="0"/>
                <a:cs typeface="Times New Roman" panose="02020603050405020304" pitchFamily="18" charset="0"/>
              </a:rPr>
              <a:t>__ </a:t>
            </a:r>
          </a:p>
          <a:p>
            <a:pPr lvl="2"/>
            <a:endParaRPr lang="en-IN" sz="1600" dirty="0">
              <a:latin typeface="Times New Roman" panose="02020603050405020304" pitchFamily="18" charset="0"/>
              <a:cs typeface="Times New Roman" panose="02020603050405020304" pitchFamily="18" charset="0"/>
            </a:endParaRPr>
          </a:p>
          <a:p>
            <a:pPr lvl="2"/>
            <a:r>
              <a:rPr lang="en-IN" sz="1600" dirty="0">
                <a:solidFill>
                  <a:schemeClr val="accent1"/>
                </a:solidFill>
                <a:latin typeface="Times New Roman" panose="02020603050405020304" pitchFamily="18" charset="0"/>
                <a:cs typeface="Times New Roman" panose="02020603050405020304" pitchFamily="18" charset="0"/>
              </a:rPr>
              <a:t>Output: </a:t>
            </a:r>
            <a:r>
              <a:rPr lang="en-IN" sz="1600" dirty="0">
                <a:latin typeface="Times New Roman" panose="02020603050405020304" pitchFamily="18" charset="0"/>
                <a:cs typeface="Times New Roman" panose="02020603050405020304" pitchFamily="18" charset="0"/>
              </a:rPr>
              <a:t>'\n This function prints Hello Joseph\n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393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3ED17-F3B7-1143-A4FC-3A4B469801B2}"/>
              </a:ext>
            </a:extLst>
          </p:cNvPr>
          <p:cNvSpPr txBox="1"/>
          <p:nvPr/>
        </p:nvSpPr>
        <p:spPr>
          <a:xfrm>
            <a:off x="420413" y="273269"/>
            <a:ext cx="11372193" cy="6555641"/>
          </a:xfrm>
          <a:prstGeom prst="rect">
            <a:avLst/>
          </a:prstGeom>
          <a:noFill/>
        </p:spPr>
        <p:txBody>
          <a:bodyPr wrap="square" rtlCol="0">
            <a:spAutoFit/>
          </a:bodyPr>
          <a:lstStyle/>
          <a:p>
            <a:r>
              <a:rPr lang="en-IN" sz="2400" dirty="0">
                <a:solidFill>
                  <a:schemeClr val="accent2"/>
                </a:solidFill>
                <a:highlight>
                  <a:srgbClr val="000000"/>
                </a:highlight>
                <a:latin typeface="Times New Roman" panose="02020603050405020304" pitchFamily="18" charset="0"/>
                <a:cs typeface="Times New Roman" panose="02020603050405020304" pitchFamily="18" charset="0"/>
              </a:rPr>
              <a:t>Data Types </a:t>
            </a:r>
          </a:p>
          <a:p>
            <a:endParaRPr lang="en-IN"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Variables can hold values, and every value has a data-type. Python is a dynamically typed language; hence we do not need to define the type of the variable while declaring it. The interpreter implicitly binds the value with its type.</a:t>
            </a:r>
            <a:endParaRPr lang="en-IN" dirty="0">
              <a:solidFill>
                <a:schemeClr val="accent2"/>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 5 </a:t>
            </a:r>
          </a:p>
          <a:p>
            <a:endParaRPr lang="en-IN"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variable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holds integer value five and we did not define its type. Python interpreter will automatically interpret variables </a:t>
            </a:r>
            <a:r>
              <a:rPr lang="en-IN" b="1" dirty="0">
                <a:latin typeface="Times New Roman" panose="02020603050405020304" pitchFamily="18" charset="0"/>
                <a:cs typeface="Times New Roman" panose="02020603050405020304" pitchFamily="18" charset="0"/>
              </a:rPr>
              <a:t>a</a:t>
            </a:r>
            <a:r>
              <a:rPr lang="en-IN" dirty="0">
                <a:latin typeface="Times New Roman" panose="02020603050405020304" pitchFamily="18" charset="0"/>
                <a:cs typeface="Times New Roman" panose="02020603050405020304" pitchFamily="18" charset="0"/>
              </a:rPr>
              <a:t> as an integer type.</a:t>
            </a:r>
            <a:endParaRPr lang="en-IN"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 enables us to check the type of the variable used in the program. Python provides us the </a:t>
            </a:r>
            <a:r>
              <a:rPr lang="en-IN" b="1" dirty="0">
                <a:latin typeface="Times New Roman" panose="02020603050405020304" pitchFamily="18" charset="0"/>
                <a:cs typeface="Times New Roman" panose="02020603050405020304" pitchFamily="18" charset="0"/>
              </a:rPr>
              <a:t>type()</a:t>
            </a:r>
            <a:r>
              <a:rPr lang="en-IN" dirty="0">
                <a:latin typeface="Times New Roman" panose="02020603050405020304" pitchFamily="18" charset="0"/>
                <a:cs typeface="Times New Roman" panose="02020603050405020304" pitchFamily="18" charset="0"/>
              </a:rPr>
              <a:t> function, which returns the type of the variable passed.</a:t>
            </a:r>
          </a:p>
          <a:p>
            <a:endParaRPr lang="en-IN" dirty="0">
              <a:solidFill>
                <a:schemeClr val="accent2"/>
              </a:solidFill>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 </a:t>
            </a:r>
          </a:p>
          <a:p>
            <a:r>
              <a:rPr lang="en-IN" dirty="0">
                <a:latin typeface="Times New Roman" panose="02020603050405020304" pitchFamily="18" charset="0"/>
                <a:cs typeface="Times New Roman" panose="02020603050405020304" pitchFamily="18" charset="0"/>
              </a:rPr>
              <a:t>a=10  </a:t>
            </a:r>
          </a:p>
          <a:p>
            <a:r>
              <a:rPr lang="en-IN" dirty="0">
                <a:latin typeface="Times New Roman" panose="02020603050405020304" pitchFamily="18" charset="0"/>
                <a:cs typeface="Times New Roman" panose="02020603050405020304" pitchFamily="18" charset="0"/>
              </a:rPr>
              <a:t>b="Hi Python"  </a:t>
            </a:r>
          </a:p>
          <a:p>
            <a:r>
              <a:rPr lang="en-IN" dirty="0">
                <a:latin typeface="Times New Roman" panose="02020603050405020304" pitchFamily="18" charset="0"/>
                <a:cs typeface="Times New Roman" panose="02020603050405020304" pitchFamily="18" charset="0"/>
              </a:rPr>
              <a:t>c = 10.5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(type(a))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(type(b))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(type(c)) </a:t>
            </a:r>
          </a:p>
          <a:p>
            <a:endParaRPr lang="en-IN" dirty="0">
              <a:solidFill>
                <a:schemeClr val="accent2"/>
              </a:solidFill>
              <a:latin typeface="Times New Roman" panose="02020603050405020304" pitchFamily="18" charset="0"/>
              <a:cs typeface="Times New Roman" panose="02020603050405020304" pitchFamily="18" charset="0"/>
            </a:endParaRPr>
          </a:p>
          <a:p>
            <a:r>
              <a:rPr lang="en-IN" dirty="0">
                <a:solidFill>
                  <a:schemeClr val="accent2"/>
                </a:solidFill>
                <a:latin typeface="Times New Roman" panose="02020603050405020304" pitchFamily="18" charset="0"/>
                <a:cs typeface="Times New Roman" panose="02020603050405020304" pitchFamily="18" charset="0"/>
              </a:rPr>
              <a:t>Output- </a:t>
            </a:r>
          </a:p>
          <a:p>
            <a:r>
              <a:rPr lang="en-IN" dirty="0">
                <a:latin typeface="Times New Roman" panose="02020603050405020304" pitchFamily="18" charset="0"/>
                <a:cs typeface="Times New Roman" panose="02020603050405020304" pitchFamily="18" charset="0"/>
              </a:rPr>
              <a:t>&lt;type 'int’&gt; &lt;type 'str’&gt;&lt;type 'float'&gt;</a:t>
            </a:r>
            <a:endParaRPr lang="en-IN" dirty="0">
              <a:solidFill>
                <a:schemeClr val="accent2"/>
              </a:solidFill>
              <a:latin typeface="Times New Roman" panose="02020603050405020304" pitchFamily="18" charset="0"/>
              <a:cs typeface="Times New Roman" panose="02020603050405020304" pitchFamily="18" charset="0"/>
            </a:endParaRPr>
          </a:p>
          <a:p>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14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597660-4BE3-E740-BD41-A21C91111B98}"/>
              </a:ext>
            </a:extLst>
          </p:cNvPr>
          <p:cNvSpPr txBox="1"/>
          <p:nvPr/>
        </p:nvSpPr>
        <p:spPr>
          <a:xfrm>
            <a:off x="1028700" y="2522483"/>
            <a:ext cx="2628900" cy="2017986"/>
          </a:xfrm>
          <a:prstGeom prst="rect">
            <a:avLst/>
          </a:prstGeom>
          <a:noFill/>
        </p:spPr>
        <p:txBody>
          <a:bodyPr vert="horz" lIns="91440" tIns="45720" rIns="91440" bIns="45720" rtlCol="0" anchor="ctr">
            <a:normAutofit lnSpcReduction="10000"/>
          </a:bodyPr>
          <a:lstStyle/>
          <a:p>
            <a:pPr algn="ctr">
              <a:lnSpc>
                <a:spcPct val="90000"/>
              </a:lnSpc>
              <a:spcBef>
                <a:spcPct val="0"/>
              </a:spcBef>
              <a:spcAft>
                <a:spcPts val="600"/>
              </a:spcAft>
            </a:pPr>
            <a:r>
              <a:rPr lang="en-US" sz="2800" kern="1200" dirty="0">
                <a:solidFill>
                  <a:srgbClr val="FFFFFF"/>
                </a:solidFill>
                <a:latin typeface="Times New Roman" panose="02020603050405020304" pitchFamily="18" charset="0"/>
                <a:ea typeface="+mj-ea"/>
                <a:cs typeface="Times New Roman" panose="02020603050405020304" pitchFamily="18" charset="0"/>
              </a:rPr>
              <a:t>Python has the following data types built-in by default, in these categories:</a:t>
            </a:r>
          </a:p>
          <a:p>
            <a:pPr algn="ctr">
              <a:lnSpc>
                <a:spcPct val="90000"/>
              </a:lnSpc>
              <a:spcBef>
                <a:spcPct val="0"/>
              </a:spcBef>
              <a:spcAft>
                <a:spcPts val="600"/>
              </a:spcAft>
            </a:pPr>
            <a:endParaRPr lang="en-US" sz="2800" kern="1200" dirty="0">
              <a:solidFill>
                <a:srgbClr val="FFFFFF"/>
              </a:solidFill>
              <a:latin typeface="+mj-lt"/>
              <a:ea typeface="+mj-ea"/>
              <a:cs typeface="+mj-cs"/>
            </a:endParaRPr>
          </a:p>
          <a:p>
            <a:pPr algn="ctr">
              <a:lnSpc>
                <a:spcPct val="90000"/>
              </a:lnSpc>
              <a:spcBef>
                <a:spcPct val="0"/>
              </a:spcBef>
              <a:spcAft>
                <a:spcPts val="600"/>
              </a:spcAft>
            </a:pPr>
            <a:endParaRPr lang="en-US" sz="2800" kern="1200" dirty="0">
              <a:solidFill>
                <a:srgbClr val="FFFFFF"/>
              </a:solidFill>
              <a:latin typeface="+mj-lt"/>
              <a:ea typeface="+mj-ea"/>
              <a:cs typeface="+mj-cs"/>
            </a:endParaRPr>
          </a:p>
        </p:txBody>
      </p:sp>
      <p:graphicFrame>
        <p:nvGraphicFramePr>
          <p:cNvPr id="13" name="Table 12">
            <a:extLst>
              <a:ext uri="{FF2B5EF4-FFF2-40B4-BE49-F238E27FC236}">
                <a16:creationId xmlns:a16="http://schemas.microsoft.com/office/drawing/2014/main" id="{9F899984-2911-124C-9FBA-D0A3928AB47C}"/>
              </a:ext>
            </a:extLst>
          </p:cNvPr>
          <p:cNvGraphicFramePr>
            <a:graphicFrameLocks noGrp="1"/>
          </p:cNvGraphicFramePr>
          <p:nvPr>
            <p:extLst>
              <p:ext uri="{D42A27DB-BD31-4B8C-83A1-F6EECF244321}">
                <p14:modId xmlns:p14="http://schemas.microsoft.com/office/powerpoint/2010/main" val="3521340419"/>
              </p:ext>
            </p:extLst>
          </p:nvPr>
        </p:nvGraphicFramePr>
        <p:xfrm>
          <a:off x="4777316" y="648488"/>
          <a:ext cx="6780701" cy="5558697"/>
        </p:xfrm>
        <a:graphic>
          <a:graphicData uri="http://schemas.openxmlformats.org/drawingml/2006/table">
            <a:tbl>
              <a:tblPr>
                <a:noFill/>
              </a:tblPr>
              <a:tblGrid>
                <a:gridCol w="2472077">
                  <a:extLst>
                    <a:ext uri="{9D8B030D-6E8A-4147-A177-3AD203B41FA5}">
                      <a16:colId xmlns:a16="http://schemas.microsoft.com/office/drawing/2014/main" val="2369899459"/>
                    </a:ext>
                  </a:extLst>
                </a:gridCol>
                <a:gridCol w="4308624">
                  <a:extLst>
                    <a:ext uri="{9D8B030D-6E8A-4147-A177-3AD203B41FA5}">
                      <a16:colId xmlns:a16="http://schemas.microsoft.com/office/drawing/2014/main" val="122159524"/>
                    </a:ext>
                  </a:extLst>
                </a:gridCol>
              </a:tblGrid>
              <a:tr h="743893">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Text Type:</a:t>
                      </a:r>
                    </a:p>
                  </a:txBody>
                  <a:tcPr marL="123006" marR="87861" marT="146436" marB="175723">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str</a:t>
                      </a:r>
                    </a:p>
                  </a:txBody>
                  <a:tcPr marL="123006" marR="87861" marT="146436" marB="175723">
                    <a:lnL w="12700" cmpd="sng">
                      <a:noFill/>
                      <a:prstDash val="solid"/>
                    </a:lnL>
                    <a:lnR w="12700" cmpd="sng">
                      <a:noFill/>
                      <a:prstDash val="solid"/>
                    </a:lnR>
                    <a:lnT w="12700" cap="flat" cmpd="sng" algn="ctr">
                      <a:solidFill>
                        <a:schemeClr val="tx1"/>
                      </a:solidFill>
                      <a:prstDash val="solid"/>
                    </a:lnT>
                    <a:lnB w="12700" cmpd="sng">
                      <a:noFill/>
                      <a:prstDash val="solid"/>
                    </a:lnB>
                    <a:noFill/>
                  </a:tcPr>
                </a:tc>
                <a:extLst>
                  <a:ext uri="{0D108BD9-81ED-4DB2-BD59-A6C34878D82A}">
                    <a16:rowId xmlns:a16="http://schemas.microsoft.com/office/drawing/2014/main" val="3185538546"/>
                  </a:ext>
                </a:extLst>
              </a:tr>
              <a:tr h="743893">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Numeric Types:</a:t>
                      </a: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int, float, complex</a:t>
                      </a: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49301957"/>
                  </a:ext>
                </a:extLst>
              </a:tr>
              <a:tr h="1095339">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Sequence Types:</a:t>
                      </a: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list, tuple, range</a:t>
                      </a: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321077007"/>
                  </a:ext>
                </a:extLst>
              </a:tr>
              <a:tr h="743893">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Mapping Type:</a:t>
                      </a: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2300" cap="none" spc="0" dirty="0" err="1">
                          <a:solidFill>
                            <a:schemeClr val="tx1"/>
                          </a:solidFill>
                          <a:effectLst/>
                          <a:latin typeface="Times New Roman" panose="02020603050405020304" pitchFamily="18" charset="0"/>
                          <a:cs typeface="Times New Roman" panose="02020603050405020304" pitchFamily="18" charset="0"/>
                        </a:rPr>
                        <a:t>dict</a:t>
                      </a:r>
                      <a:endParaRPr lang="en-IN" sz="2300" cap="none" spc="0" dirty="0">
                        <a:solidFill>
                          <a:schemeClr val="tx1"/>
                        </a:solidFill>
                        <a:effectLst/>
                        <a:latin typeface="Times New Roman" panose="02020603050405020304" pitchFamily="18" charset="0"/>
                        <a:cs typeface="Times New Roman" panose="02020603050405020304" pitchFamily="18" charset="0"/>
                      </a:endParaRP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48971900"/>
                  </a:ext>
                </a:extLst>
              </a:tr>
              <a:tr h="743893">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Set Types:</a:t>
                      </a: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set, </a:t>
                      </a:r>
                      <a:r>
                        <a:rPr lang="en-IN" sz="2300" cap="none" spc="0" dirty="0" err="1">
                          <a:solidFill>
                            <a:schemeClr val="tx1"/>
                          </a:solidFill>
                          <a:effectLst/>
                          <a:latin typeface="Times New Roman" panose="02020603050405020304" pitchFamily="18" charset="0"/>
                          <a:cs typeface="Times New Roman" panose="02020603050405020304" pitchFamily="18" charset="0"/>
                        </a:rPr>
                        <a:t>frozenset</a:t>
                      </a:r>
                      <a:endParaRPr lang="en-IN" sz="2300" cap="none" spc="0" dirty="0">
                        <a:solidFill>
                          <a:schemeClr val="tx1"/>
                        </a:solidFill>
                        <a:effectLst/>
                        <a:latin typeface="Times New Roman" panose="02020603050405020304" pitchFamily="18" charset="0"/>
                        <a:cs typeface="Times New Roman" panose="02020603050405020304" pitchFamily="18" charset="0"/>
                      </a:endParaRP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85841839"/>
                  </a:ext>
                </a:extLst>
              </a:tr>
              <a:tr h="743893">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Boolean Type:</a:t>
                      </a: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bool</a:t>
                      </a: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809337403"/>
                  </a:ext>
                </a:extLst>
              </a:tr>
              <a:tr h="743893">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Binary Types:</a:t>
                      </a: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2300" cap="none" spc="0" dirty="0">
                          <a:solidFill>
                            <a:schemeClr val="tx1"/>
                          </a:solidFill>
                          <a:effectLst/>
                          <a:latin typeface="Times New Roman" panose="02020603050405020304" pitchFamily="18" charset="0"/>
                          <a:cs typeface="Times New Roman" panose="02020603050405020304" pitchFamily="18" charset="0"/>
                        </a:rPr>
                        <a:t>bytes, </a:t>
                      </a:r>
                      <a:r>
                        <a:rPr lang="en-IN" sz="2300" cap="none" spc="0" dirty="0" err="1">
                          <a:solidFill>
                            <a:schemeClr val="tx1"/>
                          </a:solidFill>
                          <a:effectLst/>
                          <a:latin typeface="Times New Roman" panose="02020603050405020304" pitchFamily="18" charset="0"/>
                          <a:cs typeface="Times New Roman" panose="02020603050405020304" pitchFamily="18" charset="0"/>
                        </a:rPr>
                        <a:t>bytearray</a:t>
                      </a:r>
                      <a:r>
                        <a:rPr lang="en-IN" sz="2300" cap="none" spc="0" dirty="0">
                          <a:solidFill>
                            <a:schemeClr val="tx1"/>
                          </a:solidFill>
                          <a:effectLst/>
                          <a:latin typeface="Times New Roman" panose="02020603050405020304" pitchFamily="18" charset="0"/>
                          <a:cs typeface="Times New Roman" panose="02020603050405020304" pitchFamily="18" charset="0"/>
                        </a:rPr>
                        <a:t>, </a:t>
                      </a:r>
                      <a:r>
                        <a:rPr lang="en-IN" sz="2300" cap="none" spc="0" dirty="0" err="1">
                          <a:solidFill>
                            <a:schemeClr val="tx1"/>
                          </a:solidFill>
                          <a:effectLst/>
                          <a:latin typeface="Times New Roman" panose="02020603050405020304" pitchFamily="18" charset="0"/>
                          <a:cs typeface="Times New Roman" panose="02020603050405020304" pitchFamily="18" charset="0"/>
                        </a:rPr>
                        <a:t>memoryview</a:t>
                      </a:r>
                      <a:endParaRPr lang="en-IN" sz="2300" cap="none" spc="0" dirty="0">
                        <a:solidFill>
                          <a:schemeClr val="tx1"/>
                        </a:solidFill>
                        <a:effectLst/>
                        <a:latin typeface="Times New Roman" panose="02020603050405020304" pitchFamily="18" charset="0"/>
                        <a:cs typeface="Times New Roman" panose="02020603050405020304" pitchFamily="18" charset="0"/>
                      </a:endParaRPr>
                    </a:p>
                  </a:txBody>
                  <a:tcPr marL="123006" marR="87861" marT="146436" marB="17572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44223185"/>
                  </a:ext>
                </a:extLst>
              </a:tr>
            </a:tbl>
          </a:graphicData>
        </a:graphic>
      </p:graphicFrame>
    </p:spTree>
    <p:extLst>
      <p:ext uri="{BB962C8B-B14F-4D97-AF65-F5344CB8AC3E}">
        <p14:creationId xmlns:p14="http://schemas.microsoft.com/office/powerpoint/2010/main" val="21052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51A3F-F796-9242-80DD-57B516309D4D}"/>
              </a:ext>
            </a:extLst>
          </p:cNvPr>
          <p:cNvSpPr txBox="1"/>
          <p:nvPr/>
        </p:nvSpPr>
        <p:spPr>
          <a:xfrm>
            <a:off x="418070" y="383059"/>
            <a:ext cx="11355860" cy="5170646"/>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Why Learn Python?</a:t>
            </a:r>
          </a:p>
          <a:p>
            <a:endParaRPr lang="en-US" sz="2000" dirty="0">
              <a:solidFill>
                <a:srgbClr val="FF0000"/>
              </a:solidFill>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Python provides many useful features to the programmer. These features make it most popular and widely used language. We have listed below few-essential feature of Python.</a:t>
            </a:r>
          </a:p>
          <a:p>
            <a:pPr lvl="1"/>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to use and Learn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Expressive Language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Interpreted Language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Object-Oriented Language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Open-Source Language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Extensible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Learn Standard Library</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GUI Programming Support - </a:t>
            </a:r>
            <a:r>
              <a:rPr lang="en-IN" dirty="0" err="1">
                <a:latin typeface="Times New Roman" panose="02020603050405020304" pitchFamily="18" charset="0"/>
                <a:cs typeface="Times New Roman" panose="02020603050405020304" pitchFamily="18" charset="0"/>
              </a:rPr>
              <a:t>Tkinter</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Integrated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Embeddable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Dynamic Memory Allocation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Wide Range of Libraries and Frameworks </a:t>
            </a:r>
          </a:p>
          <a:p>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167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Python Data Types">
            <a:extLst>
              <a:ext uri="{FF2B5EF4-FFF2-40B4-BE49-F238E27FC236}">
                <a16:creationId xmlns:a16="http://schemas.microsoft.com/office/drawing/2014/main" id="{CF74D44C-DF23-FC43-AAAF-3CEB93503AF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4908" y="296562"/>
            <a:ext cx="10787449" cy="626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4956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032597-F82F-334D-BEEB-ED9C0814C90E}"/>
              </a:ext>
            </a:extLst>
          </p:cNvPr>
          <p:cNvSpPr txBox="1"/>
          <p:nvPr/>
        </p:nvSpPr>
        <p:spPr>
          <a:xfrm>
            <a:off x="210064" y="935420"/>
            <a:ext cx="11614073" cy="5724644"/>
          </a:xfrm>
          <a:prstGeom prst="rect">
            <a:avLst/>
          </a:prstGeom>
          <a:noFill/>
        </p:spPr>
        <p:txBody>
          <a:bodyPr wrap="square" rtlCol="0">
            <a:spAutoFit/>
          </a:bodyPr>
          <a:lstStyle/>
          <a:p>
            <a:r>
              <a:rPr lang="en-IN" sz="2400" dirty="0">
                <a:solidFill>
                  <a:schemeClr val="accent1"/>
                </a:solidFill>
                <a:highlight>
                  <a:srgbClr val="C0C0C0"/>
                </a:highlight>
              </a:rPr>
              <a:t>                                                                  </a:t>
            </a:r>
          </a:p>
          <a:p>
            <a:r>
              <a:rPr lang="en-IN" dirty="0">
                <a:latin typeface="Times New Roman" panose="02020603050405020304" pitchFamily="18" charset="0"/>
                <a:cs typeface="Times New Roman" panose="02020603050405020304" pitchFamily="18" charset="0"/>
              </a:rPr>
              <a:t>Number stores numeric values. The integer, float, and complex values belong to a Python Numbers data-type. Python provides the </a:t>
            </a:r>
            <a:r>
              <a:rPr lang="en-IN" b="1" dirty="0">
                <a:latin typeface="Times New Roman" panose="02020603050405020304" pitchFamily="18" charset="0"/>
                <a:cs typeface="Times New Roman" panose="02020603050405020304" pitchFamily="18" charset="0"/>
              </a:rPr>
              <a:t>type()</a:t>
            </a:r>
            <a:r>
              <a:rPr lang="en-IN" dirty="0">
                <a:latin typeface="Times New Roman" panose="02020603050405020304" pitchFamily="18" charset="0"/>
                <a:cs typeface="Times New Roman" panose="02020603050405020304" pitchFamily="18" charset="0"/>
              </a:rPr>
              <a:t> function to know the data-type of the variable. Similarly, the </a:t>
            </a:r>
            <a:r>
              <a:rPr lang="en-IN" b="1" dirty="0" err="1">
                <a:latin typeface="Times New Roman" panose="02020603050405020304" pitchFamily="18" charset="0"/>
                <a:cs typeface="Times New Roman" panose="02020603050405020304" pitchFamily="18" charset="0"/>
              </a:rPr>
              <a:t>isinstance</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function is used to check an object belongs to a particular class.</a:t>
            </a:r>
          </a:p>
          <a:p>
            <a:r>
              <a:rPr lang="en-IN" dirty="0">
                <a:latin typeface="Times New Roman" panose="02020603050405020304" pitchFamily="18" charset="0"/>
                <a:cs typeface="Times New Roman" panose="02020603050405020304" pitchFamily="18" charset="0"/>
              </a:rPr>
              <a:t>Python creates Number objects when a number is assigned to a variable. For example;</a:t>
            </a:r>
          </a:p>
          <a:p>
            <a:endParaRPr lang="en-IN" dirty="0">
              <a:solidFill>
                <a:schemeClr val="accent1"/>
              </a:solidFill>
              <a:highlight>
                <a:srgbClr val="C0C0C0"/>
              </a:highligh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 5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("The type of a", type(a))    </a:t>
            </a:r>
          </a:p>
          <a:p>
            <a:r>
              <a:rPr lang="en-IN" dirty="0">
                <a:latin typeface="Times New Roman" panose="02020603050405020304" pitchFamily="18" charset="0"/>
                <a:cs typeface="Times New Roman" panose="02020603050405020304" pitchFamily="18" charset="0"/>
              </a:rPr>
              <a:t>b = 40.5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("The type of b", type(b))  </a:t>
            </a:r>
          </a:p>
          <a:p>
            <a:r>
              <a:rPr lang="en-IN" dirty="0">
                <a:latin typeface="Times New Roman" panose="02020603050405020304" pitchFamily="18" charset="0"/>
                <a:cs typeface="Times New Roman" panose="02020603050405020304" pitchFamily="18" charset="0"/>
              </a:rPr>
              <a:t>c = 1+3j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("The type of c", type(c))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c is a complex number", </a:t>
            </a:r>
            <a:r>
              <a:rPr lang="en-IN" dirty="0" err="1">
                <a:latin typeface="Times New Roman" panose="02020603050405020304" pitchFamily="18" charset="0"/>
                <a:cs typeface="Times New Roman" panose="02020603050405020304" pitchFamily="18" charset="0"/>
              </a:rPr>
              <a:t>isinstance</a:t>
            </a:r>
            <a:r>
              <a:rPr lang="en-IN" dirty="0">
                <a:latin typeface="Times New Roman" panose="02020603050405020304" pitchFamily="18" charset="0"/>
                <a:cs typeface="Times New Roman" panose="02020603050405020304" pitchFamily="18" charset="0"/>
              </a:rPr>
              <a:t>(1+3j,complex)) </a:t>
            </a:r>
          </a:p>
          <a:p>
            <a:endParaRPr lang="en-IN" dirty="0">
              <a:solidFill>
                <a:schemeClr val="accent1"/>
              </a:solidFill>
              <a:highlight>
                <a:srgbClr val="C0C0C0"/>
              </a:highlight>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Output:</a:t>
            </a:r>
            <a:endParaRPr lang="en-IN" b="1" dirty="0">
              <a:solidFill>
                <a:schemeClr val="accent1"/>
              </a:solidFill>
              <a:highlight>
                <a:srgbClr val="C0C0C0"/>
              </a:highligh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type of a &lt;class 'int’&gt;</a:t>
            </a:r>
          </a:p>
          <a:p>
            <a:r>
              <a:rPr lang="en-IN" dirty="0">
                <a:latin typeface="Times New Roman" panose="02020603050405020304" pitchFamily="18" charset="0"/>
                <a:cs typeface="Times New Roman" panose="02020603050405020304" pitchFamily="18" charset="0"/>
              </a:rPr>
              <a:t> The type of b &lt;class 'float’&gt; </a:t>
            </a:r>
          </a:p>
          <a:p>
            <a:r>
              <a:rPr lang="en-IN" dirty="0">
                <a:latin typeface="Times New Roman" panose="02020603050405020304" pitchFamily="18" charset="0"/>
                <a:cs typeface="Times New Roman" panose="02020603050405020304" pitchFamily="18" charset="0"/>
              </a:rPr>
              <a:t>The type of c &lt;class 'complex’&gt; </a:t>
            </a:r>
          </a:p>
          <a:p>
            <a:r>
              <a:rPr lang="en-IN" dirty="0">
                <a:latin typeface="Times New Roman" panose="02020603050405020304" pitchFamily="18" charset="0"/>
                <a:cs typeface="Times New Roman" panose="02020603050405020304" pitchFamily="18" charset="0"/>
              </a:rPr>
              <a:t>c is complex number: True</a:t>
            </a:r>
            <a:endParaRPr lang="en-IN" dirty="0">
              <a:solidFill>
                <a:schemeClr val="accent1"/>
              </a:solidFill>
              <a:highlight>
                <a:srgbClr val="C0C0C0"/>
              </a:highlight>
              <a:latin typeface="Times New Roman" panose="02020603050405020304" pitchFamily="18" charset="0"/>
              <a:cs typeface="Times New Roman" panose="02020603050405020304" pitchFamily="18" charset="0"/>
            </a:endParaRPr>
          </a:p>
          <a:p>
            <a:endParaRPr lang="en-US" dirty="0"/>
          </a:p>
        </p:txBody>
      </p:sp>
      <p:sp>
        <p:nvSpPr>
          <p:cNvPr id="3" name="TextBox 2">
            <a:extLst>
              <a:ext uri="{FF2B5EF4-FFF2-40B4-BE49-F238E27FC236}">
                <a16:creationId xmlns:a16="http://schemas.microsoft.com/office/drawing/2014/main" id="{98850A35-8309-014E-92D6-9CB58BDECF0A}"/>
              </a:ext>
            </a:extLst>
          </p:cNvPr>
          <p:cNvSpPr txBox="1"/>
          <p:nvPr/>
        </p:nvSpPr>
        <p:spPr>
          <a:xfrm>
            <a:off x="4855779" y="578069"/>
            <a:ext cx="1786759" cy="461665"/>
          </a:xfrm>
          <a:prstGeom prst="rect">
            <a:avLst/>
          </a:prstGeom>
          <a:noFill/>
        </p:spPr>
        <p:txBody>
          <a:bodyPr wrap="square" rtlCol="0">
            <a:spAutoFit/>
          </a:bodyPr>
          <a:lstStyle/>
          <a:p>
            <a:pPr algn="ctr"/>
            <a:r>
              <a:rPr lang="en-US" sz="2400" dirty="0">
                <a:solidFill>
                  <a:schemeClr val="bg1"/>
                </a:solidFill>
                <a:highlight>
                  <a:srgbClr val="008000"/>
                </a:highlight>
              </a:rPr>
              <a:t>Numbers</a:t>
            </a:r>
          </a:p>
        </p:txBody>
      </p:sp>
    </p:spTree>
    <p:extLst>
      <p:ext uri="{BB962C8B-B14F-4D97-AF65-F5344CB8AC3E}">
        <p14:creationId xmlns:p14="http://schemas.microsoft.com/office/powerpoint/2010/main" val="3390868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AEFA34-AF4D-B048-B6F4-408C8A0B55C7}"/>
              </a:ext>
            </a:extLst>
          </p:cNvPr>
          <p:cNvSpPr txBox="1"/>
          <p:nvPr/>
        </p:nvSpPr>
        <p:spPr>
          <a:xfrm>
            <a:off x="378372" y="441432"/>
            <a:ext cx="11319642" cy="2339102"/>
          </a:xfrm>
          <a:prstGeom prst="rect">
            <a:avLst/>
          </a:prstGeom>
          <a:noFill/>
        </p:spPr>
        <p:txBody>
          <a:bodyPr wrap="square" rtlCol="0">
            <a:spAutoFit/>
          </a:bodyPr>
          <a:lstStyle/>
          <a:p>
            <a:r>
              <a:rPr lang="en-IN" sz="2000" dirty="0">
                <a:solidFill>
                  <a:srgbClr val="333333"/>
                </a:solidFill>
                <a:highlight>
                  <a:srgbClr val="FFFF00"/>
                </a:highlight>
                <a:latin typeface="Times New Roman" panose="02020603050405020304" pitchFamily="18" charset="0"/>
                <a:cs typeface="Times New Roman" panose="02020603050405020304" pitchFamily="18" charset="0"/>
              </a:rPr>
              <a:t>Python supports three types of numeric data.</a:t>
            </a:r>
          </a:p>
          <a:p>
            <a:endParaRPr lang="en-IN" dirty="0">
              <a:solidFill>
                <a:srgbClr val="333333"/>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IN" b="1" dirty="0">
                <a:latin typeface="Times New Roman" panose="02020603050405020304" pitchFamily="18" charset="0"/>
                <a:cs typeface="Times New Roman" panose="02020603050405020304" pitchFamily="18" charset="0"/>
              </a:rPr>
              <a:t>Int -</a:t>
            </a:r>
            <a:r>
              <a:rPr lang="en-IN" dirty="0">
                <a:latin typeface="Times New Roman" panose="02020603050405020304" pitchFamily="18" charset="0"/>
                <a:cs typeface="Times New Roman" panose="02020603050405020304" pitchFamily="18" charset="0"/>
              </a:rPr>
              <a:t> Integer value can be any length such as integers 10, 2, 29, -20, -150 etc. Python has no restriction on the length of an integer. Its value belongs to </a:t>
            </a:r>
            <a:r>
              <a:rPr lang="en-IN" b="1" dirty="0">
                <a:latin typeface="Times New Roman" panose="02020603050405020304" pitchFamily="18" charset="0"/>
                <a:cs typeface="Times New Roman" panose="02020603050405020304" pitchFamily="18" charset="0"/>
              </a:rPr>
              <a:t>int</a:t>
            </a:r>
            <a:endParaRPr lang="en-IN" dirty="0">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IN" b="1" dirty="0">
                <a:latin typeface="Times New Roman" panose="02020603050405020304" pitchFamily="18" charset="0"/>
                <a:cs typeface="Times New Roman" panose="02020603050405020304" pitchFamily="18" charset="0"/>
              </a:rPr>
              <a:t>Float -</a:t>
            </a:r>
            <a:r>
              <a:rPr lang="en-IN" dirty="0">
                <a:latin typeface="Times New Roman" panose="02020603050405020304" pitchFamily="18" charset="0"/>
                <a:cs typeface="Times New Roman" panose="02020603050405020304" pitchFamily="18" charset="0"/>
              </a:rPr>
              <a:t> Float is used to store floating-point numbers like 1.9, 9.902, 15.2, etc. It is accurate </a:t>
            </a:r>
            <a:r>
              <a:rPr lang="en-IN" dirty="0" err="1">
                <a:latin typeface="Times New Roman" panose="02020603050405020304" pitchFamily="18" charset="0"/>
                <a:cs typeface="Times New Roman" panose="02020603050405020304" pitchFamily="18" charset="0"/>
              </a:rPr>
              <a:t>upto</a:t>
            </a:r>
            <a:r>
              <a:rPr lang="en-IN" dirty="0">
                <a:latin typeface="Times New Roman" panose="02020603050405020304" pitchFamily="18" charset="0"/>
                <a:cs typeface="Times New Roman" panose="02020603050405020304" pitchFamily="18" charset="0"/>
              </a:rPr>
              <a:t> 15 decimal points.</a:t>
            </a:r>
          </a:p>
          <a:p>
            <a:pPr marL="285750" indent="-285750">
              <a:buFont typeface="Wingdings" pitchFamily="2" charset="2"/>
              <a:buChar char="v"/>
            </a:pPr>
            <a:r>
              <a:rPr lang="en-IN" b="1" dirty="0">
                <a:latin typeface="Times New Roman" panose="02020603050405020304" pitchFamily="18" charset="0"/>
                <a:cs typeface="Times New Roman" panose="02020603050405020304" pitchFamily="18" charset="0"/>
              </a:rPr>
              <a:t>complex -</a:t>
            </a:r>
            <a:r>
              <a:rPr lang="en-IN" dirty="0">
                <a:latin typeface="Times New Roman" panose="02020603050405020304" pitchFamily="18" charset="0"/>
                <a:cs typeface="Times New Roman" panose="02020603050405020304" pitchFamily="18" charset="0"/>
              </a:rPr>
              <a:t> A complex number contains an ordered pair, i.e., x + </a:t>
            </a:r>
            <a:r>
              <a:rPr lang="en-IN" dirty="0" err="1">
                <a:latin typeface="Times New Roman" panose="02020603050405020304" pitchFamily="18" charset="0"/>
                <a:cs typeface="Times New Roman" panose="02020603050405020304" pitchFamily="18" charset="0"/>
              </a:rPr>
              <a:t>iy</a:t>
            </a:r>
            <a:r>
              <a:rPr lang="en-IN" dirty="0">
                <a:latin typeface="Times New Roman" panose="02020603050405020304" pitchFamily="18" charset="0"/>
                <a:cs typeface="Times New Roman" panose="02020603050405020304" pitchFamily="18" charset="0"/>
              </a:rPr>
              <a:t> where x and y denote the real and imaginary parts, respectively. The complex numbers like 2.14j, 2.0 + 2.3j, etc.</a:t>
            </a:r>
          </a:p>
          <a:p>
            <a:endParaRPr lang="en-US" dirty="0"/>
          </a:p>
        </p:txBody>
      </p:sp>
      <p:sp>
        <p:nvSpPr>
          <p:cNvPr id="3" name="TextBox 2">
            <a:extLst>
              <a:ext uri="{FF2B5EF4-FFF2-40B4-BE49-F238E27FC236}">
                <a16:creationId xmlns:a16="http://schemas.microsoft.com/office/drawing/2014/main" id="{13794D67-A6FC-904C-8957-4965E2E1778F}"/>
              </a:ext>
            </a:extLst>
          </p:cNvPr>
          <p:cNvSpPr txBox="1"/>
          <p:nvPr/>
        </p:nvSpPr>
        <p:spPr>
          <a:xfrm>
            <a:off x="4687614" y="3237186"/>
            <a:ext cx="2469931" cy="738664"/>
          </a:xfrm>
          <a:prstGeom prst="rect">
            <a:avLst/>
          </a:prstGeom>
          <a:noFill/>
        </p:spPr>
        <p:txBody>
          <a:bodyPr wrap="square" rtlCol="0">
            <a:spAutoFit/>
          </a:bodyPr>
          <a:lstStyle/>
          <a:p>
            <a:pPr algn="ctr"/>
            <a:r>
              <a:rPr lang="en-IN" sz="2400" b="1" dirty="0">
                <a:solidFill>
                  <a:schemeClr val="bg1"/>
                </a:solidFill>
                <a:highlight>
                  <a:srgbClr val="008000"/>
                </a:highlight>
              </a:rPr>
              <a:t>Sequence Type</a:t>
            </a:r>
          </a:p>
          <a:p>
            <a:endParaRPr lang="en-US" dirty="0"/>
          </a:p>
        </p:txBody>
      </p:sp>
      <p:sp>
        <p:nvSpPr>
          <p:cNvPr id="4" name="TextBox 3">
            <a:extLst>
              <a:ext uri="{FF2B5EF4-FFF2-40B4-BE49-F238E27FC236}">
                <a16:creationId xmlns:a16="http://schemas.microsoft.com/office/drawing/2014/main" id="{F3CA4291-4C74-8D4D-BFA2-7A4BDF3532E2}"/>
              </a:ext>
            </a:extLst>
          </p:cNvPr>
          <p:cNvSpPr txBox="1"/>
          <p:nvPr/>
        </p:nvSpPr>
        <p:spPr>
          <a:xfrm>
            <a:off x="525517" y="4235669"/>
            <a:ext cx="11172497" cy="2031325"/>
          </a:xfrm>
          <a:prstGeom prst="rect">
            <a:avLst/>
          </a:prstGeom>
          <a:noFill/>
        </p:spPr>
        <p:txBody>
          <a:bodyPr wrap="square" rtlCol="0">
            <a:spAutoFit/>
          </a:bodyPr>
          <a:lstStyle/>
          <a:p>
            <a:pPr fontAlgn="base"/>
            <a:r>
              <a:rPr lang="en-IN" dirty="0">
                <a:latin typeface="Times New Roman" panose="02020603050405020304" pitchFamily="18" charset="0"/>
                <a:cs typeface="Times New Roman" panose="02020603050405020304" pitchFamily="18" charset="0"/>
              </a:rPr>
              <a:t>In Python, sequence is the ordered collection of similar or different data types. Sequences allows to store multiple values in an organized and efficient fashion. There are several sequence types in Python –</a:t>
            </a:r>
          </a:p>
          <a:p>
            <a:endParaRPr lang="en-US" dirty="0">
              <a:latin typeface="Times New Roman" panose="02020603050405020304" pitchFamily="18" charset="0"/>
              <a:cs typeface="Times New Roman" panose="02020603050405020304" pitchFamily="18" charset="0"/>
            </a:endParaRPr>
          </a:p>
          <a:p>
            <a:pPr marL="742950" lvl="1" indent="-285750">
              <a:buFont typeface="Wingdings" pitchFamily="2" charset="2"/>
              <a:buChar char="v"/>
            </a:pPr>
            <a:r>
              <a:rPr lang="en-US" dirty="0">
                <a:latin typeface="Times New Roman" panose="02020603050405020304" pitchFamily="18" charset="0"/>
                <a:cs typeface="Times New Roman" panose="02020603050405020304" pitchFamily="18" charset="0"/>
              </a:rPr>
              <a:t>String</a:t>
            </a:r>
          </a:p>
          <a:p>
            <a:pPr marL="742950" lvl="1" indent="-285750">
              <a:buFont typeface="Wingdings" pitchFamily="2" charset="2"/>
              <a:buChar char="v"/>
            </a:pPr>
            <a:r>
              <a:rPr lang="en-US" dirty="0">
                <a:latin typeface="Times New Roman" panose="02020603050405020304" pitchFamily="18" charset="0"/>
                <a:cs typeface="Times New Roman" panose="02020603050405020304" pitchFamily="18" charset="0"/>
              </a:rPr>
              <a:t>List</a:t>
            </a:r>
          </a:p>
          <a:p>
            <a:pPr marL="742950" lvl="1" indent="-285750">
              <a:buFont typeface="Wingdings" pitchFamily="2" charset="2"/>
              <a:buChar char="v"/>
            </a:pPr>
            <a:r>
              <a:rPr lang="en-US" dirty="0">
                <a:latin typeface="Times New Roman" panose="02020603050405020304" pitchFamily="18" charset="0"/>
                <a:cs typeface="Times New Roman" panose="02020603050405020304" pitchFamily="18" charset="0"/>
              </a:rPr>
              <a:t>Tuple</a:t>
            </a:r>
          </a:p>
          <a:p>
            <a:pPr lvl="1"/>
            <a:endParaRPr lang="en-US" dirty="0"/>
          </a:p>
        </p:txBody>
      </p:sp>
    </p:spTree>
    <p:extLst>
      <p:ext uri="{BB962C8B-B14F-4D97-AF65-F5344CB8AC3E}">
        <p14:creationId xmlns:p14="http://schemas.microsoft.com/office/powerpoint/2010/main" val="3453695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A271FB-3E13-3140-9339-D809BB5D5569}"/>
              </a:ext>
            </a:extLst>
          </p:cNvPr>
          <p:cNvSpPr txBox="1"/>
          <p:nvPr/>
        </p:nvSpPr>
        <p:spPr>
          <a:xfrm>
            <a:off x="641131" y="599090"/>
            <a:ext cx="10951779" cy="5970865"/>
          </a:xfrm>
          <a:prstGeom prst="rect">
            <a:avLst/>
          </a:prstGeom>
          <a:noFill/>
        </p:spPr>
        <p:txBody>
          <a:bodyPr wrap="square" rtlCol="0">
            <a:spAutoFit/>
          </a:bodyPr>
          <a:lstStyle/>
          <a:p>
            <a:r>
              <a:rPr lang="en-IN" sz="2000" dirty="0">
                <a:solidFill>
                  <a:schemeClr val="accent2"/>
                </a:solidFill>
              </a:rPr>
              <a:t>String</a:t>
            </a:r>
          </a:p>
          <a:p>
            <a:endParaRPr lang="en-IN" sz="2000"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string is a collection of one or more characters put in a single quote, double-quote or triple quote. In python there is no character data type, a character is a string of length one. It is represented by str class.</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String handling in Python is a straightforward task since Python provides built-in functions and operators to perform operations in the string.</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the case of string handling, the operator + is used to concatenate two strings as the operation </a:t>
            </a:r>
            <a:r>
              <a:rPr lang="en-IN" i="1" dirty="0">
                <a:latin typeface="Times New Roman" panose="02020603050405020304" pitchFamily="18" charset="0"/>
                <a:cs typeface="Times New Roman" panose="02020603050405020304" pitchFamily="18" charset="0"/>
              </a:rPr>
              <a:t>"hello"+" python"</a:t>
            </a:r>
            <a:r>
              <a:rPr lang="en-IN" dirty="0">
                <a:latin typeface="Times New Roman" panose="02020603050405020304" pitchFamily="18" charset="0"/>
                <a:cs typeface="Times New Roman" panose="02020603050405020304" pitchFamily="18" charset="0"/>
              </a:rPr>
              <a:t> returns </a:t>
            </a:r>
            <a:r>
              <a:rPr lang="en-IN" i="1" dirty="0">
                <a:latin typeface="Times New Roman" panose="02020603050405020304" pitchFamily="18" charset="0"/>
                <a:cs typeface="Times New Roman" panose="02020603050405020304" pitchFamily="18" charset="0"/>
              </a:rPr>
              <a:t>"hello python"</a:t>
            </a:r>
            <a:r>
              <a:rPr lang="en-IN" dirty="0">
                <a:latin typeface="Times New Roman" panose="02020603050405020304" pitchFamily="18" charset="0"/>
                <a:cs typeface="Times New Roman" panose="02020603050405020304" pitchFamily="18" charset="0"/>
              </a:rPr>
              <a:t>.</a:t>
            </a:r>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operator * is known as a repetition operator as the operation "Python" *2 returns 'Python Python’.</a:t>
            </a:r>
          </a:p>
          <a:p>
            <a:endParaRPr lang="en-IN" dirty="0">
              <a:solidFill>
                <a:schemeClr val="accent1"/>
              </a:solidFill>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Ex- </a:t>
            </a:r>
          </a:p>
          <a:p>
            <a:pPr fontAlgn="base"/>
            <a:r>
              <a:rPr lang="en-IN" dirty="0">
                <a:highlight>
                  <a:srgbClr val="FFFF00"/>
                </a:highlight>
                <a:latin typeface="Times New Roman" panose="02020603050405020304" pitchFamily="18" charset="0"/>
                <a:cs typeface="Times New Roman" panose="02020603050405020304" pitchFamily="18" charset="0"/>
              </a:rPr>
              <a:t># Creating a String with single Quotes </a:t>
            </a:r>
          </a:p>
          <a:p>
            <a:pPr fontAlgn="base"/>
            <a:r>
              <a:rPr lang="en-IN" dirty="0">
                <a:latin typeface="Times New Roman" panose="02020603050405020304" pitchFamily="18" charset="0"/>
                <a:cs typeface="Times New Roman" panose="02020603050405020304" pitchFamily="18" charset="0"/>
              </a:rPr>
              <a:t>String1 = 'Welcome to the Python World'</a:t>
            </a:r>
          </a:p>
          <a:p>
            <a:pPr fontAlgn="base"/>
            <a:r>
              <a:rPr lang="en-IN" dirty="0">
                <a:latin typeface="Times New Roman" panose="02020603050405020304" pitchFamily="18" charset="0"/>
                <a:cs typeface="Times New Roman" panose="02020603050405020304" pitchFamily="18" charset="0"/>
              </a:rPr>
              <a:t>print("String with the use of Single Quotes: ") </a:t>
            </a:r>
          </a:p>
          <a:p>
            <a:pPr fontAlgn="base"/>
            <a:r>
              <a:rPr lang="en-IN" dirty="0">
                <a:latin typeface="Times New Roman" panose="02020603050405020304" pitchFamily="18" charset="0"/>
                <a:cs typeface="Times New Roman" panose="02020603050405020304" pitchFamily="18" charset="0"/>
              </a:rPr>
              <a:t>print(String1)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Output – </a:t>
            </a:r>
          </a:p>
          <a:p>
            <a:pPr fontAlgn="base"/>
            <a:r>
              <a:rPr lang="en-IN" dirty="0">
                <a:latin typeface="Times New Roman" panose="02020603050405020304" pitchFamily="18" charset="0"/>
                <a:cs typeface="Times New Roman" panose="02020603050405020304" pitchFamily="18" charset="0"/>
              </a:rPr>
              <a:t>Welcome to the Python World</a:t>
            </a:r>
          </a:p>
          <a:p>
            <a:endParaRPr lang="en-US" dirty="0"/>
          </a:p>
        </p:txBody>
      </p:sp>
    </p:spTree>
    <p:extLst>
      <p:ext uri="{BB962C8B-B14F-4D97-AF65-F5344CB8AC3E}">
        <p14:creationId xmlns:p14="http://schemas.microsoft.com/office/powerpoint/2010/main" val="2790787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6340CE-67EC-7D48-A820-F5160B37F7F6}"/>
              </a:ext>
            </a:extLst>
          </p:cNvPr>
          <p:cNvSpPr txBox="1"/>
          <p:nvPr/>
        </p:nvSpPr>
        <p:spPr>
          <a:xfrm>
            <a:off x="446689" y="336330"/>
            <a:ext cx="11298621" cy="6155531"/>
          </a:xfrm>
          <a:prstGeom prst="rect">
            <a:avLst/>
          </a:prstGeom>
          <a:noFill/>
        </p:spPr>
        <p:txBody>
          <a:bodyPr wrap="square" rtlCol="0">
            <a:spAutoFit/>
          </a:bodyPr>
          <a:lstStyle/>
          <a:p>
            <a:pPr fontAlgn="base"/>
            <a:r>
              <a:rPr lang="en-IN" dirty="0">
                <a:highlight>
                  <a:srgbClr val="FFFF00"/>
                </a:highlight>
                <a:latin typeface="Times New Roman" panose="02020603050405020304" pitchFamily="18" charset="0"/>
                <a:cs typeface="Times New Roman" panose="02020603050405020304" pitchFamily="18" charset="0"/>
              </a:rPr>
              <a:t># Creating a String with double Quotes </a:t>
            </a:r>
          </a:p>
          <a:p>
            <a:pPr fontAlgn="base"/>
            <a:endParaRPr lang="en-IN" dirty="0">
              <a:highlight>
                <a:srgbClr val="FFFF00"/>
              </a:highlight>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String1 = “I'm a Python”</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nString</a:t>
            </a:r>
            <a:r>
              <a:rPr lang="en-IN" dirty="0">
                <a:latin typeface="Times New Roman" panose="02020603050405020304" pitchFamily="18" charset="0"/>
                <a:cs typeface="Times New Roman" panose="02020603050405020304" pitchFamily="18" charset="0"/>
              </a:rPr>
              <a:t> with the use of Double Quotes: ") </a:t>
            </a:r>
          </a:p>
          <a:p>
            <a:pPr fontAlgn="base"/>
            <a:r>
              <a:rPr lang="en-IN" dirty="0">
                <a:latin typeface="Times New Roman" panose="02020603050405020304" pitchFamily="18" charset="0"/>
                <a:cs typeface="Times New Roman" panose="02020603050405020304" pitchFamily="18" charset="0"/>
              </a:rPr>
              <a:t>print(String1) </a:t>
            </a:r>
          </a:p>
          <a:p>
            <a:pPr fontAlgn="base"/>
            <a:r>
              <a:rPr lang="en-IN" dirty="0">
                <a:latin typeface="Times New Roman" panose="02020603050405020304" pitchFamily="18" charset="0"/>
                <a:cs typeface="Times New Roman" panose="02020603050405020304" pitchFamily="18" charset="0"/>
              </a:rPr>
              <a:t>print(type(String1))</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Output – </a:t>
            </a:r>
          </a:p>
          <a:p>
            <a:pPr fontAlgn="base"/>
            <a:r>
              <a:rPr lang="en-IN" dirty="0">
                <a:latin typeface="Times New Roman" panose="02020603050405020304" pitchFamily="18" charset="0"/>
                <a:cs typeface="Times New Roman" panose="02020603050405020304" pitchFamily="18" charset="0"/>
              </a:rPr>
              <a:t>I'm a Geek &lt;class 'str’&gt;</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Creating a String with triple Quotes </a:t>
            </a:r>
          </a:p>
          <a:p>
            <a:pPr fontAlgn="base"/>
            <a:endParaRPr lang="en-IN" dirty="0">
              <a:highlight>
                <a:srgbClr val="FFFF00"/>
              </a:highlight>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String1 = '''I'm a Python “and” I live in a world of " Program"'''</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nString</a:t>
            </a:r>
            <a:r>
              <a:rPr lang="en-IN" dirty="0">
                <a:latin typeface="Times New Roman" panose="02020603050405020304" pitchFamily="18" charset="0"/>
                <a:cs typeface="Times New Roman" panose="02020603050405020304" pitchFamily="18" charset="0"/>
              </a:rPr>
              <a:t> with the use of Triple Quotes: ") </a:t>
            </a:r>
          </a:p>
          <a:p>
            <a:pPr fontAlgn="base"/>
            <a:r>
              <a:rPr lang="en-IN" dirty="0">
                <a:latin typeface="Times New Roman" panose="02020603050405020304" pitchFamily="18" charset="0"/>
                <a:cs typeface="Times New Roman" panose="02020603050405020304" pitchFamily="18" charset="0"/>
              </a:rPr>
              <a:t>print(String1) </a:t>
            </a:r>
          </a:p>
          <a:p>
            <a:pPr fontAlgn="base"/>
            <a:r>
              <a:rPr lang="en-IN" dirty="0">
                <a:latin typeface="Times New Roman" panose="02020603050405020304" pitchFamily="18" charset="0"/>
                <a:cs typeface="Times New Roman" panose="02020603050405020304" pitchFamily="18" charset="0"/>
              </a:rPr>
              <a:t>print(type(String1))</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Output – </a:t>
            </a:r>
          </a:p>
          <a:p>
            <a:pPr fontAlgn="base"/>
            <a:r>
              <a:rPr lang="en-IN" dirty="0">
                <a:latin typeface="Times New Roman" panose="02020603050405020304" pitchFamily="18" charset="0"/>
                <a:cs typeface="Times New Roman" panose="02020603050405020304" pitchFamily="18" charset="0"/>
              </a:rPr>
              <a:t>I'm a Python and I live in a world of " Program”</a:t>
            </a:r>
          </a:p>
          <a:p>
            <a:pPr fontAlgn="base"/>
            <a:r>
              <a:rPr lang="en-IN" dirty="0">
                <a:latin typeface="Times New Roman" panose="02020603050405020304" pitchFamily="18" charset="0"/>
                <a:cs typeface="Times New Roman" panose="02020603050405020304" pitchFamily="18" charset="0"/>
              </a:rPr>
              <a:t>&lt;class 'str'&gt;</a:t>
            </a:r>
          </a:p>
          <a:p>
            <a:pPr fontAlgn="base"/>
            <a:r>
              <a:rPr lang="en-IN" sz="1600"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540941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478BE7-1F21-8F44-B16F-43D195ADB2BB}"/>
              </a:ext>
            </a:extLst>
          </p:cNvPr>
          <p:cNvSpPr txBox="1"/>
          <p:nvPr/>
        </p:nvSpPr>
        <p:spPr>
          <a:xfrm>
            <a:off x="525517" y="483475"/>
            <a:ext cx="11277600" cy="6186309"/>
          </a:xfrm>
          <a:prstGeom prst="rect">
            <a:avLst/>
          </a:prstGeom>
          <a:noFill/>
        </p:spPr>
        <p:txBody>
          <a:bodyPr wrap="square" rtlCol="0">
            <a:spAutoFit/>
          </a:bodyPr>
          <a:lstStyle/>
          <a:p>
            <a:pPr fontAlgn="base"/>
            <a:r>
              <a:rPr lang="en-IN" dirty="0">
                <a:highlight>
                  <a:srgbClr val="FFFF00"/>
                </a:highlight>
                <a:latin typeface="Times New Roman" panose="02020603050405020304" pitchFamily="18" charset="0"/>
                <a:cs typeface="Times New Roman" panose="02020603050405020304" pitchFamily="18" charset="0"/>
              </a:rPr>
              <a:t># Creating String with triple Quotes allows multiple lines \</a:t>
            </a:r>
          </a:p>
          <a:p>
            <a:pPr fontAlgn="base"/>
            <a:endParaRPr lang="en-IN" dirty="0">
              <a:highlight>
                <a:srgbClr val="FFFF00"/>
              </a:highlight>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String1 = ’’’Python </a:t>
            </a:r>
          </a:p>
          <a:p>
            <a:pPr fontAlgn="base"/>
            <a:r>
              <a:rPr lang="en-IN" dirty="0">
                <a:latin typeface="Times New Roman" panose="02020603050405020304" pitchFamily="18" charset="0"/>
                <a:cs typeface="Times New Roman" panose="02020603050405020304" pitchFamily="18" charset="0"/>
              </a:rPr>
              <a:t>            For </a:t>
            </a:r>
          </a:p>
          <a:p>
            <a:pPr fontAlgn="base"/>
            <a:r>
              <a:rPr lang="en-IN" dirty="0">
                <a:latin typeface="Times New Roman" panose="02020603050405020304" pitchFamily="18" charset="0"/>
                <a:cs typeface="Times New Roman" panose="02020603050405020304" pitchFamily="18" charset="0"/>
              </a:rPr>
              <a:t>            Life'''</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nCreating</a:t>
            </a:r>
            <a:r>
              <a:rPr lang="en-IN" dirty="0">
                <a:latin typeface="Times New Roman" panose="02020603050405020304" pitchFamily="18" charset="0"/>
                <a:cs typeface="Times New Roman" panose="02020603050405020304" pitchFamily="18" charset="0"/>
              </a:rPr>
              <a:t> a multiline String: ") </a:t>
            </a:r>
          </a:p>
          <a:p>
            <a:pPr fontAlgn="base"/>
            <a:r>
              <a:rPr lang="en-IN" dirty="0">
                <a:latin typeface="Times New Roman" panose="02020603050405020304" pitchFamily="18" charset="0"/>
                <a:cs typeface="Times New Roman" panose="02020603050405020304" pitchFamily="18" charset="0"/>
              </a:rPr>
              <a:t>print(String1)</a:t>
            </a:r>
          </a:p>
          <a:p>
            <a:endParaRPr lang="en-US" dirty="0"/>
          </a:p>
          <a:p>
            <a:r>
              <a:rPr lang="en-US" dirty="0">
                <a:solidFill>
                  <a:schemeClr val="accent1"/>
                </a:solidFill>
              </a:rPr>
              <a:t>Output – </a:t>
            </a:r>
          </a:p>
          <a:p>
            <a:r>
              <a:rPr lang="en-IN" dirty="0"/>
              <a:t>Creating a multiline String: </a:t>
            </a:r>
          </a:p>
          <a:p>
            <a:r>
              <a:rPr lang="en-IN" dirty="0">
                <a:latin typeface="Times New Roman" panose="02020603050405020304" pitchFamily="18" charset="0"/>
                <a:cs typeface="Times New Roman" panose="02020603050405020304" pitchFamily="18" charset="0"/>
              </a:rPr>
              <a:t>’Python</a:t>
            </a:r>
            <a:r>
              <a:rPr lang="en-IN" dirty="0"/>
              <a:t> </a:t>
            </a:r>
          </a:p>
          <a:p>
            <a:r>
              <a:rPr lang="en-IN" dirty="0"/>
              <a:t>For</a:t>
            </a:r>
          </a:p>
          <a:p>
            <a:r>
              <a:rPr lang="en-IN" dirty="0"/>
              <a:t>Life</a:t>
            </a:r>
          </a:p>
          <a:p>
            <a:endParaRPr lang="en-IN" dirty="0"/>
          </a:p>
          <a:p>
            <a:r>
              <a:rPr lang="en-IN" dirty="0"/>
              <a:t>Ex- </a:t>
            </a:r>
          </a:p>
          <a:p>
            <a:r>
              <a:rPr lang="en-IN" dirty="0">
                <a:latin typeface="Times New Roman" panose="02020603050405020304" pitchFamily="18" charset="0"/>
                <a:cs typeface="Times New Roman" panose="02020603050405020304" pitchFamily="18" charset="0"/>
              </a:rPr>
              <a:t>str1 = 'hello world’    </a:t>
            </a:r>
            <a:r>
              <a:rPr lang="en-IN" dirty="0">
                <a:highlight>
                  <a:srgbClr val="FFFF00"/>
                </a:highlight>
                <a:latin typeface="Times New Roman" panose="02020603050405020304" pitchFamily="18" charset="0"/>
                <a:cs typeface="Times New Roman" panose="02020603050405020304" pitchFamily="18" charset="0"/>
              </a:rPr>
              <a:t>#string str1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str2 = ' how are you’ </a:t>
            </a:r>
            <a:r>
              <a:rPr lang="en-IN" dirty="0">
                <a:highlight>
                  <a:srgbClr val="FFFF00"/>
                </a:highlight>
                <a:latin typeface="Times New Roman" panose="02020603050405020304" pitchFamily="18" charset="0"/>
                <a:cs typeface="Times New Roman" panose="02020603050405020304" pitchFamily="18" charset="0"/>
              </a:rPr>
              <a:t> #string str2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(str1[0:2])        </a:t>
            </a:r>
            <a:r>
              <a:rPr lang="en-IN" dirty="0">
                <a:highlight>
                  <a:srgbClr val="FFFF00"/>
                </a:highlight>
                <a:latin typeface="Times New Roman" panose="02020603050405020304" pitchFamily="18" charset="0"/>
                <a:cs typeface="Times New Roman" panose="02020603050405020304" pitchFamily="18" charset="0"/>
              </a:rPr>
              <a:t>#printing first two character using slice operator  </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(str1[4]).          </a:t>
            </a:r>
            <a:r>
              <a:rPr lang="en-IN" dirty="0">
                <a:highlight>
                  <a:srgbClr val="FFFF00"/>
                </a:highlight>
                <a:latin typeface="Times New Roman" panose="02020603050405020304" pitchFamily="18" charset="0"/>
                <a:cs typeface="Times New Roman" panose="02020603050405020304" pitchFamily="18" charset="0"/>
              </a:rPr>
              <a:t>#printing 4th character of the string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(str1*2)            </a:t>
            </a:r>
            <a:r>
              <a:rPr lang="en-IN" dirty="0">
                <a:highlight>
                  <a:srgbClr val="FFFF00"/>
                </a:highlight>
                <a:latin typeface="Times New Roman" panose="02020603050405020304" pitchFamily="18" charset="0"/>
                <a:cs typeface="Times New Roman" panose="02020603050405020304" pitchFamily="18" charset="0"/>
              </a:rPr>
              <a:t>#printing the string twice </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(str1 + str2)      </a:t>
            </a:r>
            <a:r>
              <a:rPr lang="en-IN" dirty="0">
                <a:highlight>
                  <a:srgbClr val="FFFF00"/>
                </a:highlight>
                <a:latin typeface="Times New Roman" panose="02020603050405020304" pitchFamily="18" charset="0"/>
                <a:cs typeface="Times New Roman" panose="02020603050405020304" pitchFamily="18" charset="0"/>
              </a:rPr>
              <a:t>#printing the concatenation of str1 and str2 </a:t>
            </a:r>
            <a:r>
              <a:rPr lang="en-IN" dirty="0">
                <a:latin typeface="Times New Roman" panose="02020603050405020304" pitchFamily="18" charset="0"/>
                <a:cs typeface="Times New Roman" panose="02020603050405020304" pitchFamily="18" charset="0"/>
              </a:rPr>
              <a:t> </a:t>
            </a:r>
            <a:r>
              <a:rPr lang="en-IN" dirty="0"/>
              <a:t> </a:t>
            </a:r>
          </a:p>
          <a:p>
            <a:endParaRPr lang="en-US" dirty="0"/>
          </a:p>
        </p:txBody>
      </p:sp>
    </p:spTree>
    <p:extLst>
      <p:ext uri="{BB962C8B-B14F-4D97-AF65-F5344CB8AC3E}">
        <p14:creationId xmlns:p14="http://schemas.microsoft.com/office/powerpoint/2010/main" val="31816617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3FDB8A-D1F2-954E-8815-F7FCBD66BE7B}"/>
              </a:ext>
            </a:extLst>
          </p:cNvPr>
          <p:cNvSpPr txBox="1"/>
          <p:nvPr/>
        </p:nvSpPr>
        <p:spPr>
          <a:xfrm>
            <a:off x="546538" y="662152"/>
            <a:ext cx="5444359" cy="1754326"/>
          </a:xfrm>
          <a:prstGeom prst="rect">
            <a:avLst/>
          </a:prstGeom>
          <a:noFill/>
        </p:spPr>
        <p:txBody>
          <a:bodyPr wrap="square" rtlCol="0">
            <a:spAutoFit/>
          </a:bodyPr>
          <a:lstStyle/>
          <a:p>
            <a:r>
              <a:rPr lang="en-IN" dirty="0" err="1">
                <a:solidFill>
                  <a:schemeClr val="accent1"/>
                </a:solidFill>
                <a:latin typeface="Times New Roman" panose="02020603050405020304" pitchFamily="18" charset="0"/>
                <a:cs typeface="Times New Roman" panose="02020603050405020304" pitchFamily="18" charset="0"/>
              </a:rPr>
              <a:t>OutPut</a:t>
            </a:r>
            <a:r>
              <a:rPr lang="en-IN" dirty="0">
                <a:solidFill>
                  <a:schemeClr val="accent1"/>
                </a:solidFill>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he</a:t>
            </a:r>
          </a:p>
          <a:p>
            <a:r>
              <a:rPr lang="en-IN" dirty="0">
                <a:latin typeface="Times New Roman" panose="02020603050405020304" pitchFamily="18" charset="0"/>
                <a:cs typeface="Times New Roman" panose="02020603050405020304" pitchFamily="18" charset="0"/>
              </a:rPr>
              <a:t>h</a:t>
            </a:r>
          </a:p>
          <a:p>
            <a:r>
              <a:rPr lang="en-IN" dirty="0"/>
              <a:t>Hello world Hello world </a:t>
            </a:r>
            <a:endParaRPr lang="en-IN" dirty="0">
              <a:latin typeface="Times New Roman" panose="02020603050405020304" pitchFamily="18" charset="0"/>
              <a:cs typeface="Times New Roman" panose="02020603050405020304" pitchFamily="18" charset="0"/>
            </a:endParaRPr>
          </a:p>
          <a:p>
            <a:r>
              <a:rPr lang="en-IN" dirty="0"/>
              <a:t>Hello world how are you</a:t>
            </a:r>
            <a:endParaRPr lang="en-IN" dirty="0">
              <a:latin typeface="Times New Roman" panose="02020603050405020304" pitchFamily="18" charset="0"/>
              <a:cs typeface="Times New Roman" panose="02020603050405020304" pitchFamily="18" charset="0"/>
            </a:endParaRPr>
          </a:p>
          <a:p>
            <a:endParaRPr lang="en-US"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97374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9E6FC-CD95-F9B7-9241-A650C2C33755}"/>
              </a:ext>
            </a:extLst>
          </p:cNvPr>
          <p:cNvSpPr txBox="1"/>
          <p:nvPr/>
        </p:nvSpPr>
        <p:spPr>
          <a:xfrm>
            <a:off x="556055" y="617837"/>
            <a:ext cx="10923372" cy="5478423"/>
          </a:xfrm>
          <a:prstGeom prst="rect">
            <a:avLst/>
          </a:prstGeom>
          <a:noFill/>
        </p:spPr>
        <p:txBody>
          <a:bodyPr wrap="square" rtlCol="0">
            <a:spAutoFit/>
          </a:bodyPr>
          <a:lstStyle/>
          <a:p>
            <a:r>
              <a:rPr lang="en-US" sz="2400" dirty="0">
                <a:solidFill>
                  <a:schemeClr val="accent2"/>
                </a:solidFill>
                <a:latin typeface="Times New Roman" panose="02020603050405020304" pitchFamily="18" charset="0"/>
                <a:cs typeface="Times New Roman" panose="02020603050405020304" pitchFamily="18" charset="0"/>
              </a:rPr>
              <a:t>LIST –</a:t>
            </a:r>
          </a:p>
          <a:p>
            <a:endParaRPr lang="en-US" dirty="0">
              <a:solidFill>
                <a:schemeClr val="accent2"/>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Lists </a:t>
            </a:r>
            <a:r>
              <a:rPr lang="en-IN" dirty="0">
                <a:latin typeface="Times New Roman" panose="02020603050405020304" pitchFamily="18" charset="0"/>
                <a:cs typeface="Times New Roman" panose="02020603050405020304" pitchFamily="18" charset="0"/>
              </a:rPr>
              <a:t>are just like dynamically sized arrays, declared in other languages (vector in C++ and </a:t>
            </a:r>
            <a:r>
              <a:rPr lang="en-IN" dirty="0" err="1">
                <a:latin typeface="Times New Roman" panose="02020603050405020304" pitchFamily="18" charset="0"/>
                <a:cs typeface="Times New Roman" panose="02020603050405020304" pitchFamily="18" charset="0"/>
              </a:rPr>
              <a:t>ArrayList</a:t>
            </a:r>
            <a:r>
              <a:rPr lang="en-IN" dirty="0">
                <a:latin typeface="Times New Roman" panose="02020603050405020304" pitchFamily="18" charset="0"/>
                <a:cs typeface="Times New Roman" panose="02020603050405020304" pitchFamily="18" charset="0"/>
              </a:rPr>
              <a:t> in Java). </a:t>
            </a:r>
          </a:p>
          <a:p>
            <a:r>
              <a:rPr lang="en-IN" dirty="0">
                <a:latin typeface="Times New Roman" panose="02020603050405020304" pitchFamily="18" charset="0"/>
                <a:cs typeface="Times New Roman" panose="02020603050405020304" pitchFamily="18" charset="0"/>
              </a:rPr>
              <a:t>Lists need not be homogeneous always which makes it the most powerful tool in </a:t>
            </a:r>
            <a:r>
              <a:rPr lang="en-IN" u="sng" dirty="0">
                <a:latin typeface="Times New Roman" panose="02020603050405020304" pitchFamily="18" charset="0"/>
                <a:cs typeface="Times New Roman" panose="02020603050405020304" pitchFamily="18" charset="0"/>
                <a:hlinkClick r:id="rId2"/>
              </a:rPr>
              <a:t>Python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 single list may contain </a:t>
            </a:r>
            <a:r>
              <a:rPr lang="en-IN" dirty="0" err="1">
                <a:latin typeface="Times New Roman" panose="02020603050405020304" pitchFamily="18" charset="0"/>
                <a:cs typeface="Times New Roman" panose="02020603050405020304" pitchFamily="18" charset="0"/>
              </a:rPr>
              <a:t>DataTypes</a:t>
            </a:r>
            <a:r>
              <a:rPr lang="en-IN" dirty="0">
                <a:latin typeface="Times New Roman" panose="02020603050405020304" pitchFamily="18" charset="0"/>
                <a:cs typeface="Times New Roman" panose="02020603050405020304" pitchFamily="18" charset="0"/>
              </a:rPr>
              <a:t> like Integers, Strings, as well as Objects.</a:t>
            </a:r>
          </a:p>
          <a:p>
            <a:r>
              <a:rPr lang="en-IN" dirty="0">
                <a:latin typeface="Times New Roman" panose="02020603050405020304" pitchFamily="18" charset="0"/>
                <a:cs typeface="Times New Roman" panose="02020603050405020304" pitchFamily="18" charset="0"/>
              </a:rPr>
              <a:t>Lists are mutable, and hence, they can be altered even after their creation.</a:t>
            </a:r>
            <a:r>
              <a:rPr lang="en-US" dirty="0">
                <a:solidFill>
                  <a:schemeClr val="accent2"/>
                </a:solidFill>
                <a:latin typeface="Times New Roman" panose="02020603050405020304" pitchFamily="18" charset="0"/>
                <a:cs typeface="Times New Roman" panose="02020603050405020304" pitchFamily="18" charset="0"/>
              </a:rPr>
              <a:t> </a:t>
            </a:r>
          </a:p>
          <a:p>
            <a:r>
              <a:rPr lang="en-US" dirty="0">
                <a:solidFill>
                  <a:schemeClr val="accent2"/>
                </a:solidFill>
                <a:latin typeface="Times New Roman" panose="02020603050405020304" pitchFamily="18" charset="0"/>
                <a:cs typeface="Times New Roman" panose="02020603050405020304" pitchFamily="18" charset="0"/>
              </a:rPr>
              <a:t>L1 = [1,’a’,7.5,2,15,’b’,’jiya’,’a’,’a’]</a:t>
            </a:r>
          </a:p>
          <a:p>
            <a:r>
              <a:rPr lang="en-US" dirty="0">
                <a:solidFill>
                  <a:schemeClr val="accent2"/>
                </a:solidFill>
                <a:latin typeface="Times New Roman" panose="02020603050405020304" pitchFamily="18" charset="0"/>
                <a:cs typeface="Times New Roman" panose="02020603050405020304" pitchFamily="18" charset="0"/>
              </a:rPr>
              <a:t>         (0,1,2,3,4,5)</a:t>
            </a:r>
          </a:p>
          <a:p>
            <a:r>
              <a:rPr lang="en-IN" dirty="0">
                <a:latin typeface="Times New Roman" panose="02020603050405020304" pitchFamily="18" charset="0"/>
                <a:cs typeface="Times New Roman" panose="02020603050405020304" pitchFamily="18" charset="0"/>
              </a:rPr>
              <a:t>List in Python are ordered and have a definite count. The elements in a list are indexed according to a definite sequence and the indexing of a list is done with 0 being the first index. Each element in the list has its definite place in the list, which allows duplicating of elements in the list, with each element having its own distinct place and credibility.</a:t>
            </a:r>
          </a:p>
          <a:p>
            <a:endParaRPr lang="en-IN" dirty="0">
              <a:solidFill>
                <a:schemeClr val="accent2"/>
              </a:solidFill>
              <a:latin typeface="Times New Roman" panose="02020603050405020304" pitchFamily="18" charset="0"/>
              <a:cs typeface="Times New Roman" panose="02020603050405020304" pitchFamily="18" charset="0"/>
            </a:endParaRPr>
          </a:p>
          <a:p>
            <a:r>
              <a:rPr lang="en-IN" sz="2000" b="1" dirty="0">
                <a:solidFill>
                  <a:schemeClr val="accent1"/>
                </a:solidFill>
                <a:latin typeface="Times New Roman" panose="02020603050405020304" pitchFamily="18" charset="0"/>
                <a:cs typeface="Times New Roman" panose="02020603050405020304" pitchFamily="18" charset="0"/>
              </a:rPr>
              <a:t>Note-</a:t>
            </a:r>
            <a:r>
              <a:rPr lang="en-IN" dirty="0">
                <a:solidFill>
                  <a:schemeClr val="accent1"/>
                </a:solidFill>
                <a:latin typeface="Times New Roman" panose="02020603050405020304" pitchFamily="18" charset="0"/>
                <a:cs typeface="Times New Roman" panose="02020603050405020304" pitchFamily="18" charset="0"/>
              </a:rPr>
              <a:t> </a:t>
            </a:r>
            <a:r>
              <a:rPr lang="en-IN" dirty="0">
                <a:solidFill>
                  <a:srgbClr val="273239"/>
                </a:solidFill>
                <a:latin typeface="Times New Roman" panose="02020603050405020304" pitchFamily="18" charset="0"/>
                <a:cs typeface="Times New Roman" panose="02020603050405020304" pitchFamily="18" charset="0"/>
              </a:rPr>
              <a:t>Lists are a useful tool for preserving a sequence of data and further iterating over it.</a:t>
            </a:r>
          </a:p>
          <a:p>
            <a:endParaRPr lang="en-IN" dirty="0">
              <a:solidFill>
                <a:srgbClr val="273239"/>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can use slice [:] operators to access the data of the list. The concatenation operator (+) and repetition operator (*) works with the list in the same way as they were working with the strings.</a:t>
            </a:r>
            <a:endParaRPr lang="en-IN" dirty="0">
              <a:solidFill>
                <a:srgbClr val="273239"/>
              </a:solidFill>
              <a:latin typeface="Times New Roman" panose="02020603050405020304" pitchFamily="18" charset="0"/>
              <a:cs typeface="Times New Roman" panose="02020603050405020304" pitchFamily="18" charset="0"/>
            </a:endParaRPr>
          </a:p>
          <a:p>
            <a:endParaRPr lang="en-IN" dirty="0">
              <a:solidFill>
                <a:srgbClr val="273239"/>
              </a:solidFill>
              <a:latin typeface="Times New Roman" panose="02020603050405020304" pitchFamily="18" charset="0"/>
              <a:cs typeface="Times New Roman" panose="02020603050405020304" pitchFamily="18" charset="0"/>
            </a:endParaRPr>
          </a:p>
          <a:p>
            <a:pPr fontAlgn="base"/>
            <a:r>
              <a:rPr lang="en-IN" b="1" dirty="0"/>
              <a:t>				</a:t>
            </a:r>
            <a:r>
              <a:rPr lang="en-IN" b="1" dirty="0">
                <a:latin typeface="Times New Roman" panose="02020603050405020304" pitchFamily="18" charset="0"/>
                <a:cs typeface="Times New Roman" panose="02020603050405020304" pitchFamily="18" charset="0"/>
              </a:rPr>
              <a:t>	</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8093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8FEE7-EA1A-589A-FAEB-A29970150203}"/>
              </a:ext>
            </a:extLst>
          </p:cNvPr>
          <p:cNvSpPr txBox="1"/>
          <p:nvPr/>
        </p:nvSpPr>
        <p:spPr>
          <a:xfrm>
            <a:off x="481914" y="568411"/>
            <a:ext cx="11145794" cy="4031873"/>
          </a:xfrm>
          <a:prstGeom prst="rect">
            <a:avLst/>
          </a:prstGeom>
          <a:noFill/>
        </p:spPr>
        <p:txBody>
          <a:bodyPr wrap="square" rtlCol="0">
            <a:spAutoFit/>
          </a:bodyPr>
          <a:lstStyle/>
          <a:p>
            <a:pPr fontAlgn="base"/>
            <a:r>
              <a:rPr lang="en-IN" sz="2000" b="1" dirty="0">
                <a:solidFill>
                  <a:schemeClr val="accent1"/>
                </a:solidFill>
                <a:latin typeface="Times New Roman" panose="02020603050405020304" pitchFamily="18" charset="0"/>
                <a:cs typeface="Times New Roman" panose="02020603050405020304" pitchFamily="18" charset="0"/>
              </a:rPr>
              <a:t>Creating a List</a:t>
            </a:r>
          </a:p>
          <a:p>
            <a:pPr fontAlgn="base"/>
            <a:endParaRPr lang="en-IN" sz="2000" b="1" dirty="0">
              <a:solidFill>
                <a:schemeClr val="accent1"/>
              </a:solidFill>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Lists in Python can be created by just placing the sequence inside the square brackets[]. Unlike </a:t>
            </a:r>
            <a:r>
              <a:rPr lang="en-IN" u="sng" dirty="0">
                <a:latin typeface="Times New Roman" panose="02020603050405020304" pitchFamily="18" charset="0"/>
                <a:cs typeface="Times New Roman" panose="02020603050405020304" pitchFamily="18" charset="0"/>
                <a:hlinkClick r:id="rId2"/>
              </a:rPr>
              <a:t>Sets</a:t>
            </a:r>
            <a:r>
              <a:rPr lang="en-IN" dirty="0">
                <a:latin typeface="Times New Roman" panose="02020603050405020304" pitchFamily="18" charset="0"/>
                <a:cs typeface="Times New Roman" panose="02020603050405020304" pitchFamily="18" charset="0"/>
              </a:rPr>
              <a:t>, a list doesn’t need a built-in function for the creation of a list.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L1 =[]</a:t>
            </a:r>
          </a:p>
          <a:p>
            <a:pPr fontAlgn="base"/>
            <a:r>
              <a:rPr lang="en-IN" dirty="0">
                <a:latin typeface="Times New Roman" panose="02020603050405020304" pitchFamily="18" charset="0"/>
                <a:cs typeface="Times New Roman" panose="02020603050405020304" pitchFamily="18" charset="0"/>
              </a:rPr>
              <a:t>L2 = [11,23,’a’,’xyz’]</a:t>
            </a:r>
          </a:p>
          <a:p>
            <a:pPr fontAlgn="base"/>
            <a:r>
              <a:rPr lang="en-IN" dirty="0">
                <a:latin typeface="Times New Roman" panose="02020603050405020304" pitchFamily="18" charset="0"/>
                <a:cs typeface="Times New Roman" panose="02020603050405020304" pitchFamily="18" charset="0"/>
              </a:rPr>
              <a:t>L2 =list(11,23,’a’,’xyz’)</a:t>
            </a:r>
          </a:p>
          <a:p>
            <a:pPr fontAlgn="base"/>
            <a:endParaRPr lang="en-IN" dirty="0">
              <a:latin typeface="Times New Roman" panose="02020603050405020304" pitchFamily="18" charset="0"/>
              <a:cs typeface="Times New Roman" panose="02020603050405020304" pitchFamily="18" charset="0"/>
            </a:endParaRPr>
          </a:p>
          <a:p>
            <a:pPr fontAlgn="base"/>
            <a:r>
              <a:rPr lang="en-IN" dirty="0">
                <a:highlight>
                  <a:srgbClr val="FFFF00"/>
                </a:highlight>
                <a:latin typeface="Times New Roman" panose="02020603050405020304" pitchFamily="18" charset="0"/>
                <a:cs typeface="Times New Roman" panose="02020603050405020304" pitchFamily="18" charset="0"/>
              </a:rPr>
              <a:t>Set Ex- </a:t>
            </a:r>
          </a:p>
          <a:p>
            <a:pPr fontAlgn="base"/>
            <a:r>
              <a:rPr lang="en-IN" dirty="0">
                <a:latin typeface="Times New Roman" panose="02020603050405020304" pitchFamily="18" charset="0"/>
                <a:cs typeface="Times New Roman" panose="02020603050405020304" pitchFamily="18" charset="0"/>
              </a:rPr>
              <a:t>Set1= set(‘a’,12,31)</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Note –</a:t>
            </a:r>
            <a:r>
              <a:rPr lang="en-IN" dirty="0">
                <a:solidFill>
                  <a:schemeClr val="accent1"/>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Unlike Sets, the list may contain mutable elements.  </a:t>
            </a:r>
          </a:p>
          <a:p>
            <a:endParaRPr lang="en-US" dirty="0"/>
          </a:p>
        </p:txBody>
      </p:sp>
    </p:spTree>
    <p:extLst>
      <p:ext uri="{BB962C8B-B14F-4D97-AF65-F5344CB8AC3E}">
        <p14:creationId xmlns:p14="http://schemas.microsoft.com/office/powerpoint/2010/main" val="2784368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053637-BEC3-2381-CD97-A3D99D2D7BF2}"/>
              </a:ext>
            </a:extLst>
          </p:cNvPr>
          <p:cNvSpPr txBox="1"/>
          <p:nvPr/>
        </p:nvSpPr>
        <p:spPr>
          <a:xfrm>
            <a:off x="642551" y="345989"/>
            <a:ext cx="10688595" cy="6463308"/>
          </a:xfrm>
          <a:prstGeom prst="rect">
            <a:avLst/>
          </a:prstGeom>
          <a:noFill/>
        </p:spPr>
        <p:txBody>
          <a:bodyPr wrap="square" rtlCol="0">
            <a:spAutoFit/>
          </a:bodyPr>
          <a:lstStyle/>
          <a:p>
            <a:pPr fontAlgn="base"/>
            <a:r>
              <a:rPr lang="en-IN" dirty="0">
                <a:highlight>
                  <a:srgbClr val="FFFF00"/>
                </a:highlight>
                <a:latin typeface="Times New Roman" panose="02020603050405020304" pitchFamily="18" charset="0"/>
                <a:cs typeface="Times New Roman" panose="02020603050405020304" pitchFamily="18" charset="0"/>
              </a:rPr>
              <a:t>1.Creating a List</a:t>
            </a:r>
          </a:p>
          <a:p>
            <a:pPr fontAlgn="base"/>
            <a:r>
              <a:rPr lang="en-IN" dirty="0">
                <a:latin typeface="Times New Roman" panose="02020603050405020304" pitchFamily="18" charset="0"/>
                <a:cs typeface="Times New Roman" panose="02020603050405020304" pitchFamily="18" charset="0"/>
              </a:rPr>
              <a:t>List1 = []</a:t>
            </a:r>
          </a:p>
          <a:p>
            <a:pPr fontAlgn="base"/>
            <a:r>
              <a:rPr lang="en-IN" dirty="0">
                <a:latin typeface="Times New Roman" panose="02020603050405020304" pitchFamily="18" charset="0"/>
                <a:cs typeface="Times New Roman" panose="02020603050405020304" pitchFamily="18" charset="0"/>
              </a:rPr>
              <a:t>print("Blank List: ")</a:t>
            </a:r>
          </a:p>
          <a:p>
            <a:pPr fontAlgn="base"/>
            <a:r>
              <a:rPr lang="en-IN" dirty="0">
                <a:latin typeface="Times New Roman" panose="02020603050405020304" pitchFamily="18" charset="0"/>
                <a:cs typeface="Times New Roman" panose="02020603050405020304" pitchFamily="18" charset="0"/>
              </a:rPr>
              <a:t>print(List)</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2.Creating a List of numbers</a:t>
            </a:r>
          </a:p>
          <a:p>
            <a:pPr fontAlgn="base"/>
            <a:r>
              <a:rPr lang="en-IN" dirty="0">
                <a:latin typeface="Times New Roman" panose="02020603050405020304" pitchFamily="18" charset="0"/>
                <a:cs typeface="Times New Roman" panose="02020603050405020304" pitchFamily="18" charset="0"/>
              </a:rPr>
              <a:t>list1 = [10,20,30]</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nList</a:t>
            </a:r>
            <a:r>
              <a:rPr lang="en-IN" dirty="0">
                <a:latin typeface="Times New Roman" panose="02020603050405020304" pitchFamily="18" charset="0"/>
                <a:cs typeface="Times New Roman" panose="02020603050405020304" pitchFamily="18" charset="0"/>
              </a:rPr>
              <a:t> of numbers: ”,list1)</a:t>
            </a:r>
          </a:p>
          <a:p>
            <a:pPr fontAlgn="base"/>
            <a:r>
              <a:rPr lang="en-IN" dirty="0">
                <a:latin typeface="Times New Roman" panose="02020603050405020304" pitchFamily="18" charset="0"/>
                <a:cs typeface="Times New Roman" panose="02020603050405020304" pitchFamily="18" charset="0"/>
              </a:rPr>
              <a:t>print(List)</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3.Creating a List of strings and accessing</a:t>
            </a:r>
          </a:p>
          <a:p>
            <a:pPr fontAlgn="base"/>
            <a:r>
              <a:rPr lang="en-IN" dirty="0">
                <a:latin typeface="Times New Roman" panose="02020603050405020304" pitchFamily="18" charset="0"/>
                <a:cs typeface="Times New Roman" panose="02020603050405020304" pitchFamily="18" charset="0"/>
              </a:rPr>
              <a:t># using index</a:t>
            </a:r>
          </a:p>
          <a:p>
            <a:pPr fontAlgn="base"/>
            <a:r>
              <a:rPr lang="en-IN" dirty="0">
                <a:latin typeface="Times New Roman" panose="02020603050405020304" pitchFamily="18" charset="0"/>
                <a:cs typeface="Times New Roman" panose="02020603050405020304" pitchFamily="18" charset="0"/>
              </a:rPr>
              <a:t>List1 = [”I", ”am", ”fine"]</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nList</a:t>
            </a:r>
            <a:r>
              <a:rPr lang="en-IN" dirty="0">
                <a:latin typeface="Times New Roman" panose="02020603050405020304" pitchFamily="18" charset="0"/>
                <a:cs typeface="Times New Roman" panose="02020603050405020304" pitchFamily="18" charset="0"/>
              </a:rPr>
              <a:t> Items: ")</a:t>
            </a:r>
          </a:p>
          <a:p>
            <a:pPr fontAlgn="base"/>
            <a:r>
              <a:rPr lang="en-IN" dirty="0">
                <a:latin typeface="Times New Roman" panose="02020603050405020304" pitchFamily="18" charset="0"/>
                <a:cs typeface="Times New Roman" panose="02020603050405020304" pitchFamily="18" charset="0"/>
              </a:rPr>
              <a:t>print(List1[0])</a:t>
            </a:r>
          </a:p>
          <a:p>
            <a:pPr fontAlgn="base"/>
            <a:r>
              <a:rPr lang="en-IN" dirty="0">
                <a:latin typeface="Times New Roman" panose="02020603050405020304" pitchFamily="18" charset="0"/>
                <a:cs typeface="Times New Roman" panose="02020603050405020304" pitchFamily="18" charset="0"/>
              </a:rPr>
              <a:t>print(List1[2])</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4.Creating a Multi-Dimensional List</a:t>
            </a:r>
          </a:p>
          <a:p>
            <a:pPr fontAlgn="base"/>
            <a:r>
              <a:rPr lang="en-IN" dirty="0">
                <a:latin typeface="Times New Roman" panose="02020603050405020304" pitchFamily="18" charset="0"/>
                <a:cs typeface="Times New Roman" panose="02020603050405020304" pitchFamily="18" charset="0"/>
              </a:rPr>
              <a:t># (By Nesting a list inside a List)</a:t>
            </a:r>
          </a:p>
          <a:p>
            <a:pPr fontAlgn="base"/>
            <a:r>
              <a:rPr lang="en-IN" dirty="0">
                <a:latin typeface="Times New Roman" panose="02020603050405020304" pitchFamily="18" charset="0"/>
                <a:cs typeface="Times New Roman" panose="02020603050405020304" pitchFamily="18" charset="0"/>
              </a:rPr>
              <a:t>List1 = [[I’, am'], [‘fine']]</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nMulti</a:t>
            </a:r>
            <a:r>
              <a:rPr lang="en-IN" dirty="0">
                <a:latin typeface="Times New Roman" panose="02020603050405020304" pitchFamily="18" charset="0"/>
                <a:cs typeface="Times New Roman" panose="02020603050405020304" pitchFamily="18" charset="0"/>
              </a:rPr>
              <a:t>-Dimensional List: ")</a:t>
            </a:r>
          </a:p>
          <a:p>
            <a:pPr fontAlgn="base"/>
            <a:r>
              <a:rPr lang="en-IN" dirty="0">
                <a:latin typeface="Times New Roman" panose="02020603050405020304" pitchFamily="18" charset="0"/>
                <a:cs typeface="Times New Roman" panose="02020603050405020304" pitchFamily="18" charset="0"/>
              </a:rPr>
              <a:t>print(List1)</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82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97AC7-2B8E-C64F-ABF7-7435DF7FDD10}"/>
              </a:ext>
            </a:extLst>
          </p:cNvPr>
          <p:cNvSpPr txBox="1"/>
          <p:nvPr/>
        </p:nvSpPr>
        <p:spPr>
          <a:xfrm>
            <a:off x="498389" y="395417"/>
            <a:ext cx="11195221" cy="3046988"/>
          </a:xfrm>
          <a:prstGeom prst="rect">
            <a:avLst/>
          </a:prstGeom>
          <a:noFill/>
        </p:spPr>
        <p:txBody>
          <a:bodyPr wrap="square" rtlCol="0">
            <a:spAutoFit/>
          </a:bodyPr>
          <a:lstStyle/>
          <a:p>
            <a:r>
              <a:rPr lang="en-IN" sz="2000" dirty="0">
                <a:solidFill>
                  <a:schemeClr val="accent2"/>
                </a:solidFill>
                <a:latin typeface="Times New Roman" panose="02020603050405020304" pitchFamily="18" charset="0"/>
                <a:cs typeface="Times New Roman" panose="02020603050405020304" pitchFamily="18" charset="0"/>
              </a:rPr>
              <a:t>Python Popular Frameworks and Libraries</a:t>
            </a:r>
          </a:p>
          <a:p>
            <a:endParaRPr lang="en-US"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Python has wide range of libraries and frameworks widely used in various fields such as machine learning, artificial intelligence, web applications, etc. We define some popular frameworks and libraries of Python as follows.</a:t>
            </a:r>
          </a:p>
          <a:p>
            <a:pPr lvl="1"/>
            <a:endParaRPr lang="en-IN" dirty="0">
              <a:latin typeface="Times New Roman" panose="02020603050405020304" pitchFamily="18" charset="0"/>
              <a:cs typeface="Times New Roman" panose="02020603050405020304" pitchFamily="18" charset="0"/>
            </a:endParaRPr>
          </a:p>
          <a:p>
            <a:pPr lvl="1"/>
            <a:r>
              <a:rPr lang="en-IN" sz="1600" b="1" dirty="0">
                <a:latin typeface="Times New Roman" panose="02020603050405020304" pitchFamily="18" charset="0"/>
                <a:cs typeface="Times New Roman" panose="02020603050405020304" pitchFamily="18" charset="0"/>
              </a:rPr>
              <a:t>Web development (Server-side) -</a:t>
            </a:r>
            <a:r>
              <a:rPr lang="en-IN" sz="1600" dirty="0">
                <a:latin typeface="Times New Roman" panose="02020603050405020304" pitchFamily="18" charset="0"/>
                <a:cs typeface="Times New Roman" panose="02020603050405020304" pitchFamily="18" charset="0"/>
              </a:rPr>
              <a:t> Django, Flask, Pyramid, </a:t>
            </a:r>
            <a:r>
              <a:rPr lang="en-IN" sz="1600" dirty="0" err="1">
                <a:latin typeface="Times New Roman" panose="02020603050405020304" pitchFamily="18" charset="0"/>
                <a:cs typeface="Times New Roman" panose="02020603050405020304" pitchFamily="18" charset="0"/>
              </a:rPr>
              <a:t>CherryPy</a:t>
            </a:r>
            <a:endParaRPr lang="en-IN" sz="1600" dirty="0">
              <a:latin typeface="Times New Roman" panose="02020603050405020304" pitchFamily="18" charset="0"/>
              <a:cs typeface="Times New Roman" panose="02020603050405020304" pitchFamily="18" charset="0"/>
            </a:endParaRPr>
          </a:p>
          <a:p>
            <a:pPr lvl="1"/>
            <a:r>
              <a:rPr lang="en-IN" sz="1600" b="1" dirty="0">
                <a:latin typeface="Times New Roman" panose="02020603050405020304" pitchFamily="18" charset="0"/>
                <a:cs typeface="Times New Roman" panose="02020603050405020304" pitchFamily="18" charset="0"/>
              </a:rPr>
              <a:t>GUIs based applications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Tkinter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PyGTK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PyQt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PyJs</a:t>
            </a:r>
            <a:r>
              <a:rPr lang="en-IN" sz="1600" dirty="0">
                <a:latin typeface="Times New Roman" panose="02020603050405020304" pitchFamily="18" charset="0"/>
                <a:cs typeface="Times New Roman" panose="02020603050405020304" pitchFamily="18" charset="0"/>
              </a:rPr>
              <a:t>, etc.</a:t>
            </a:r>
          </a:p>
          <a:p>
            <a:pPr lvl="1"/>
            <a:r>
              <a:rPr lang="en-IN" sz="1600" b="1" dirty="0">
                <a:latin typeface="Times New Roman" panose="02020603050405020304" pitchFamily="18" charset="0"/>
                <a:cs typeface="Times New Roman" panose="02020603050405020304" pitchFamily="18" charset="0"/>
              </a:rPr>
              <a:t>Machine Learning -</a:t>
            </a:r>
            <a:r>
              <a:rPr lang="en-IN" sz="1600" dirty="0">
                <a:latin typeface="Times New Roman" panose="02020603050405020304" pitchFamily="18" charset="0"/>
                <a:cs typeface="Times New Roman" panose="02020603050405020304" pitchFamily="18" charset="0"/>
              </a:rPr>
              <a:t> TensorFlow, </a:t>
            </a:r>
            <a:r>
              <a:rPr lang="en-IN" sz="1600" dirty="0" err="1">
                <a:latin typeface="Times New Roman" panose="02020603050405020304" pitchFamily="18" charset="0"/>
                <a:cs typeface="Times New Roman" panose="02020603050405020304" pitchFamily="18" charset="0"/>
              </a:rPr>
              <a:t>PyTorch</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Scikit-learn</a:t>
            </a:r>
            <a:r>
              <a:rPr lang="en-IN" sz="1600" dirty="0">
                <a:latin typeface="Times New Roman" panose="02020603050405020304" pitchFamily="18" charset="0"/>
                <a:cs typeface="Times New Roman" panose="02020603050405020304" pitchFamily="18" charset="0"/>
              </a:rPr>
              <a:t>, Matplotlib, </a:t>
            </a:r>
            <a:r>
              <a:rPr lang="en-IN" sz="1600" dirty="0" err="1">
                <a:latin typeface="Times New Roman" panose="02020603050405020304" pitchFamily="18" charset="0"/>
                <a:cs typeface="Times New Roman" panose="02020603050405020304" pitchFamily="18" charset="0"/>
              </a:rPr>
              <a:t>Scipy</a:t>
            </a:r>
            <a:r>
              <a:rPr lang="en-IN" sz="1600" dirty="0">
                <a:latin typeface="Times New Roman" panose="02020603050405020304" pitchFamily="18" charset="0"/>
                <a:cs typeface="Times New Roman" panose="02020603050405020304" pitchFamily="18" charset="0"/>
              </a:rPr>
              <a:t>, etc.</a:t>
            </a:r>
          </a:p>
          <a:p>
            <a:pPr lvl="1"/>
            <a:r>
              <a:rPr lang="en-IN" sz="1600" b="1" dirty="0">
                <a:latin typeface="Times New Roman" panose="02020603050405020304" pitchFamily="18" charset="0"/>
                <a:cs typeface="Times New Roman" panose="02020603050405020304" pitchFamily="18" charset="0"/>
              </a:rPr>
              <a:t>Mathematics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Pandas,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762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7CDB5-AE71-E27A-28EE-909E98DBD8EB}"/>
              </a:ext>
            </a:extLst>
          </p:cNvPr>
          <p:cNvSpPr txBox="1"/>
          <p:nvPr/>
        </p:nvSpPr>
        <p:spPr>
          <a:xfrm>
            <a:off x="457200" y="271847"/>
            <a:ext cx="11009870" cy="3970318"/>
          </a:xfrm>
          <a:prstGeom prst="rect">
            <a:avLst/>
          </a:prstGeom>
          <a:noFill/>
        </p:spPr>
        <p:txBody>
          <a:bodyPr wrap="square" rtlCol="0">
            <a:spAutoFit/>
          </a:bodyPr>
          <a:lstStyle/>
          <a:p>
            <a:r>
              <a:rPr lang="en-IN" dirty="0" err="1">
                <a:solidFill>
                  <a:schemeClr val="accent1"/>
                </a:solidFill>
              </a:rPr>
              <a:t>OutPut</a:t>
            </a:r>
            <a:r>
              <a:rPr lang="en-IN" dirty="0">
                <a:solidFill>
                  <a:schemeClr val="accent1"/>
                </a:solidFill>
              </a:rPr>
              <a:t> – </a:t>
            </a:r>
          </a:p>
          <a:p>
            <a:endParaRPr lang="en-IN" dirty="0"/>
          </a:p>
          <a:p>
            <a:r>
              <a:rPr lang="en-IN" dirty="0">
                <a:highlight>
                  <a:srgbClr val="FFFF00"/>
                </a:highlight>
              </a:rPr>
              <a:t>Blank List:</a:t>
            </a:r>
          </a:p>
          <a:p>
            <a:r>
              <a:rPr lang="en-IN" dirty="0"/>
              <a:t>[]</a:t>
            </a:r>
          </a:p>
          <a:p>
            <a:endParaRPr lang="en-IN" dirty="0"/>
          </a:p>
          <a:p>
            <a:r>
              <a:rPr lang="en-IN" dirty="0">
                <a:highlight>
                  <a:srgbClr val="FFFF00"/>
                </a:highlight>
              </a:rPr>
              <a:t>List of numbers:</a:t>
            </a:r>
          </a:p>
          <a:p>
            <a:r>
              <a:rPr lang="en-IN" dirty="0"/>
              <a:t>[10, 20, 14]</a:t>
            </a:r>
          </a:p>
          <a:p>
            <a:endParaRPr lang="en-IN" dirty="0"/>
          </a:p>
          <a:p>
            <a:r>
              <a:rPr lang="en-IN" dirty="0">
                <a:highlight>
                  <a:srgbClr val="FFFF00"/>
                </a:highlight>
              </a:rPr>
              <a:t>List Items</a:t>
            </a:r>
          </a:p>
          <a:p>
            <a:r>
              <a:rPr lang="en-IN" dirty="0">
                <a:highlight>
                  <a:srgbClr val="FFFF00"/>
                </a:highlight>
              </a:rPr>
              <a:t>I</a:t>
            </a:r>
          </a:p>
          <a:p>
            <a:r>
              <a:rPr lang="en-IN" dirty="0"/>
              <a:t>Fine </a:t>
            </a:r>
          </a:p>
          <a:p>
            <a:endParaRPr lang="en-IN" dirty="0"/>
          </a:p>
          <a:p>
            <a:r>
              <a:rPr lang="en-IN" dirty="0">
                <a:highlight>
                  <a:srgbClr val="FFFF00"/>
                </a:highlight>
              </a:rPr>
              <a:t>Multi-Dimensional </a:t>
            </a:r>
          </a:p>
          <a:p>
            <a:r>
              <a:rPr lang="en-IN" dirty="0"/>
              <a:t>List: [[I’, am'], [fine']]</a:t>
            </a:r>
            <a:endParaRPr lang="en-US" dirty="0"/>
          </a:p>
        </p:txBody>
      </p:sp>
    </p:spTree>
    <p:extLst>
      <p:ext uri="{BB962C8B-B14F-4D97-AF65-F5344CB8AC3E}">
        <p14:creationId xmlns:p14="http://schemas.microsoft.com/office/powerpoint/2010/main" val="2760198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A111DC-BB2A-0B59-5459-0AEFF295FD62}"/>
              </a:ext>
            </a:extLst>
          </p:cNvPr>
          <p:cNvSpPr txBox="1"/>
          <p:nvPr/>
        </p:nvSpPr>
        <p:spPr>
          <a:xfrm>
            <a:off x="378373" y="199696"/>
            <a:ext cx="11212266" cy="7478970"/>
          </a:xfrm>
          <a:prstGeom prst="rect">
            <a:avLst/>
          </a:prstGeom>
          <a:noFill/>
        </p:spPr>
        <p:txBody>
          <a:bodyPr wrap="square" rtlCol="0">
            <a:spAutoFit/>
          </a:bodyPr>
          <a:lstStyle/>
          <a:p>
            <a:r>
              <a:rPr lang="en-US" sz="2400" dirty="0">
                <a:solidFill>
                  <a:schemeClr val="accent2"/>
                </a:solidFill>
                <a:latin typeface="Times New Roman" panose="02020603050405020304" pitchFamily="18" charset="0"/>
                <a:cs typeface="Times New Roman" panose="02020603050405020304" pitchFamily="18" charset="0"/>
              </a:rPr>
              <a:t>Tuple</a:t>
            </a:r>
          </a:p>
          <a:p>
            <a:pPr fontAlgn="base"/>
            <a:r>
              <a:rPr lang="en-IN" b="1" dirty="0">
                <a:latin typeface="Times New Roman" panose="02020603050405020304" pitchFamily="18" charset="0"/>
                <a:cs typeface="Times New Roman" panose="02020603050405020304" pitchFamily="18" charset="0"/>
              </a:rPr>
              <a:t>Tuple </a:t>
            </a:r>
            <a:r>
              <a:rPr lang="en-IN" dirty="0">
                <a:latin typeface="Times New Roman" panose="02020603050405020304" pitchFamily="18" charset="0"/>
                <a:cs typeface="Times New Roman" panose="02020603050405020304" pitchFamily="18" charset="0"/>
              </a:rPr>
              <a:t>is a collection of Python objects much like a list. The sequence of values stored in a tuple can be of any type, and they are indexed by integers. Tuple is an immutable.</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Values of a tuple are syntactically separated by ‘commas’. Although it is not necessary, it is more common to define a tuple by closing the sequence of values in parentheses. This helps in understanding the Python tuples more easily.</a:t>
            </a:r>
          </a:p>
          <a:p>
            <a:pPr fontAlgn="base"/>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tuple is similar to the list in many ways. Like lists, tuples also contain the collection of the items of different data types. The items of the tuple are separated with a comma (,) and enclosed in parentheses ().</a:t>
            </a:r>
          </a:p>
          <a:p>
            <a:r>
              <a:rPr lang="en-IN" dirty="0">
                <a:latin typeface="Times New Roman" panose="02020603050405020304" pitchFamily="18" charset="0"/>
                <a:cs typeface="Times New Roman" panose="02020603050405020304" pitchFamily="18" charset="0"/>
              </a:rPr>
              <a:t>A tuple is a read-only data structure as we can't modify the size and value of the items of a tuple.</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 </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tup  = ("hi", "Python", 2)    </a:t>
            </a:r>
          </a:p>
          <a:p>
            <a:r>
              <a:rPr lang="en-IN" dirty="0">
                <a:latin typeface="Times New Roman" panose="02020603050405020304" pitchFamily="18" charset="0"/>
                <a:cs typeface="Times New Roman" panose="02020603050405020304" pitchFamily="18" charset="0"/>
              </a:rPr>
              <a:t># Checking type of tup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(type(tup))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#Printing the tuple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(tup)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Tuple slicing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(tup[1:])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(tup[0:1])  </a:t>
            </a:r>
            <a:r>
              <a:rPr lang="en-IN" dirty="0"/>
              <a:t>  </a:t>
            </a:r>
          </a:p>
          <a:p>
            <a:endParaRPr lang="en-IN" dirty="0">
              <a:solidFill>
                <a:schemeClr val="accent1"/>
              </a:solidFill>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endParaRPr lang="en-US" sz="24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5799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29424C-6286-1EA5-BC0D-AD502874645B}"/>
              </a:ext>
            </a:extLst>
          </p:cNvPr>
          <p:cNvSpPr txBox="1"/>
          <p:nvPr/>
        </p:nvSpPr>
        <p:spPr>
          <a:xfrm>
            <a:off x="557047" y="462454"/>
            <a:ext cx="10174015" cy="7325082"/>
          </a:xfrm>
          <a:prstGeom prst="rect">
            <a:avLst/>
          </a:prstGeom>
          <a:noFill/>
        </p:spPr>
        <p:txBody>
          <a:bodyPr wrap="square" rtlCol="0">
            <a:spAutoFit/>
          </a:bodyPr>
          <a:lstStyle/>
          <a:p>
            <a:r>
              <a:rPr lang="en-IN" sz="2000" dirty="0">
                <a:solidFill>
                  <a:schemeClr val="accent1"/>
                </a:solidFill>
                <a:latin typeface="Times New Roman" panose="02020603050405020304" pitchFamily="18" charset="0"/>
                <a:cs typeface="Times New Roman" panose="02020603050405020304" pitchFamily="18" charset="0"/>
              </a:rPr>
              <a:t>Ex -   </a:t>
            </a:r>
          </a:p>
          <a:p>
            <a:r>
              <a:rPr lang="en-IN" dirty="0">
                <a:highlight>
                  <a:srgbClr val="FFFF00"/>
                </a:highlight>
                <a:latin typeface="Times New Roman" panose="02020603050405020304" pitchFamily="18" charset="0"/>
                <a:cs typeface="Times New Roman" panose="02020603050405020304" pitchFamily="18" charset="0"/>
              </a:rPr>
              <a:t># Tuple concatenation using + operator </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(tup + tup)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r>
              <a:rPr lang="en-IN" dirty="0">
                <a:highlight>
                  <a:srgbClr val="FFFF00"/>
                </a:highlight>
                <a:latin typeface="Times New Roman" panose="02020603050405020304" pitchFamily="18" charset="0"/>
                <a:cs typeface="Times New Roman" panose="02020603050405020304" pitchFamily="18" charset="0"/>
              </a:rPr>
              <a:t># Tuple </a:t>
            </a:r>
            <a:r>
              <a:rPr lang="en-IN" dirty="0" err="1">
                <a:highlight>
                  <a:srgbClr val="FFFF00"/>
                </a:highlight>
                <a:latin typeface="Times New Roman" panose="02020603050405020304" pitchFamily="18" charset="0"/>
                <a:cs typeface="Times New Roman" panose="02020603050405020304" pitchFamily="18" charset="0"/>
              </a:rPr>
              <a:t>repatation</a:t>
            </a:r>
            <a:r>
              <a:rPr lang="en-IN" dirty="0">
                <a:highlight>
                  <a:srgbClr val="FFFF00"/>
                </a:highlight>
                <a:latin typeface="Times New Roman" panose="02020603050405020304" pitchFamily="18" charset="0"/>
                <a:cs typeface="Times New Roman" panose="02020603050405020304" pitchFamily="18" charset="0"/>
              </a:rPr>
              <a:t> using * operator </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(tup * 3)     </a:t>
            </a:r>
          </a:p>
          <a:p>
            <a:r>
              <a:rPr lang="en-IN" dirty="0">
                <a:latin typeface="Times New Roman" panose="02020603050405020304" pitchFamily="18" charset="0"/>
                <a:cs typeface="Times New Roman" panose="02020603050405020304" pitchFamily="18" charset="0"/>
              </a:rPr>
              <a:t>  </a:t>
            </a:r>
          </a:p>
          <a:p>
            <a:r>
              <a:rPr lang="en-IN" dirty="0">
                <a:highlight>
                  <a:srgbClr val="FFFF00"/>
                </a:highlight>
                <a:latin typeface="Times New Roman" panose="02020603050405020304" pitchFamily="18" charset="0"/>
                <a:cs typeface="Times New Roman" panose="02020603050405020304" pitchFamily="18" charset="0"/>
              </a:rPr>
              <a:t># Adding value to tup. It will throw an error.  </a:t>
            </a:r>
          </a:p>
          <a:p>
            <a:r>
              <a:rPr lang="en-IN" dirty="0">
                <a:latin typeface="Times New Roman" panose="02020603050405020304" pitchFamily="18" charset="0"/>
                <a:cs typeface="Times New Roman" panose="02020603050405020304" pitchFamily="18" charset="0"/>
              </a:rPr>
              <a:t>t[2] = "hi" </a:t>
            </a:r>
          </a:p>
          <a:p>
            <a:endParaRPr lang="en-IN" dirty="0">
              <a:latin typeface="Times New Roman" panose="02020603050405020304" pitchFamily="18" charset="0"/>
              <a:cs typeface="Times New Roman" panose="02020603050405020304" pitchFamily="18" charset="0"/>
            </a:endParaRPr>
          </a:p>
          <a:p>
            <a:r>
              <a:rPr lang="en-IN" dirty="0">
                <a:solidFill>
                  <a:schemeClr val="accent2"/>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 &lt;class 'tuple’&gt;</a:t>
            </a:r>
          </a:p>
          <a:p>
            <a:r>
              <a:rPr lang="en-IN" dirty="0">
                <a:latin typeface="Times New Roman" panose="02020603050405020304" pitchFamily="18" charset="0"/>
                <a:cs typeface="Times New Roman" panose="02020603050405020304" pitchFamily="18" charset="0"/>
              </a:rPr>
              <a:t> ('hi', 'Python', 2)</a:t>
            </a:r>
          </a:p>
          <a:p>
            <a:r>
              <a:rPr lang="en-IN" dirty="0">
                <a:latin typeface="Times New Roman" panose="02020603050405020304" pitchFamily="18" charset="0"/>
                <a:cs typeface="Times New Roman" panose="02020603050405020304" pitchFamily="18" charset="0"/>
              </a:rPr>
              <a:t> ('Python', 2) </a:t>
            </a:r>
          </a:p>
          <a:p>
            <a:r>
              <a:rPr lang="en-IN" dirty="0">
                <a:latin typeface="Times New Roman" panose="02020603050405020304" pitchFamily="18" charset="0"/>
                <a:cs typeface="Times New Roman" panose="02020603050405020304" pitchFamily="18" charset="0"/>
              </a:rPr>
              <a:t> ('hi’,) </a:t>
            </a:r>
          </a:p>
          <a:p>
            <a:r>
              <a:rPr lang="en-IN" dirty="0">
                <a:latin typeface="Times New Roman" panose="02020603050405020304" pitchFamily="18" charset="0"/>
                <a:cs typeface="Times New Roman" panose="02020603050405020304" pitchFamily="18" charset="0"/>
              </a:rPr>
              <a:t>('hi', 'Python', 2, 'hi', 'Python', 2) </a:t>
            </a:r>
          </a:p>
          <a:p>
            <a:r>
              <a:rPr lang="en-IN" dirty="0">
                <a:latin typeface="Times New Roman" panose="02020603050405020304" pitchFamily="18" charset="0"/>
                <a:cs typeface="Times New Roman" panose="02020603050405020304" pitchFamily="18" charset="0"/>
              </a:rPr>
              <a:t>('hi', 'Python', 2, 'hi', 'Python', 2, 'hi', 'Python', 2)</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Traceback (most recent call last):</a:t>
            </a:r>
          </a:p>
          <a:p>
            <a:r>
              <a:rPr lang="en-IN" dirty="0">
                <a:latin typeface="Times New Roman" panose="02020603050405020304" pitchFamily="18" charset="0"/>
                <a:cs typeface="Times New Roman" panose="02020603050405020304" pitchFamily="18" charset="0"/>
              </a:rPr>
              <a:t> File "</a:t>
            </a:r>
            <a:r>
              <a:rPr lang="en-IN" dirty="0" err="1">
                <a:latin typeface="Times New Roman" panose="02020603050405020304" pitchFamily="18" charset="0"/>
                <a:cs typeface="Times New Roman" panose="02020603050405020304" pitchFamily="18" charset="0"/>
              </a:rPr>
              <a:t>main.py</a:t>
            </a:r>
            <a:r>
              <a:rPr lang="en-IN" dirty="0">
                <a:latin typeface="Times New Roman" panose="02020603050405020304" pitchFamily="18" charset="0"/>
                <a:cs typeface="Times New Roman" panose="02020603050405020304" pitchFamily="18" charset="0"/>
              </a:rPr>
              <a:t>", line 14, in &lt;module&gt;</a:t>
            </a:r>
          </a:p>
          <a:p>
            <a:r>
              <a:rPr lang="en-IN" dirty="0">
                <a:latin typeface="Times New Roman" panose="02020603050405020304" pitchFamily="18" charset="0"/>
                <a:cs typeface="Times New Roman" panose="02020603050405020304" pitchFamily="18" charset="0"/>
              </a:rPr>
              <a:t> t[2] = "hi";</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TypeError</a:t>
            </a:r>
            <a:r>
              <a:rPr lang="en-IN" dirty="0">
                <a:latin typeface="Times New Roman" panose="02020603050405020304" pitchFamily="18" charset="0"/>
                <a:cs typeface="Times New Roman" panose="02020603050405020304" pitchFamily="18" charset="0"/>
              </a:rPr>
              <a:t>: 'tuple' object does not support item assignment</a:t>
            </a:r>
            <a:endParaRPr lang="en-IN" dirty="0">
              <a:solidFill>
                <a:schemeClr val="accent2"/>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42820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433105-AB9D-23AD-CE06-0A84045B7304}"/>
              </a:ext>
            </a:extLst>
          </p:cNvPr>
          <p:cNvSpPr txBox="1"/>
          <p:nvPr/>
        </p:nvSpPr>
        <p:spPr>
          <a:xfrm>
            <a:off x="472967" y="399392"/>
            <a:ext cx="11183005" cy="7017306"/>
          </a:xfrm>
          <a:prstGeom prst="rect">
            <a:avLst/>
          </a:prstGeom>
          <a:noFill/>
        </p:spPr>
        <p:txBody>
          <a:bodyPr wrap="square" rtlCol="0">
            <a:spAutoFit/>
          </a:bodyPr>
          <a:lstStyle/>
          <a:p>
            <a:pPr fontAlgn="base"/>
            <a:br>
              <a:rPr lang="en-IN" b="1" dirty="0"/>
            </a:br>
            <a:r>
              <a:rPr lang="en-IN" b="1" dirty="0">
                <a:solidFill>
                  <a:schemeClr val="accent1"/>
                </a:solidFill>
                <a:latin typeface="Times New Roman" panose="02020603050405020304" pitchFamily="18" charset="0"/>
                <a:cs typeface="Times New Roman" panose="02020603050405020304" pitchFamily="18" charset="0"/>
              </a:rPr>
              <a:t>Creating a Tuple with Mixed Datatypes.</a:t>
            </a:r>
          </a:p>
          <a:p>
            <a:pPr fontAlgn="base"/>
            <a:endParaRPr lang="en-IN" b="1" dirty="0">
              <a:solidFill>
                <a:schemeClr val="accent1"/>
              </a:solidFill>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Tuples </a:t>
            </a:r>
            <a:r>
              <a:rPr lang="en-IN" dirty="0">
                <a:latin typeface="Times New Roman" panose="02020603050405020304" pitchFamily="18" charset="0"/>
                <a:cs typeface="Times New Roman" panose="02020603050405020304" pitchFamily="18" charset="0"/>
              </a:rPr>
              <a:t>can contain any number of elements and of any datatype (like strings, integers, list, etc.). Tuples can also be created with a single element, but it is a bit tricky. Having one element in the parentheses is not sufficient, there must be a trailing ‘comma’ to make it a tuple. </a:t>
            </a:r>
          </a:p>
          <a:p>
            <a:pPr fontAlgn="base"/>
            <a:endParaRPr lang="en-IN" dirty="0"/>
          </a:p>
          <a:p>
            <a:pPr fontAlgn="base"/>
            <a:r>
              <a:rPr lang="en-IN" dirty="0">
                <a:highlight>
                  <a:srgbClr val="FFFF00"/>
                </a:highlight>
                <a:latin typeface="Times New Roman" panose="02020603050405020304" pitchFamily="18" charset="0"/>
                <a:cs typeface="Times New Roman" panose="02020603050405020304" pitchFamily="18" charset="0"/>
              </a:rPr>
              <a:t># Creating tuple with Mixed Datatype</a:t>
            </a:r>
          </a:p>
          <a:p>
            <a:pPr fontAlgn="base"/>
            <a:r>
              <a:rPr lang="en-IN" dirty="0">
                <a:latin typeface="Times New Roman" panose="02020603050405020304" pitchFamily="18" charset="0"/>
                <a:cs typeface="Times New Roman" panose="02020603050405020304" pitchFamily="18" charset="0"/>
              </a:rPr>
              <a:t>Tuple1 = (5, 'Welcome', 7, 'Geeks')</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nTuple</a:t>
            </a:r>
            <a:r>
              <a:rPr lang="en-IN" dirty="0">
                <a:latin typeface="Times New Roman" panose="02020603050405020304" pitchFamily="18" charset="0"/>
                <a:cs typeface="Times New Roman" panose="02020603050405020304" pitchFamily="18" charset="0"/>
              </a:rPr>
              <a:t> with Mixed Datatypes: ")</a:t>
            </a:r>
          </a:p>
          <a:p>
            <a:pPr fontAlgn="base"/>
            <a:r>
              <a:rPr lang="en-IN" dirty="0">
                <a:latin typeface="Times New Roman" panose="02020603050405020304" pitchFamily="18" charset="0"/>
                <a:cs typeface="Times New Roman" panose="02020603050405020304" pitchFamily="18" charset="0"/>
              </a:rPr>
              <a:t>print(Tuple1)</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Creating a Tuple</a:t>
            </a:r>
          </a:p>
          <a:p>
            <a:pPr fontAlgn="base"/>
            <a:r>
              <a:rPr lang="en-IN" dirty="0">
                <a:highlight>
                  <a:srgbClr val="FFFF00"/>
                </a:highlight>
                <a:latin typeface="Times New Roman" panose="02020603050405020304" pitchFamily="18" charset="0"/>
                <a:cs typeface="Times New Roman" panose="02020603050405020304" pitchFamily="18" charset="0"/>
              </a:rPr>
              <a:t># with nested tuples</a:t>
            </a:r>
          </a:p>
          <a:p>
            <a:pPr fontAlgn="base"/>
            <a:r>
              <a:rPr lang="en-IN" dirty="0">
                <a:latin typeface="Times New Roman" panose="02020603050405020304" pitchFamily="18" charset="0"/>
                <a:cs typeface="Times New Roman" panose="02020603050405020304" pitchFamily="18" charset="0"/>
              </a:rPr>
              <a:t>Tuple1 = (0, 1, 2, 3)</a:t>
            </a:r>
          </a:p>
          <a:p>
            <a:pPr fontAlgn="base"/>
            <a:r>
              <a:rPr lang="en-IN" dirty="0">
                <a:latin typeface="Times New Roman" panose="02020603050405020304" pitchFamily="18" charset="0"/>
                <a:cs typeface="Times New Roman" panose="02020603050405020304" pitchFamily="18" charset="0"/>
              </a:rPr>
              <a:t>Tuple2 = ('python', 'geek')</a:t>
            </a:r>
          </a:p>
          <a:p>
            <a:pPr fontAlgn="base"/>
            <a:r>
              <a:rPr lang="en-IN" dirty="0">
                <a:latin typeface="Times New Roman" panose="02020603050405020304" pitchFamily="18" charset="0"/>
                <a:cs typeface="Times New Roman" panose="02020603050405020304" pitchFamily="18" charset="0"/>
              </a:rPr>
              <a:t>Tuple3 = (Tuple1, Tuple2)</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nTuple</a:t>
            </a:r>
            <a:r>
              <a:rPr lang="en-IN" dirty="0">
                <a:latin typeface="Times New Roman" panose="02020603050405020304" pitchFamily="18" charset="0"/>
                <a:cs typeface="Times New Roman" panose="02020603050405020304" pitchFamily="18" charset="0"/>
              </a:rPr>
              <a:t> with nested tuples: ")</a:t>
            </a:r>
          </a:p>
          <a:p>
            <a:pPr fontAlgn="base"/>
            <a:r>
              <a:rPr lang="en-IN" dirty="0">
                <a:latin typeface="Times New Roman" panose="02020603050405020304" pitchFamily="18" charset="0"/>
                <a:cs typeface="Times New Roman" panose="02020603050405020304" pitchFamily="18" charset="0"/>
              </a:rPr>
              <a:t>print(Tuple3)</a:t>
            </a:r>
          </a:p>
          <a:p>
            <a:pPr fontAlgn="base"/>
            <a:endParaRPr lang="en-IN" dirty="0"/>
          </a:p>
          <a:p>
            <a:pPr fontAlgn="base"/>
            <a:endParaRPr lang="en-IN" dirty="0"/>
          </a:p>
          <a:p>
            <a:pPr fontAlgn="base"/>
            <a:endParaRPr lang="en-IN" dirty="0"/>
          </a:p>
          <a:p>
            <a:pPr fontAlgn="base"/>
            <a:endParaRPr lang="en-IN" dirty="0"/>
          </a:p>
          <a:p>
            <a:pPr fontAlgn="base"/>
            <a:endParaRPr lang="en-IN" dirty="0"/>
          </a:p>
          <a:p>
            <a:endParaRPr lang="en-US" dirty="0"/>
          </a:p>
        </p:txBody>
      </p:sp>
    </p:spTree>
    <p:extLst>
      <p:ext uri="{BB962C8B-B14F-4D97-AF65-F5344CB8AC3E}">
        <p14:creationId xmlns:p14="http://schemas.microsoft.com/office/powerpoint/2010/main" val="2111299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1B8CC2-AB79-D750-912A-2A522E39DA96}"/>
              </a:ext>
            </a:extLst>
          </p:cNvPr>
          <p:cNvSpPr txBox="1"/>
          <p:nvPr/>
        </p:nvSpPr>
        <p:spPr>
          <a:xfrm>
            <a:off x="704193" y="609601"/>
            <a:ext cx="10720552" cy="4498428"/>
          </a:xfrm>
          <a:prstGeom prst="rect">
            <a:avLst/>
          </a:prstGeom>
          <a:noFill/>
        </p:spPr>
        <p:txBody>
          <a:bodyPr wrap="square" rtlCol="0">
            <a:spAutoFit/>
          </a:bodyPr>
          <a:lstStyle/>
          <a:p>
            <a:pPr fontAlgn="base"/>
            <a:r>
              <a:rPr lang="en-IN" dirty="0"/>
              <a:t> </a:t>
            </a:r>
          </a:p>
          <a:p>
            <a:pPr fontAlgn="base"/>
            <a:r>
              <a:rPr lang="en-IN" dirty="0">
                <a:highlight>
                  <a:srgbClr val="FFFF00"/>
                </a:highlight>
              </a:rPr>
              <a:t># Creating a Tuple</a:t>
            </a:r>
          </a:p>
          <a:p>
            <a:pPr fontAlgn="base"/>
            <a:r>
              <a:rPr lang="en-IN" dirty="0">
                <a:highlight>
                  <a:srgbClr val="FFFF00"/>
                </a:highlight>
              </a:rPr>
              <a:t># with repetition</a:t>
            </a:r>
          </a:p>
          <a:p>
            <a:pPr fontAlgn="base"/>
            <a:r>
              <a:rPr lang="en-IN" dirty="0"/>
              <a:t>Tuple1 = ('Geeks',) * 3</a:t>
            </a:r>
          </a:p>
          <a:p>
            <a:pPr fontAlgn="base"/>
            <a:r>
              <a:rPr lang="en-IN" dirty="0"/>
              <a:t>print("\</a:t>
            </a:r>
            <a:r>
              <a:rPr lang="en-IN" dirty="0" err="1"/>
              <a:t>nTuple</a:t>
            </a:r>
            <a:r>
              <a:rPr lang="en-IN" dirty="0"/>
              <a:t> with repetition: ")</a:t>
            </a:r>
          </a:p>
          <a:p>
            <a:pPr fontAlgn="base"/>
            <a:r>
              <a:rPr lang="en-IN" dirty="0"/>
              <a:t>print(Tuple1)</a:t>
            </a:r>
          </a:p>
          <a:p>
            <a:pPr fontAlgn="base"/>
            <a:r>
              <a:rPr lang="en-IN" dirty="0"/>
              <a:t> </a:t>
            </a:r>
          </a:p>
          <a:p>
            <a:pPr fontAlgn="base"/>
            <a:r>
              <a:rPr lang="en-IN" dirty="0">
                <a:highlight>
                  <a:srgbClr val="FFFF00"/>
                </a:highlight>
              </a:rPr>
              <a:t># Creating a Tuple</a:t>
            </a:r>
          </a:p>
          <a:p>
            <a:pPr fontAlgn="base"/>
            <a:r>
              <a:rPr lang="en-IN" dirty="0">
                <a:highlight>
                  <a:srgbClr val="FFFF00"/>
                </a:highlight>
              </a:rPr>
              <a:t># with the use of loop</a:t>
            </a:r>
          </a:p>
          <a:p>
            <a:pPr fontAlgn="base"/>
            <a:r>
              <a:rPr lang="en-IN" dirty="0"/>
              <a:t>Tuple1 = ('Geeks')</a:t>
            </a:r>
          </a:p>
          <a:p>
            <a:pPr fontAlgn="base"/>
            <a:r>
              <a:rPr lang="en-IN" dirty="0"/>
              <a:t>n = 5</a:t>
            </a:r>
          </a:p>
          <a:p>
            <a:pPr fontAlgn="base"/>
            <a:r>
              <a:rPr lang="en-IN" dirty="0"/>
              <a:t>print("\</a:t>
            </a:r>
            <a:r>
              <a:rPr lang="en-IN" dirty="0" err="1"/>
              <a:t>nTuple</a:t>
            </a:r>
            <a:r>
              <a:rPr lang="en-IN" dirty="0"/>
              <a:t> with a loop")</a:t>
            </a:r>
          </a:p>
          <a:p>
            <a:pPr fontAlgn="base"/>
            <a:r>
              <a:rPr lang="en-IN" dirty="0"/>
              <a:t>for </a:t>
            </a:r>
            <a:r>
              <a:rPr lang="en-IN" dirty="0" err="1"/>
              <a:t>i</a:t>
            </a:r>
            <a:r>
              <a:rPr lang="en-IN" dirty="0"/>
              <a:t> in range(int(n)):</a:t>
            </a:r>
          </a:p>
          <a:p>
            <a:pPr fontAlgn="base"/>
            <a:r>
              <a:rPr lang="en-IN" dirty="0"/>
              <a:t>    Tuple1 = (Tuple1,)</a:t>
            </a:r>
          </a:p>
          <a:p>
            <a:pPr fontAlgn="base"/>
            <a:r>
              <a:rPr lang="en-IN" dirty="0"/>
              <a:t>    print(Tuple1)</a:t>
            </a:r>
          </a:p>
          <a:p>
            <a:endParaRPr lang="en-US" dirty="0"/>
          </a:p>
        </p:txBody>
      </p:sp>
    </p:spTree>
    <p:extLst>
      <p:ext uri="{BB962C8B-B14F-4D97-AF65-F5344CB8AC3E}">
        <p14:creationId xmlns:p14="http://schemas.microsoft.com/office/powerpoint/2010/main" val="3694953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94D076-9227-C868-EEE8-872E0C55CCD3}"/>
              </a:ext>
            </a:extLst>
          </p:cNvPr>
          <p:cNvSpPr txBox="1"/>
          <p:nvPr/>
        </p:nvSpPr>
        <p:spPr>
          <a:xfrm>
            <a:off x="536029" y="472967"/>
            <a:ext cx="11298620" cy="7848302"/>
          </a:xfrm>
          <a:prstGeom prst="rect">
            <a:avLst/>
          </a:prstGeom>
          <a:noFill/>
        </p:spPr>
        <p:txBody>
          <a:bodyPr wrap="square" rtlCol="0">
            <a:spAutoFit/>
          </a:bodyPr>
          <a:lstStyle/>
          <a:p>
            <a:r>
              <a:rPr lang="en-US" dirty="0">
                <a:solidFill>
                  <a:schemeClr val="accent2"/>
                </a:solidFill>
              </a:rPr>
              <a:t>SET</a:t>
            </a:r>
          </a:p>
          <a:p>
            <a:endParaRPr lang="en-US"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 Set is the unordered collection of the data type. It is </a:t>
            </a:r>
            <a:r>
              <a:rPr lang="en-IN" dirty="0" err="1">
                <a:latin typeface="Times New Roman" panose="02020603050405020304" pitchFamily="18" charset="0"/>
                <a:cs typeface="Times New Roman" panose="02020603050405020304" pitchFamily="18" charset="0"/>
              </a:rPr>
              <a:t>iterable</a:t>
            </a:r>
            <a:r>
              <a:rPr lang="en-IN" dirty="0">
                <a:latin typeface="Times New Roman" panose="02020603050405020304" pitchFamily="18" charset="0"/>
                <a:cs typeface="Times New Roman" panose="02020603050405020304" pitchFamily="18" charset="0"/>
              </a:rPr>
              <a:t>, mutable(can modify after creation), and has unique elements. In set, the order of the elements is undefined; it may return the changed sequence of the element. The set is created by using a built-in function </a:t>
            </a:r>
            <a:r>
              <a:rPr lang="en-IN" b="1" dirty="0">
                <a:latin typeface="Times New Roman" panose="02020603050405020304" pitchFamily="18" charset="0"/>
                <a:cs typeface="Times New Roman" panose="02020603050405020304" pitchFamily="18" charset="0"/>
              </a:rPr>
              <a:t>set(),</a:t>
            </a:r>
            <a:r>
              <a:rPr lang="en-IN" dirty="0">
                <a:latin typeface="Times New Roman" panose="02020603050405020304" pitchFamily="18" charset="0"/>
                <a:cs typeface="Times New Roman" panose="02020603050405020304" pitchFamily="18" charset="0"/>
              </a:rPr>
              <a:t> or a sequence of elements is passed in the curly braces and separated by the comma. It can contain various types of values. Consider the following example.</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a:t>
            </a:r>
            <a:r>
              <a:rPr lang="en-IN" dirty="0">
                <a:latin typeface="Times New Roman" panose="02020603050405020304" pitchFamily="18" charset="0"/>
                <a:cs typeface="Times New Roman" panose="02020603050405020304" pitchFamily="18" charset="0"/>
              </a:rPr>
              <a:t> set2 = {'James', 2, 3,'Python'}  </a:t>
            </a:r>
          </a:p>
          <a:p>
            <a:endParaRPr lang="en-IN" dirty="0">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Set </a:t>
            </a:r>
            <a:r>
              <a:rPr lang="en-IN" dirty="0">
                <a:latin typeface="Times New Roman" panose="02020603050405020304" pitchFamily="18" charset="0"/>
                <a:cs typeface="Times New Roman" panose="02020603050405020304" pitchFamily="18" charset="0"/>
              </a:rPr>
              <a:t>is an unordered collection of data type that is </a:t>
            </a:r>
            <a:r>
              <a:rPr lang="en-IN" dirty="0" err="1">
                <a:latin typeface="Times New Roman" panose="02020603050405020304" pitchFamily="18" charset="0"/>
                <a:cs typeface="Times New Roman" panose="02020603050405020304" pitchFamily="18" charset="0"/>
              </a:rPr>
              <a:t>iterable</a:t>
            </a:r>
            <a:r>
              <a:rPr lang="en-IN" dirty="0">
                <a:latin typeface="Times New Roman" panose="02020603050405020304" pitchFamily="18" charset="0"/>
                <a:cs typeface="Times New Roman" panose="02020603050405020304" pitchFamily="18" charset="0"/>
              </a:rPr>
              <a:t>, mutable and has no duplicate elements. The order of elements in a set is undefined though it may consist of various elements.</a:t>
            </a:r>
          </a:p>
          <a:p>
            <a:pPr fontAlgn="base"/>
            <a:r>
              <a:rPr lang="en-IN" dirty="0">
                <a:latin typeface="Times New Roman" panose="02020603050405020304" pitchFamily="18" charset="0"/>
                <a:cs typeface="Times New Roman" panose="02020603050405020304" pitchFamily="18" charset="0"/>
              </a:rPr>
              <a:t>The major advantage of using a set, as opposed to a list, is that it has a highly optimized method for checking whether a specific element is contained in the set.</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Creating a Set</a:t>
            </a:r>
          </a:p>
          <a:p>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Sets can be created by using the built-in </a:t>
            </a:r>
            <a:r>
              <a:rPr lang="en-IN" b="1" dirty="0">
                <a:latin typeface="Times New Roman" panose="02020603050405020304" pitchFamily="18" charset="0"/>
                <a:cs typeface="Times New Roman" panose="02020603050405020304" pitchFamily="18" charset="0"/>
              </a:rPr>
              <a:t>set()</a:t>
            </a:r>
            <a:r>
              <a:rPr lang="en-IN" dirty="0">
                <a:latin typeface="Times New Roman" panose="02020603050405020304" pitchFamily="18" charset="0"/>
                <a:cs typeface="Times New Roman" panose="02020603050405020304" pitchFamily="18" charset="0"/>
              </a:rPr>
              <a:t> function with an </a:t>
            </a:r>
            <a:r>
              <a:rPr lang="en-IN" dirty="0" err="1">
                <a:latin typeface="Times New Roman" panose="02020603050405020304" pitchFamily="18" charset="0"/>
                <a:cs typeface="Times New Roman" panose="02020603050405020304" pitchFamily="18" charset="0"/>
              </a:rPr>
              <a:t>iterable</a:t>
            </a:r>
            <a:r>
              <a:rPr lang="en-IN" dirty="0">
                <a:latin typeface="Times New Roman" panose="02020603050405020304" pitchFamily="18" charset="0"/>
                <a:cs typeface="Times New Roman" panose="02020603050405020304" pitchFamily="18" charset="0"/>
              </a:rPr>
              <a:t> object or a sequence by placing the sequence inside curly braces, separated by ‘comma’.</a:t>
            </a:r>
          </a:p>
          <a:p>
            <a:pPr fontAlgn="base"/>
            <a:r>
              <a:rPr lang="en-IN" b="1" dirty="0">
                <a:latin typeface="Times New Roman" panose="02020603050405020304" pitchFamily="18" charset="0"/>
                <a:cs typeface="Times New Roman" panose="02020603050405020304" pitchFamily="18" charset="0"/>
              </a:rPr>
              <a:t>Note – </a:t>
            </a:r>
            <a:r>
              <a:rPr lang="en-IN" dirty="0">
                <a:latin typeface="Times New Roman" panose="02020603050405020304" pitchFamily="18" charset="0"/>
                <a:cs typeface="Times New Roman" panose="02020603050405020304" pitchFamily="18" charset="0"/>
              </a:rPr>
              <a:t>A set cannot have mutable elements like a list or dictionary, as it is mutable.</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A set contains only unique elements but at the time of set creation, multiple duplicate values can also be passed. Order of elements in a set is undefined and is unchangeable. Type of elements in a set need not be the same, various mixed up data type values can also be passed to the set. </a:t>
            </a:r>
          </a:p>
          <a:p>
            <a:endParaRPr lang="en-IN" dirty="0">
              <a:latin typeface="Times New Roman" panose="02020603050405020304" pitchFamily="18" charset="0"/>
              <a:cs typeface="Times New Roman" panose="02020603050405020304" pitchFamily="18" charset="0"/>
            </a:endParaRPr>
          </a:p>
          <a:p>
            <a:endParaRPr lang="en-IN"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endParaRPr lang="en-US" dirty="0">
              <a:solidFill>
                <a:schemeClr val="accent2"/>
              </a:solidFill>
            </a:endParaRPr>
          </a:p>
        </p:txBody>
      </p:sp>
    </p:spTree>
    <p:extLst>
      <p:ext uri="{BB962C8B-B14F-4D97-AF65-F5344CB8AC3E}">
        <p14:creationId xmlns:p14="http://schemas.microsoft.com/office/powerpoint/2010/main" val="1990034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FB67E7-C730-901C-41BF-2E7928EA3E55}"/>
              </a:ext>
            </a:extLst>
          </p:cNvPr>
          <p:cNvSpPr txBox="1"/>
          <p:nvPr/>
        </p:nvSpPr>
        <p:spPr>
          <a:xfrm>
            <a:off x="472966" y="504496"/>
            <a:ext cx="11288110" cy="4801314"/>
          </a:xfrm>
          <a:prstGeom prst="rect">
            <a:avLst/>
          </a:prstGeom>
          <a:noFill/>
        </p:spPr>
        <p:txBody>
          <a:bodyPr wrap="square" rtlCol="0">
            <a:spAutoFit/>
          </a:bodyPr>
          <a:lstStyle/>
          <a:p>
            <a:r>
              <a:rPr lang="en-IN" dirty="0">
                <a:solidFill>
                  <a:schemeClr val="accent2"/>
                </a:solidFill>
                <a:latin typeface="Times New Roman" panose="02020603050405020304" pitchFamily="18" charset="0"/>
                <a:cs typeface="Times New Roman" panose="02020603050405020304" pitchFamily="18" charset="0"/>
              </a:rPr>
              <a:t>EX - </a:t>
            </a:r>
          </a:p>
          <a:p>
            <a:r>
              <a:rPr lang="en-IN" dirty="0">
                <a:latin typeface="Times New Roman" panose="02020603050405020304" pitchFamily="18" charset="0"/>
                <a:cs typeface="Times New Roman" panose="02020603050405020304" pitchFamily="18" charset="0"/>
              </a:rPr>
              <a:t>set1 = set()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set2 = {'James', 2, 3,'Python'}  </a:t>
            </a:r>
          </a:p>
          <a:p>
            <a:r>
              <a:rPr lang="en-IN" dirty="0">
                <a:latin typeface="Times New Roman" panose="02020603050405020304" pitchFamily="18" charset="0"/>
                <a:cs typeface="Times New Roman" panose="02020603050405020304" pitchFamily="18" charset="0"/>
              </a:rPr>
              <a:t>  </a:t>
            </a:r>
          </a:p>
          <a:p>
            <a:r>
              <a:rPr lang="en-IN" dirty="0">
                <a:highlight>
                  <a:srgbClr val="FFFF00"/>
                </a:highlight>
                <a:latin typeface="Times New Roman" panose="02020603050405020304" pitchFamily="18" charset="0"/>
                <a:cs typeface="Times New Roman" panose="02020603050405020304" pitchFamily="18" charset="0"/>
              </a:rPr>
              <a:t>#Printing Set value </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(set2)  </a:t>
            </a:r>
          </a:p>
          <a:p>
            <a:r>
              <a:rPr lang="en-IN" dirty="0">
                <a:latin typeface="Times New Roman" panose="02020603050405020304" pitchFamily="18" charset="0"/>
                <a:cs typeface="Times New Roman" panose="02020603050405020304" pitchFamily="18" charset="0"/>
              </a:rPr>
              <a:t>  </a:t>
            </a:r>
          </a:p>
          <a:p>
            <a:r>
              <a:rPr lang="en-IN" dirty="0">
                <a:highlight>
                  <a:srgbClr val="FFFF00"/>
                </a:highlight>
                <a:latin typeface="Times New Roman" panose="02020603050405020304" pitchFamily="18" charset="0"/>
                <a:cs typeface="Times New Roman" panose="02020603050405020304" pitchFamily="18" charset="0"/>
              </a:rPr>
              <a:t># Adding element to the set </a:t>
            </a:r>
          </a:p>
          <a:p>
            <a:r>
              <a:rPr lang="en-IN" dirty="0">
                <a:latin typeface="Times New Roman" panose="02020603050405020304" pitchFamily="18" charset="0"/>
                <a:cs typeface="Times New Roman" panose="02020603050405020304" pitchFamily="18" charset="0"/>
              </a:rPr>
              <a:t>set2.add(10)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(set2)  </a:t>
            </a:r>
          </a:p>
          <a:p>
            <a:r>
              <a:rPr lang="en-IN" dirty="0">
                <a:latin typeface="Times New Roman" panose="02020603050405020304" pitchFamily="18" charset="0"/>
                <a:cs typeface="Times New Roman" panose="02020603050405020304" pitchFamily="18" charset="0"/>
              </a:rPr>
              <a:t>  </a:t>
            </a:r>
          </a:p>
          <a:p>
            <a:r>
              <a:rPr lang="en-IN" dirty="0">
                <a:highlight>
                  <a:srgbClr val="FFFF00"/>
                </a:highlight>
                <a:latin typeface="Times New Roman" panose="02020603050405020304" pitchFamily="18" charset="0"/>
                <a:cs typeface="Times New Roman" panose="02020603050405020304" pitchFamily="18" charset="0"/>
              </a:rPr>
              <a:t>#Removing element from the set  </a:t>
            </a:r>
          </a:p>
          <a:p>
            <a:r>
              <a:rPr lang="en-IN" dirty="0">
                <a:latin typeface="Times New Roman" panose="02020603050405020304" pitchFamily="18" charset="0"/>
                <a:cs typeface="Times New Roman" panose="02020603050405020304" pitchFamily="18" charset="0"/>
              </a:rPr>
              <a:t>set2.remove(2)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(set2) </a:t>
            </a:r>
          </a:p>
          <a:p>
            <a:pPr fontAlgn="base"/>
            <a:endParaRPr lang="en-IN" dirty="0"/>
          </a:p>
          <a:p>
            <a:endParaRPr lang="en-US" dirty="0"/>
          </a:p>
        </p:txBody>
      </p:sp>
    </p:spTree>
    <p:extLst>
      <p:ext uri="{BB962C8B-B14F-4D97-AF65-F5344CB8AC3E}">
        <p14:creationId xmlns:p14="http://schemas.microsoft.com/office/powerpoint/2010/main" val="1566894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C64317-7B41-5BD3-E019-533626F63705}"/>
              </a:ext>
            </a:extLst>
          </p:cNvPr>
          <p:cNvSpPr txBox="1"/>
          <p:nvPr/>
        </p:nvSpPr>
        <p:spPr>
          <a:xfrm>
            <a:off x="367862" y="462455"/>
            <a:ext cx="4237057" cy="6186309"/>
          </a:xfrm>
          <a:prstGeom prst="rect">
            <a:avLst/>
          </a:prstGeom>
          <a:noFill/>
        </p:spPr>
        <p:txBody>
          <a:bodyPr wrap="none" rtlCol="0">
            <a:spAutoFit/>
          </a:bodyPr>
          <a:lstStyle/>
          <a:p>
            <a:pPr fontAlgn="base"/>
            <a:r>
              <a:rPr lang="en-IN" dirty="0">
                <a:highlight>
                  <a:srgbClr val="FFFF00"/>
                </a:highlight>
                <a:latin typeface="Times New Roman" panose="02020603050405020304" pitchFamily="18" charset="0"/>
                <a:cs typeface="Times New Roman" panose="02020603050405020304" pitchFamily="18" charset="0"/>
              </a:rPr>
              <a:t># Creating a Set</a:t>
            </a:r>
          </a:p>
          <a:p>
            <a:pPr fontAlgn="base"/>
            <a:r>
              <a:rPr lang="en-IN" dirty="0">
                <a:latin typeface="Times New Roman" panose="02020603050405020304" pitchFamily="18" charset="0"/>
                <a:cs typeface="Times New Roman" panose="02020603050405020304" pitchFamily="18" charset="0"/>
              </a:rPr>
              <a:t>set1 = set()</a:t>
            </a:r>
          </a:p>
          <a:p>
            <a:pPr fontAlgn="base"/>
            <a:r>
              <a:rPr lang="en-IN" dirty="0">
                <a:latin typeface="Times New Roman" panose="02020603050405020304" pitchFamily="18" charset="0"/>
                <a:cs typeface="Times New Roman" panose="02020603050405020304" pitchFamily="18" charset="0"/>
              </a:rPr>
              <a:t>print("Initial blank Set: ")</a:t>
            </a:r>
          </a:p>
          <a:p>
            <a:pPr fontAlgn="base"/>
            <a:r>
              <a:rPr lang="en-IN" dirty="0">
                <a:latin typeface="Times New Roman" panose="02020603050405020304" pitchFamily="18" charset="0"/>
                <a:cs typeface="Times New Roman" panose="02020603050405020304" pitchFamily="18" charset="0"/>
              </a:rPr>
              <a:t>print(set1)</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Creating a Set with the use of a String</a:t>
            </a:r>
          </a:p>
          <a:p>
            <a:pPr fontAlgn="base"/>
            <a:r>
              <a:rPr lang="en-IN" dirty="0">
                <a:latin typeface="Times New Roman" panose="02020603050405020304" pitchFamily="18" charset="0"/>
                <a:cs typeface="Times New Roman" panose="02020603050405020304" pitchFamily="18" charset="0"/>
              </a:rPr>
              <a:t>set1 = set(”</a:t>
            </a:r>
            <a:r>
              <a:rPr lang="en-IN" dirty="0" err="1">
                <a:latin typeface="Times New Roman" panose="02020603050405020304" pitchFamily="18" charset="0"/>
                <a:cs typeface="Times New Roman" panose="02020603050405020304" pitchFamily="18" charset="0"/>
              </a:rPr>
              <a:t>welcomeToPython</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nSet</a:t>
            </a:r>
            <a:r>
              <a:rPr lang="en-IN" dirty="0">
                <a:latin typeface="Times New Roman" panose="02020603050405020304" pitchFamily="18" charset="0"/>
                <a:cs typeface="Times New Roman" panose="02020603050405020304" pitchFamily="18" charset="0"/>
              </a:rPr>
              <a:t> with the use of String: ")</a:t>
            </a:r>
          </a:p>
          <a:p>
            <a:pPr fontAlgn="base"/>
            <a:r>
              <a:rPr lang="en-IN" dirty="0">
                <a:latin typeface="Times New Roman" panose="02020603050405020304" pitchFamily="18" charset="0"/>
                <a:cs typeface="Times New Roman" panose="02020603050405020304" pitchFamily="18" charset="0"/>
              </a:rPr>
              <a:t>print(set1)</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Creating a Set with the use of Constructor</a:t>
            </a:r>
          </a:p>
          <a:p>
            <a:pPr fontAlgn="base"/>
            <a:r>
              <a:rPr lang="en-IN" dirty="0">
                <a:latin typeface="Times New Roman" panose="02020603050405020304" pitchFamily="18" charset="0"/>
                <a:cs typeface="Times New Roman" panose="02020603050405020304" pitchFamily="18" charset="0"/>
              </a:rPr>
              <a:t># (Using object to Store String)</a:t>
            </a:r>
          </a:p>
          <a:p>
            <a:pPr fontAlgn="base"/>
            <a:r>
              <a:rPr lang="en-IN" dirty="0">
                <a:latin typeface="Times New Roman" panose="02020603050405020304" pitchFamily="18" charset="0"/>
                <a:cs typeface="Times New Roman" panose="02020603050405020304" pitchFamily="18" charset="0"/>
              </a:rPr>
              <a:t>String = </a:t>
            </a:r>
            <a:r>
              <a:rPr lang="en-IN" dirty="0" err="1">
                <a:latin typeface="Times New Roman" panose="02020603050405020304" pitchFamily="18" charset="0"/>
                <a:cs typeface="Times New Roman" panose="02020603050405020304" pitchFamily="18" charset="0"/>
              </a:rPr>
              <a:t>welcomeToPython</a:t>
            </a:r>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set1 = set(String)</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nSet</a:t>
            </a:r>
            <a:r>
              <a:rPr lang="en-IN" dirty="0">
                <a:latin typeface="Times New Roman" panose="02020603050405020304" pitchFamily="18" charset="0"/>
                <a:cs typeface="Times New Roman" panose="02020603050405020304" pitchFamily="18" charset="0"/>
              </a:rPr>
              <a:t> with the use of an Object: " )</a:t>
            </a:r>
          </a:p>
          <a:p>
            <a:pPr fontAlgn="base"/>
            <a:r>
              <a:rPr lang="en-IN" dirty="0">
                <a:latin typeface="Times New Roman" panose="02020603050405020304" pitchFamily="18" charset="0"/>
                <a:cs typeface="Times New Roman" panose="02020603050405020304" pitchFamily="18" charset="0"/>
              </a:rPr>
              <a:t>print(set1)</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Creating a Set with the use of a List</a:t>
            </a:r>
          </a:p>
          <a:p>
            <a:pPr fontAlgn="base"/>
            <a:r>
              <a:rPr lang="en-IN" dirty="0">
                <a:latin typeface="Times New Roman" panose="02020603050405020304" pitchFamily="18" charset="0"/>
                <a:cs typeface="Times New Roman" panose="02020603050405020304" pitchFamily="18" charset="0"/>
              </a:rPr>
              <a:t>set1 = set([”welcome", ”to", ”python"])</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nSet</a:t>
            </a:r>
            <a:r>
              <a:rPr lang="en-IN" dirty="0">
                <a:latin typeface="Times New Roman" panose="02020603050405020304" pitchFamily="18" charset="0"/>
                <a:cs typeface="Times New Roman" panose="02020603050405020304" pitchFamily="18" charset="0"/>
              </a:rPr>
              <a:t> with the use of List: ")</a:t>
            </a:r>
          </a:p>
          <a:p>
            <a:pPr fontAlgn="base"/>
            <a:r>
              <a:rPr lang="en-IN" dirty="0">
                <a:latin typeface="Times New Roman" panose="02020603050405020304" pitchFamily="18" charset="0"/>
                <a:cs typeface="Times New Roman" panose="02020603050405020304" pitchFamily="18" charset="0"/>
              </a:rPr>
              <a:t>print(set1)</a:t>
            </a:r>
          </a:p>
          <a:p>
            <a:endParaRPr lang="en-US" dirty="0"/>
          </a:p>
        </p:txBody>
      </p:sp>
    </p:spTree>
    <p:extLst>
      <p:ext uri="{BB962C8B-B14F-4D97-AF65-F5344CB8AC3E}">
        <p14:creationId xmlns:p14="http://schemas.microsoft.com/office/powerpoint/2010/main" val="461972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4909EB-82BF-3F67-C239-2F70F964FEDF}"/>
              </a:ext>
            </a:extLst>
          </p:cNvPr>
          <p:cNvSpPr txBox="1"/>
          <p:nvPr/>
        </p:nvSpPr>
        <p:spPr>
          <a:xfrm>
            <a:off x="273269" y="378372"/>
            <a:ext cx="11477297" cy="6278642"/>
          </a:xfrm>
          <a:prstGeom prst="rect">
            <a:avLst/>
          </a:prstGeom>
          <a:noFill/>
        </p:spPr>
        <p:txBody>
          <a:bodyPr wrap="square" rtlCol="0">
            <a:spAutoFit/>
          </a:bodyPr>
          <a:lstStyle/>
          <a:p>
            <a:r>
              <a:rPr lang="en-US" sz="2400" dirty="0">
                <a:solidFill>
                  <a:schemeClr val="accent2"/>
                </a:solidFill>
                <a:latin typeface="Times New Roman" panose="02020603050405020304" pitchFamily="18" charset="0"/>
                <a:cs typeface="Times New Roman" panose="02020603050405020304" pitchFamily="18" charset="0"/>
              </a:rPr>
              <a:t>Dictionary</a:t>
            </a:r>
          </a:p>
          <a:p>
            <a:endParaRPr lang="en-US"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Dictionary is an unordered set of a key-value pair of items. It is like an associative array or a hash table where each key stores a specific value. Key can hold any primitive data type, whereas value is an arbitrary Python object.</a:t>
            </a:r>
          </a:p>
          <a:p>
            <a:r>
              <a:rPr lang="en-IN" dirty="0">
                <a:latin typeface="Times New Roman" panose="02020603050405020304" pitchFamily="18" charset="0"/>
                <a:cs typeface="Times New Roman" panose="02020603050405020304" pitchFamily="18" charset="0"/>
              </a:rPr>
              <a:t>The items in the dictionary are separated with the comma (,) and enclosed in the curly braces {}.</a:t>
            </a:r>
          </a:p>
          <a:p>
            <a:endParaRPr lang="en-IN" dirty="0">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Dictionary </a:t>
            </a:r>
            <a:r>
              <a:rPr lang="en-IN" dirty="0">
                <a:latin typeface="Times New Roman" panose="02020603050405020304" pitchFamily="18" charset="0"/>
                <a:cs typeface="Times New Roman" panose="02020603050405020304" pitchFamily="18" charset="0"/>
              </a:rPr>
              <a:t>in Python is an unordered collection of data values, used to store data values like a map, which, unlike other Data Types that hold only a single value as an element, Dictionary holds </a:t>
            </a:r>
            <a:r>
              <a:rPr lang="en-IN" b="1" dirty="0" err="1">
                <a:latin typeface="Times New Roman" panose="02020603050405020304" pitchFamily="18" charset="0"/>
                <a:cs typeface="Times New Roman" panose="02020603050405020304" pitchFamily="18" charset="0"/>
              </a:rPr>
              <a:t>key:value</a:t>
            </a:r>
            <a:r>
              <a:rPr lang="en-IN" dirty="0">
                <a:latin typeface="Times New Roman" panose="02020603050405020304" pitchFamily="18" charset="0"/>
                <a:cs typeface="Times New Roman" panose="02020603050405020304" pitchFamily="18" charset="0"/>
              </a:rPr>
              <a:t> pair. Key-value is provided in the dictionary to make it more optimized.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a:p>
            <a:pPr fontAlgn="base"/>
            <a:r>
              <a:rPr lang="en-IN" b="1" dirty="0">
                <a:solidFill>
                  <a:schemeClr val="accent1"/>
                </a:solidFill>
                <a:latin typeface="Times New Roman" panose="02020603050405020304" pitchFamily="18" charset="0"/>
                <a:cs typeface="Times New Roman" panose="02020603050405020304" pitchFamily="18" charset="0"/>
              </a:rPr>
              <a:t>Note</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Keys in a dictionary don’t allow Polymorphism.</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Creating a Dictionary</a:t>
            </a:r>
          </a:p>
          <a:p>
            <a:pPr fontAlgn="base"/>
            <a:endParaRPr lang="en-IN" b="1"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In Python, a Dictionary can be created by placing a sequence of elements within curly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braces, separated by ‘comma’. Dictionary holds pairs of values, one being the Key and the other corresponding pair element being its </a:t>
            </a:r>
            <a:r>
              <a:rPr lang="en-IN" b="1" dirty="0" err="1">
                <a:latin typeface="Times New Roman" panose="02020603050405020304" pitchFamily="18" charset="0"/>
                <a:cs typeface="Times New Roman" panose="02020603050405020304" pitchFamily="18" charset="0"/>
              </a:rPr>
              <a:t>Key:value</a:t>
            </a:r>
            <a:r>
              <a:rPr lang="en-IN" dirty="0">
                <a:latin typeface="Times New Roman" panose="02020603050405020304" pitchFamily="18" charset="0"/>
                <a:cs typeface="Times New Roman" panose="02020603050405020304" pitchFamily="18" charset="0"/>
              </a:rPr>
              <a:t>. Values in a dictionary can be of any data type and can be duplicated, whereas keys can’t be repeated and must be </a:t>
            </a:r>
            <a:r>
              <a:rPr lang="en-IN" i="1" dirty="0">
                <a:latin typeface="Times New Roman" panose="02020603050405020304" pitchFamily="18" charset="0"/>
                <a:cs typeface="Times New Roman" panose="02020603050405020304" pitchFamily="18" charset="0"/>
              </a:rPr>
              <a:t>immutable</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a:p>
            <a:pPr fontAlgn="base"/>
            <a:r>
              <a:rPr lang="en-IN" b="1" dirty="0">
                <a:solidFill>
                  <a:schemeClr val="accent1"/>
                </a:solidFill>
                <a:latin typeface="Times New Roman" panose="02020603050405020304" pitchFamily="18" charset="0"/>
                <a:cs typeface="Times New Roman" panose="02020603050405020304" pitchFamily="18" charset="0"/>
              </a:rPr>
              <a:t>Note – </a:t>
            </a:r>
            <a:r>
              <a:rPr lang="en-IN" dirty="0">
                <a:latin typeface="Times New Roman" panose="02020603050405020304" pitchFamily="18" charset="0"/>
                <a:cs typeface="Times New Roman" panose="02020603050405020304" pitchFamily="18" charset="0"/>
              </a:rPr>
              <a:t>Dictionary keys are case sensitive, the same name but different cases of Key will be treated distinctly.</a:t>
            </a:r>
          </a:p>
          <a:p>
            <a:pPr fontAlgn="base"/>
            <a:endParaRPr lang="en-IN" dirty="0"/>
          </a:p>
          <a:p>
            <a:endParaRPr lang="en-IN" dirty="0"/>
          </a:p>
          <a:p>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989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A634BC-0BC7-E4B9-4335-CF01A1ACB35F}"/>
              </a:ext>
            </a:extLst>
          </p:cNvPr>
          <p:cNvSpPr txBox="1"/>
          <p:nvPr/>
        </p:nvSpPr>
        <p:spPr>
          <a:xfrm>
            <a:off x="525518" y="599090"/>
            <a:ext cx="11256580" cy="5693866"/>
          </a:xfrm>
          <a:prstGeom prst="rect">
            <a:avLst/>
          </a:prstGeom>
          <a:noFill/>
        </p:spPr>
        <p:txBody>
          <a:bodyPr wrap="square" rtlCol="0">
            <a:spAutoFit/>
          </a:bodyPr>
          <a:lstStyle/>
          <a:p>
            <a:pPr fontAlgn="base"/>
            <a:r>
              <a:rPr lang="en-IN" dirty="0">
                <a:highlight>
                  <a:srgbClr val="FFFF00"/>
                </a:highlight>
                <a:latin typeface="Times New Roman" panose="02020603050405020304" pitchFamily="18" charset="0"/>
                <a:cs typeface="Times New Roman" panose="02020603050405020304" pitchFamily="18" charset="0"/>
              </a:rPr>
              <a:t># Creating a Dictionary with Integer Keys</a:t>
            </a:r>
          </a:p>
          <a:p>
            <a:pPr fontAlgn="base"/>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 = {1: 'Geeks’, 2: 'For', 3: 'Geeks'}</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nDictionary</a:t>
            </a:r>
            <a:r>
              <a:rPr lang="en-IN" dirty="0">
                <a:latin typeface="Times New Roman" panose="02020603050405020304" pitchFamily="18" charset="0"/>
                <a:cs typeface="Times New Roman" panose="02020603050405020304" pitchFamily="18" charset="0"/>
              </a:rPr>
              <a:t> with the use of Integer Keys: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Creating a Dictionary with Mixed keys</a:t>
            </a:r>
          </a:p>
          <a:p>
            <a:pPr fontAlgn="base"/>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 = {'Name': 'Geeks', 1: [1, 2, 3, 4]}</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nDictionary</a:t>
            </a:r>
            <a:r>
              <a:rPr lang="en-IN" dirty="0">
                <a:latin typeface="Times New Roman" panose="02020603050405020304" pitchFamily="18" charset="0"/>
                <a:cs typeface="Times New Roman" panose="02020603050405020304" pitchFamily="18" charset="0"/>
              </a:rPr>
              <a:t> with the use of Mixed Keys: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a:t>
            </a:r>
          </a:p>
          <a:p>
            <a:pPr fontAlgn="base"/>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fontAlgn="base"/>
            <a:r>
              <a:rPr lang="en-IN" sz="2000" dirty="0">
                <a:latin typeface="Times New Roman" panose="02020603050405020304" pitchFamily="18" charset="0"/>
                <a:cs typeface="Times New Roman" panose="02020603050405020304" pitchFamily="18" charset="0"/>
              </a:rPr>
              <a:t>Dictionary can also be created by the built-in function </a:t>
            </a:r>
            <a:r>
              <a:rPr lang="en-IN" sz="2000" dirty="0" err="1">
                <a:latin typeface="Times New Roman" panose="02020603050405020304" pitchFamily="18" charset="0"/>
                <a:cs typeface="Times New Roman" panose="02020603050405020304" pitchFamily="18" charset="0"/>
              </a:rPr>
              <a:t>dict</a:t>
            </a:r>
            <a:r>
              <a:rPr lang="en-IN" sz="2000" dirty="0">
                <a:latin typeface="Times New Roman" panose="02020603050405020304" pitchFamily="18" charset="0"/>
                <a:cs typeface="Times New Roman" panose="02020603050405020304" pitchFamily="18" charset="0"/>
              </a:rPr>
              <a:t>(). An empty dictionary can be created by just placing to curly braces{}.</a:t>
            </a:r>
          </a:p>
          <a:p>
            <a:pPr fontAlgn="base"/>
            <a:endParaRPr lang="en-IN" dirty="0">
              <a:latin typeface="Times New Roman" panose="02020603050405020304" pitchFamily="18" charset="0"/>
              <a:cs typeface="Times New Roman" panose="02020603050405020304" pitchFamily="18" charset="0"/>
            </a:endParaRPr>
          </a:p>
          <a:p>
            <a:pPr fontAlgn="base"/>
            <a:r>
              <a:rPr lang="en-IN" dirty="0">
                <a:highlight>
                  <a:srgbClr val="FFFF00"/>
                </a:highlight>
                <a:latin typeface="Times New Roman" panose="02020603050405020304" pitchFamily="18" charset="0"/>
                <a:cs typeface="Times New Roman" panose="02020603050405020304" pitchFamily="18" charset="0"/>
              </a:rPr>
              <a:t># Creating an empty Dictionary</a:t>
            </a:r>
          </a:p>
          <a:p>
            <a:pPr fontAlgn="base"/>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 = {}</a:t>
            </a:r>
          </a:p>
          <a:p>
            <a:pPr fontAlgn="base"/>
            <a:r>
              <a:rPr lang="en-IN" dirty="0">
                <a:latin typeface="Times New Roman" panose="02020603050405020304" pitchFamily="18" charset="0"/>
                <a:cs typeface="Times New Roman" panose="02020603050405020304" pitchFamily="18" charset="0"/>
              </a:rPr>
              <a:t>print("Empty Dictionary: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 </a:t>
            </a:r>
          </a:p>
          <a:p>
            <a:pPr fontAlgn="base"/>
            <a:endParaRPr lang="en-IN" dirty="0"/>
          </a:p>
        </p:txBody>
      </p:sp>
    </p:spTree>
    <p:extLst>
      <p:ext uri="{BB962C8B-B14F-4D97-AF65-F5344CB8AC3E}">
        <p14:creationId xmlns:p14="http://schemas.microsoft.com/office/powerpoint/2010/main" val="1334223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10AD7-DAA0-CB49-BC77-AC70F3DE9317}"/>
              </a:ext>
            </a:extLst>
          </p:cNvPr>
          <p:cNvSpPr txBox="1"/>
          <p:nvPr/>
        </p:nvSpPr>
        <p:spPr>
          <a:xfrm>
            <a:off x="409903" y="451945"/>
            <a:ext cx="11351173" cy="1015663"/>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Difference between Python and Java?</a:t>
            </a:r>
          </a:p>
          <a:p>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D6F4B89-030D-1F4A-8079-9135454E77E8}"/>
              </a:ext>
            </a:extLst>
          </p:cNvPr>
          <p:cNvGraphicFramePr>
            <a:graphicFrameLocks noGrp="1"/>
          </p:cNvGraphicFramePr>
          <p:nvPr>
            <p:extLst>
              <p:ext uri="{D42A27DB-BD31-4B8C-83A1-F6EECF244321}">
                <p14:modId xmlns:p14="http://schemas.microsoft.com/office/powerpoint/2010/main" val="847418022"/>
              </p:ext>
            </p:extLst>
          </p:nvPr>
        </p:nvGraphicFramePr>
        <p:xfrm>
          <a:off x="515007" y="959775"/>
          <a:ext cx="11351173" cy="5272860"/>
        </p:xfrm>
        <a:graphic>
          <a:graphicData uri="http://schemas.openxmlformats.org/drawingml/2006/table">
            <a:tbl>
              <a:tblPr firstRow="1" bandRow="1">
                <a:tableStyleId>{073A0DAA-6AF3-43AB-8588-CEC1D06C72B9}</a:tableStyleId>
              </a:tblPr>
              <a:tblGrid>
                <a:gridCol w="2810453">
                  <a:extLst>
                    <a:ext uri="{9D8B030D-6E8A-4147-A177-3AD203B41FA5}">
                      <a16:colId xmlns:a16="http://schemas.microsoft.com/office/drawing/2014/main" val="192846775"/>
                    </a:ext>
                  </a:extLst>
                </a:gridCol>
                <a:gridCol w="4243021">
                  <a:extLst>
                    <a:ext uri="{9D8B030D-6E8A-4147-A177-3AD203B41FA5}">
                      <a16:colId xmlns:a16="http://schemas.microsoft.com/office/drawing/2014/main" val="1007042970"/>
                    </a:ext>
                  </a:extLst>
                </a:gridCol>
                <a:gridCol w="4297699">
                  <a:extLst>
                    <a:ext uri="{9D8B030D-6E8A-4147-A177-3AD203B41FA5}">
                      <a16:colId xmlns:a16="http://schemas.microsoft.com/office/drawing/2014/main" val="2509272703"/>
                    </a:ext>
                  </a:extLst>
                </a:gridCol>
              </a:tblGrid>
              <a:tr h="832967">
                <a:tc>
                  <a:txBody>
                    <a:bodyPr/>
                    <a:lstStyle/>
                    <a:p>
                      <a:endParaRPr lang="en-IN" sz="1600" b="0" i="0" kern="1200" dirty="0">
                        <a:solidFill>
                          <a:schemeClr val="lt1"/>
                        </a:solidFill>
                        <a:effectLst/>
                        <a:latin typeface="Times New Roman" panose="02020603050405020304" pitchFamily="18" charset="0"/>
                        <a:ea typeface="+mn-ea"/>
                        <a:cs typeface="Times New Roman" panose="02020603050405020304" pitchFamily="18" charset="0"/>
                      </a:endParaRPr>
                    </a:p>
                    <a:p>
                      <a:r>
                        <a:rPr lang="en-IN" sz="1600" b="0" i="0" kern="1200" dirty="0">
                          <a:solidFill>
                            <a:schemeClr val="lt1"/>
                          </a:solidFill>
                          <a:effectLst/>
                          <a:latin typeface="Times New Roman" panose="02020603050405020304" pitchFamily="18" charset="0"/>
                          <a:ea typeface="+mn-ea"/>
                          <a:cs typeface="Times New Roman" panose="02020603050405020304" pitchFamily="18" charset="0"/>
                        </a:rPr>
                        <a:t>Parameter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Python </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Java</a:t>
                      </a:r>
                    </a:p>
                  </a:txBody>
                  <a:tcPr/>
                </a:tc>
                <a:extLst>
                  <a:ext uri="{0D108BD9-81ED-4DB2-BD59-A6C34878D82A}">
                    <a16:rowId xmlns:a16="http://schemas.microsoft.com/office/drawing/2014/main" val="2172725846"/>
                  </a:ext>
                </a:extLst>
              </a:tr>
              <a:tr h="387419">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Code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Python has less lines of code.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Java has longer lines of code.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2376647"/>
                  </a:ext>
                </a:extLst>
              </a:tr>
              <a:tr h="83296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Framework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Compared to JAVA, Python has lower number of Frameworks. Popular ones are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DJango</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Flask.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Java has large number of Frameworks. Popular ones are Spring, Hibernate, etc.</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1439898"/>
                  </a:ext>
                </a:extLst>
              </a:tr>
              <a:tr h="58307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Syntax</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Syntax is easy to remember almost similar to human language.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Syntax is complex as it throws error if you miss semicolon or curly braces.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7178708"/>
                  </a:ext>
                </a:extLst>
              </a:tr>
              <a:tr h="58307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Less line no of code, Rapid deployment and dynamic typing.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Self memory management, Robust, Platform independent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9820452"/>
                  </a:ext>
                </a:extLst>
              </a:tr>
              <a:tr h="83296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Speed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Python is slower since it uses interpreter and also determines the data type at run time.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Java is faster in speed as compared to python.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0512719"/>
                  </a:ext>
                </a:extLst>
              </a:tr>
              <a:tr h="83296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Databases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Python’s database access layers are weaker than Java’s JDBC. This is why it rarely used in enterprises.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(JDBC)Java Database Connectivity is most popular and widely used to connect with database.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5186361"/>
                  </a:ext>
                </a:extLst>
              </a:tr>
              <a:tr h="387419">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Machine Learning Libraries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Tensorflow</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Pytorch</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Weka, Mallet, Deeplearning4j, MOA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5617210"/>
                  </a:ext>
                </a:extLst>
              </a:tr>
            </a:tbl>
          </a:graphicData>
        </a:graphic>
      </p:graphicFrame>
    </p:spTree>
    <p:extLst>
      <p:ext uri="{BB962C8B-B14F-4D97-AF65-F5344CB8AC3E}">
        <p14:creationId xmlns:p14="http://schemas.microsoft.com/office/powerpoint/2010/main" val="900984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C0D2C0-DA8E-0513-09A2-5ECA02FD6D31}"/>
              </a:ext>
            </a:extLst>
          </p:cNvPr>
          <p:cNvSpPr txBox="1"/>
          <p:nvPr/>
        </p:nvSpPr>
        <p:spPr>
          <a:xfrm>
            <a:off x="651641" y="504497"/>
            <a:ext cx="4615366" cy="5663089"/>
          </a:xfrm>
          <a:prstGeom prst="rect">
            <a:avLst/>
          </a:prstGeom>
          <a:noFill/>
        </p:spPr>
        <p:txBody>
          <a:bodyPr wrap="none" rtlCol="0">
            <a:spAutoFit/>
          </a:bodyPr>
          <a:lstStyle/>
          <a:p>
            <a:pPr fontAlgn="base"/>
            <a:r>
              <a:rPr lang="en-IN" dirty="0">
                <a:highlight>
                  <a:srgbClr val="FFFF00"/>
                </a:highlight>
                <a:latin typeface="Times New Roman" panose="02020603050405020304" pitchFamily="18" charset="0"/>
                <a:cs typeface="Times New Roman" panose="02020603050405020304" pitchFamily="18" charset="0"/>
              </a:rPr>
              <a:t># Creating a Dictionary with </a:t>
            </a:r>
            <a:r>
              <a:rPr lang="en-IN" dirty="0" err="1">
                <a:highlight>
                  <a:srgbClr val="FFFF00"/>
                </a:highlight>
                <a:latin typeface="Times New Roman" panose="02020603050405020304" pitchFamily="18" charset="0"/>
                <a:cs typeface="Times New Roman" panose="02020603050405020304" pitchFamily="18" charset="0"/>
              </a:rPr>
              <a:t>dict</a:t>
            </a:r>
            <a:r>
              <a:rPr lang="en-IN" dirty="0">
                <a:highlight>
                  <a:srgbClr val="FFFF00"/>
                </a:highlight>
                <a:latin typeface="Times New Roman" panose="02020603050405020304" pitchFamily="18" charset="0"/>
                <a:cs typeface="Times New Roman" panose="02020603050405020304" pitchFamily="18" charset="0"/>
              </a:rPr>
              <a:t>() method</a:t>
            </a:r>
          </a:p>
          <a:p>
            <a:pPr fontAlgn="base"/>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({1: 'Geeks', 2: 'For', 3:'Geeks'})</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nDictionary</a:t>
            </a:r>
            <a:r>
              <a:rPr lang="en-IN" dirty="0">
                <a:latin typeface="Times New Roman" panose="02020603050405020304" pitchFamily="18" charset="0"/>
                <a:cs typeface="Times New Roman" panose="02020603050405020304" pitchFamily="18" charset="0"/>
              </a:rPr>
              <a:t> with the use of </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Creating a Dictionary with each item as a Pair</a:t>
            </a:r>
          </a:p>
          <a:p>
            <a:pPr fontAlgn="base"/>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([(1, 'Geeks'), (2, 'For')])</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nDictionary</a:t>
            </a:r>
            <a:r>
              <a:rPr lang="en-IN" dirty="0">
                <a:latin typeface="Times New Roman" panose="02020603050405020304" pitchFamily="18" charset="0"/>
                <a:cs typeface="Times New Roman" panose="02020603050405020304" pitchFamily="18" charset="0"/>
              </a:rPr>
              <a:t> with each item as a pair: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a:t>
            </a:r>
          </a:p>
          <a:p>
            <a:pPr fontAlgn="base"/>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fontAlgn="base"/>
            <a:r>
              <a:rPr lang="en-IN" sz="2000" dirty="0">
                <a:solidFill>
                  <a:schemeClr val="accent1"/>
                </a:solidFill>
                <a:latin typeface="Times New Roman" panose="02020603050405020304" pitchFamily="18" charset="0"/>
                <a:cs typeface="Times New Roman" panose="02020603050405020304" pitchFamily="18" charset="0"/>
              </a:rPr>
              <a:t>Nested Dictionary</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EX - </a:t>
            </a:r>
          </a:p>
          <a:p>
            <a:pPr fontAlgn="base"/>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 = {1: 'Geeks', 2: 'For',</a:t>
            </a:r>
          </a:p>
          <a:p>
            <a:pPr fontAlgn="base"/>
            <a:r>
              <a:rPr lang="en-IN" dirty="0">
                <a:latin typeface="Times New Roman" panose="02020603050405020304" pitchFamily="18" charset="0"/>
                <a:cs typeface="Times New Roman" panose="02020603050405020304" pitchFamily="18" charset="0"/>
              </a:rPr>
              <a:t>        3:{'A' : 'Welcome', 'B' : 'To', 'C' : 'Geeks'}}</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a:t>
            </a:r>
          </a:p>
          <a:p>
            <a:pPr fontAlgn="base"/>
            <a:endParaRPr lang="en-IN" dirty="0"/>
          </a:p>
          <a:p>
            <a:endParaRPr lang="en-US" dirty="0"/>
          </a:p>
        </p:txBody>
      </p:sp>
      <p:sp>
        <p:nvSpPr>
          <p:cNvPr id="3" name="TextBox 2">
            <a:extLst>
              <a:ext uri="{FF2B5EF4-FFF2-40B4-BE49-F238E27FC236}">
                <a16:creationId xmlns:a16="http://schemas.microsoft.com/office/drawing/2014/main" id="{F6A119A6-673F-75F2-20F5-D8F914444617}"/>
              </a:ext>
            </a:extLst>
          </p:cNvPr>
          <p:cNvSpPr txBox="1"/>
          <p:nvPr/>
        </p:nvSpPr>
        <p:spPr>
          <a:xfrm>
            <a:off x="6737131" y="4183117"/>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2E6965F8-6D1E-05C9-FB3E-EA8B8F181B1E}"/>
              </a:ext>
            </a:extLst>
          </p:cNvPr>
          <p:cNvSpPr txBox="1"/>
          <p:nvPr/>
        </p:nvSpPr>
        <p:spPr>
          <a:xfrm>
            <a:off x="7493876" y="3584028"/>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494ED86D-7FCF-2FD7-0C49-A5B4B7FCC02C}"/>
              </a:ext>
            </a:extLst>
          </p:cNvPr>
          <p:cNvSpPr txBox="1"/>
          <p:nvPr/>
        </p:nvSpPr>
        <p:spPr>
          <a:xfrm>
            <a:off x="7168055" y="17657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89786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53EA25-C8C1-49A1-96A0-E33A51A23419}"/>
              </a:ext>
            </a:extLst>
          </p:cNvPr>
          <p:cNvSpPr txBox="1"/>
          <p:nvPr/>
        </p:nvSpPr>
        <p:spPr>
          <a:xfrm>
            <a:off x="420130" y="370703"/>
            <a:ext cx="4402167" cy="3970318"/>
          </a:xfrm>
          <a:prstGeom prst="rect">
            <a:avLst/>
          </a:prstGeom>
          <a:noFill/>
        </p:spPr>
        <p:txBody>
          <a:bodyPr wrap="none" rtlCol="0">
            <a:spAutoFit/>
          </a:bodyPr>
          <a:lstStyle/>
          <a:p>
            <a:r>
              <a:rPr lang="en-IN" dirty="0">
                <a:solidFill>
                  <a:schemeClr val="accent1"/>
                </a:solidFill>
                <a:latin typeface="Times New Roman" panose="02020603050405020304" pitchFamily="18" charset="0"/>
                <a:cs typeface="Times New Roman" panose="02020603050405020304" pitchFamily="18" charset="0"/>
              </a:rPr>
              <a:t>EX-</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 = {1:'Jimmy', 2:'Alex', 3:'john', 4:'mike'}     </a:t>
            </a:r>
          </a:p>
          <a:p>
            <a:r>
              <a:rPr lang="en-IN" dirty="0">
                <a:latin typeface="Times New Roman" panose="02020603050405020304" pitchFamily="18" charset="0"/>
                <a:cs typeface="Times New Roman" panose="02020603050405020304" pitchFamily="18" charset="0"/>
              </a:rPr>
              <a:t>  </a:t>
            </a:r>
          </a:p>
          <a:p>
            <a:r>
              <a:rPr lang="en-IN" dirty="0">
                <a:highlight>
                  <a:srgbClr val="FFFF00"/>
                </a:highlight>
                <a:latin typeface="Times New Roman" panose="02020603050405020304" pitchFamily="18" charset="0"/>
                <a:cs typeface="Times New Roman" panose="02020603050405020304" pitchFamily="18" charset="0"/>
              </a:rPr>
              <a:t># Printing dictionary </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(d)  </a:t>
            </a:r>
          </a:p>
          <a:p>
            <a:r>
              <a:rPr lang="en-IN" dirty="0">
                <a:latin typeface="Times New Roman" panose="02020603050405020304" pitchFamily="18" charset="0"/>
                <a:cs typeface="Times New Roman" panose="02020603050405020304" pitchFamily="18" charset="0"/>
              </a:rPr>
              <a:t>  </a:t>
            </a:r>
          </a:p>
          <a:p>
            <a:r>
              <a:rPr lang="en-IN" dirty="0">
                <a:highlight>
                  <a:srgbClr val="FFFF00"/>
                </a:highlight>
                <a:latin typeface="Times New Roman" panose="02020603050405020304" pitchFamily="18" charset="0"/>
                <a:cs typeface="Times New Roman" panose="02020603050405020304" pitchFamily="18" charset="0"/>
              </a:rPr>
              <a:t># </a:t>
            </a:r>
            <a:r>
              <a:rPr lang="en-IN" dirty="0" err="1">
                <a:highlight>
                  <a:srgbClr val="FFFF00"/>
                </a:highlight>
                <a:latin typeface="Times New Roman" panose="02020603050405020304" pitchFamily="18" charset="0"/>
                <a:cs typeface="Times New Roman" panose="02020603050405020304" pitchFamily="18" charset="0"/>
              </a:rPr>
              <a:t>Accesing</a:t>
            </a:r>
            <a:r>
              <a:rPr lang="en-IN" dirty="0">
                <a:highlight>
                  <a:srgbClr val="FFFF00"/>
                </a:highlight>
                <a:latin typeface="Times New Roman" panose="02020603050405020304" pitchFamily="18" charset="0"/>
                <a:cs typeface="Times New Roman" panose="02020603050405020304" pitchFamily="18" charset="0"/>
              </a:rPr>
              <a:t> value using keys </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("1st name is "+d[1])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("2nd name is "+ d[4])    </a:t>
            </a:r>
          </a:p>
          <a:p>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d.keys</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d.values</a:t>
            </a:r>
            <a:r>
              <a:rPr lang="en-IN" dirty="0">
                <a:latin typeface="Times New Roman" panose="02020603050405020304" pitchFamily="18"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4573969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795EFF-9FE7-E728-B97E-B12960405635}"/>
              </a:ext>
            </a:extLst>
          </p:cNvPr>
          <p:cNvSpPr txBox="1"/>
          <p:nvPr/>
        </p:nvSpPr>
        <p:spPr>
          <a:xfrm>
            <a:off x="432486" y="469557"/>
            <a:ext cx="11158153" cy="7109639"/>
          </a:xfrm>
          <a:prstGeom prst="rect">
            <a:avLst/>
          </a:prstGeom>
          <a:noFill/>
        </p:spPr>
        <p:txBody>
          <a:bodyPr wrap="square" rtlCol="0">
            <a:spAutoFit/>
          </a:bodyPr>
          <a:lstStyle/>
          <a:p>
            <a:r>
              <a:rPr lang="en-IN" sz="2400" dirty="0">
                <a:solidFill>
                  <a:schemeClr val="accent2"/>
                </a:solidFill>
                <a:latin typeface="Times New Roman" panose="02020603050405020304" pitchFamily="18" charset="0"/>
                <a:cs typeface="Times New Roman" panose="02020603050405020304" pitchFamily="18" charset="0"/>
              </a:rPr>
              <a:t>Boolean</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Boolean type provides two built-in values, True and False. These values are used to determine the given statement true or false. It denotes by the class bool. True can be represented by any non-zero value or 'T' whereas false can be represented by the 0 or 'F'. Consider the following example.</a:t>
            </a:r>
          </a:p>
          <a:p>
            <a:endParaRPr lang="en-IN" dirty="0">
              <a:latin typeface="Times New Roman" panose="02020603050405020304" pitchFamily="18" charset="0"/>
              <a:cs typeface="Times New Roman" panose="02020603050405020304" pitchFamily="18" charset="0"/>
            </a:endParaRPr>
          </a:p>
          <a:p>
            <a:r>
              <a:rPr lang="en-IN" dirty="0">
                <a:highlight>
                  <a:srgbClr val="FFFF00"/>
                </a:highlight>
                <a:latin typeface="Times New Roman" panose="02020603050405020304" pitchFamily="18" charset="0"/>
                <a:cs typeface="Times New Roman" panose="02020603050405020304" pitchFamily="18" charset="0"/>
              </a:rPr>
              <a:t># Python program to check the </a:t>
            </a:r>
            <a:r>
              <a:rPr lang="en-IN" dirty="0" err="1">
                <a:highlight>
                  <a:srgbClr val="FFFF00"/>
                </a:highlight>
                <a:latin typeface="Times New Roman" panose="02020603050405020304" pitchFamily="18" charset="0"/>
                <a:cs typeface="Times New Roman" panose="02020603050405020304" pitchFamily="18" charset="0"/>
              </a:rPr>
              <a:t>boolean</a:t>
            </a:r>
            <a:r>
              <a:rPr lang="en-IN" dirty="0">
                <a:highlight>
                  <a:srgbClr val="FFFF00"/>
                </a:highlight>
                <a:latin typeface="Times New Roman" panose="02020603050405020304" pitchFamily="18" charset="0"/>
                <a:cs typeface="Times New Roman" panose="02020603050405020304" pitchFamily="18" charset="0"/>
              </a:rPr>
              <a:t> type </a:t>
            </a:r>
            <a:r>
              <a:rPr lang="en-IN" dirty="0">
                <a:latin typeface="Times New Roman" panose="02020603050405020304" pitchFamily="18" charset="0"/>
                <a:cs typeface="Times New Roman" panose="02020603050405020304" pitchFamily="18" charset="0"/>
              </a:rPr>
              <a:t>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(type(True))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(type(False))  </a:t>
            </a:r>
          </a:p>
          <a:p>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(false)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2400" b="1" dirty="0">
                <a:solidFill>
                  <a:schemeClr val="accent2"/>
                </a:solidFill>
              </a:rPr>
              <a:t>Arrays</a:t>
            </a:r>
          </a:p>
          <a:p>
            <a:endParaRPr lang="en-IN" sz="2400" b="1"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An array is defined as a collection of items that are stored at contiguous memory locations. It is a container which can hold a fixed number of items, and these items should be of the same type. An array is popular in most programming languages like C/C++, JavaScript, etc.</a:t>
            </a:r>
          </a:p>
          <a:p>
            <a:r>
              <a:rPr lang="en-IN" dirty="0">
                <a:latin typeface="Times New Roman" panose="02020603050405020304" pitchFamily="18" charset="0"/>
                <a:cs typeface="Times New Roman" panose="02020603050405020304" pitchFamily="18" charset="0"/>
              </a:rPr>
              <a:t>Array is an idea of storing multiple items of the same type together and it makes easier to calculate the position of each element by simply adding an offset to the base value. A combination of the arrays could save a lot of time by reducing the overall size of the code. It is used to store multiple values in single variable. If you have a list of items that are stored in their corresponding variables like this:</a:t>
            </a:r>
          </a:p>
          <a:p>
            <a:endParaRPr lang="en-IN" sz="2400" b="1" dirty="0">
              <a:solidFill>
                <a:schemeClr val="accent2"/>
              </a:solidFill>
            </a:endParaRPr>
          </a:p>
          <a:p>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89528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90EE0D-9AA7-5619-0A31-10C3E1FB382C}"/>
              </a:ext>
            </a:extLst>
          </p:cNvPr>
          <p:cNvSpPr txBox="1"/>
          <p:nvPr/>
        </p:nvSpPr>
        <p:spPr>
          <a:xfrm>
            <a:off x="493987" y="578069"/>
            <a:ext cx="11277600" cy="6740307"/>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array can be handled in Python by a module named </a:t>
            </a:r>
            <a:r>
              <a:rPr lang="en-IN" b="1" dirty="0">
                <a:latin typeface="Times New Roman" panose="02020603050405020304" pitchFamily="18" charset="0"/>
                <a:cs typeface="Times New Roman" panose="02020603050405020304" pitchFamily="18" charset="0"/>
              </a:rPr>
              <a:t>array</a:t>
            </a:r>
            <a:r>
              <a:rPr lang="en-IN" dirty="0">
                <a:latin typeface="Times New Roman" panose="02020603050405020304" pitchFamily="18" charset="0"/>
                <a:cs typeface="Times New Roman" panose="02020603050405020304" pitchFamily="18" charset="0"/>
              </a:rPr>
              <a:t>. It is useful when we have to manipulate only specific data values. Following are the terms to understand the concept of an array:</a:t>
            </a:r>
          </a:p>
          <a:p>
            <a:r>
              <a:rPr lang="en-IN" b="1" dirty="0">
                <a:latin typeface="Times New Roman" panose="02020603050405020304" pitchFamily="18" charset="0"/>
                <a:cs typeface="Times New Roman" panose="02020603050405020304" pitchFamily="18" charset="0"/>
              </a:rPr>
              <a:t>Element</a:t>
            </a:r>
            <a:r>
              <a:rPr lang="en-IN" dirty="0">
                <a:latin typeface="Times New Roman" panose="02020603050405020304" pitchFamily="18" charset="0"/>
                <a:cs typeface="Times New Roman" panose="02020603050405020304" pitchFamily="18" charset="0"/>
              </a:rPr>
              <a:t> - Each item stored in an array is called an element.</a:t>
            </a:r>
          </a:p>
          <a:p>
            <a:r>
              <a:rPr lang="en-IN" b="1" dirty="0">
                <a:latin typeface="Times New Roman" panose="02020603050405020304" pitchFamily="18" charset="0"/>
                <a:cs typeface="Times New Roman" panose="02020603050405020304" pitchFamily="18" charset="0"/>
              </a:rPr>
              <a:t>Index</a:t>
            </a:r>
            <a:r>
              <a:rPr lang="en-IN" dirty="0">
                <a:latin typeface="Times New Roman" panose="02020603050405020304" pitchFamily="18" charset="0"/>
                <a:cs typeface="Times New Roman" panose="02020603050405020304" pitchFamily="18" charset="0"/>
              </a:rPr>
              <a:t> - The location of an element in an array has a numerical index, which is used to identify the position of the element.</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Array Representation</a:t>
            </a:r>
          </a:p>
          <a:p>
            <a:r>
              <a:rPr lang="en-IN" dirty="0">
                <a:latin typeface="Times New Roman" panose="02020603050405020304" pitchFamily="18" charset="0"/>
                <a:cs typeface="Times New Roman" panose="02020603050405020304" pitchFamily="18" charset="0"/>
              </a:rPr>
              <a:t>An array can be declared in various ways and different languages. The important points that should be considered are as follows:</a:t>
            </a:r>
          </a:p>
          <a:p>
            <a:r>
              <a:rPr lang="en-IN" dirty="0">
                <a:latin typeface="Times New Roman" panose="02020603050405020304" pitchFamily="18" charset="0"/>
                <a:cs typeface="Times New Roman" panose="02020603050405020304" pitchFamily="18" charset="0"/>
              </a:rPr>
              <a:t>Index starts with 0.</a:t>
            </a:r>
          </a:p>
          <a:p>
            <a:r>
              <a:rPr lang="en-IN" dirty="0">
                <a:latin typeface="Times New Roman" panose="02020603050405020304" pitchFamily="18" charset="0"/>
                <a:cs typeface="Times New Roman" panose="02020603050405020304" pitchFamily="18" charset="0"/>
              </a:rPr>
              <a:t>We can access each element via its index.</a:t>
            </a:r>
          </a:p>
          <a:p>
            <a:r>
              <a:rPr lang="en-IN" dirty="0">
                <a:latin typeface="Times New Roman" panose="02020603050405020304" pitchFamily="18" charset="0"/>
                <a:cs typeface="Times New Roman" panose="02020603050405020304" pitchFamily="18" charset="0"/>
              </a:rPr>
              <a:t>The length of the array defines the capacity to store the elements.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Creating a Array</a:t>
            </a:r>
          </a:p>
          <a:p>
            <a:pPr fontAlgn="base"/>
            <a:r>
              <a:rPr lang="en-IN" dirty="0">
                <a:latin typeface="Times New Roman" panose="02020603050405020304" pitchFamily="18" charset="0"/>
                <a:cs typeface="Times New Roman" panose="02020603050405020304" pitchFamily="18" charset="0"/>
              </a:rPr>
              <a:t>Array in Python can be created by importing array module. </a:t>
            </a:r>
            <a:r>
              <a:rPr lang="en-IN" b="1" dirty="0">
                <a:latin typeface="Times New Roman" panose="02020603050405020304" pitchFamily="18" charset="0"/>
                <a:cs typeface="Times New Roman" panose="02020603050405020304" pitchFamily="18" charset="0"/>
              </a:rPr>
              <a:t>array(</a:t>
            </a:r>
            <a:r>
              <a:rPr lang="en-IN" b="1" i="1" dirty="0" err="1">
                <a:latin typeface="Times New Roman" panose="02020603050405020304" pitchFamily="18" charset="0"/>
                <a:cs typeface="Times New Roman" panose="02020603050405020304" pitchFamily="18" charset="0"/>
              </a:rPr>
              <a:t>data_type</a:t>
            </a:r>
            <a:r>
              <a:rPr lang="en-IN" b="1" dirty="0">
                <a:latin typeface="Times New Roman" panose="02020603050405020304" pitchFamily="18" charset="0"/>
                <a:cs typeface="Times New Roman" panose="02020603050405020304" pitchFamily="18" charset="0"/>
              </a:rPr>
              <a:t>, </a:t>
            </a:r>
            <a:r>
              <a:rPr lang="en-IN" b="1" i="1" dirty="0" err="1">
                <a:latin typeface="Times New Roman" panose="02020603050405020304" pitchFamily="18" charset="0"/>
                <a:cs typeface="Times New Roman" panose="02020603050405020304" pitchFamily="18" charset="0"/>
              </a:rPr>
              <a:t>value_list</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is used to create an array with data type and value list specified in its arguments. </a:t>
            </a:r>
          </a:p>
          <a:p>
            <a:pPr fontAlgn="base"/>
            <a:endParaRPr lang="en-IN" dirty="0">
              <a:latin typeface="Times New Roman" panose="02020603050405020304" pitchFamily="18" charset="0"/>
              <a:cs typeface="Times New Roman" panose="02020603050405020304" pitchFamily="18" charset="0"/>
            </a:endParaRPr>
          </a:p>
          <a:p>
            <a:pPr fontAlgn="base"/>
            <a:r>
              <a:rPr lang="en-IN" dirty="0">
                <a:highlight>
                  <a:srgbClr val="FFFF00"/>
                </a:highlight>
                <a:latin typeface="Times New Roman" panose="02020603050405020304" pitchFamily="18" charset="0"/>
                <a:cs typeface="Times New Roman" panose="02020603050405020304" pitchFamily="18" charset="0"/>
              </a:rPr>
              <a:t># Creation of Array</a:t>
            </a:r>
          </a:p>
          <a:p>
            <a:pPr fontAlgn="base"/>
            <a:r>
              <a:rPr lang="en-IN" dirty="0">
                <a:highlight>
                  <a:srgbClr val="FFFF00"/>
                </a:highlight>
                <a:latin typeface="Times New Roman" panose="02020603050405020304" pitchFamily="18" charset="0"/>
                <a:cs typeface="Times New Roman" panose="02020603050405020304" pitchFamily="18" charset="0"/>
              </a:rPr>
              <a:t># importing "array" for array creations</a:t>
            </a:r>
          </a:p>
          <a:p>
            <a:pPr fontAlgn="base"/>
            <a:r>
              <a:rPr lang="en-IN" dirty="0">
                <a:latin typeface="Times New Roman" panose="02020603050405020304" pitchFamily="18" charset="0"/>
                <a:cs typeface="Times New Roman" panose="02020603050405020304" pitchFamily="18" charset="0"/>
              </a:rPr>
              <a:t>import array as </a:t>
            </a:r>
            <a:r>
              <a:rPr lang="en-IN" dirty="0" err="1">
                <a:latin typeface="Times New Roman" panose="02020603050405020304" pitchFamily="18" charset="0"/>
                <a:cs typeface="Times New Roman" panose="02020603050405020304" pitchFamily="18" charset="0"/>
              </a:rPr>
              <a:t>arr</a:t>
            </a:r>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41397846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B11D1-4071-8719-1557-C3E9C15846AD}"/>
              </a:ext>
            </a:extLst>
          </p:cNvPr>
          <p:cNvSpPr txBox="1"/>
          <p:nvPr/>
        </p:nvSpPr>
        <p:spPr>
          <a:xfrm>
            <a:off x="409904" y="231229"/>
            <a:ext cx="4500516" cy="6186309"/>
          </a:xfrm>
          <a:prstGeom prst="rect">
            <a:avLst/>
          </a:prstGeom>
          <a:noFill/>
        </p:spPr>
        <p:txBody>
          <a:bodyPr wrap="square" rtlCol="0">
            <a:spAutoFit/>
          </a:bodyPr>
          <a:lstStyle/>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creating an array with integer type</a:t>
            </a:r>
          </a:p>
          <a:p>
            <a:pPr fontAlgn="base"/>
            <a:r>
              <a:rPr lang="en-IN" dirty="0">
                <a:latin typeface="Times New Roman" panose="02020603050405020304" pitchFamily="18" charset="0"/>
                <a:cs typeface="Times New Roman" panose="02020603050405020304" pitchFamily="18" charset="0"/>
              </a:rPr>
              <a:t>a = </a:t>
            </a:r>
            <a:r>
              <a:rPr lang="en-IN" dirty="0" err="1">
                <a:latin typeface="Times New Roman" panose="02020603050405020304" pitchFamily="18" charset="0"/>
                <a:cs typeface="Times New Roman" panose="02020603050405020304" pitchFamily="18" charset="0"/>
              </a:rPr>
              <a:t>arr.array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[1, 2, 3])</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original array</a:t>
            </a:r>
          </a:p>
          <a:p>
            <a:pPr fontAlgn="base"/>
            <a:r>
              <a:rPr lang="en-IN" dirty="0">
                <a:latin typeface="Times New Roman" panose="02020603050405020304" pitchFamily="18" charset="0"/>
                <a:cs typeface="Times New Roman" panose="02020603050405020304" pitchFamily="18" charset="0"/>
              </a:rPr>
              <a:t>print ("The new created array is : ", end =" ")</a:t>
            </a:r>
          </a:p>
          <a:p>
            <a:pPr fontAlgn="base"/>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range (0, 3):</a:t>
            </a:r>
          </a:p>
          <a:p>
            <a:pPr fontAlgn="base"/>
            <a:r>
              <a:rPr lang="en-IN" dirty="0">
                <a:latin typeface="Times New Roman" panose="02020603050405020304" pitchFamily="18" charset="0"/>
                <a:cs typeface="Times New Roman" panose="02020603050405020304" pitchFamily="18" charset="0"/>
              </a:rPr>
              <a:t>    print (a[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end =" ")</a:t>
            </a:r>
          </a:p>
          <a:p>
            <a:pPr fontAlgn="base"/>
            <a:r>
              <a:rPr lang="en-IN" dirty="0">
                <a:latin typeface="Times New Roman" panose="02020603050405020304" pitchFamily="18" charset="0"/>
                <a:cs typeface="Times New Roman" panose="02020603050405020304" pitchFamily="18" charset="0"/>
              </a:rPr>
              <a:t>print()</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creating an array with float type</a:t>
            </a:r>
          </a:p>
          <a:p>
            <a:pPr fontAlgn="base"/>
            <a:r>
              <a:rPr lang="en-IN" dirty="0">
                <a:latin typeface="Times New Roman" panose="02020603050405020304" pitchFamily="18" charset="0"/>
                <a:cs typeface="Times New Roman" panose="02020603050405020304" pitchFamily="18" charset="0"/>
              </a:rPr>
              <a:t>b = </a:t>
            </a:r>
            <a:r>
              <a:rPr lang="en-IN" dirty="0" err="1">
                <a:latin typeface="Times New Roman" panose="02020603050405020304" pitchFamily="18" charset="0"/>
                <a:cs typeface="Times New Roman" panose="02020603050405020304" pitchFamily="18" charset="0"/>
              </a:rPr>
              <a:t>arr.array</a:t>
            </a:r>
            <a:r>
              <a:rPr lang="en-IN" dirty="0">
                <a:latin typeface="Times New Roman" panose="02020603050405020304" pitchFamily="18" charset="0"/>
                <a:cs typeface="Times New Roman" panose="02020603050405020304" pitchFamily="18" charset="0"/>
              </a:rPr>
              <a:t>('d', [2.5, 3.2, 3.3])</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original array</a:t>
            </a:r>
          </a:p>
          <a:p>
            <a:pPr fontAlgn="base"/>
            <a:r>
              <a:rPr lang="en-IN" dirty="0">
                <a:latin typeface="Times New Roman" panose="02020603050405020304" pitchFamily="18" charset="0"/>
                <a:cs typeface="Times New Roman" panose="02020603050405020304" pitchFamily="18" charset="0"/>
              </a:rPr>
              <a:t>print ("The new created array is : ", end =" ")</a:t>
            </a:r>
          </a:p>
          <a:p>
            <a:pPr fontAlgn="base"/>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range (0, 3):</a:t>
            </a:r>
          </a:p>
          <a:p>
            <a:pPr fontAlgn="base"/>
            <a:r>
              <a:rPr lang="en-IN" dirty="0">
                <a:latin typeface="Times New Roman" panose="02020603050405020304" pitchFamily="18" charset="0"/>
                <a:cs typeface="Times New Roman" panose="02020603050405020304" pitchFamily="18" charset="0"/>
              </a:rPr>
              <a:t>    print (b[</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end =" ")</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Output - </a:t>
            </a:r>
          </a:p>
          <a:p>
            <a:pPr fontAlgn="base"/>
            <a:r>
              <a:rPr lang="en-IN" dirty="0">
                <a:latin typeface="Times New Roman" panose="02020603050405020304" pitchFamily="18" charset="0"/>
                <a:cs typeface="Times New Roman" panose="02020603050405020304" pitchFamily="18" charset="0"/>
              </a:rPr>
              <a:t>The new created array is : 1 2 3</a:t>
            </a:r>
          </a:p>
          <a:p>
            <a:pPr fontAlgn="base"/>
            <a:r>
              <a:rPr lang="en-IN" dirty="0">
                <a:latin typeface="Times New Roman" panose="02020603050405020304" pitchFamily="18" charset="0"/>
                <a:cs typeface="Times New Roman" panose="02020603050405020304" pitchFamily="18" charset="0"/>
              </a:rPr>
              <a:t>The new created array is : 2.5 3.2 3.3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0273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155EE-08C5-D27D-0E48-21B3329F4779}"/>
              </a:ext>
            </a:extLst>
          </p:cNvPr>
          <p:cNvSpPr txBox="1"/>
          <p:nvPr/>
        </p:nvSpPr>
        <p:spPr>
          <a:xfrm>
            <a:off x="462455" y="294291"/>
            <a:ext cx="10699532" cy="7386638"/>
          </a:xfrm>
          <a:prstGeom prst="rect">
            <a:avLst/>
          </a:prstGeom>
          <a:noFill/>
        </p:spPr>
        <p:txBody>
          <a:bodyPr wrap="square" rtlCol="0">
            <a:spAutoFit/>
          </a:bodyPr>
          <a:lstStyle/>
          <a:p>
            <a:pPr fontAlgn="base"/>
            <a:r>
              <a:rPr lang="en-IN" sz="2000" b="1" dirty="0">
                <a:solidFill>
                  <a:schemeClr val="accent2"/>
                </a:solidFill>
                <a:latin typeface="Times New Roman" panose="02020603050405020304" pitchFamily="18" charset="0"/>
                <a:cs typeface="Times New Roman" panose="02020603050405020304" pitchFamily="18" charset="0"/>
              </a:rPr>
              <a:t>Type Conversion in Python</a:t>
            </a:r>
          </a:p>
          <a:p>
            <a:pPr fontAlgn="base"/>
            <a:endParaRPr lang="en-IN" sz="2000" b="1" dirty="0">
              <a:solidFill>
                <a:schemeClr val="accent2"/>
              </a:solidFill>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Python defines type conversion functions to directly convert one data type to another which is useful in day-to-day and competitive programming. This article is aimed at providing information about certain conversion functions.</a:t>
            </a:r>
          </a:p>
          <a:p>
            <a:pPr fontAlgn="base"/>
            <a:r>
              <a:rPr lang="en-IN" dirty="0">
                <a:latin typeface="Times New Roman" panose="02020603050405020304" pitchFamily="18" charset="0"/>
                <a:cs typeface="Times New Roman" panose="02020603050405020304" pitchFamily="18" charset="0"/>
              </a:rPr>
              <a:t>There are two types of Type Conversion in Python:</a:t>
            </a:r>
          </a:p>
          <a:p>
            <a:pPr fontAlgn="base"/>
            <a:r>
              <a:rPr lang="en-IN" dirty="0">
                <a:latin typeface="Times New Roman" panose="02020603050405020304" pitchFamily="18" charset="0"/>
                <a:cs typeface="Times New Roman" panose="02020603050405020304" pitchFamily="18" charset="0"/>
              </a:rPr>
              <a:t>Implicit Type Conversion</a:t>
            </a:r>
          </a:p>
          <a:p>
            <a:pPr fontAlgn="base"/>
            <a:r>
              <a:rPr lang="en-IN" dirty="0">
                <a:latin typeface="Times New Roman" panose="02020603050405020304" pitchFamily="18" charset="0"/>
                <a:cs typeface="Times New Roman" panose="02020603050405020304" pitchFamily="18" charset="0"/>
              </a:rPr>
              <a:t>Explicit Type Conversion</a:t>
            </a:r>
          </a:p>
          <a:p>
            <a:pPr fontAlgn="base"/>
            <a:r>
              <a:rPr lang="en-IN" dirty="0">
                <a:latin typeface="Times New Roman" panose="02020603050405020304" pitchFamily="18" charset="0"/>
                <a:cs typeface="Times New Roman" panose="02020603050405020304" pitchFamily="18" charset="0"/>
              </a:rPr>
              <a:t>Let’s discuss them in detail.</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Implicit Type Conversion</a:t>
            </a:r>
          </a:p>
          <a:p>
            <a:pPr fontAlgn="base"/>
            <a:r>
              <a:rPr lang="en-IN" dirty="0">
                <a:latin typeface="Times New Roman" panose="02020603050405020304" pitchFamily="18" charset="0"/>
                <a:cs typeface="Times New Roman" panose="02020603050405020304" pitchFamily="18" charset="0"/>
              </a:rPr>
              <a:t>In Implicit type conversion of data types in Python, the Python interpreter automatically converts one data type to another without any user involvement. To get a more clear view of the topic see the below examples.</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Ex-</a:t>
            </a:r>
          </a:p>
          <a:p>
            <a:pPr fontAlgn="base"/>
            <a:r>
              <a:rPr lang="en-IN" dirty="0">
                <a:latin typeface="Times New Roman" panose="02020603050405020304" pitchFamily="18" charset="0"/>
                <a:cs typeface="Times New Roman" panose="02020603050405020304" pitchFamily="18" charset="0"/>
              </a:rPr>
              <a:t>x = 10 </a:t>
            </a:r>
          </a:p>
          <a:p>
            <a:pPr fontAlgn="base"/>
            <a:r>
              <a:rPr lang="en-IN" dirty="0">
                <a:latin typeface="Times New Roman" panose="02020603050405020304" pitchFamily="18" charset="0"/>
                <a:cs typeface="Times New Roman" panose="02020603050405020304" pitchFamily="18" charset="0"/>
              </a:rPr>
              <a:t>print("x is of </a:t>
            </a:r>
            <a:r>
              <a:rPr lang="en-IN" dirty="0" err="1">
                <a:latin typeface="Times New Roman" panose="02020603050405020304" pitchFamily="18" charset="0"/>
                <a:cs typeface="Times New Roman" panose="02020603050405020304" pitchFamily="18" charset="0"/>
              </a:rPr>
              <a:t>type:",type</a:t>
            </a:r>
            <a:r>
              <a:rPr lang="en-IN" dirty="0">
                <a:latin typeface="Times New Roman" panose="02020603050405020304" pitchFamily="18" charset="0"/>
                <a:cs typeface="Times New Roman" panose="02020603050405020304" pitchFamily="18" charset="0"/>
              </a:rPr>
              <a:t>(x))</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y = 10.6</a:t>
            </a:r>
          </a:p>
          <a:p>
            <a:pPr fontAlgn="base"/>
            <a:r>
              <a:rPr lang="en-IN" dirty="0">
                <a:latin typeface="Times New Roman" panose="02020603050405020304" pitchFamily="18" charset="0"/>
                <a:cs typeface="Times New Roman" panose="02020603050405020304" pitchFamily="18" charset="0"/>
              </a:rPr>
              <a:t>print("y is of </a:t>
            </a:r>
            <a:r>
              <a:rPr lang="en-IN" dirty="0" err="1">
                <a:latin typeface="Times New Roman" panose="02020603050405020304" pitchFamily="18" charset="0"/>
                <a:cs typeface="Times New Roman" panose="02020603050405020304" pitchFamily="18" charset="0"/>
              </a:rPr>
              <a:t>type:",type</a:t>
            </a:r>
            <a:r>
              <a:rPr lang="en-IN" dirty="0">
                <a:latin typeface="Times New Roman" panose="02020603050405020304" pitchFamily="18" charset="0"/>
                <a:cs typeface="Times New Roman" panose="02020603050405020304" pitchFamily="18" charset="0"/>
              </a:rPr>
              <a:t>(y))</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x = x + y</a:t>
            </a:r>
          </a:p>
          <a:p>
            <a:pPr fontAlgn="base"/>
            <a:r>
              <a:rPr lang="en-IN" dirty="0">
                <a:latin typeface="Times New Roman" panose="02020603050405020304" pitchFamily="18" charset="0"/>
                <a:cs typeface="Times New Roman" panose="02020603050405020304" pitchFamily="18" charset="0"/>
              </a:rPr>
              <a:t>print(x)</a:t>
            </a:r>
          </a:p>
          <a:p>
            <a:pPr fontAlgn="base"/>
            <a:r>
              <a:rPr lang="en-IN" dirty="0">
                <a:latin typeface="Times New Roman" panose="02020603050405020304" pitchFamily="18" charset="0"/>
                <a:cs typeface="Times New Roman" panose="02020603050405020304" pitchFamily="18" charset="0"/>
              </a:rPr>
              <a:t>print("x is of </a:t>
            </a:r>
            <a:r>
              <a:rPr lang="en-IN" dirty="0" err="1">
                <a:latin typeface="Times New Roman" panose="02020603050405020304" pitchFamily="18" charset="0"/>
                <a:cs typeface="Times New Roman" panose="02020603050405020304" pitchFamily="18" charset="0"/>
              </a:rPr>
              <a:t>type:",type</a:t>
            </a:r>
            <a:r>
              <a:rPr lang="en-IN" dirty="0">
                <a:latin typeface="Times New Roman" panose="02020603050405020304" pitchFamily="18" charset="0"/>
                <a:cs typeface="Times New Roman" panose="02020603050405020304" pitchFamily="18" charset="0"/>
              </a:rPr>
              <a:t>(x))</a:t>
            </a:r>
          </a:p>
          <a:p>
            <a:pPr fontAlgn="base"/>
            <a:endParaRPr lang="en-IN" b="1" dirty="0">
              <a:solidFill>
                <a:schemeClr val="accent1"/>
              </a:solidFill>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fontAlgn="base"/>
            <a:endParaRPr lang="en-IN" sz="20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9433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F9201-D140-93FB-B4C2-6CF56DE81675}"/>
              </a:ext>
            </a:extLst>
          </p:cNvPr>
          <p:cNvSpPr txBox="1"/>
          <p:nvPr/>
        </p:nvSpPr>
        <p:spPr>
          <a:xfrm>
            <a:off x="620110" y="672662"/>
            <a:ext cx="2704587" cy="1477328"/>
          </a:xfrm>
          <a:prstGeom prst="rect">
            <a:avLst/>
          </a:prstGeom>
          <a:noFill/>
        </p:spPr>
        <p:txBody>
          <a:bodyPr wrap="none" rtlCol="0">
            <a:spAutoFit/>
          </a:bodyPr>
          <a:lstStyle/>
          <a:p>
            <a:r>
              <a:rPr lang="en-IN"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 x is of type: &lt;class 'int’&gt;</a:t>
            </a:r>
          </a:p>
          <a:p>
            <a:r>
              <a:rPr lang="en-IN" dirty="0">
                <a:latin typeface="Times New Roman" panose="02020603050405020304" pitchFamily="18" charset="0"/>
                <a:cs typeface="Times New Roman" panose="02020603050405020304" pitchFamily="18" charset="0"/>
              </a:rPr>
              <a:t> y is of type: &lt;class 'float’&gt;</a:t>
            </a:r>
          </a:p>
          <a:p>
            <a:r>
              <a:rPr lang="en-IN" dirty="0">
                <a:latin typeface="Times New Roman" panose="02020603050405020304" pitchFamily="18" charset="0"/>
                <a:cs typeface="Times New Roman" panose="02020603050405020304" pitchFamily="18" charset="0"/>
              </a:rPr>
              <a:t> 20.6</a:t>
            </a:r>
          </a:p>
          <a:p>
            <a:r>
              <a:rPr lang="en-IN" dirty="0">
                <a:latin typeface="Times New Roman" panose="02020603050405020304" pitchFamily="18" charset="0"/>
                <a:cs typeface="Times New Roman" panose="02020603050405020304" pitchFamily="18" charset="0"/>
              </a:rPr>
              <a:t> x is of type: &lt;class 'float'&gt;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4408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33060E-5064-A8A7-721D-380F7AFD20B4}"/>
              </a:ext>
            </a:extLst>
          </p:cNvPr>
          <p:cNvSpPr txBox="1"/>
          <p:nvPr/>
        </p:nvSpPr>
        <p:spPr>
          <a:xfrm>
            <a:off x="441434" y="462456"/>
            <a:ext cx="11277600" cy="7294305"/>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Explicit Type Conversion</a:t>
            </a:r>
          </a:p>
          <a:p>
            <a:pPr fontAlgn="base"/>
            <a:r>
              <a:rPr lang="en-IN" dirty="0">
                <a:latin typeface="Times New Roman" panose="02020603050405020304" pitchFamily="18" charset="0"/>
                <a:cs typeface="Times New Roman" panose="02020603050405020304" pitchFamily="18" charset="0"/>
              </a:rPr>
              <a:t>In Explicit Type Conversion in Python, the data type is manually changed by the user as per their requirement. Various forms of explicit type conversion are explained below:</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a:p>
            <a:pPr marL="342900" indent="-342900" fontAlgn="base">
              <a:buAutoNum type="arabicPeriod"/>
            </a:pPr>
            <a:r>
              <a:rPr lang="en-IN" b="1" dirty="0">
                <a:latin typeface="Times New Roman" panose="02020603050405020304" pitchFamily="18" charset="0"/>
                <a:cs typeface="Times New Roman" panose="02020603050405020304" pitchFamily="18" charset="0"/>
              </a:rPr>
              <a:t>int(a,</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base)</a:t>
            </a:r>
            <a:r>
              <a:rPr lang="en-IN" dirty="0">
                <a:latin typeface="Times New Roman" panose="02020603050405020304" pitchFamily="18" charset="0"/>
                <a:cs typeface="Times New Roman" panose="02020603050405020304" pitchFamily="18" charset="0"/>
              </a:rPr>
              <a:t>: This function converts</a:t>
            </a:r>
            <a:r>
              <a:rPr lang="en-IN" b="1" dirty="0">
                <a:latin typeface="Times New Roman" panose="02020603050405020304" pitchFamily="18" charset="0"/>
                <a:cs typeface="Times New Roman" panose="02020603050405020304" pitchFamily="18" charset="0"/>
              </a:rPr>
              <a:t> any data type to integer</a:t>
            </a:r>
            <a:r>
              <a:rPr lang="en-IN" dirty="0">
                <a:latin typeface="Times New Roman" panose="02020603050405020304" pitchFamily="18" charset="0"/>
                <a:cs typeface="Times New Roman" panose="02020603050405020304" pitchFamily="18" charset="0"/>
              </a:rPr>
              <a:t>. ‘Base’ specifies the</a:t>
            </a:r>
            <a:r>
              <a:rPr lang="en-IN" b="1" dirty="0">
                <a:latin typeface="Times New Roman" panose="02020603050405020304" pitchFamily="18" charset="0"/>
                <a:cs typeface="Times New Roman" panose="02020603050405020304" pitchFamily="18" charset="0"/>
              </a:rPr>
              <a:t> base in which string is</a:t>
            </a:r>
            <a:r>
              <a:rPr lang="en-IN" dirty="0">
                <a:latin typeface="Times New Roman" panose="02020603050405020304" pitchFamily="18" charset="0"/>
                <a:cs typeface="Times New Roman" panose="02020603050405020304" pitchFamily="18" charset="0"/>
              </a:rPr>
              <a:t> if the data type is a string.</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2. float()</a:t>
            </a:r>
            <a:r>
              <a:rPr lang="en-IN" dirty="0">
                <a:latin typeface="Times New Roman" panose="02020603050405020304" pitchFamily="18" charset="0"/>
                <a:cs typeface="Times New Roman" panose="02020603050405020304" pitchFamily="18" charset="0"/>
              </a:rPr>
              <a:t>: This function is used to convert </a:t>
            </a:r>
            <a:r>
              <a:rPr lang="en-IN" b="1" dirty="0">
                <a:latin typeface="Times New Roman" panose="02020603050405020304" pitchFamily="18" charset="0"/>
                <a:cs typeface="Times New Roman" panose="02020603050405020304" pitchFamily="18" charset="0"/>
              </a:rPr>
              <a:t>any data type to a </a:t>
            </a:r>
            <a:r>
              <a:rPr lang="en-IN" dirty="0">
                <a:latin typeface="Times New Roman" panose="02020603050405020304" pitchFamily="18" charset="0"/>
                <a:cs typeface="Times New Roman" panose="02020603050405020304" pitchFamily="18" charset="0"/>
              </a:rPr>
              <a:t>floating-point</a:t>
            </a:r>
            <a:r>
              <a:rPr lang="en-IN" b="1" dirty="0">
                <a:latin typeface="Times New Roman" panose="02020603050405020304" pitchFamily="18" charset="0"/>
                <a:cs typeface="Times New Roman" panose="02020603050405020304" pitchFamily="18" charset="0"/>
              </a:rPr>
              <a:t> number </a:t>
            </a:r>
          </a:p>
          <a:p>
            <a:pPr fontAlgn="base"/>
            <a:endParaRPr lang="en-IN" b="1"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Ex- </a:t>
            </a:r>
          </a:p>
          <a:p>
            <a:pPr fontAlgn="base"/>
            <a:r>
              <a:rPr lang="en-IN" dirty="0">
                <a:highlight>
                  <a:srgbClr val="FFFF00"/>
                </a:highlight>
                <a:latin typeface="Times New Roman" panose="02020603050405020304" pitchFamily="18" charset="0"/>
                <a:cs typeface="Times New Roman" panose="02020603050405020304" pitchFamily="18" charset="0"/>
              </a:rPr>
              <a:t># initializing string</a:t>
            </a:r>
          </a:p>
          <a:p>
            <a:pPr fontAlgn="base"/>
            <a:r>
              <a:rPr lang="en-IN" dirty="0">
                <a:latin typeface="Times New Roman" panose="02020603050405020304" pitchFamily="18" charset="0"/>
                <a:cs typeface="Times New Roman" panose="02020603050405020304" pitchFamily="18" charset="0"/>
              </a:rPr>
              <a:t>s = "10010”</a:t>
            </a:r>
          </a:p>
          <a:p>
            <a:pPr fontAlgn="base"/>
            <a:endParaRPr lang="en-IN" dirty="0">
              <a:latin typeface="Times New Roman" panose="02020603050405020304" pitchFamily="18" charset="0"/>
              <a:cs typeface="Times New Roman" panose="02020603050405020304" pitchFamily="18" charset="0"/>
            </a:endParaRPr>
          </a:p>
          <a:p>
            <a:pPr fontAlgn="base"/>
            <a:r>
              <a:rPr lang="en-IN" dirty="0">
                <a:highlight>
                  <a:srgbClr val="FFFF00"/>
                </a:highlight>
                <a:latin typeface="Times New Roman" panose="02020603050405020304" pitchFamily="18" charset="0"/>
                <a:cs typeface="Times New Roman" panose="02020603050405020304" pitchFamily="18" charset="0"/>
              </a:rPr>
              <a:t># initializing string</a:t>
            </a:r>
          </a:p>
          <a:p>
            <a:pPr fontAlgn="base"/>
            <a:r>
              <a:rPr lang="en-IN" dirty="0">
                <a:latin typeface="Times New Roman" panose="02020603050405020304" pitchFamily="18" charset="0"/>
                <a:cs typeface="Times New Roman" panose="02020603050405020304" pitchFamily="18" charset="0"/>
              </a:rPr>
              <a:t>Print(int(s)) </a:t>
            </a:r>
          </a:p>
          <a:p>
            <a:pPr fontAlgn="base"/>
            <a:r>
              <a:rPr lang="en-IN" dirty="0">
                <a:highlight>
                  <a:srgbClr val="FFFF00"/>
                </a:highlight>
                <a:latin typeface="Times New Roman" panose="02020603050405020304" pitchFamily="18" charset="0"/>
                <a:cs typeface="Times New Roman" panose="02020603050405020304" pitchFamily="18" charset="0"/>
              </a:rPr>
              <a:t># printing string converting to int base 2</a:t>
            </a:r>
          </a:p>
          <a:p>
            <a:pPr fontAlgn="base"/>
            <a:r>
              <a:rPr lang="en-IN" dirty="0">
                <a:latin typeface="Times New Roman" panose="02020603050405020304" pitchFamily="18" charset="0"/>
                <a:cs typeface="Times New Roman" panose="02020603050405020304" pitchFamily="18" charset="0"/>
              </a:rPr>
              <a:t>c = int(s,2)</a:t>
            </a:r>
          </a:p>
          <a:p>
            <a:pPr fontAlgn="base"/>
            <a:r>
              <a:rPr lang="en-IN" dirty="0">
                <a:latin typeface="Times New Roman" panose="02020603050405020304" pitchFamily="18" charset="0"/>
                <a:cs typeface="Times New Roman" panose="02020603050405020304" pitchFamily="18" charset="0"/>
              </a:rPr>
              <a:t>print ("After converting to integer base 2 : ", end="")</a:t>
            </a:r>
          </a:p>
          <a:p>
            <a:pPr fontAlgn="base"/>
            <a:r>
              <a:rPr lang="en-IN" dirty="0">
                <a:latin typeface="Times New Roman" panose="02020603050405020304" pitchFamily="18" charset="0"/>
                <a:cs typeface="Times New Roman" panose="02020603050405020304" pitchFamily="18" charset="0"/>
              </a:rPr>
              <a:t>print (c)</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string converting to float</a:t>
            </a:r>
          </a:p>
          <a:p>
            <a:pPr fontAlgn="base"/>
            <a:r>
              <a:rPr lang="en-IN" dirty="0">
                <a:latin typeface="Times New Roman" panose="02020603050405020304" pitchFamily="18" charset="0"/>
                <a:cs typeface="Times New Roman" panose="02020603050405020304" pitchFamily="18" charset="0"/>
              </a:rPr>
              <a:t>e = float(s)</a:t>
            </a:r>
          </a:p>
          <a:p>
            <a:pPr fontAlgn="base"/>
            <a:r>
              <a:rPr lang="en-IN" dirty="0">
                <a:latin typeface="Times New Roman" panose="02020603050405020304" pitchFamily="18" charset="0"/>
                <a:cs typeface="Times New Roman" panose="02020603050405020304" pitchFamily="18" charset="0"/>
              </a:rPr>
              <a:t>print ("After converting to float : ", end="")</a:t>
            </a:r>
          </a:p>
          <a:p>
            <a:pPr fontAlgn="base"/>
            <a:r>
              <a:rPr lang="en-IN" dirty="0">
                <a:latin typeface="Times New Roman" panose="02020603050405020304" pitchFamily="18" charset="0"/>
                <a:cs typeface="Times New Roman" panose="02020603050405020304" pitchFamily="18" charset="0"/>
              </a:rPr>
              <a:t>print (e)</a:t>
            </a:r>
          </a:p>
          <a:p>
            <a:pPr marL="342900" indent="-342900" fontAlgn="base">
              <a:buAutoNum type="arabicPeriod"/>
            </a:pPr>
            <a:endParaRPr lang="en-IN" dirty="0">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9909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08D6C5-60A6-27A8-FDB2-F93E7BAFC7F3}"/>
              </a:ext>
            </a:extLst>
          </p:cNvPr>
          <p:cNvSpPr txBox="1"/>
          <p:nvPr/>
        </p:nvSpPr>
        <p:spPr>
          <a:xfrm>
            <a:off x="388883" y="462455"/>
            <a:ext cx="6521978" cy="6186309"/>
          </a:xfrm>
          <a:prstGeom prst="rect">
            <a:avLst/>
          </a:prstGeom>
          <a:noFill/>
        </p:spPr>
        <p:txBody>
          <a:bodyPr wrap="none" rtlCol="0">
            <a:spAutoFit/>
          </a:bodyPr>
          <a:lstStyle/>
          <a:p>
            <a:r>
              <a:rPr lang="en-IN" dirty="0">
                <a:solidFill>
                  <a:schemeClr val="accent1"/>
                </a:solidFill>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 </a:t>
            </a:r>
          </a:p>
          <a:p>
            <a:r>
              <a:rPr lang="en-IN" dirty="0">
                <a:latin typeface="Times New Roman" panose="02020603050405020304" pitchFamily="18" charset="0"/>
                <a:cs typeface="Times New Roman" panose="02020603050405020304" pitchFamily="18" charset="0"/>
              </a:rPr>
              <a:t>After converting to integer base 2 : 18</a:t>
            </a:r>
          </a:p>
          <a:p>
            <a:r>
              <a:rPr lang="en-IN" dirty="0">
                <a:latin typeface="Times New Roman" panose="02020603050405020304" pitchFamily="18" charset="0"/>
                <a:cs typeface="Times New Roman" panose="02020603050405020304" pitchFamily="18" charset="0"/>
              </a:rPr>
              <a:t>After converting to float : 10010.0</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 </a:t>
            </a:r>
            <a:r>
              <a:rPr lang="en-IN" b="1" dirty="0" err="1">
                <a:latin typeface="Times New Roman" panose="02020603050405020304" pitchFamily="18" charset="0"/>
                <a:cs typeface="Times New Roman" panose="02020603050405020304" pitchFamily="18" charset="0"/>
              </a:rPr>
              <a:t>ord</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This function is used to convert a </a:t>
            </a:r>
            <a:r>
              <a:rPr lang="en-IN" b="1" dirty="0">
                <a:latin typeface="Times New Roman" panose="02020603050405020304" pitchFamily="18" charset="0"/>
                <a:cs typeface="Times New Roman" panose="02020603050405020304" pitchFamily="18" charset="0"/>
              </a:rPr>
              <a:t>character to integer.</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4. hex() : </a:t>
            </a:r>
            <a:r>
              <a:rPr lang="en-IN" dirty="0">
                <a:latin typeface="Times New Roman" panose="02020603050405020304" pitchFamily="18" charset="0"/>
                <a:cs typeface="Times New Roman" panose="02020603050405020304" pitchFamily="18" charset="0"/>
              </a:rPr>
              <a:t>This function is to convert </a:t>
            </a:r>
            <a:r>
              <a:rPr lang="en-IN" b="1" dirty="0">
                <a:latin typeface="Times New Roman" panose="02020603050405020304" pitchFamily="18" charset="0"/>
                <a:cs typeface="Times New Roman" panose="02020603050405020304" pitchFamily="18" charset="0"/>
              </a:rPr>
              <a:t>integer to hexadecimal string</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5. oct() : </a:t>
            </a:r>
            <a:r>
              <a:rPr lang="en-IN" dirty="0">
                <a:latin typeface="Times New Roman" panose="02020603050405020304" pitchFamily="18" charset="0"/>
                <a:cs typeface="Times New Roman" panose="02020603050405020304" pitchFamily="18" charset="0"/>
              </a:rPr>
              <a:t>This function is to convert </a:t>
            </a:r>
            <a:r>
              <a:rPr lang="en-IN" b="1" dirty="0">
                <a:latin typeface="Times New Roman" panose="02020603050405020304" pitchFamily="18" charset="0"/>
                <a:cs typeface="Times New Roman" panose="02020603050405020304" pitchFamily="18" charset="0"/>
              </a:rPr>
              <a:t>integer to octal string</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fontAlgn="base"/>
            <a:r>
              <a:rPr lang="en-IN" dirty="0">
                <a:highlight>
                  <a:srgbClr val="FFFF00"/>
                </a:highlight>
                <a:latin typeface="Times New Roman" panose="02020603050405020304" pitchFamily="18" charset="0"/>
                <a:cs typeface="Times New Roman" panose="02020603050405020304" pitchFamily="18" charset="0"/>
              </a:rPr>
              <a:t># using  </a:t>
            </a:r>
            <a:r>
              <a:rPr lang="en-IN" dirty="0" err="1">
                <a:highlight>
                  <a:srgbClr val="FFFF00"/>
                </a:highlight>
                <a:latin typeface="Times New Roman" panose="02020603050405020304" pitchFamily="18" charset="0"/>
                <a:cs typeface="Times New Roman" panose="02020603050405020304" pitchFamily="18" charset="0"/>
              </a:rPr>
              <a:t>ord</a:t>
            </a:r>
            <a:r>
              <a:rPr lang="en-IN" dirty="0">
                <a:highlight>
                  <a:srgbClr val="FFFF00"/>
                </a:highlight>
                <a:latin typeface="Times New Roman" panose="02020603050405020304" pitchFamily="18" charset="0"/>
                <a:cs typeface="Times New Roman" panose="02020603050405020304" pitchFamily="18" charset="0"/>
              </a:rPr>
              <a:t>(), hex(), oct()</a:t>
            </a:r>
          </a:p>
          <a:p>
            <a:pPr fontAlgn="base"/>
            <a:r>
              <a:rPr lang="en-IN" dirty="0">
                <a:highlight>
                  <a:srgbClr val="FFFF00"/>
                </a:highlight>
                <a:latin typeface="Times New Roman" panose="02020603050405020304" pitchFamily="18" charset="0"/>
                <a:cs typeface="Times New Roman" panose="02020603050405020304" pitchFamily="18" charset="0"/>
              </a:rPr>
              <a:t># initializing integer</a:t>
            </a:r>
          </a:p>
          <a:p>
            <a:pPr fontAlgn="base"/>
            <a:r>
              <a:rPr lang="en-IN" dirty="0">
                <a:latin typeface="Times New Roman" panose="02020603050405020304" pitchFamily="18" charset="0"/>
                <a:cs typeface="Times New Roman" panose="02020603050405020304" pitchFamily="18" charset="0"/>
              </a:rPr>
              <a:t>s = '4’</a:t>
            </a:r>
          </a:p>
          <a:p>
            <a:pPr fontAlgn="base"/>
            <a:endParaRPr lang="en-IN" dirty="0">
              <a:latin typeface="Times New Roman" panose="02020603050405020304" pitchFamily="18" charset="0"/>
              <a:cs typeface="Times New Roman" panose="02020603050405020304" pitchFamily="18" charset="0"/>
            </a:endParaRPr>
          </a:p>
          <a:p>
            <a:pPr fontAlgn="base"/>
            <a:r>
              <a:rPr lang="en-IN" dirty="0">
                <a:highlight>
                  <a:srgbClr val="FFFF00"/>
                </a:highlight>
                <a:latin typeface="Times New Roman" panose="02020603050405020304" pitchFamily="18" charset="0"/>
                <a:cs typeface="Times New Roman" panose="02020603050405020304" pitchFamily="18" charset="0"/>
              </a:rPr>
              <a:t># printing character converting to integer</a:t>
            </a:r>
          </a:p>
          <a:p>
            <a:pPr fontAlgn="base"/>
            <a:r>
              <a:rPr lang="en-IN" dirty="0">
                <a:latin typeface="Times New Roman" panose="02020603050405020304" pitchFamily="18" charset="0"/>
                <a:cs typeface="Times New Roman" panose="02020603050405020304" pitchFamily="18" charset="0"/>
              </a:rPr>
              <a:t>c = </a:t>
            </a:r>
            <a:r>
              <a:rPr lang="en-IN" dirty="0" err="1">
                <a:latin typeface="Times New Roman" panose="02020603050405020304" pitchFamily="18" charset="0"/>
                <a:cs typeface="Times New Roman" panose="02020603050405020304" pitchFamily="18" charset="0"/>
              </a:rPr>
              <a:t>ord</a:t>
            </a:r>
            <a:r>
              <a:rPr lang="en-IN" dirty="0">
                <a:latin typeface="Times New Roman" panose="02020603050405020304" pitchFamily="18" charset="0"/>
                <a:cs typeface="Times New Roman" panose="02020603050405020304" pitchFamily="18" charset="0"/>
              </a:rPr>
              <a:t>(s)</a:t>
            </a:r>
          </a:p>
          <a:p>
            <a:pPr fontAlgn="base"/>
            <a:r>
              <a:rPr lang="en-IN" dirty="0">
                <a:latin typeface="Times New Roman" panose="02020603050405020304" pitchFamily="18" charset="0"/>
                <a:cs typeface="Times New Roman" panose="02020603050405020304" pitchFamily="18" charset="0"/>
              </a:rPr>
              <a:t>print ("After converting character to integer : ",end="")</a:t>
            </a:r>
          </a:p>
          <a:p>
            <a:pPr fontAlgn="base"/>
            <a:r>
              <a:rPr lang="en-IN" dirty="0">
                <a:latin typeface="Times New Roman" panose="02020603050405020304" pitchFamily="18" charset="0"/>
                <a:cs typeface="Times New Roman" panose="02020603050405020304" pitchFamily="18" charset="0"/>
              </a:rPr>
              <a:t>print (c)</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integer converting to hexadecimal string</a:t>
            </a:r>
          </a:p>
          <a:p>
            <a:pPr fontAlgn="base"/>
            <a:r>
              <a:rPr lang="en-IN" dirty="0">
                <a:latin typeface="Times New Roman" panose="02020603050405020304" pitchFamily="18" charset="0"/>
                <a:cs typeface="Times New Roman" panose="02020603050405020304" pitchFamily="18" charset="0"/>
              </a:rPr>
              <a:t>c = hex(56)</a:t>
            </a:r>
          </a:p>
          <a:p>
            <a:pPr fontAlgn="base"/>
            <a:r>
              <a:rPr lang="en-IN" dirty="0">
                <a:latin typeface="Times New Roman" panose="02020603050405020304" pitchFamily="18" charset="0"/>
                <a:cs typeface="Times New Roman" panose="02020603050405020304" pitchFamily="18" charset="0"/>
              </a:rPr>
              <a:t>print ("After converting 56 to hexadecimal string : ",end="")</a:t>
            </a:r>
          </a:p>
          <a:p>
            <a:pPr fontAlgn="base"/>
            <a:r>
              <a:rPr lang="en-IN" dirty="0">
                <a:latin typeface="Times New Roman" panose="02020603050405020304" pitchFamily="18" charset="0"/>
                <a:cs typeface="Times New Roman" panose="02020603050405020304" pitchFamily="18" charset="0"/>
              </a:rPr>
              <a:t>print (c)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22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677CF-AAEB-5E39-DA74-40C014D23F11}"/>
              </a:ext>
            </a:extLst>
          </p:cNvPr>
          <p:cNvSpPr txBox="1"/>
          <p:nvPr/>
        </p:nvSpPr>
        <p:spPr>
          <a:xfrm>
            <a:off x="399393" y="441434"/>
            <a:ext cx="6680034" cy="6186309"/>
          </a:xfrm>
          <a:prstGeom prst="rect">
            <a:avLst/>
          </a:prstGeom>
          <a:noFill/>
        </p:spPr>
        <p:txBody>
          <a:bodyPr wrap="none" rtlCol="0">
            <a:spAutoFit/>
          </a:bodyPr>
          <a:lstStyle/>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integer converting to octal string</a:t>
            </a:r>
          </a:p>
          <a:p>
            <a:pPr fontAlgn="base"/>
            <a:r>
              <a:rPr lang="en-IN" dirty="0">
                <a:latin typeface="Times New Roman" panose="02020603050405020304" pitchFamily="18" charset="0"/>
                <a:cs typeface="Times New Roman" panose="02020603050405020304" pitchFamily="18" charset="0"/>
              </a:rPr>
              <a:t>c = oct(56)</a:t>
            </a:r>
          </a:p>
          <a:p>
            <a:pPr fontAlgn="base"/>
            <a:r>
              <a:rPr lang="en-IN" dirty="0">
                <a:latin typeface="Times New Roman" panose="02020603050405020304" pitchFamily="18" charset="0"/>
                <a:cs typeface="Times New Roman" panose="02020603050405020304" pitchFamily="18" charset="0"/>
              </a:rPr>
              <a:t>print ("After converting 56 to octal string : ",end="")</a:t>
            </a:r>
          </a:p>
          <a:p>
            <a:pPr fontAlgn="base"/>
            <a:r>
              <a:rPr lang="en-IN" dirty="0">
                <a:latin typeface="Times New Roman" panose="02020603050405020304" pitchFamily="18" charset="0"/>
                <a:cs typeface="Times New Roman" panose="02020603050405020304" pitchFamily="18" charset="0"/>
              </a:rPr>
              <a:t>print (c)</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After converting character to integer : 52</a:t>
            </a:r>
          </a:p>
          <a:p>
            <a:r>
              <a:rPr lang="en-IN" dirty="0">
                <a:latin typeface="Times New Roman" panose="02020603050405020304" pitchFamily="18" charset="0"/>
                <a:cs typeface="Times New Roman" panose="02020603050405020304" pitchFamily="18" charset="0"/>
              </a:rPr>
              <a:t>After converting 56 to hexadecimal string : 0x38 </a:t>
            </a:r>
          </a:p>
          <a:p>
            <a:r>
              <a:rPr lang="en-IN" dirty="0">
                <a:latin typeface="Times New Roman" panose="02020603050405020304" pitchFamily="18" charset="0"/>
                <a:cs typeface="Times New Roman" panose="02020603050405020304" pitchFamily="18" charset="0"/>
              </a:rPr>
              <a:t>After converting 56 to octal string : 0o70</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6. tuple() : </a:t>
            </a:r>
            <a:r>
              <a:rPr lang="en-IN" dirty="0">
                <a:latin typeface="Times New Roman" panose="02020603050405020304" pitchFamily="18" charset="0"/>
                <a:cs typeface="Times New Roman" panose="02020603050405020304" pitchFamily="18" charset="0"/>
              </a:rPr>
              <a:t>This function is used to </a:t>
            </a:r>
            <a:r>
              <a:rPr lang="en-IN" b="1" dirty="0">
                <a:latin typeface="Times New Roman" panose="02020603050405020304" pitchFamily="18" charset="0"/>
                <a:cs typeface="Times New Roman" panose="02020603050405020304" pitchFamily="18" charset="0"/>
              </a:rPr>
              <a:t>convert to a tuple</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7. set() : </a:t>
            </a:r>
            <a:r>
              <a:rPr lang="en-IN" dirty="0">
                <a:latin typeface="Times New Roman" panose="02020603050405020304" pitchFamily="18" charset="0"/>
                <a:cs typeface="Times New Roman" panose="02020603050405020304" pitchFamily="18" charset="0"/>
              </a:rPr>
              <a:t>This function returns the </a:t>
            </a:r>
            <a:r>
              <a:rPr lang="en-IN" b="1" dirty="0">
                <a:latin typeface="Times New Roman" panose="02020603050405020304" pitchFamily="18" charset="0"/>
                <a:cs typeface="Times New Roman" panose="02020603050405020304" pitchFamily="18" charset="0"/>
              </a:rPr>
              <a:t>type after converting to set</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8. list() : </a:t>
            </a:r>
            <a:r>
              <a:rPr lang="en-IN" dirty="0">
                <a:latin typeface="Times New Roman" panose="02020603050405020304" pitchFamily="18" charset="0"/>
                <a:cs typeface="Times New Roman" panose="02020603050405020304" pitchFamily="18" charset="0"/>
              </a:rPr>
              <a:t>This function is used to convert </a:t>
            </a:r>
            <a:r>
              <a:rPr lang="en-IN" b="1" dirty="0">
                <a:latin typeface="Times New Roman" panose="02020603050405020304" pitchFamily="18" charset="0"/>
                <a:cs typeface="Times New Roman" panose="02020603050405020304" pitchFamily="18" charset="0"/>
              </a:rPr>
              <a:t>any data type to a list type</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fontAlgn="base"/>
            <a:r>
              <a:rPr lang="en-IN" dirty="0">
                <a:highlight>
                  <a:srgbClr val="FFFF00"/>
                </a:highlight>
                <a:latin typeface="Times New Roman" panose="02020603050405020304" pitchFamily="18" charset="0"/>
                <a:cs typeface="Times New Roman" panose="02020603050405020304" pitchFamily="18" charset="0"/>
              </a:rPr>
              <a:t># using  tuple(), set(), list()</a:t>
            </a:r>
          </a:p>
          <a:p>
            <a:pPr fontAlgn="base"/>
            <a:r>
              <a:rPr lang="en-IN" dirty="0">
                <a:highlight>
                  <a:srgbClr val="FFFF00"/>
                </a:highlight>
                <a:latin typeface="Times New Roman" panose="02020603050405020304" pitchFamily="18" charset="0"/>
                <a:cs typeface="Times New Roman" panose="02020603050405020304" pitchFamily="18" charset="0"/>
              </a:rPr>
              <a:t># initializing string</a:t>
            </a:r>
          </a:p>
          <a:p>
            <a:pPr fontAlgn="base"/>
            <a:r>
              <a:rPr lang="en-IN" dirty="0">
                <a:latin typeface="Times New Roman" panose="02020603050405020304" pitchFamily="18" charset="0"/>
                <a:cs typeface="Times New Roman" panose="02020603050405020304" pitchFamily="18" charset="0"/>
              </a:rPr>
              <a:t>s = ‘python'</a:t>
            </a:r>
          </a:p>
          <a:p>
            <a:pPr fontAlgn="base"/>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10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EA367-2211-D54F-AB7A-D2073D1FAA67}"/>
              </a:ext>
            </a:extLst>
          </p:cNvPr>
          <p:cNvSpPr txBox="1"/>
          <p:nvPr/>
        </p:nvSpPr>
        <p:spPr>
          <a:xfrm>
            <a:off x="481914" y="568411"/>
            <a:ext cx="11447327" cy="7540526"/>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How to download and install python in MAC/Windows OS?</a:t>
            </a:r>
          </a:p>
          <a:p>
            <a:endParaRPr lang="en-US" sz="2000" dirty="0">
              <a:solidFill>
                <a:srgbClr val="FF0000"/>
              </a:solidFill>
              <a:latin typeface="Times New Roman" panose="02020603050405020304" pitchFamily="18" charset="0"/>
              <a:cs typeface="Times New Roman" panose="02020603050405020304" pitchFamily="18" charset="0"/>
            </a:endParaRPr>
          </a:p>
          <a:p>
            <a:pPr lvl="1"/>
            <a:r>
              <a:rPr lang="en-US" dirty="0">
                <a:solidFill>
                  <a:srgbClr val="0070C0"/>
                </a:solidFill>
                <a:latin typeface="Times New Roman" panose="02020603050405020304" pitchFamily="18" charset="0"/>
                <a:cs typeface="Times New Roman" panose="02020603050405020304" pitchFamily="18" charset="0"/>
              </a:rPr>
              <a:t>Download The python.</a:t>
            </a:r>
          </a:p>
          <a:p>
            <a:pPr lvl="1"/>
            <a:r>
              <a:rPr lang="en-US" sz="1600" dirty="0">
                <a:latin typeface="Times New Roman" panose="02020603050405020304" pitchFamily="18" charset="0"/>
                <a:cs typeface="Times New Roman" panose="02020603050405020304" pitchFamily="18" charset="0"/>
              </a:rPr>
              <a:t>Step 1 – Type Python in </a:t>
            </a:r>
            <a:r>
              <a:rPr lang="en-US" sz="1600" dirty="0" err="1">
                <a:latin typeface="Times New Roman" panose="02020603050405020304" pitchFamily="18" charset="0"/>
                <a:cs typeface="Times New Roman" panose="02020603050405020304" pitchFamily="18" charset="0"/>
              </a:rPr>
              <a:t>crome</a:t>
            </a:r>
            <a:r>
              <a:rPr lang="en-US" sz="1600" dirty="0">
                <a:latin typeface="Times New Roman" panose="02020603050405020304" pitchFamily="18" charset="0"/>
                <a:cs typeface="Times New Roman" panose="02020603050405020304" pitchFamily="18" charset="0"/>
              </a:rPr>
              <a:t> browser.</a:t>
            </a:r>
          </a:p>
          <a:p>
            <a:pPr lvl="1"/>
            <a:r>
              <a:rPr lang="en-US" sz="1600" dirty="0">
                <a:latin typeface="Times New Roman" panose="02020603050405020304" pitchFamily="18" charset="0"/>
                <a:cs typeface="Times New Roman" panose="02020603050405020304" pitchFamily="18" charset="0"/>
              </a:rPr>
              <a:t>Step 2 – Click on python official website.</a:t>
            </a:r>
          </a:p>
          <a:p>
            <a:pPr lvl="1"/>
            <a:r>
              <a:rPr lang="en-US" sz="1600" dirty="0">
                <a:latin typeface="Times New Roman" panose="02020603050405020304" pitchFamily="18" charset="0"/>
                <a:cs typeface="Times New Roman" panose="02020603050405020304" pitchFamily="18" charset="0"/>
              </a:rPr>
              <a:t>	https://</a:t>
            </a:r>
            <a:r>
              <a:rPr lang="en-US" sz="1600" dirty="0" err="1">
                <a:latin typeface="Times New Roman" panose="02020603050405020304" pitchFamily="18" charset="0"/>
                <a:cs typeface="Times New Roman" panose="02020603050405020304" pitchFamily="18" charset="0"/>
              </a:rPr>
              <a:t>www.python.org</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Step 3 – Keep the mouse cursor in downloads.</a:t>
            </a:r>
          </a:p>
          <a:p>
            <a:pPr lvl="1"/>
            <a:r>
              <a:rPr lang="en-US" sz="1600" dirty="0">
                <a:latin typeface="Times New Roman" panose="02020603050405020304" pitchFamily="18" charset="0"/>
                <a:cs typeface="Times New Roman" panose="02020603050405020304" pitchFamily="18" charset="0"/>
              </a:rPr>
              <a:t>Step 4 – If you are using widows OS then click on windows</a:t>
            </a:r>
          </a:p>
          <a:p>
            <a:pPr lvl="1"/>
            <a:r>
              <a:rPr lang="en-US" sz="1600" dirty="0">
                <a:latin typeface="Times New Roman" panose="02020603050405020304" pitchFamily="18" charset="0"/>
                <a:cs typeface="Times New Roman" panose="02020603050405020304" pitchFamily="18" charset="0"/>
              </a:rPr>
              <a:t>Step 5 – If you are using mac OS then click on Mac.</a:t>
            </a:r>
          </a:p>
          <a:p>
            <a:pPr lvl="1"/>
            <a:r>
              <a:rPr lang="en-US" sz="1600" dirty="0">
                <a:latin typeface="Times New Roman" panose="02020603050405020304" pitchFamily="18" charset="0"/>
                <a:cs typeface="Times New Roman" panose="02020603050405020304" pitchFamily="18" charset="0"/>
              </a:rPr>
              <a:t>Step 5 – Select the latest version.</a:t>
            </a:r>
          </a:p>
          <a:p>
            <a:pPr lvl="1"/>
            <a:r>
              <a:rPr lang="en-US" sz="1600" dirty="0">
                <a:latin typeface="Times New Roman" panose="02020603050405020304" pitchFamily="18" charset="0"/>
                <a:cs typeface="Times New Roman" panose="02020603050405020304" pitchFamily="18" charset="0"/>
              </a:rPr>
              <a:t>Step 6 – Download.</a:t>
            </a:r>
          </a:p>
          <a:p>
            <a:pPr lvl="1"/>
            <a:endParaRPr lang="en-US" sz="1600" dirty="0">
              <a:latin typeface="Times New Roman" panose="02020603050405020304" pitchFamily="18" charset="0"/>
              <a:cs typeface="Times New Roman" panose="02020603050405020304" pitchFamily="18" charset="0"/>
            </a:endParaRPr>
          </a:p>
          <a:p>
            <a:pPr lvl="1"/>
            <a:r>
              <a:rPr lang="en-US" sz="1600" dirty="0">
                <a:solidFill>
                  <a:srgbClr val="0070C0"/>
                </a:solidFill>
                <a:latin typeface="Times New Roman" panose="02020603050405020304" pitchFamily="18" charset="0"/>
                <a:cs typeface="Times New Roman" panose="02020603050405020304" pitchFamily="18" charset="0"/>
              </a:rPr>
              <a:t>Install Python</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1 – Go to the download folder</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2 – Select python</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3 – double click on python folder</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4 – Choose the Path.</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5 – After all steps click on done. </a:t>
            </a:r>
          </a:p>
          <a:p>
            <a:pPr lvl="1"/>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sz="1600" dirty="0">
                <a:solidFill>
                  <a:srgbClr val="0070C0"/>
                </a:solidFill>
                <a:latin typeface="Times New Roman" panose="02020603050405020304" pitchFamily="18" charset="0"/>
                <a:cs typeface="Times New Roman" panose="02020603050405020304" pitchFamily="18" charset="0"/>
              </a:rPr>
              <a:t>Check Python is install or not.</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1 – Open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cmd</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or terminal.</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2 – Type python --version</a:t>
            </a:r>
          </a:p>
          <a:p>
            <a:pPr lvl="1"/>
            <a:endParaRPr lang="en-US" sz="1600" dirty="0">
              <a:solidFill>
                <a:srgbClr val="0070C0"/>
              </a:solidFill>
              <a:latin typeface="Times New Roman" panose="02020603050405020304" pitchFamily="18" charset="0"/>
              <a:cs typeface="Times New Roman" panose="02020603050405020304" pitchFamily="18" charset="0"/>
            </a:endParaRPr>
          </a:p>
          <a:p>
            <a:pPr lvl="1"/>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9117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C0ABE7-A91A-829B-0CCE-F3A2138884A0}"/>
              </a:ext>
            </a:extLst>
          </p:cNvPr>
          <p:cNvSpPr txBox="1"/>
          <p:nvPr/>
        </p:nvSpPr>
        <p:spPr>
          <a:xfrm>
            <a:off x="462455" y="557048"/>
            <a:ext cx="4882170" cy="5355312"/>
          </a:xfrm>
          <a:prstGeom prst="rect">
            <a:avLst/>
          </a:prstGeom>
          <a:noFill/>
        </p:spPr>
        <p:txBody>
          <a:bodyPr wrap="none" rtlCol="0">
            <a:spAutoFit/>
          </a:bodyPr>
          <a:lstStyle/>
          <a:p>
            <a:pPr fontAlgn="base"/>
            <a:r>
              <a:rPr lang="en-IN" dirty="0">
                <a:highlight>
                  <a:srgbClr val="FFFF00"/>
                </a:highlight>
                <a:latin typeface="Times New Roman" panose="02020603050405020304" pitchFamily="18" charset="0"/>
                <a:cs typeface="Times New Roman" panose="02020603050405020304" pitchFamily="18" charset="0"/>
              </a:rPr>
              <a:t># printing string converting to tuple</a:t>
            </a:r>
          </a:p>
          <a:p>
            <a:pPr fontAlgn="base"/>
            <a:r>
              <a:rPr lang="en-IN" dirty="0">
                <a:latin typeface="Times New Roman" panose="02020603050405020304" pitchFamily="18" charset="0"/>
                <a:cs typeface="Times New Roman" panose="02020603050405020304" pitchFamily="18" charset="0"/>
              </a:rPr>
              <a:t>c = tuple(s)</a:t>
            </a:r>
          </a:p>
          <a:p>
            <a:pPr fontAlgn="base"/>
            <a:r>
              <a:rPr lang="en-IN" dirty="0">
                <a:latin typeface="Times New Roman" panose="02020603050405020304" pitchFamily="18" charset="0"/>
                <a:cs typeface="Times New Roman" panose="02020603050405020304" pitchFamily="18" charset="0"/>
              </a:rPr>
              <a:t>print ("After converting string to tuple : ",end="")</a:t>
            </a:r>
          </a:p>
          <a:p>
            <a:pPr fontAlgn="base"/>
            <a:r>
              <a:rPr lang="en-IN" dirty="0">
                <a:latin typeface="Times New Roman" panose="02020603050405020304" pitchFamily="18" charset="0"/>
                <a:cs typeface="Times New Roman" panose="02020603050405020304" pitchFamily="18" charset="0"/>
              </a:rPr>
              <a:t>print (c)</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string converting to set</a:t>
            </a:r>
          </a:p>
          <a:p>
            <a:pPr fontAlgn="base"/>
            <a:r>
              <a:rPr lang="en-IN" dirty="0">
                <a:latin typeface="Times New Roman" panose="02020603050405020304" pitchFamily="18" charset="0"/>
                <a:cs typeface="Times New Roman" panose="02020603050405020304" pitchFamily="18" charset="0"/>
              </a:rPr>
              <a:t>c = set(s)</a:t>
            </a:r>
          </a:p>
          <a:p>
            <a:pPr fontAlgn="base"/>
            <a:r>
              <a:rPr lang="en-IN" dirty="0">
                <a:latin typeface="Times New Roman" panose="02020603050405020304" pitchFamily="18" charset="0"/>
                <a:cs typeface="Times New Roman" panose="02020603050405020304" pitchFamily="18" charset="0"/>
              </a:rPr>
              <a:t>print ("After converting string to set : ",end="")</a:t>
            </a:r>
          </a:p>
          <a:p>
            <a:pPr fontAlgn="base"/>
            <a:r>
              <a:rPr lang="en-IN" dirty="0">
                <a:latin typeface="Times New Roman" panose="02020603050405020304" pitchFamily="18" charset="0"/>
                <a:cs typeface="Times New Roman" panose="02020603050405020304" pitchFamily="18" charset="0"/>
              </a:rPr>
              <a:t>print (c)</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string converting to list</a:t>
            </a:r>
          </a:p>
          <a:p>
            <a:pPr fontAlgn="base"/>
            <a:r>
              <a:rPr lang="en-IN" dirty="0">
                <a:latin typeface="Times New Roman" panose="02020603050405020304" pitchFamily="18" charset="0"/>
                <a:cs typeface="Times New Roman" panose="02020603050405020304" pitchFamily="18" charset="0"/>
              </a:rPr>
              <a:t>c = list(s)</a:t>
            </a:r>
          </a:p>
          <a:p>
            <a:pPr fontAlgn="base"/>
            <a:r>
              <a:rPr lang="en-IN" dirty="0">
                <a:latin typeface="Times New Roman" panose="02020603050405020304" pitchFamily="18" charset="0"/>
                <a:cs typeface="Times New Roman" panose="02020603050405020304" pitchFamily="18" charset="0"/>
              </a:rPr>
              <a:t>print ("After converting string to list : ",end="")</a:t>
            </a:r>
          </a:p>
          <a:p>
            <a:pPr fontAlgn="base"/>
            <a:r>
              <a:rPr lang="en-IN" dirty="0">
                <a:latin typeface="Times New Roman" panose="02020603050405020304" pitchFamily="18" charset="0"/>
                <a:cs typeface="Times New Roman" panose="02020603050405020304" pitchFamily="18" charset="0"/>
              </a:rPr>
              <a:t>print (c)</a:t>
            </a: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 </a:t>
            </a:r>
          </a:p>
          <a:p>
            <a:r>
              <a:rPr lang="en-IN" dirty="0">
                <a:latin typeface="Times New Roman" panose="02020603050405020304" pitchFamily="18" charset="0"/>
                <a:cs typeface="Times New Roman" panose="02020603050405020304" pitchFamily="18" charset="0"/>
              </a:rPr>
              <a:t>After converting string to tuple : ('g', 'e', 'e', 'k', 's’)</a:t>
            </a:r>
          </a:p>
          <a:p>
            <a:r>
              <a:rPr lang="en-IN" dirty="0">
                <a:latin typeface="Times New Roman" panose="02020603050405020304" pitchFamily="18" charset="0"/>
                <a:cs typeface="Times New Roman" panose="02020603050405020304" pitchFamily="18" charset="0"/>
              </a:rPr>
              <a:t> After converting string to set : {'k', 'e', 's', 'g’}</a:t>
            </a:r>
          </a:p>
          <a:p>
            <a:r>
              <a:rPr lang="en-IN" dirty="0">
                <a:latin typeface="Times New Roman" panose="02020603050405020304" pitchFamily="18" charset="0"/>
                <a:cs typeface="Times New Roman" panose="02020603050405020304" pitchFamily="18" charset="0"/>
              </a:rPr>
              <a:t> After converting string to list : ['g', 'e', 'e', 'k', 's']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85916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160CD1-95BF-EB11-E64A-639FFDEDAC43}"/>
              </a:ext>
            </a:extLst>
          </p:cNvPr>
          <p:cNvSpPr txBox="1"/>
          <p:nvPr/>
        </p:nvSpPr>
        <p:spPr>
          <a:xfrm>
            <a:off x="641130" y="346842"/>
            <a:ext cx="10888717" cy="688745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9. </a:t>
            </a:r>
            <a:r>
              <a:rPr lang="en-IN" b="1" dirty="0" err="1">
                <a:latin typeface="Times New Roman" panose="02020603050405020304" pitchFamily="18" charset="0"/>
                <a:cs typeface="Times New Roman" panose="02020603050405020304" pitchFamily="18" charset="0"/>
              </a:rPr>
              <a:t>dict</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This function is used to </a:t>
            </a:r>
            <a:r>
              <a:rPr lang="en-IN" b="1" dirty="0">
                <a:latin typeface="Times New Roman" panose="02020603050405020304" pitchFamily="18" charset="0"/>
                <a:cs typeface="Times New Roman" panose="02020603050405020304" pitchFamily="18" charset="0"/>
              </a:rPr>
              <a:t>convert a tuple of order (</a:t>
            </a:r>
            <a:r>
              <a:rPr lang="en-IN" b="1" dirty="0" err="1">
                <a:latin typeface="Times New Roman" panose="02020603050405020304" pitchFamily="18" charset="0"/>
                <a:cs typeface="Times New Roman" panose="02020603050405020304" pitchFamily="18" charset="0"/>
              </a:rPr>
              <a:t>key,value</a:t>
            </a:r>
            <a:r>
              <a:rPr lang="en-IN" b="1" dirty="0">
                <a:latin typeface="Times New Roman" panose="02020603050405020304" pitchFamily="18" charset="0"/>
                <a:cs typeface="Times New Roman" panose="02020603050405020304" pitchFamily="18" charset="0"/>
              </a:rPr>
              <a:t>) into a dictionary</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10. str() : </a:t>
            </a:r>
            <a:r>
              <a:rPr lang="en-IN" dirty="0">
                <a:latin typeface="Times New Roman" panose="02020603050405020304" pitchFamily="18" charset="0"/>
                <a:cs typeface="Times New Roman" panose="02020603050405020304" pitchFamily="18" charset="0"/>
              </a:rPr>
              <a:t>Used to </a:t>
            </a:r>
            <a:r>
              <a:rPr lang="en-IN" b="1" dirty="0">
                <a:latin typeface="Times New Roman" panose="02020603050405020304" pitchFamily="18" charset="0"/>
                <a:cs typeface="Times New Roman" panose="02020603050405020304" pitchFamily="18" charset="0"/>
              </a:rPr>
              <a:t>convert integer into a string.</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11. complex(</a:t>
            </a:r>
            <a:r>
              <a:rPr lang="en-IN" b="1" dirty="0" err="1">
                <a:latin typeface="Times New Roman" panose="02020603050405020304" pitchFamily="18" charset="0"/>
                <a:cs typeface="Times New Roman" panose="02020603050405020304" pitchFamily="18" charset="0"/>
              </a:rPr>
              <a:t>real,imag</a:t>
            </a:r>
            <a:r>
              <a:rPr lang="en-IN" b="1"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This function</a:t>
            </a:r>
            <a:r>
              <a:rPr lang="en-IN" b="1" dirty="0">
                <a:latin typeface="Times New Roman" panose="02020603050405020304" pitchFamily="18" charset="0"/>
                <a:cs typeface="Times New Roman" panose="02020603050405020304" pitchFamily="18" charset="0"/>
              </a:rPr>
              <a:t> converts real numbers to complex(</a:t>
            </a:r>
            <a:r>
              <a:rPr lang="en-IN" b="1" dirty="0" err="1">
                <a:latin typeface="Times New Roman" panose="02020603050405020304" pitchFamily="18" charset="0"/>
                <a:cs typeface="Times New Roman" panose="02020603050405020304" pitchFamily="18" charset="0"/>
              </a:rPr>
              <a:t>real,imag</a:t>
            </a:r>
            <a:r>
              <a:rPr lang="en-IN" b="1" dirty="0">
                <a:latin typeface="Times New Roman" panose="02020603050405020304" pitchFamily="18" charset="0"/>
                <a:cs typeface="Times New Roman" panose="02020603050405020304" pitchFamily="18" charset="0"/>
              </a:rPr>
              <a:t>) number.</a:t>
            </a:r>
          </a:p>
          <a:p>
            <a:endParaRPr lang="en-IN" b="1" dirty="0">
              <a:latin typeface="Times New Roman" panose="02020603050405020304" pitchFamily="18" charset="0"/>
              <a:cs typeface="Times New Roman" panose="02020603050405020304" pitchFamily="18" charset="0"/>
            </a:endParaRPr>
          </a:p>
          <a:p>
            <a:pPr fontAlgn="base"/>
            <a:r>
              <a:rPr lang="en-IN" dirty="0">
                <a:highlight>
                  <a:srgbClr val="FFFF00"/>
                </a:highlight>
                <a:latin typeface="Times New Roman" panose="02020603050405020304" pitchFamily="18" charset="0"/>
                <a:cs typeface="Times New Roman" panose="02020603050405020304" pitchFamily="18" charset="0"/>
              </a:rPr>
              <a:t># using  </a:t>
            </a:r>
            <a:r>
              <a:rPr lang="en-IN" dirty="0" err="1">
                <a:highlight>
                  <a:srgbClr val="FFFF00"/>
                </a:highlight>
                <a:latin typeface="Times New Roman" panose="02020603050405020304" pitchFamily="18" charset="0"/>
                <a:cs typeface="Times New Roman" panose="02020603050405020304" pitchFamily="18" charset="0"/>
              </a:rPr>
              <a:t>dict</a:t>
            </a:r>
            <a:r>
              <a:rPr lang="en-IN" dirty="0">
                <a:highlight>
                  <a:srgbClr val="FFFF00"/>
                </a:highlight>
                <a:latin typeface="Times New Roman" panose="02020603050405020304" pitchFamily="18" charset="0"/>
                <a:cs typeface="Times New Roman" panose="02020603050405020304" pitchFamily="18" charset="0"/>
              </a:rPr>
              <a:t>(), complex(), str()</a:t>
            </a:r>
          </a:p>
          <a:p>
            <a:pPr fontAlgn="base"/>
            <a:r>
              <a:rPr lang="en-IN" dirty="0">
                <a:latin typeface="Times New Roman" panose="02020603050405020304" pitchFamily="18" charset="0"/>
                <a:cs typeface="Times New Roman" panose="02020603050405020304" pitchFamily="18" charset="0"/>
              </a:rPr>
              <a:t> </a:t>
            </a:r>
            <a:r>
              <a:rPr lang="en-IN" dirty="0">
                <a:highlight>
                  <a:srgbClr val="FFFF00"/>
                </a:highlight>
                <a:latin typeface="Times New Roman" panose="02020603050405020304" pitchFamily="18" charset="0"/>
                <a:cs typeface="Times New Roman" panose="02020603050405020304" pitchFamily="18" charset="0"/>
              </a:rPr>
              <a:t># initializing integers</a:t>
            </a:r>
          </a:p>
          <a:p>
            <a:pPr fontAlgn="base"/>
            <a:r>
              <a:rPr lang="en-IN" dirty="0">
                <a:latin typeface="Times New Roman" panose="02020603050405020304" pitchFamily="18" charset="0"/>
                <a:cs typeface="Times New Roman" panose="02020603050405020304" pitchFamily="18" charset="0"/>
              </a:rPr>
              <a:t>a = 1</a:t>
            </a:r>
          </a:p>
          <a:p>
            <a:pPr fontAlgn="base"/>
            <a:r>
              <a:rPr lang="en-IN" dirty="0">
                <a:latin typeface="Times New Roman" panose="02020603050405020304" pitchFamily="18" charset="0"/>
                <a:cs typeface="Times New Roman" panose="02020603050405020304" pitchFamily="18" charset="0"/>
              </a:rPr>
              <a:t>b = 2</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initializing tuple</a:t>
            </a:r>
          </a:p>
          <a:p>
            <a:pPr fontAlgn="base"/>
            <a:r>
              <a:rPr lang="en-IN" dirty="0">
                <a:latin typeface="Times New Roman" panose="02020603050405020304" pitchFamily="18" charset="0"/>
                <a:cs typeface="Times New Roman" panose="02020603050405020304" pitchFamily="18" charset="0"/>
              </a:rPr>
              <a:t>tup = (('a', 1) ,('f', 2), ('g', 3))</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integer converting to complex number</a:t>
            </a:r>
          </a:p>
          <a:p>
            <a:pPr fontAlgn="base"/>
            <a:r>
              <a:rPr lang="en-IN" dirty="0">
                <a:latin typeface="Times New Roman" panose="02020603050405020304" pitchFamily="18" charset="0"/>
                <a:cs typeface="Times New Roman" panose="02020603050405020304" pitchFamily="18" charset="0"/>
              </a:rPr>
              <a:t>c = complex(1,2)</a:t>
            </a:r>
          </a:p>
          <a:p>
            <a:pPr fontAlgn="base"/>
            <a:r>
              <a:rPr lang="en-IN" dirty="0">
                <a:latin typeface="Times New Roman" panose="02020603050405020304" pitchFamily="18" charset="0"/>
                <a:cs typeface="Times New Roman" panose="02020603050405020304" pitchFamily="18" charset="0"/>
              </a:rPr>
              <a:t>print ("After converting integer to complex number : ",end="")</a:t>
            </a:r>
          </a:p>
          <a:p>
            <a:pPr fontAlgn="base"/>
            <a:r>
              <a:rPr lang="en-IN" dirty="0">
                <a:latin typeface="Times New Roman" panose="02020603050405020304" pitchFamily="18" charset="0"/>
                <a:cs typeface="Times New Roman" panose="02020603050405020304" pitchFamily="18" charset="0"/>
              </a:rPr>
              <a:t>print (c)</a:t>
            </a:r>
          </a:p>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integer converting to string</a:t>
            </a:r>
          </a:p>
          <a:p>
            <a:pPr fontAlgn="base"/>
            <a:r>
              <a:rPr lang="en-IN" dirty="0">
                <a:latin typeface="Times New Roman" panose="02020603050405020304" pitchFamily="18" charset="0"/>
                <a:cs typeface="Times New Roman" panose="02020603050405020304" pitchFamily="18" charset="0"/>
              </a:rPr>
              <a:t>c = str(a)</a:t>
            </a:r>
          </a:p>
          <a:p>
            <a:pPr fontAlgn="base"/>
            <a:r>
              <a:rPr lang="en-IN" dirty="0">
                <a:latin typeface="Times New Roman" panose="02020603050405020304" pitchFamily="18" charset="0"/>
                <a:cs typeface="Times New Roman" panose="02020603050405020304" pitchFamily="18" charset="0"/>
              </a:rPr>
              <a:t>print ("After converting integer to string : ",end="")</a:t>
            </a:r>
          </a:p>
          <a:p>
            <a:pPr fontAlgn="base"/>
            <a:r>
              <a:rPr lang="en-IN" dirty="0">
                <a:latin typeface="Times New Roman" panose="02020603050405020304" pitchFamily="18" charset="0"/>
                <a:cs typeface="Times New Roman" panose="02020603050405020304" pitchFamily="18" charset="0"/>
              </a:rPr>
              <a:t>print (c)</a:t>
            </a: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38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EFF55B-FE59-D3D9-0BEC-B813426AC207}"/>
              </a:ext>
            </a:extLst>
          </p:cNvPr>
          <p:cNvSpPr txBox="1"/>
          <p:nvPr/>
        </p:nvSpPr>
        <p:spPr>
          <a:xfrm>
            <a:off x="578069" y="346841"/>
            <a:ext cx="8702447" cy="6740307"/>
          </a:xfrm>
          <a:prstGeom prst="rect">
            <a:avLst/>
          </a:prstGeom>
          <a:noFill/>
        </p:spPr>
        <p:txBody>
          <a:bodyPr wrap="none" rtlCol="0">
            <a:spAutoFit/>
          </a:bodyPr>
          <a:lstStyle/>
          <a:p>
            <a:pPr fontAlgn="base"/>
            <a:r>
              <a:rPr lang="en-IN" dirty="0">
                <a:latin typeface="Times New Roman" panose="02020603050405020304" pitchFamily="18" charset="0"/>
                <a:cs typeface="Times New Roman" panose="02020603050405020304" pitchFamily="18" charset="0"/>
              </a:rPr>
              <a:t> </a:t>
            </a:r>
          </a:p>
          <a:p>
            <a:pPr fontAlgn="base"/>
            <a:r>
              <a:rPr lang="en-IN" dirty="0">
                <a:highlight>
                  <a:srgbClr val="FFFF00"/>
                </a:highlight>
                <a:latin typeface="Times New Roman" panose="02020603050405020304" pitchFamily="18" charset="0"/>
                <a:cs typeface="Times New Roman" panose="02020603050405020304" pitchFamily="18" charset="0"/>
              </a:rPr>
              <a:t># printing tuple converting to expression dictionary</a:t>
            </a:r>
          </a:p>
          <a:p>
            <a:pPr fontAlgn="base"/>
            <a:r>
              <a:rPr lang="en-IN" dirty="0">
                <a:latin typeface="Times New Roman" panose="02020603050405020304" pitchFamily="18" charset="0"/>
                <a:cs typeface="Times New Roman" panose="02020603050405020304" pitchFamily="18" charset="0"/>
              </a:rPr>
              <a:t>c = </a:t>
            </a:r>
            <a:r>
              <a:rPr lang="en-IN" dirty="0" err="1">
                <a:latin typeface="Times New Roman" panose="02020603050405020304" pitchFamily="18" charset="0"/>
                <a:cs typeface="Times New Roman" panose="02020603050405020304" pitchFamily="18" charset="0"/>
              </a:rPr>
              <a:t>dict</a:t>
            </a:r>
            <a:r>
              <a:rPr lang="en-IN" dirty="0">
                <a:latin typeface="Times New Roman" panose="02020603050405020304" pitchFamily="18" charset="0"/>
                <a:cs typeface="Times New Roman" panose="02020603050405020304" pitchFamily="18" charset="0"/>
              </a:rPr>
              <a:t>(tup)</a:t>
            </a:r>
          </a:p>
          <a:p>
            <a:pPr fontAlgn="base"/>
            <a:r>
              <a:rPr lang="en-IN" dirty="0">
                <a:latin typeface="Times New Roman" panose="02020603050405020304" pitchFamily="18" charset="0"/>
                <a:cs typeface="Times New Roman" panose="02020603050405020304" pitchFamily="18" charset="0"/>
              </a:rPr>
              <a:t>print ("After converting tuple to dictionary : ",end="")</a:t>
            </a:r>
          </a:p>
          <a:p>
            <a:pPr fontAlgn="base"/>
            <a:r>
              <a:rPr lang="en-IN" dirty="0">
                <a:latin typeface="Times New Roman" panose="02020603050405020304" pitchFamily="18" charset="0"/>
                <a:cs typeface="Times New Roman" panose="02020603050405020304" pitchFamily="18" charset="0"/>
              </a:rPr>
              <a:t>print (c)</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Output-</a:t>
            </a:r>
          </a:p>
          <a:p>
            <a:pPr fontAlgn="base"/>
            <a:r>
              <a:rPr lang="en-IN" dirty="0">
                <a:latin typeface="Times New Roman" panose="02020603050405020304" pitchFamily="18" charset="0"/>
                <a:cs typeface="Times New Roman" panose="02020603050405020304" pitchFamily="18" charset="0"/>
              </a:rPr>
              <a:t>After converting integer to complex number : (1+2j)</a:t>
            </a:r>
          </a:p>
          <a:p>
            <a:pPr fontAlgn="base"/>
            <a:r>
              <a:rPr lang="en-IN" dirty="0">
                <a:latin typeface="Times New Roman" panose="02020603050405020304" pitchFamily="18" charset="0"/>
                <a:cs typeface="Times New Roman" panose="02020603050405020304" pitchFamily="18" charset="0"/>
              </a:rPr>
              <a:t>After converting integer to string : 1</a:t>
            </a:r>
          </a:p>
          <a:p>
            <a:pPr fontAlgn="base"/>
            <a:r>
              <a:rPr lang="en-IN" dirty="0">
                <a:latin typeface="Times New Roman" panose="02020603050405020304" pitchFamily="18" charset="0"/>
                <a:cs typeface="Times New Roman" panose="02020603050405020304" pitchFamily="18" charset="0"/>
              </a:rPr>
              <a:t>After converting tuple to dictionary : {'a': 1, 'f': 2, 'g': 3}</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12. chr(number): </a:t>
            </a:r>
            <a:r>
              <a:rPr lang="en-IN" dirty="0">
                <a:latin typeface="Times New Roman" panose="02020603050405020304" pitchFamily="18" charset="0"/>
                <a:cs typeface="Times New Roman" panose="02020603050405020304" pitchFamily="18" charset="0"/>
              </a:rPr>
              <a:t>This function</a:t>
            </a:r>
            <a:r>
              <a:rPr lang="en-IN" b="1" dirty="0">
                <a:latin typeface="Times New Roman" panose="02020603050405020304" pitchFamily="18" charset="0"/>
                <a:cs typeface="Times New Roman" panose="02020603050405020304" pitchFamily="18" charset="0"/>
              </a:rPr>
              <a:t> converts number to its corresponding ASCII character.</a:t>
            </a:r>
            <a:r>
              <a:rPr lang="en-IN" dirty="0">
                <a:latin typeface="Times New Roman" panose="02020603050405020304" pitchFamily="18" charset="0"/>
                <a:cs typeface="Times New Roman" panose="02020603050405020304" pitchFamily="18" charset="0"/>
              </a:rPr>
              <a:t> </a:t>
            </a:r>
          </a:p>
          <a:p>
            <a:pPr fontAlgn="base"/>
            <a:endParaRPr lang="en-IN" dirty="0">
              <a:latin typeface="Times New Roman" panose="02020603050405020304" pitchFamily="18" charset="0"/>
              <a:cs typeface="Times New Roman" panose="02020603050405020304" pitchFamily="18" charset="0"/>
            </a:endParaRPr>
          </a:p>
          <a:p>
            <a:pPr fontAlgn="base"/>
            <a:r>
              <a:rPr lang="en-IN" dirty="0">
                <a:highlight>
                  <a:srgbClr val="FFFF00"/>
                </a:highlight>
                <a:latin typeface="Times New Roman" panose="02020603050405020304" pitchFamily="18" charset="0"/>
                <a:cs typeface="Times New Roman" panose="02020603050405020304" pitchFamily="18" charset="0"/>
              </a:rPr>
              <a:t># Convert ASCII value to characters</a:t>
            </a:r>
          </a:p>
          <a:p>
            <a:pPr fontAlgn="base"/>
            <a:r>
              <a:rPr lang="en-IN" dirty="0">
                <a:latin typeface="Times New Roman" panose="02020603050405020304" pitchFamily="18" charset="0"/>
                <a:cs typeface="Times New Roman" panose="02020603050405020304" pitchFamily="18" charset="0"/>
              </a:rPr>
              <a:t>a = chr(76)</a:t>
            </a:r>
          </a:p>
          <a:p>
            <a:pPr fontAlgn="base"/>
            <a:r>
              <a:rPr lang="en-IN" dirty="0">
                <a:latin typeface="Times New Roman" panose="02020603050405020304" pitchFamily="18" charset="0"/>
                <a:cs typeface="Times New Roman" panose="02020603050405020304" pitchFamily="18" charset="0"/>
              </a:rPr>
              <a:t>b = chr(77) </a:t>
            </a:r>
          </a:p>
          <a:p>
            <a:pPr fontAlgn="base"/>
            <a:r>
              <a:rPr lang="en-IN" dirty="0">
                <a:latin typeface="Times New Roman" panose="02020603050405020304" pitchFamily="18" charset="0"/>
                <a:cs typeface="Times New Roman" panose="02020603050405020304" pitchFamily="18" charset="0"/>
              </a:rPr>
              <a:t>print(a)</a:t>
            </a:r>
          </a:p>
          <a:p>
            <a:pPr fontAlgn="base"/>
            <a:r>
              <a:rPr lang="en-IN" dirty="0">
                <a:latin typeface="Times New Roman" panose="02020603050405020304" pitchFamily="18" charset="0"/>
                <a:cs typeface="Times New Roman" panose="02020603050405020304" pitchFamily="18" charset="0"/>
              </a:rPr>
              <a:t>print(b)</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Output –</a:t>
            </a:r>
          </a:p>
          <a:p>
            <a:pPr fontAlgn="base"/>
            <a:r>
              <a:rPr lang="en-IN" dirty="0">
                <a:latin typeface="Times New Roman" panose="02020603050405020304" pitchFamily="18" charset="0"/>
                <a:cs typeface="Times New Roman" panose="02020603050405020304" pitchFamily="18" charset="0"/>
              </a:rPr>
              <a:t>L </a:t>
            </a:r>
          </a:p>
          <a:p>
            <a:pPr fontAlgn="base"/>
            <a:r>
              <a:rPr lang="en-IN" dirty="0">
                <a:latin typeface="Times New Roman" panose="02020603050405020304" pitchFamily="18" charset="0"/>
                <a:cs typeface="Times New Roman" panose="02020603050405020304" pitchFamily="18" charset="0"/>
              </a:rPr>
              <a:t>M</a:t>
            </a:r>
          </a:p>
          <a:p>
            <a:pPr fontAlgn="base"/>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33959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65F3F4-0BF4-76EC-7742-8C8E30DB4380}"/>
              </a:ext>
            </a:extLst>
          </p:cNvPr>
          <p:cNvSpPr txBox="1"/>
          <p:nvPr/>
        </p:nvSpPr>
        <p:spPr>
          <a:xfrm>
            <a:off x="483475" y="430925"/>
            <a:ext cx="11130455" cy="6124754"/>
          </a:xfrm>
          <a:prstGeom prst="rect">
            <a:avLst/>
          </a:prstGeom>
          <a:noFill/>
        </p:spPr>
        <p:txBody>
          <a:bodyPr wrap="square" rtlCol="0">
            <a:spAutoFit/>
          </a:bodyPr>
          <a:lstStyle/>
          <a:p>
            <a:r>
              <a:rPr lang="en-US" sz="2000" dirty="0">
                <a:solidFill>
                  <a:schemeClr val="accent2"/>
                </a:solidFill>
                <a:latin typeface="Times New Roman" panose="02020603050405020304" pitchFamily="18" charset="0"/>
                <a:cs typeface="Times New Roman" panose="02020603050405020304" pitchFamily="18" charset="0"/>
              </a:rPr>
              <a:t>Input/Output</a:t>
            </a:r>
          </a:p>
          <a:p>
            <a:endParaRPr lang="en-US" dirty="0">
              <a:solidFill>
                <a:schemeClr val="accent2"/>
              </a:solidFill>
              <a:latin typeface="Times New Roman" panose="02020603050405020304" pitchFamily="18" charset="0"/>
              <a:cs typeface="Times New Roman" panose="02020603050405020304" pitchFamily="18" charset="0"/>
            </a:endParaRPr>
          </a:p>
          <a:p>
            <a:r>
              <a:rPr lang="en-US" sz="2000" dirty="0">
                <a:solidFill>
                  <a:schemeClr val="accent1"/>
                </a:solidFill>
                <a:latin typeface="Times New Roman" panose="02020603050405020304" pitchFamily="18" charset="0"/>
                <a:cs typeface="Times New Roman" panose="02020603050405020304" pitchFamily="18" charset="0"/>
              </a:rPr>
              <a:t>Taking input in Python</a:t>
            </a:r>
          </a:p>
          <a:p>
            <a:endParaRPr lang="en-US" sz="1600"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Developers often have a need to interact with users, either to get data or to provide some sort of result. Most programs today use a dialog box as a way of asking the user to provide some type of input. While Python provides us with two inbuilt functions to read the input from the keyboard. </a:t>
            </a:r>
          </a:p>
          <a:p>
            <a:endParaRPr lang="en-IN" sz="1600" dirty="0">
              <a:solidFill>
                <a:schemeClr val="accent1"/>
              </a:solidFill>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1. input ( prompt )</a:t>
            </a:r>
            <a:endParaRPr lang="en-IN" dirty="0">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2. </a:t>
            </a:r>
            <a:r>
              <a:rPr lang="en-IN" b="1" dirty="0" err="1">
                <a:latin typeface="Times New Roman" panose="02020603050405020304" pitchFamily="18" charset="0"/>
                <a:cs typeface="Times New Roman" panose="02020603050405020304" pitchFamily="18" charset="0"/>
              </a:rPr>
              <a:t>raw_input</a:t>
            </a:r>
            <a:r>
              <a:rPr lang="en-IN" b="1" dirty="0">
                <a:latin typeface="Times New Roman" panose="02020603050405020304" pitchFamily="18" charset="0"/>
                <a:cs typeface="Times New Roman" panose="02020603050405020304" pitchFamily="18" charset="0"/>
              </a:rPr>
              <a:t> ( prompt )</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input( ) :</a:t>
            </a:r>
            <a:r>
              <a:rPr lang="en-IN" dirty="0">
                <a:solidFill>
                  <a:schemeClr val="accent1"/>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This function first takes the input from the user and convert it into string. Type of the returned object always will be &lt;type ‘str’&gt;. It does not evaluate the expression it just return the complete statement as String. For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example – </a:t>
            </a:r>
          </a:p>
          <a:p>
            <a:pPr fontAlgn="base"/>
            <a:r>
              <a:rPr lang="en-IN" dirty="0">
                <a:latin typeface="Times New Roman" panose="02020603050405020304" pitchFamily="18" charset="0"/>
                <a:cs typeface="Times New Roman" panose="02020603050405020304" pitchFamily="18" charset="0"/>
              </a:rPr>
              <a:t># a use of input()</a:t>
            </a:r>
          </a:p>
          <a:p>
            <a:pPr fontAlgn="base"/>
            <a:r>
              <a:rPr lang="en-IN" dirty="0">
                <a:latin typeface="Times New Roman" panose="02020603050405020304" pitchFamily="18" charset="0"/>
                <a:cs typeface="Times New Roman" panose="02020603050405020304" pitchFamily="18" charset="0"/>
              </a:rPr>
              <a:t> </a:t>
            </a:r>
          </a:p>
          <a:p>
            <a:pPr fontAlgn="base"/>
            <a:r>
              <a:rPr lang="en-IN" dirty="0" err="1">
                <a:latin typeface="Times New Roman" panose="02020603050405020304" pitchFamily="18" charset="0"/>
                <a:cs typeface="Times New Roman" panose="02020603050405020304" pitchFamily="18" charset="0"/>
              </a:rPr>
              <a:t>val</a:t>
            </a:r>
            <a:r>
              <a:rPr lang="en-IN" dirty="0">
                <a:latin typeface="Times New Roman" panose="02020603050405020304" pitchFamily="18" charset="0"/>
                <a:cs typeface="Times New Roman" panose="02020603050405020304" pitchFamily="18" charset="0"/>
              </a:rPr>
              <a:t> = input("Enter your value: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val</a:t>
            </a:r>
            <a:r>
              <a:rPr lang="en-IN" dirty="0">
                <a:latin typeface="Times New Roman" panose="02020603050405020304" pitchFamily="18" charset="0"/>
                <a:cs typeface="Times New Roman" panose="02020603050405020304" pitchFamily="18" charset="0"/>
              </a:rPr>
              <a:t>)</a:t>
            </a:r>
          </a:p>
          <a:p>
            <a:pPr fontAlgn="base"/>
            <a:endParaRPr lang="en-IN" dirty="0">
              <a:latin typeface="Times New Roman" panose="02020603050405020304" pitchFamily="18" charset="0"/>
              <a:cs typeface="Times New Roman" panose="02020603050405020304" pitchFamily="18" charset="0"/>
            </a:endParaRPr>
          </a:p>
          <a:p>
            <a:endParaRPr lang="en-US" sz="1600"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6557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FBA6A7-DF0D-8BA8-12FB-A7222C8A0BE8}"/>
              </a:ext>
            </a:extLst>
          </p:cNvPr>
          <p:cNvSpPr txBox="1"/>
          <p:nvPr/>
        </p:nvSpPr>
        <p:spPr>
          <a:xfrm>
            <a:off x="567560" y="346841"/>
            <a:ext cx="10857186" cy="6463308"/>
          </a:xfrm>
          <a:prstGeom prst="rect">
            <a:avLst/>
          </a:prstGeom>
          <a:noFill/>
        </p:spPr>
        <p:txBody>
          <a:bodyPr wrap="square" rtlCol="0">
            <a:spAutoFit/>
          </a:bodyPr>
          <a:lstStyle/>
          <a:p>
            <a:pPr fontAlgn="base"/>
            <a:r>
              <a:rPr lang="en-IN" b="1" dirty="0">
                <a:solidFill>
                  <a:schemeClr val="accent1"/>
                </a:solidFill>
                <a:latin typeface="Times New Roman" panose="02020603050405020304" pitchFamily="18" charset="0"/>
                <a:cs typeface="Times New Roman" panose="02020603050405020304" pitchFamily="18" charset="0"/>
              </a:rPr>
              <a:t>How the input function works in Python :</a:t>
            </a:r>
            <a:r>
              <a:rPr lang="en-IN" dirty="0">
                <a:solidFill>
                  <a:schemeClr val="accent1"/>
                </a:solidFill>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When input() function executes program flow will be stopped until the user has given an input.</a:t>
            </a:r>
          </a:p>
          <a:p>
            <a:pPr fontAlgn="base"/>
            <a:r>
              <a:rPr lang="en-IN" dirty="0">
                <a:latin typeface="Times New Roman" panose="02020603050405020304" pitchFamily="18" charset="0"/>
                <a:cs typeface="Times New Roman" panose="02020603050405020304" pitchFamily="18" charset="0"/>
              </a:rPr>
              <a:t>The text or message display on the output screen to ask a user to enter input value is optional i.e. the prompt, will be printed on the screen is optional.</a:t>
            </a:r>
          </a:p>
          <a:p>
            <a:pPr fontAlgn="base"/>
            <a:r>
              <a:rPr lang="en-IN" dirty="0">
                <a:latin typeface="Times New Roman" panose="02020603050405020304" pitchFamily="18" charset="0"/>
                <a:cs typeface="Times New Roman" panose="02020603050405020304" pitchFamily="18" charset="0"/>
              </a:rPr>
              <a:t>Whatever you enter as input, input function convert it into a string. if you enter an integer value still input() function convert it into a string. You need to explicitly convert it into an integer in your code using </a:t>
            </a:r>
            <a:r>
              <a:rPr lang="en-IN" u="sng" dirty="0">
                <a:latin typeface="Times New Roman" panose="02020603050405020304" pitchFamily="18" charset="0"/>
                <a:cs typeface="Times New Roman" panose="02020603050405020304" pitchFamily="18" charset="0"/>
                <a:hlinkClick r:id="rId2"/>
              </a:rPr>
              <a:t>typecasting</a:t>
            </a:r>
            <a:r>
              <a:rPr lang="en-IN" dirty="0">
                <a:latin typeface="Times New Roman" panose="02020603050405020304" pitchFamily="18" charset="0"/>
                <a:cs typeface="Times New Roman" panose="02020603050405020304" pitchFamily="18" charset="0"/>
              </a:rPr>
              <a:t>.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Program to check input</a:t>
            </a:r>
          </a:p>
          <a:p>
            <a:pPr fontAlgn="base"/>
            <a:r>
              <a:rPr lang="en-IN" dirty="0">
                <a:latin typeface="Times New Roman" panose="02020603050405020304" pitchFamily="18" charset="0"/>
                <a:cs typeface="Times New Roman" panose="02020603050405020304" pitchFamily="18" charset="0"/>
              </a:rPr>
              <a:t># type in Python</a:t>
            </a:r>
          </a:p>
          <a:p>
            <a:pPr fontAlgn="base"/>
            <a:r>
              <a:rPr lang="en-IN" dirty="0">
                <a:latin typeface="Times New Roman" panose="02020603050405020304" pitchFamily="18" charset="0"/>
                <a:cs typeface="Times New Roman" panose="02020603050405020304" pitchFamily="18" charset="0"/>
              </a:rPr>
              <a:t> </a:t>
            </a:r>
          </a:p>
          <a:p>
            <a:pPr fontAlgn="base"/>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 input ("Enter number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name1 = input("Enter name : ")</a:t>
            </a:r>
          </a:p>
          <a:p>
            <a:pPr fontAlgn="base"/>
            <a:r>
              <a:rPr lang="en-IN" dirty="0">
                <a:latin typeface="Times New Roman" panose="02020603050405020304" pitchFamily="18" charset="0"/>
                <a:cs typeface="Times New Roman" panose="02020603050405020304" pitchFamily="18" charset="0"/>
              </a:rPr>
              <a:t>print(name1)</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Printing type of input value</a:t>
            </a:r>
          </a:p>
          <a:p>
            <a:pPr fontAlgn="base"/>
            <a:r>
              <a:rPr lang="en-IN" dirty="0">
                <a:latin typeface="Times New Roman" panose="02020603050405020304" pitchFamily="18" charset="0"/>
                <a:cs typeface="Times New Roman" panose="02020603050405020304" pitchFamily="18" charset="0"/>
              </a:rPr>
              <a:t>print ("type of number", type(</a:t>
            </a:r>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print ("type of name", type(name1))</a:t>
            </a:r>
          </a:p>
          <a:p>
            <a:pPr fontAlgn="base"/>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3116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06C77-9E54-A2DF-56F7-CFE99EACEAC6}"/>
              </a:ext>
            </a:extLst>
          </p:cNvPr>
          <p:cNvSpPr txBox="1"/>
          <p:nvPr/>
        </p:nvSpPr>
        <p:spPr>
          <a:xfrm>
            <a:off x="472966" y="525517"/>
            <a:ext cx="11214537" cy="3693319"/>
          </a:xfrm>
          <a:prstGeom prst="rect">
            <a:avLst/>
          </a:prstGeom>
          <a:noFill/>
        </p:spPr>
        <p:txBody>
          <a:bodyPr wrap="square" rtlCol="0">
            <a:spAutoFit/>
          </a:bodyPr>
          <a:lstStyle/>
          <a:p>
            <a:r>
              <a:rPr lang="en-IN" b="1" dirty="0" err="1">
                <a:solidFill>
                  <a:schemeClr val="accent1"/>
                </a:solidFill>
                <a:latin typeface="Times New Roman" panose="02020603050405020304" pitchFamily="18" charset="0"/>
                <a:cs typeface="Times New Roman" panose="02020603050405020304" pitchFamily="18" charset="0"/>
              </a:rPr>
              <a:t>raw_input</a:t>
            </a:r>
            <a:r>
              <a:rPr lang="en-IN" b="1" dirty="0">
                <a:solidFill>
                  <a:schemeClr val="accent1"/>
                </a:solidFill>
                <a:latin typeface="Times New Roman" panose="02020603050405020304" pitchFamily="18" charset="0"/>
                <a:cs typeface="Times New Roman" panose="02020603050405020304" pitchFamily="18" charset="0"/>
              </a:rPr>
              <a:t> ( ) :</a:t>
            </a:r>
            <a:r>
              <a:rPr lang="en-IN" dirty="0">
                <a:solidFill>
                  <a:schemeClr val="accent1"/>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This function works in older version (like Python 2.x). This function takes exactly what is typed from the keyboard, convert it to string and then return it to the variable in which we want to store.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For example – </a:t>
            </a:r>
          </a:p>
          <a:p>
            <a:pPr fontAlgn="base"/>
            <a:r>
              <a:rPr lang="en-IN" dirty="0">
                <a:latin typeface="Times New Roman" panose="02020603050405020304" pitchFamily="18" charset="0"/>
                <a:cs typeface="Times New Roman" panose="02020603050405020304" pitchFamily="18" charset="0"/>
              </a:rPr>
              <a:t>g = </a:t>
            </a:r>
            <a:r>
              <a:rPr lang="en-IN" dirty="0" err="1">
                <a:latin typeface="Times New Roman" panose="02020603050405020304" pitchFamily="18" charset="0"/>
                <a:cs typeface="Times New Roman" panose="02020603050405020304" pitchFamily="18" charset="0"/>
              </a:rPr>
              <a:t>raw_input</a:t>
            </a:r>
            <a:r>
              <a:rPr lang="en-IN" dirty="0">
                <a:latin typeface="Times New Roman" panose="02020603050405020304" pitchFamily="18" charset="0"/>
                <a:cs typeface="Times New Roman" panose="02020603050405020304" pitchFamily="18" charset="0"/>
              </a:rPr>
              <a:t>("Enter your name : ")</a:t>
            </a:r>
          </a:p>
          <a:p>
            <a:pPr fontAlgn="base"/>
            <a:r>
              <a:rPr lang="en-IN" dirty="0">
                <a:latin typeface="Times New Roman" panose="02020603050405020304" pitchFamily="18" charset="0"/>
                <a:cs typeface="Times New Roman" panose="02020603050405020304" pitchFamily="18" charset="0"/>
              </a:rPr>
              <a:t>print 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 - </a:t>
            </a:r>
            <a:r>
              <a:rPr lang="en-IN" dirty="0">
                <a:latin typeface="Times New Roman" panose="02020603050405020304" pitchFamily="18" charset="0"/>
                <a:cs typeface="Times New Roman" panose="02020603050405020304" pitchFamily="18" charset="0"/>
              </a:rPr>
              <a:t>Enter your name :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Here, </a:t>
            </a:r>
            <a:r>
              <a:rPr lang="en-IN" b="1" i="1" dirty="0">
                <a:latin typeface="Times New Roman" panose="02020603050405020304" pitchFamily="18" charset="0"/>
                <a:cs typeface="Times New Roman" panose="02020603050405020304" pitchFamily="18" charset="0"/>
              </a:rPr>
              <a:t>g</a:t>
            </a:r>
            <a:r>
              <a:rPr lang="en-IN" dirty="0">
                <a:latin typeface="Times New Roman" panose="02020603050405020304" pitchFamily="18" charset="0"/>
                <a:cs typeface="Times New Roman" panose="02020603050405020304" pitchFamily="18" charset="0"/>
              </a:rPr>
              <a:t> is a variable which will get the string value, typed by user during the execution of program. Typing of data for the </a:t>
            </a:r>
            <a:r>
              <a:rPr lang="en-IN" dirty="0" err="1">
                <a:latin typeface="Times New Roman" panose="02020603050405020304" pitchFamily="18" charset="0"/>
                <a:cs typeface="Times New Roman" panose="02020603050405020304" pitchFamily="18" charset="0"/>
              </a:rPr>
              <a:t>raw_input</a:t>
            </a:r>
            <a:r>
              <a:rPr lang="en-IN" dirty="0">
                <a:latin typeface="Times New Roman" panose="02020603050405020304" pitchFamily="18" charset="0"/>
                <a:cs typeface="Times New Roman" panose="02020603050405020304" pitchFamily="18" charset="0"/>
              </a:rPr>
              <a:t>() function is terminated by enter key. We can use </a:t>
            </a:r>
            <a:r>
              <a:rPr lang="en-IN" dirty="0" err="1">
                <a:latin typeface="Times New Roman" panose="02020603050405020304" pitchFamily="18" charset="0"/>
                <a:cs typeface="Times New Roman" panose="02020603050405020304" pitchFamily="18" charset="0"/>
              </a:rPr>
              <a:t>raw_input</a:t>
            </a:r>
            <a:r>
              <a:rPr lang="en-IN" dirty="0">
                <a:latin typeface="Times New Roman" panose="02020603050405020304" pitchFamily="18" charset="0"/>
                <a:cs typeface="Times New Roman" panose="02020603050405020304" pitchFamily="18" charset="0"/>
              </a:rPr>
              <a:t>() to enter numeric data also. In that case we use </a:t>
            </a:r>
            <a:r>
              <a:rPr lang="en-IN" dirty="0" err="1">
                <a:latin typeface="Times New Roman" panose="02020603050405020304" pitchFamily="18" charset="0"/>
                <a:cs typeface="Times New Roman" panose="02020603050405020304" pitchFamily="18" charset="0"/>
              </a:rPr>
              <a:t>typecasting.For</a:t>
            </a:r>
            <a:r>
              <a:rPr lang="en-IN" dirty="0">
                <a:latin typeface="Times New Roman" panose="02020603050405020304" pitchFamily="18" charset="0"/>
                <a:cs typeface="Times New Roman" panose="02020603050405020304" pitchFamily="18" charset="0"/>
              </a:rPr>
              <a:t> more details on typecasting refer </a:t>
            </a:r>
            <a:r>
              <a:rPr lang="en-IN" u="sng" dirty="0">
                <a:latin typeface="Times New Roman" panose="02020603050405020304" pitchFamily="18" charset="0"/>
                <a:cs typeface="Times New Roman" panose="02020603050405020304" pitchFamily="18" charset="0"/>
                <a:hlinkClick r:id="rId2"/>
              </a:rPr>
              <a:t>this</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8238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1226B2-CEC2-C1F3-35A6-04FADC593C74}"/>
              </a:ext>
            </a:extLst>
          </p:cNvPr>
          <p:cNvSpPr txBox="1"/>
          <p:nvPr/>
        </p:nvSpPr>
        <p:spPr>
          <a:xfrm>
            <a:off x="283779" y="273269"/>
            <a:ext cx="11529849" cy="6463308"/>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Taking input from console in Python</a:t>
            </a: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What is Console in Python?</a:t>
            </a:r>
            <a:r>
              <a:rPr lang="en-IN" dirty="0">
                <a:latin typeface="Times New Roman" panose="02020603050405020304" pitchFamily="18" charset="0"/>
                <a:cs typeface="Times New Roman" panose="02020603050405020304" pitchFamily="18" charset="0"/>
              </a:rPr>
              <a:t> Console (also called Shell) is basically a command line interpreter that takes input from the user </a:t>
            </a:r>
            <a:r>
              <a:rPr lang="en-IN" dirty="0" err="1">
                <a:latin typeface="Times New Roman" panose="02020603050405020304" pitchFamily="18" charset="0"/>
                <a:cs typeface="Times New Roman" panose="02020603050405020304" pitchFamily="18" charset="0"/>
              </a:rPr>
              <a:t>i.e</a:t>
            </a:r>
            <a:r>
              <a:rPr lang="en-IN" dirty="0">
                <a:latin typeface="Times New Roman" panose="02020603050405020304" pitchFamily="18" charset="0"/>
                <a:cs typeface="Times New Roman" panose="02020603050405020304" pitchFamily="18" charset="0"/>
              </a:rPr>
              <a:t> one command at a time and interprets it. If it is error free then it runs the command and gives required output otherwise shows the error message.</a:t>
            </a:r>
          </a:p>
          <a:p>
            <a:endParaRPr lang="en-IN" b="1" dirty="0">
              <a:solidFill>
                <a:schemeClr val="accent1"/>
              </a:solidFill>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Taking multiple inputs from user in Python</a:t>
            </a:r>
          </a:p>
          <a:p>
            <a:endParaRPr lang="en-IN" b="1" dirty="0">
              <a:solidFill>
                <a:schemeClr val="accent1"/>
              </a:solidFill>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The developer often wants a user to enter multiple values or inputs in one line. In C++/C user can take multiple inputs in one line using </a:t>
            </a:r>
            <a:r>
              <a:rPr lang="en-IN" dirty="0" err="1">
                <a:latin typeface="Times New Roman" panose="02020603050405020304" pitchFamily="18" charset="0"/>
                <a:cs typeface="Times New Roman" panose="02020603050405020304" pitchFamily="18" charset="0"/>
              </a:rPr>
              <a:t>scanf</a:t>
            </a:r>
            <a:r>
              <a:rPr lang="en-IN" dirty="0">
                <a:latin typeface="Times New Roman" panose="02020603050405020304" pitchFamily="18" charset="0"/>
                <a:cs typeface="Times New Roman" panose="02020603050405020304" pitchFamily="18" charset="0"/>
              </a:rPr>
              <a:t> but in Python user can take multiple values or inputs in one line by two methods. </a:t>
            </a:r>
          </a:p>
          <a:p>
            <a:pPr fontAlgn="base"/>
            <a:endParaRPr lang="en-IN"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split() method</a:t>
            </a:r>
          </a:p>
          <a:p>
            <a:pPr marL="285750" indent="-285750" fontAlgn="base">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Using List comprehension</a:t>
            </a:r>
          </a:p>
          <a:p>
            <a:pPr marL="285750" indent="-285750" fontAlgn="base">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Using</a:t>
            </a:r>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hlinkClick r:id="rId2"/>
              </a:rPr>
              <a:t>split()</a:t>
            </a:r>
            <a:r>
              <a:rPr lang="en-IN" b="1" dirty="0">
                <a:latin typeface="Times New Roman" panose="02020603050405020304" pitchFamily="18" charset="0"/>
                <a:cs typeface="Times New Roman" panose="02020603050405020304" pitchFamily="18" charset="0"/>
              </a:rPr>
              <a:t> </a:t>
            </a:r>
            <a:r>
              <a:rPr lang="en-IN" b="1" dirty="0">
                <a:solidFill>
                  <a:schemeClr val="accent1"/>
                </a:solidFill>
                <a:latin typeface="Times New Roman" panose="02020603050405020304" pitchFamily="18" charset="0"/>
                <a:cs typeface="Times New Roman" panose="02020603050405020304" pitchFamily="18" charset="0"/>
              </a:rPr>
              <a:t>method</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This function helps in getting multiple inputs from users. It breaks the given input by the specified separator. If a separator is not provided then any white space is a separator. Generally, users use a split() method to split a Python string but one can use it in taking multiple inputs.</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Syntax :</a:t>
            </a:r>
            <a:r>
              <a:rPr lang="en-IN" dirty="0">
                <a:latin typeface="Times New Roman" panose="02020603050405020304" pitchFamily="18" charset="0"/>
                <a:cs typeface="Times New Roman" panose="02020603050405020304" pitchFamily="18" charset="0"/>
              </a:rPr>
              <a:t>  input().split(separator, </a:t>
            </a:r>
            <a:r>
              <a:rPr lang="en-IN" dirty="0" err="1">
                <a:latin typeface="Times New Roman" panose="02020603050405020304" pitchFamily="18" charset="0"/>
                <a:cs typeface="Times New Roman" panose="02020603050405020304" pitchFamily="18" charset="0"/>
              </a:rPr>
              <a:t>maxsplit</a:t>
            </a:r>
            <a:r>
              <a:rPr lang="en-IN" dirty="0">
                <a:latin typeface="Times New Roman" panose="02020603050405020304" pitchFamily="18" charset="0"/>
                <a:cs typeface="Times New Roman" panose="02020603050405020304" pitchFamily="18" charset="0"/>
              </a:rPr>
              <a:t>)</a:t>
            </a:r>
          </a:p>
          <a:p>
            <a:endParaRPr lang="en-IN" b="1" dirty="0">
              <a:solidFill>
                <a:schemeClr val="accent1"/>
              </a:solidFill>
              <a:latin typeface="Times New Roman" panose="02020603050405020304" pitchFamily="18" charset="0"/>
              <a:cs typeface="Times New Roman" panose="02020603050405020304" pitchFamily="18" charset="0"/>
            </a:endParaRPr>
          </a:p>
          <a:p>
            <a:endParaRPr lang="en-IN" b="1" dirty="0">
              <a:solidFill>
                <a:schemeClr val="accent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4566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27ABE-8341-C6F5-B011-7BA1018538DC}"/>
              </a:ext>
            </a:extLst>
          </p:cNvPr>
          <p:cNvSpPr txBox="1"/>
          <p:nvPr/>
        </p:nvSpPr>
        <p:spPr>
          <a:xfrm>
            <a:off x="451945" y="399393"/>
            <a:ext cx="6144631" cy="5909310"/>
          </a:xfrm>
          <a:prstGeom prst="rect">
            <a:avLst/>
          </a:prstGeom>
          <a:noFill/>
        </p:spPr>
        <p:txBody>
          <a:bodyPr wrap="none" rtlCol="0">
            <a:spAutoFit/>
          </a:bodyPr>
          <a:lstStyle/>
          <a:p>
            <a:pPr fontAlgn="base"/>
            <a:r>
              <a:rPr lang="en-IN" dirty="0">
                <a:solidFill>
                  <a:schemeClr val="accent1"/>
                </a:solidFill>
                <a:latin typeface="Times New Roman" panose="02020603050405020304" pitchFamily="18" charset="0"/>
                <a:cs typeface="Times New Roman" panose="02020603050405020304" pitchFamily="18" charset="0"/>
              </a:rPr>
              <a:t># Python program showing how to multiple input using split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taking two inputs at a time</a:t>
            </a:r>
          </a:p>
          <a:p>
            <a:pPr fontAlgn="base"/>
            <a:r>
              <a:rPr lang="en-IN" dirty="0">
                <a:latin typeface="Times New Roman" panose="02020603050405020304" pitchFamily="18" charset="0"/>
                <a:cs typeface="Times New Roman" panose="02020603050405020304" pitchFamily="18" charset="0"/>
              </a:rPr>
              <a:t>x, y = input("Enter two values: ").split()</a:t>
            </a:r>
          </a:p>
          <a:p>
            <a:pPr fontAlgn="base"/>
            <a:r>
              <a:rPr lang="en-IN" dirty="0">
                <a:latin typeface="Times New Roman" panose="02020603050405020304" pitchFamily="18" charset="0"/>
                <a:cs typeface="Times New Roman" panose="02020603050405020304" pitchFamily="18" charset="0"/>
              </a:rPr>
              <a:t>print("Number of boys: ", x)</a:t>
            </a:r>
          </a:p>
          <a:p>
            <a:pPr fontAlgn="base"/>
            <a:r>
              <a:rPr lang="en-IN" dirty="0">
                <a:latin typeface="Times New Roman" panose="02020603050405020304" pitchFamily="18" charset="0"/>
                <a:cs typeface="Times New Roman" panose="02020603050405020304" pitchFamily="18" charset="0"/>
              </a:rPr>
              <a:t>print("Number of girls: ", y)</a:t>
            </a:r>
          </a:p>
          <a:p>
            <a:pPr fontAlgn="base"/>
            <a:r>
              <a:rPr lang="en-IN" dirty="0">
                <a:latin typeface="Times New Roman" panose="02020603050405020304" pitchFamily="18" charset="0"/>
                <a:cs typeface="Times New Roman" panose="02020603050405020304" pitchFamily="18" charset="0"/>
              </a:rPr>
              <a:t>print()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taking three inputs at a time</a:t>
            </a:r>
          </a:p>
          <a:p>
            <a:pPr fontAlgn="base"/>
            <a:r>
              <a:rPr lang="en-IN" dirty="0">
                <a:latin typeface="Times New Roman" panose="02020603050405020304" pitchFamily="18" charset="0"/>
                <a:cs typeface="Times New Roman" panose="02020603050405020304" pitchFamily="18" charset="0"/>
              </a:rPr>
              <a:t>x, y, z = input("Enter three values: ").split()</a:t>
            </a:r>
          </a:p>
          <a:p>
            <a:pPr fontAlgn="base"/>
            <a:r>
              <a:rPr lang="en-IN" dirty="0">
                <a:latin typeface="Times New Roman" panose="02020603050405020304" pitchFamily="18" charset="0"/>
                <a:cs typeface="Times New Roman" panose="02020603050405020304" pitchFamily="18" charset="0"/>
              </a:rPr>
              <a:t>print("Total number of students: ", x)</a:t>
            </a:r>
          </a:p>
          <a:p>
            <a:pPr fontAlgn="base"/>
            <a:r>
              <a:rPr lang="en-IN" dirty="0">
                <a:latin typeface="Times New Roman" panose="02020603050405020304" pitchFamily="18" charset="0"/>
                <a:cs typeface="Times New Roman" panose="02020603050405020304" pitchFamily="18" charset="0"/>
              </a:rPr>
              <a:t>print("Number of boys is : ", y)</a:t>
            </a:r>
          </a:p>
          <a:p>
            <a:pPr fontAlgn="base"/>
            <a:r>
              <a:rPr lang="en-IN" dirty="0">
                <a:latin typeface="Times New Roman" panose="02020603050405020304" pitchFamily="18" charset="0"/>
                <a:cs typeface="Times New Roman" panose="02020603050405020304" pitchFamily="18" charset="0"/>
              </a:rPr>
              <a:t>print("Number of girls is : ", z)</a:t>
            </a:r>
          </a:p>
          <a:p>
            <a:pPr fontAlgn="base"/>
            <a:r>
              <a:rPr lang="en-IN" dirty="0">
                <a:latin typeface="Times New Roman" panose="02020603050405020304" pitchFamily="18" charset="0"/>
                <a:cs typeface="Times New Roman" panose="02020603050405020304" pitchFamily="18" charset="0"/>
              </a:rPr>
              <a:t>print()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taking two inputs at a time</a:t>
            </a:r>
          </a:p>
          <a:p>
            <a:pPr fontAlgn="base"/>
            <a:r>
              <a:rPr lang="en-IN" dirty="0">
                <a:latin typeface="Times New Roman" panose="02020603050405020304" pitchFamily="18" charset="0"/>
                <a:cs typeface="Times New Roman" panose="02020603050405020304" pitchFamily="18" charset="0"/>
              </a:rPr>
              <a:t>a, b = input("Enter two values: ").split()</a:t>
            </a:r>
          </a:p>
          <a:p>
            <a:pPr fontAlgn="base"/>
            <a:r>
              <a:rPr lang="en-IN" dirty="0">
                <a:latin typeface="Times New Roman" panose="02020603050405020304" pitchFamily="18" charset="0"/>
                <a:cs typeface="Times New Roman" panose="02020603050405020304" pitchFamily="18" charset="0"/>
              </a:rPr>
              <a:t>print("First number is {} and second number is {}".format(a, b))</a:t>
            </a:r>
          </a:p>
          <a:p>
            <a:pPr fontAlgn="base"/>
            <a:r>
              <a:rPr lang="en-IN" dirty="0">
                <a:latin typeface="Times New Roman" panose="02020603050405020304" pitchFamily="18" charset="0"/>
                <a:cs typeface="Times New Roman" panose="02020603050405020304" pitchFamily="18" charset="0"/>
              </a:rPr>
              <a:t>print()</a:t>
            </a:r>
          </a:p>
          <a:p>
            <a:pPr fontAlgn="base"/>
            <a:r>
              <a:rPr lang="en-IN"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93265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DE421-79B2-48E2-00D6-B0001E9449A3}"/>
              </a:ext>
            </a:extLst>
          </p:cNvPr>
          <p:cNvSpPr txBox="1"/>
          <p:nvPr/>
        </p:nvSpPr>
        <p:spPr>
          <a:xfrm>
            <a:off x="388883" y="367862"/>
            <a:ext cx="11204027" cy="7571303"/>
          </a:xfrm>
          <a:prstGeom prst="rect">
            <a:avLst/>
          </a:prstGeom>
          <a:noFill/>
        </p:spPr>
        <p:txBody>
          <a:bodyPr wrap="square" rtlCol="0">
            <a:spAutoFit/>
          </a:bodyPr>
          <a:lstStyle/>
          <a:p>
            <a:pPr fontAlgn="base"/>
            <a:r>
              <a:rPr lang="en-IN" dirty="0">
                <a:latin typeface="Times New Roman" panose="02020603050405020304" pitchFamily="18" charset="0"/>
                <a:cs typeface="Times New Roman" panose="02020603050405020304" pitchFamily="18" charset="0"/>
              </a:rPr>
              <a:t># taking multiple inputs at a time and type casting using list() function</a:t>
            </a:r>
          </a:p>
          <a:p>
            <a:pPr fontAlgn="base"/>
            <a:r>
              <a:rPr lang="en-IN" dirty="0">
                <a:latin typeface="Times New Roman" panose="02020603050405020304" pitchFamily="18" charset="0"/>
                <a:cs typeface="Times New Roman" panose="02020603050405020304" pitchFamily="18" charset="0"/>
              </a:rPr>
              <a:t>x = list(map(int, input("Enter multiple values: ").split()))</a:t>
            </a:r>
          </a:p>
          <a:p>
            <a:pPr fontAlgn="base"/>
            <a:r>
              <a:rPr lang="en-IN" dirty="0">
                <a:latin typeface="Times New Roman" panose="02020603050405020304" pitchFamily="18" charset="0"/>
                <a:cs typeface="Times New Roman" panose="02020603050405020304" pitchFamily="18" charset="0"/>
              </a:rPr>
              <a:t>print("List of students: ", x)</a:t>
            </a:r>
          </a:p>
          <a:p>
            <a:pPr fontAlgn="base"/>
            <a:endParaRPr lang="en-IN" dirty="0">
              <a:latin typeface="Times New Roman" panose="02020603050405020304" pitchFamily="18" charset="0"/>
              <a:cs typeface="Times New Roman" panose="02020603050405020304" pitchFamily="18" charset="0"/>
            </a:endParaRPr>
          </a:p>
          <a:p>
            <a:pPr marL="285750" indent="-285750" fontAlgn="base">
              <a:buFont typeface="Wingdings" pitchFamily="2" charset="2"/>
              <a:buChar char="§"/>
            </a:pPr>
            <a:r>
              <a:rPr lang="en-IN" b="1" dirty="0">
                <a:solidFill>
                  <a:schemeClr val="accent2"/>
                </a:solidFill>
                <a:latin typeface="Times New Roman" panose="02020603050405020304" pitchFamily="18" charset="0"/>
                <a:cs typeface="Times New Roman" panose="02020603050405020304" pitchFamily="18" charset="0"/>
              </a:rPr>
              <a:t>Using </a:t>
            </a:r>
            <a:r>
              <a:rPr lang="en-IN" b="1" dirty="0">
                <a:solidFill>
                  <a:schemeClr val="accent2"/>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List comprehension</a:t>
            </a:r>
            <a:r>
              <a:rPr lang="en-IN" b="1" dirty="0">
                <a:solidFill>
                  <a:schemeClr val="accent2"/>
                </a:solidFill>
                <a:latin typeface="Times New Roman" panose="02020603050405020304" pitchFamily="18" charset="0"/>
                <a:cs typeface="Times New Roman" panose="02020603050405020304" pitchFamily="18" charset="0"/>
              </a:rPr>
              <a:t> :</a:t>
            </a:r>
            <a:r>
              <a:rPr lang="en-IN" dirty="0">
                <a:solidFill>
                  <a:schemeClr val="accent2"/>
                </a:solidFill>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List comprehension is an elegant way to define and create list in Python. We can create lists just like mathematical statements in one line only. It is also used in getting multiple inputs from a user.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Python program showing how to take multiple input using List comprehension</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taking two input at a time</a:t>
            </a:r>
          </a:p>
          <a:p>
            <a:pPr fontAlgn="base"/>
            <a:r>
              <a:rPr lang="en-IN" dirty="0">
                <a:latin typeface="Times New Roman" panose="02020603050405020304" pitchFamily="18" charset="0"/>
                <a:cs typeface="Times New Roman" panose="02020603050405020304" pitchFamily="18" charset="0"/>
              </a:rPr>
              <a:t>x, y = [int(x) for x in input("Enter two values: ").split()]</a:t>
            </a:r>
          </a:p>
          <a:p>
            <a:pPr fontAlgn="base"/>
            <a:r>
              <a:rPr lang="en-IN" dirty="0">
                <a:latin typeface="Times New Roman" panose="02020603050405020304" pitchFamily="18" charset="0"/>
                <a:cs typeface="Times New Roman" panose="02020603050405020304" pitchFamily="18" charset="0"/>
              </a:rPr>
              <a:t>print("First Number is: ", x)</a:t>
            </a:r>
          </a:p>
          <a:p>
            <a:pPr fontAlgn="base"/>
            <a:r>
              <a:rPr lang="en-IN" dirty="0">
                <a:latin typeface="Times New Roman" panose="02020603050405020304" pitchFamily="18" charset="0"/>
                <a:cs typeface="Times New Roman" panose="02020603050405020304" pitchFamily="18" charset="0"/>
              </a:rPr>
              <a:t>print("Second Number is: ", y)</a:t>
            </a:r>
          </a:p>
          <a:p>
            <a:pPr fontAlgn="base"/>
            <a:r>
              <a:rPr lang="en-IN" dirty="0">
                <a:latin typeface="Times New Roman" panose="02020603050405020304" pitchFamily="18" charset="0"/>
                <a:cs typeface="Times New Roman" panose="02020603050405020304" pitchFamily="18" charset="0"/>
              </a:rPr>
              <a:t>print()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taking three input at a time</a:t>
            </a:r>
          </a:p>
          <a:p>
            <a:pPr fontAlgn="base"/>
            <a:r>
              <a:rPr lang="en-IN" dirty="0">
                <a:latin typeface="Times New Roman" panose="02020603050405020304" pitchFamily="18" charset="0"/>
                <a:cs typeface="Times New Roman" panose="02020603050405020304" pitchFamily="18" charset="0"/>
              </a:rPr>
              <a:t>x, y, z = [int(x) for x in input("Enter three values: ").split()]</a:t>
            </a:r>
          </a:p>
          <a:p>
            <a:pPr fontAlgn="base"/>
            <a:r>
              <a:rPr lang="en-IN" dirty="0">
                <a:latin typeface="Times New Roman" panose="02020603050405020304" pitchFamily="18" charset="0"/>
                <a:cs typeface="Times New Roman" panose="02020603050405020304" pitchFamily="18" charset="0"/>
              </a:rPr>
              <a:t>print("First Number is: ", x)</a:t>
            </a:r>
          </a:p>
          <a:p>
            <a:pPr fontAlgn="base"/>
            <a:r>
              <a:rPr lang="en-IN" dirty="0">
                <a:latin typeface="Times New Roman" panose="02020603050405020304" pitchFamily="18" charset="0"/>
                <a:cs typeface="Times New Roman" panose="02020603050405020304" pitchFamily="18" charset="0"/>
              </a:rPr>
              <a:t>print("Second Number is: ", y)</a:t>
            </a:r>
          </a:p>
          <a:p>
            <a:pPr fontAlgn="base"/>
            <a:r>
              <a:rPr lang="en-IN" dirty="0">
                <a:latin typeface="Times New Roman" panose="02020603050405020304" pitchFamily="18" charset="0"/>
                <a:cs typeface="Times New Roman" panose="02020603050405020304" pitchFamily="18" charset="0"/>
              </a:rPr>
              <a:t>print("Third Number is: ", z)</a:t>
            </a:r>
          </a:p>
          <a:p>
            <a:pPr fontAlgn="base"/>
            <a:r>
              <a:rPr lang="en-IN" dirty="0">
                <a:latin typeface="Times New Roman" panose="02020603050405020304" pitchFamily="18" charset="0"/>
                <a:cs typeface="Times New Roman" panose="02020603050405020304" pitchFamily="18" charset="0"/>
              </a:rPr>
              <a:t>print()</a:t>
            </a:r>
          </a:p>
          <a:p>
            <a:pPr fontAlgn="base"/>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pPr fontAlgn="base"/>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3952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5CA1AF-009C-8795-0240-494246B60109}"/>
              </a:ext>
            </a:extLst>
          </p:cNvPr>
          <p:cNvSpPr txBox="1"/>
          <p:nvPr/>
        </p:nvSpPr>
        <p:spPr>
          <a:xfrm>
            <a:off x="315311" y="336331"/>
            <a:ext cx="11456276" cy="5078313"/>
          </a:xfrm>
          <a:prstGeom prst="rect">
            <a:avLst/>
          </a:prstGeom>
          <a:noFill/>
        </p:spPr>
        <p:txBody>
          <a:bodyPr wrap="square" rtlCol="0">
            <a:spAutoFit/>
          </a:bodyPr>
          <a:lstStyle/>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taking two inputs at a time</a:t>
            </a:r>
          </a:p>
          <a:p>
            <a:pPr fontAlgn="base"/>
            <a:r>
              <a:rPr lang="en-IN" dirty="0">
                <a:latin typeface="Times New Roman" panose="02020603050405020304" pitchFamily="18" charset="0"/>
                <a:cs typeface="Times New Roman" panose="02020603050405020304" pitchFamily="18" charset="0"/>
              </a:rPr>
              <a:t>x, y = [int(x) for x in input("Enter two values: ").split()]</a:t>
            </a:r>
          </a:p>
          <a:p>
            <a:pPr fontAlgn="base"/>
            <a:r>
              <a:rPr lang="en-IN" dirty="0">
                <a:latin typeface="Times New Roman" panose="02020603050405020304" pitchFamily="18" charset="0"/>
                <a:cs typeface="Times New Roman" panose="02020603050405020304" pitchFamily="18" charset="0"/>
              </a:rPr>
              <a:t>print("First number is {} and second number is {}".format(x, y))</a:t>
            </a:r>
          </a:p>
          <a:p>
            <a:pPr fontAlgn="base"/>
            <a:r>
              <a:rPr lang="en-IN" dirty="0">
                <a:latin typeface="Times New Roman" panose="02020603050405020304" pitchFamily="18" charset="0"/>
                <a:cs typeface="Times New Roman" panose="02020603050405020304" pitchFamily="18" charset="0"/>
              </a:rPr>
              <a:t>print()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taking multiple inputs at a time</a:t>
            </a:r>
          </a:p>
          <a:p>
            <a:pPr fontAlgn="base"/>
            <a:r>
              <a:rPr lang="en-IN" dirty="0">
                <a:latin typeface="Times New Roman" panose="02020603050405020304" pitchFamily="18" charset="0"/>
                <a:cs typeface="Times New Roman" panose="02020603050405020304" pitchFamily="18" charset="0"/>
              </a:rPr>
              <a:t>x = [int(x) for x in input("Enter multiple values: ").split()]</a:t>
            </a:r>
          </a:p>
          <a:p>
            <a:pPr fontAlgn="base"/>
            <a:r>
              <a:rPr lang="en-IN" dirty="0">
                <a:latin typeface="Times New Roman" panose="02020603050405020304" pitchFamily="18" charset="0"/>
                <a:cs typeface="Times New Roman" panose="02020603050405020304" pitchFamily="18" charset="0"/>
              </a:rPr>
              <a:t>print("Number of list is: ", x)</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Note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above examples take input separated by spaces. In case we wish to take input separated by comma (, ), we can use the following: </a:t>
            </a:r>
          </a:p>
          <a:p>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taking multiple inputs at a time separated by comma</a:t>
            </a:r>
          </a:p>
          <a:p>
            <a:pPr fontAlgn="base"/>
            <a:r>
              <a:rPr lang="en-IN" dirty="0">
                <a:latin typeface="Times New Roman" panose="02020603050405020304" pitchFamily="18" charset="0"/>
                <a:cs typeface="Times New Roman" panose="02020603050405020304" pitchFamily="18" charset="0"/>
              </a:rPr>
              <a:t>x = [int(x) for x in input("Enter multiple value: ").split(",")]</a:t>
            </a:r>
          </a:p>
          <a:p>
            <a:pPr fontAlgn="base"/>
            <a:r>
              <a:rPr lang="en-IN" dirty="0">
                <a:latin typeface="Times New Roman" panose="02020603050405020304" pitchFamily="18" charset="0"/>
                <a:cs typeface="Times New Roman" panose="02020603050405020304" pitchFamily="18" charset="0"/>
              </a:rPr>
              <a:t>print("Number of list is: ", x)</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93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E781D-CE61-C543-8F95-A142103DF670}"/>
              </a:ext>
            </a:extLst>
          </p:cNvPr>
          <p:cNvSpPr txBox="1"/>
          <p:nvPr/>
        </p:nvSpPr>
        <p:spPr>
          <a:xfrm>
            <a:off x="525517" y="546538"/>
            <a:ext cx="10888717" cy="5570756"/>
          </a:xfrm>
          <a:prstGeom prst="rect">
            <a:avLst/>
          </a:prstGeom>
          <a:noFill/>
        </p:spPr>
        <p:txBody>
          <a:bodyPr wrap="square" rtlCol="0">
            <a:spAutoFit/>
          </a:bodyPr>
          <a:lstStyle/>
          <a:p>
            <a:r>
              <a:rPr lang="en-US" dirty="0">
                <a:solidFill>
                  <a:schemeClr val="accent1"/>
                </a:solidFill>
                <a:latin typeface="Times New Roman" panose="02020603050405020304" pitchFamily="18" charset="0"/>
                <a:cs typeface="Times New Roman" panose="02020603050405020304" pitchFamily="18" charset="0"/>
              </a:rPr>
              <a:t>Virtual environment</a:t>
            </a:r>
          </a:p>
          <a:p>
            <a:endParaRPr lang="en-IN" dirty="0"/>
          </a:p>
          <a:p>
            <a:r>
              <a:rPr lang="en-IN" dirty="0" err="1">
                <a:latin typeface="Times New Roman" panose="02020603050405020304" pitchFamily="18" charset="0"/>
                <a:cs typeface="Times New Roman" panose="02020603050405020304" pitchFamily="18" charset="0"/>
              </a:rPr>
              <a:t>virtualenv</a:t>
            </a:r>
            <a:r>
              <a:rPr lang="en-IN" dirty="0">
                <a:latin typeface="Times New Roman" panose="02020603050405020304" pitchFamily="18" charset="0"/>
                <a:cs typeface="Times New Roman" panose="02020603050405020304" pitchFamily="18" charset="0"/>
              </a:rPr>
              <a:t> is used </a:t>
            </a:r>
            <a:r>
              <a:rPr lang="en-IN" b="1" dirty="0">
                <a:latin typeface="Times New Roman" panose="02020603050405020304" pitchFamily="18" charset="0"/>
                <a:cs typeface="Times New Roman" panose="02020603050405020304" pitchFamily="18" charset="0"/>
              </a:rPr>
              <a:t>to manage Python packages for different projects</a:t>
            </a:r>
            <a:r>
              <a:rPr lang="en-IN" dirty="0">
                <a:latin typeface="Times New Roman" panose="02020603050405020304" pitchFamily="18" charset="0"/>
                <a:cs typeface="Times New Roman" panose="02020603050405020304" pitchFamily="18" charset="0"/>
              </a:rPr>
              <a:t>. Using </a:t>
            </a:r>
            <a:r>
              <a:rPr lang="en-IN" dirty="0" err="1">
                <a:latin typeface="Times New Roman" panose="02020603050405020304" pitchFamily="18" charset="0"/>
                <a:cs typeface="Times New Roman" panose="02020603050405020304" pitchFamily="18" charset="0"/>
              </a:rPr>
              <a:t>virtualenv</a:t>
            </a:r>
            <a:r>
              <a:rPr lang="en-IN" dirty="0">
                <a:latin typeface="Times New Roman" panose="02020603050405020304" pitchFamily="18" charset="0"/>
                <a:cs typeface="Times New Roman" panose="02020603050405020304" pitchFamily="18" charset="0"/>
              </a:rPr>
              <a:t> allows you to avoid installing Python packages globally which could break system tools or other projects. You can install </a:t>
            </a:r>
            <a:r>
              <a:rPr lang="en-IN" dirty="0" err="1">
                <a:latin typeface="Times New Roman" panose="02020603050405020304" pitchFamily="18" charset="0"/>
                <a:cs typeface="Times New Roman" panose="02020603050405020304" pitchFamily="18" charset="0"/>
              </a:rPr>
              <a:t>virtualenv</a:t>
            </a:r>
            <a:r>
              <a:rPr lang="en-IN" dirty="0">
                <a:latin typeface="Times New Roman" panose="02020603050405020304" pitchFamily="18" charset="0"/>
                <a:cs typeface="Times New Roman" panose="02020603050405020304" pitchFamily="18" charset="0"/>
              </a:rPr>
              <a:t> using pip.</a:t>
            </a:r>
          </a:p>
          <a:p>
            <a:endParaRPr lang="en-US" dirty="0">
              <a:solidFill>
                <a:schemeClr val="accent1"/>
              </a:solidFill>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Create a virtual environment to isolate our package dependencies locally</a:t>
            </a:r>
          </a:p>
          <a:p>
            <a:pPr lvl="1"/>
            <a:r>
              <a:rPr lang="en-IN" sz="1600" dirty="0">
                <a:latin typeface="Times New Roman" panose="02020603050405020304" pitchFamily="18" charset="0"/>
                <a:cs typeface="Times New Roman" panose="02020603050405020304" pitchFamily="18" charset="0"/>
              </a:rPr>
              <a:t> python3 -m </a:t>
            </a:r>
            <a:r>
              <a:rPr lang="en-IN" sz="1600" dirty="0" err="1">
                <a:latin typeface="Times New Roman" panose="02020603050405020304" pitchFamily="18" charset="0"/>
                <a:cs typeface="Times New Roman" panose="02020603050405020304" pitchFamily="18" charset="0"/>
              </a:rPr>
              <a:t>venv</a:t>
            </a:r>
            <a:r>
              <a:rPr lang="en-IN" sz="1600" dirty="0">
                <a:latin typeface="Times New Roman" panose="02020603050405020304" pitchFamily="18" charset="0"/>
                <a:cs typeface="Times New Roman" panose="02020603050405020304" pitchFamily="18" charset="0"/>
              </a:rPr>
              <a:t> env</a:t>
            </a:r>
          </a:p>
          <a:p>
            <a:pPr lvl="1"/>
            <a:r>
              <a:rPr lang="en-IN" sz="1600" dirty="0">
                <a:latin typeface="Times New Roman" panose="02020603050405020304" pitchFamily="18" charset="0"/>
                <a:cs typeface="Times New Roman" panose="02020603050405020304" pitchFamily="18" charset="0"/>
              </a:rPr>
              <a:t> source env/bin/activate</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On Windows use</a:t>
            </a:r>
          </a:p>
          <a:p>
            <a:r>
              <a:rPr lang="en-IN" sz="1600" dirty="0">
                <a:latin typeface="Times New Roman" panose="02020603050405020304" pitchFamily="18" charset="0"/>
                <a:cs typeface="Times New Roman" panose="02020603050405020304" pitchFamily="18" charset="0"/>
              </a:rPr>
              <a:t>         `env\Scripts\activate`</a:t>
            </a:r>
          </a:p>
          <a:p>
            <a:endParaRPr lang="en-IN" sz="1600" dirty="0">
              <a:solidFill>
                <a:schemeClr val="accent1"/>
              </a:solidFill>
              <a:latin typeface="Times New Roman" panose="02020603050405020304" pitchFamily="18" charset="0"/>
              <a:cs typeface="Times New Roman" panose="02020603050405020304" pitchFamily="18" charset="0"/>
            </a:endParaRPr>
          </a:p>
          <a:p>
            <a:endParaRPr lang="en-IN" sz="1600" dirty="0">
              <a:solidFill>
                <a:schemeClr val="accent1"/>
              </a:solidFill>
              <a:latin typeface="Times New Roman" panose="02020603050405020304" pitchFamily="18" charset="0"/>
              <a:cs typeface="Times New Roman" panose="02020603050405020304" pitchFamily="18" charset="0"/>
            </a:endParaRPr>
          </a:p>
          <a:p>
            <a:r>
              <a:rPr lang="en-US" sz="1600"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Installing </a:t>
            </a:r>
            <a:r>
              <a:rPr lang="en-US" dirty="0" err="1">
                <a:solidFill>
                  <a:schemeClr val="accent1"/>
                </a:solidFill>
                <a:latin typeface="Times New Roman" panose="02020603050405020304" pitchFamily="18" charset="0"/>
                <a:cs typeface="Times New Roman" panose="02020603050405020304" pitchFamily="18" charset="0"/>
              </a:rPr>
              <a:t>Jupyter</a:t>
            </a:r>
            <a:r>
              <a:rPr lang="en-US"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Noteboook</a:t>
            </a:r>
            <a:r>
              <a:rPr lang="en-US" dirty="0">
                <a:solidFill>
                  <a:schemeClr val="accent1"/>
                </a:solidFill>
                <a:latin typeface="Times New Roman" panose="02020603050405020304" pitchFamily="18" charset="0"/>
                <a:cs typeface="Times New Roman" panose="02020603050405020304" pitchFamily="18" charset="0"/>
              </a:rPr>
              <a:t> / VS Code/PyCharm for Windows</a:t>
            </a:r>
          </a:p>
          <a:p>
            <a:endParaRPr lang="en-US" dirty="0">
              <a:solidFill>
                <a:schemeClr val="accent1"/>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Step 1 – Type </a:t>
            </a:r>
            <a:r>
              <a:rPr lang="en-US" sz="1600" dirty="0" err="1">
                <a:latin typeface="Times New Roman" panose="02020603050405020304" pitchFamily="18" charset="0"/>
                <a:cs typeface="Times New Roman" panose="02020603050405020304" pitchFamily="18" charset="0"/>
              </a:rPr>
              <a:t>pycharm</a:t>
            </a:r>
            <a:r>
              <a:rPr lang="en-US" sz="1600" dirty="0">
                <a:latin typeface="Times New Roman" panose="02020603050405020304" pitchFamily="18" charset="0"/>
                <a:cs typeface="Times New Roman" panose="02020603050405020304" pitchFamily="18" charset="0"/>
              </a:rPr>
              <a:t> download in the browser.</a:t>
            </a:r>
          </a:p>
          <a:p>
            <a:r>
              <a:rPr lang="en-US" sz="1600" dirty="0">
                <a:latin typeface="Times New Roman" panose="02020603050405020304" pitchFamily="18" charset="0"/>
                <a:cs typeface="Times New Roman" panose="02020603050405020304" pitchFamily="18" charset="0"/>
              </a:rPr>
              <a:t>Step 2 - Click on first link</a:t>
            </a:r>
          </a:p>
          <a:p>
            <a:r>
              <a:rPr lang="en-US" sz="1600" dirty="0">
                <a:latin typeface="Times New Roman" panose="02020603050405020304" pitchFamily="18" charset="0"/>
                <a:cs typeface="Times New Roman" panose="02020603050405020304" pitchFamily="18" charset="0"/>
              </a:rPr>
              <a:t>Step. 3 – download </a:t>
            </a:r>
            <a:r>
              <a:rPr lang="en-IN" sz="1600" dirty="0">
                <a:solidFill>
                  <a:srgbClr val="19191C"/>
                </a:solidFill>
                <a:latin typeface="JetBrains Sans"/>
              </a:rPr>
              <a:t>Community version.</a:t>
            </a:r>
            <a:endParaRPr lang="en-US" sz="1600" dirty="0">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5489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1DBBB-1A49-DD61-A942-D95CC1F68B4E}"/>
              </a:ext>
            </a:extLst>
          </p:cNvPr>
          <p:cNvSpPr txBox="1"/>
          <p:nvPr/>
        </p:nvSpPr>
        <p:spPr>
          <a:xfrm>
            <a:off x="325821" y="325821"/>
            <a:ext cx="11477296" cy="5909310"/>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How to print without newline in Python?</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Generally, people switching from C/C++ to Python wonder how to print two or more variables or statements without going into a new line in python. Since the python print() function by default ends with a newline. Python has a predefined format if you use print(</a:t>
            </a:r>
            <a:r>
              <a:rPr lang="en-IN" dirty="0" err="1">
                <a:latin typeface="Times New Roman" panose="02020603050405020304" pitchFamily="18" charset="0"/>
                <a:cs typeface="Times New Roman" panose="02020603050405020304" pitchFamily="18" charset="0"/>
              </a:rPr>
              <a:t>a_variable</a:t>
            </a:r>
            <a:r>
              <a:rPr lang="en-IN" dirty="0">
                <a:latin typeface="Times New Roman" panose="02020603050405020304" pitchFamily="18" charset="0"/>
                <a:cs typeface="Times New Roman" panose="02020603050405020304" pitchFamily="18" charset="0"/>
              </a:rPr>
              <a:t>) then it will </a:t>
            </a:r>
            <a:r>
              <a:rPr lang="en-IN" b="1" dirty="0">
                <a:latin typeface="Times New Roman" panose="02020603050405020304" pitchFamily="18" charset="0"/>
                <a:cs typeface="Times New Roman" panose="02020603050405020304" pitchFamily="18" charset="0"/>
              </a:rPr>
              <a:t>go to the next line automatically.</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 - </a:t>
            </a:r>
          </a:p>
          <a:p>
            <a:pPr fontAlgn="base"/>
            <a:r>
              <a:rPr lang="en-IN" dirty="0">
                <a:latin typeface="Times New Roman" panose="02020603050405020304" pitchFamily="18" charset="0"/>
                <a:cs typeface="Times New Roman" panose="02020603050405020304" pitchFamily="18" charset="0"/>
              </a:rPr>
              <a:t>print(”python")</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hellopython</a:t>
            </a:r>
            <a:r>
              <a:rPr lang="en-IN" dirty="0">
                <a:latin typeface="Times New Roman" panose="02020603050405020304" pitchFamily="18" charset="0"/>
                <a:cs typeface="Times New Roman" panose="02020603050405020304" pitchFamily="18" charset="0"/>
              </a:rPr>
              <a:t>")</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But sometimes it may happen that we don’t want to go to the next line but want to print on the same line. So what we can do?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Ex - </a:t>
            </a:r>
          </a:p>
          <a:p>
            <a:pPr fontAlgn="base"/>
            <a:r>
              <a:rPr lang="en-IN" dirty="0">
                <a:latin typeface="Times New Roman" panose="02020603050405020304" pitchFamily="18" charset="0"/>
                <a:cs typeface="Times New Roman" panose="02020603050405020304" pitchFamily="18" charset="0"/>
              </a:rPr>
              <a:t>Input : print(”python") print(”</a:t>
            </a:r>
            <a:r>
              <a:rPr lang="en-IN" dirty="0" err="1">
                <a:latin typeface="Times New Roman" panose="02020603050405020304" pitchFamily="18" charset="0"/>
                <a:cs typeface="Times New Roman" panose="02020603050405020304" pitchFamily="18" charset="0"/>
              </a:rPr>
              <a:t>hellopython</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Output : python </a:t>
            </a:r>
            <a:r>
              <a:rPr lang="en-IN" dirty="0" err="1">
                <a:latin typeface="Times New Roman" panose="02020603050405020304" pitchFamily="18" charset="0"/>
                <a:cs typeface="Times New Roman" panose="02020603050405020304" pitchFamily="18" charset="0"/>
              </a:rPr>
              <a:t>hellopython</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Input : a = [1, 2, 3, 4]</a:t>
            </a:r>
          </a:p>
          <a:p>
            <a:pPr fontAlgn="base"/>
            <a:r>
              <a:rPr lang="en-IN" dirty="0">
                <a:latin typeface="Times New Roman" panose="02020603050405020304" pitchFamily="18" charset="0"/>
                <a:cs typeface="Times New Roman" panose="02020603050405020304" pitchFamily="18" charset="0"/>
              </a:rPr>
              <a:t>Output : 1 2 3 4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The solution discussed here is totally dependent on the python version you are using.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47150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866A2B-A899-D791-CF79-049C1C1DE664}"/>
              </a:ext>
            </a:extLst>
          </p:cNvPr>
          <p:cNvSpPr txBox="1"/>
          <p:nvPr/>
        </p:nvSpPr>
        <p:spPr>
          <a:xfrm>
            <a:off x="325821" y="525517"/>
            <a:ext cx="8884163" cy="5355312"/>
          </a:xfrm>
          <a:prstGeom prst="rect">
            <a:avLst/>
          </a:prstGeom>
          <a:noFill/>
        </p:spPr>
        <p:txBody>
          <a:bodyPr wrap="none" rtlCol="0">
            <a:spAutoFit/>
          </a:bodyPr>
          <a:lstStyle/>
          <a:p>
            <a:r>
              <a:rPr lang="en-IN" b="1" dirty="0">
                <a:solidFill>
                  <a:schemeClr val="accent1"/>
                </a:solidFill>
                <a:latin typeface="Times New Roman" panose="02020603050405020304" pitchFamily="18" charset="0"/>
                <a:cs typeface="Times New Roman" panose="02020603050405020304" pitchFamily="18" charset="0"/>
              </a:rPr>
              <a:t>Print without newline in Python 2.x</a:t>
            </a:r>
          </a:p>
          <a:p>
            <a:pPr fontAlgn="base"/>
            <a:endParaRPr lang="en-IN" b="1"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Python 2 code for printing on the same line printing python and </a:t>
            </a:r>
            <a:r>
              <a:rPr lang="en-IN" dirty="0" err="1">
                <a:latin typeface="Times New Roman" panose="02020603050405020304" pitchFamily="18" charset="0"/>
                <a:cs typeface="Times New Roman" panose="02020603050405020304" pitchFamily="18" charset="0"/>
              </a:rPr>
              <a:t>hellopython</a:t>
            </a:r>
            <a:r>
              <a:rPr lang="en-IN" dirty="0">
                <a:latin typeface="Times New Roman" panose="02020603050405020304" pitchFamily="18" charset="0"/>
                <a:cs typeface="Times New Roman" panose="02020603050405020304" pitchFamily="18" charset="0"/>
              </a:rPr>
              <a:t> in the same line</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print(”python"),</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hellopython</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array</a:t>
            </a:r>
          </a:p>
          <a:p>
            <a:pPr fontAlgn="base"/>
            <a:r>
              <a:rPr lang="en-IN" dirty="0">
                <a:latin typeface="Times New Roman" panose="02020603050405020304" pitchFamily="18" charset="0"/>
                <a:cs typeface="Times New Roman" panose="02020603050405020304" pitchFamily="18" charset="0"/>
              </a:rPr>
              <a:t>a = [1, 2, 3, 4]</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printing a element in same</a:t>
            </a:r>
          </a:p>
          <a:p>
            <a:pPr fontAlgn="base"/>
            <a:r>
              <a:rPr lang="en-IN" dirty="0">
                <a:latin typeface="Times New Roman" panose="02020603050405020304" pitchFamily="18" charset="0"/>
                <a:cs typeface="Times New Roman" panose="02020603050405020304" pitchFamily="18" charset="0"/>
              </a:rPr>
              <a:t># line</a:t>
            </a:r>
          </a:p>
          <a:p>
            <a:pPr fontAlgn="base"/>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range(4):</a:t>
            </a:r>
          </a:p>
          <a:p>
            <a:pPr fontAlgn="base"/>
            <a:r>
              <a:rPr lang="en-IN" dirty="0">
                <a:latin typeface="Times New Roman" panose="02020603050405020304" pitchFamily="18" charset="0"/>
                <a:cs typeface="Times New Roman" panose="02020603050405020304" pitchFamily="18" charset="0"/>
              </a:rPr>
              <a:t>    print(a[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Output – </a:t>
            </a:r>
          </a:p>
          <a:p>
            <a:pPr fontAlgn="base"/>
            <a:r>
              <a:rPr lang="en-IN" dirty="0">
                <a:latin typeface="Times New Roman" panose="02020603050405020304" pitchFamily="18" charset="0"/>
                <a:cs typeface="Times New Roman" panose="02020603050405020304" pitchFamily="18" charset="0"/>
              </a:rPr>
              <a:t>python </a:t>
            </a:r>
            <a:r>
              <a:rPr lang="en-IN" dirty="0" err="1">
                <a:latin typeface="Times New Roman" panose="02020603050405020304" pitchFamily="18" charset="0"/>
                <a:cs typeface="Times New Roman" panose="02020603050405020304" pitchFamily="18" charset="0"/>
              </a:rPr>
              <a:t>hellopython</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1 2 3 4</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33586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DABC0E-7785-9F9F-9393-74BCBA51D488}"/>
              </a:ext>
            </a:extLst>
          </p:cNvPr>
          <p:cNvSpPr txBox="1"/>
          <p:nvPr/>
        </p:nvSpPr>
        <p:spPr>
          <a:xfrm>
            <a:off x="336331" y="346841"/>
            <a:ext cx="5147563" cy="5632311"/>
          </a:xfrm>
          <a:prstGeom prst="rect">
            <a:avLst/>
          </a:prstGeom>
          <a:noFill/>
        </p:spPr>
        <p:txBody>
          <a:bodyPr wrap="none" rtlCol="0">
            <a:spAutoFit/>
          </a:bodyPr>
          <a:lstStyle/>
          <a:p>
            <a:r>
              <a:rPr lang="en-IN" b="1" dirty="0">
                <a:solidFill>
                  <a:schemeClr val="accent1"/>
                </a:solidFill>
                <a:latin typeface="Times New Roman" panose="02020603050405020304" pitchFamily="18" charset="0"/>
                <a:cs typeface="Times New Roman" panose="02020603050405020304" pitchFamily="18" charset="0"/>
              </a:rPr>
              <a:t>Print without newline in Python 3.x</a:t>
            </a:r>
          </a:p>
          <a:p>
            <a:endParaRPr lang="en-US"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Python 3 code for printing on the same line printing</a:t>
            </a:r>
          </a:p>
          <a:p>
            <a:pPr fontAlgn="base"/>
            <a:r>
              <a:rPr lang="en-IN" dirty="0">
                <a:latin typeface="Times New Roman" panose="02020603050405020304" pitchFamily="18" charset="0"/>
                <a:cs typeface="Times New Roman" panose="02020603050405020304" pitchFamily="18" charset="0"/>
              </a:rPr>
              <a:t># python and </a:t>
            </a:r>
            <a:r>
              <a:rPr lang="en-IN" dirty="0" err="1">
                <a:latin typeface="Times New Roman" panose="02020603050405020304" pitchFamily="18" charset="0"/>
                <a:cs typeface="Times New Roman" panose="02020603050405020304" pitchFamily="18" charset="0"/>
              </a:rPr>
              <a:t>hellopython</a:t>
            </a:r>
            <a:r>
              <a:rPr lang="en-IN" dirty="0">
                <a:latin typeface="Times New Roman" panose="02020603050405020304" pitchFamily="18" charset="0"/>
                <a:cs typeface="Times New Roman" panose="02020603050405020304" pitchFamily="18" charset="0"/>
              </a:rPr>
              <a:t> in the same line</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print(”hello", end ="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hellopython</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array</a:t>
            </a:r>
          </a:p>
          <a:p>
            <a:pPr fontAlgn="base"/>
            <a:r>
              <a:rPr lang="en-IN" dirty="0">
                <a:latin typeface="Times New Roman" panose="02020603050405020304" pitchFamily="18" charset="0"/>
                <a:cs typeface="Times New Roman" panose="02020603050405020304" pitchFamily="18" charset="0"/>
              </a:rPr>
              <a:t>a = [1, 2, 3, 4]</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printing a element in same</a:t>
            </a:r>
          </a:p>
          <a:p>
            <a:pPr fontAlgn="base"/>
            <a:r>
              <a:rPr lang="en-IN" dirty="0">
                <a:latin typeface="Times New Roman" panose="02020603050405020304" pitchFamily="18" charset="0"/>
                <a:cs typeface="Times New Roman" panose="02020603050405020304" pitchFamily="18" charset="0"/>
              </a:rPr>
              <a:t># line</a:t>
            </a:r>
          </a:p>
          <a:p>
            <a:pPr fontAlgn="base"/>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range(4):</a:t>
            </a:r>
          </a:p>
          <a:p>
            <a:pPr fontAlgn="base"/>
            <a:r>
              <a:rPr lang="en-IN" dirty="0">
                <a:latin typeface="Times New Roman" panose="02020603050405020304" pitchFamily="18" charset="0"/>
                <a:cs typeface="Times New Roman" panose="02020603050405020304" pitchFamily="18" charset="0"/>
              </a:rPr>
              <a:t>    print(a[</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end ="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python </a:t>
            </a:r>
            <a:r>
              <a:rPr lang="en-IN" dirty="0" err="1">
                <a:latin typeface="Times New Roman" panose="02020603050405020304" pitchFamily="18" charset="0"/>
                <a:cs typeface="Times New Roman" panose="02020603050405020304" pitchFamily="18" charset="0"/>
              </a:rPr>
              <a:t>hellopython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1 2 3 4</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9546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4A7856-05DB-90C9-3499-4747874D770A}"/>
              </a:ext>
            </a:extLst>
          </p:cNvPr>
          <p:cNvSpPr txBox="1"/>
          <p:nvPr/>
        </p:nvSpPr>
        <p:spPr>
          <a:xfrm>
            <a:off x="294290" y="388883"/>
            <a:ext cx="5912837" cy="3970318"/>
          </a:xfrm>
          <a:prstGeom prst="rect">
            <a:avLst/>
          </a:prstGeom>
          <a:noFill/>
        </p:spPr>
        <p:txBody>
          <a:bodyPr wrap="none" rtlCol="0">
            <a:spAutoFit/>
          </a:bodyPr>
          <a:lstStyle/>
          <a:p>
            <a:r>
              <a:rPr lang="en-IN" b="1" dirty="0">
                <a:solidFill>
                  <a:schemeClr val="accent1"/>
                </a:solidFill>
                <a:latin typeface="Times New Roman" panose="02020603050405020304" pitchFamily="18" charset="0"/>
                <a:cs typeface="Times New Roman" panose="02020603050405020304" pitchFamily="18" charset="0"/>
              </a:rPr>
              <a:t>Print without newline in Python 3.x without using for loop</a:t>
            </a:r>
          </a:p>
          <a:p>
            <a:endParaRPr lang="en-US" dirty="0">
              <a:solidFill>
                <a:schemeClr val="accent1"/>
              </a:solidFill>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Print without newline in Python 3.x without using for loop</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l=[1,2,3,4,5,6]</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using * symbol prints the list</a:t>
            </a:r>
          </a:p>
          <a:p>
            <a:pPr fontAlgn="base"/>
            <a:r>
              <a:rPr lang="en-IN" dirty="0">
                <a:latin typeface="Times New Roman" panose="02020603050405020304" pitchFamily="18" charset="0"/>
                <a:cs typeface="Times New Roman" panose="02020603050405020304" pitchFamily="18" charset="0"/>
              </a:rPr>
              <a:t># elements in a single line</a:t>
            </a:r>
          </a:p>
          <a:p>
            <a:pPr fontAlgn="base"/>
            <a:r>
              <a:rPr lang="en-IN" dirty="0">
                <a:latin typeface="Times New Roman" panose="02020603050405020304" pitchFamily="18" charset="0"/>
                <a:cs typeface="Times New Roman" panose="02020603050405020304" pitchFamily="18" charset="0"/>
              </a:rPr>
              <a:t>print(*l)</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#This code is contributed by anuragsingh1022</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Output - </a:t>
            </a:r>
            <a:r>
              <a:rPr lang="en-IN" dirty="0">
                <a:latin typeface="Times New Roman" panose="02020603050405020304" pitchFamily="18" charset="0"/>
                <a:cs typeface="Times New Roman" panose="02020603050405020304" pitchFamily="18" charset="0"/>
              </a:rPr>
              <a:t>1 2 3 4 5 6</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7053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4ECE7-EFCE-A753-459C-C9D4023DD8BA}"/>
              </a:ext>
            </a:extLst>
          </p:cNvPr>
          <p:cNvSpPr txBox="1"/>
          <p:nvPr/>
        </p:nvSpPr>
        <p:spPr>
          <a:xfrm>
            <a:off x="420414" y="462455"/>
            <a:ext cx="11204027" cy="6801862"/>
          </a:xfrm>
          <a:prstGeom prst="rect">
            <a:avLst/>
          </a:prstGeom>
          <a:noFill/>
        </p:spPr>
        <p:txBody>
          <a:bodyPr wrap="square" rtlCol="0">
            <a:spAutoFit/>
          </a:bodyPr>
          <a:lstStyle/>
          <a:p>
            <a:pPr marL="342900" indent="-342900">
              <a:buFont typeface="Wingdings" pitchFamily="2" charset="2"/>
              <a:buChar char="§"/>
            </a:pPr>
            <a:r>
              <a:rPr lang="en-IN" sz="2000" b="1" dirty="0">
                <a:solidFill>
                  <a:schemeClr val="accent2"/>
                </a:solidFill>
                <a:latin typeface="Times New Roman" panose="02020603050405020304" pitchFamily="18" charset="0"/>
                <a:cs typeface="Times New Roman" panose="02020603050405020304" pitchFamily="18" charset="0"/>
              </a:rPr>
              <a:t>Python | Output using print() function</a:t>
            </a:r>
          </a:p>
          <a:p>
            <a:endParaRPr lang="en-US"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Python print() function </a:t>
            </a:r>
            <a:r>
              <a:rPr lang="en-IN" dirty="0">
                <a:latin typeface="Times New Roman" panose="02020603050405020304" pitchFamily="18" charset="0"/>
                <a:cs typeface="Times New Roman" panose="02020603050405020304" pitchFamily="18" charset="0"/>
              </a:rPr>
              <a:t>prints the message to the screen or any other standard output device.</a:t>
            </a:r>
          </a:p>
          <a:p>
            <a:pPr fontAlgn="base"/>
            <a:r>
              <a:rPr lang="en-IN" b="1" dirty="0">
                <a:solidFill>
                  <a:schemeClr val="accent1"/>
                </a:solidFill>
                <a:latin typeface="Times New Roman" panose="02020603050405020304" pitchFamily="18" charset="0"/>
                <a:cs typeface="Times New Roman" panose="02020603050405020304" pitchFamily="18" charset="0"/>
              </a:rPr>
              <a:t>Syntax</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print(value(s), </a:t>
            </a:r>
            <a:r>
              <a:rPr lang="en-IN" dirty="0" err="1">
                <a:latin typeface="Times New Roman" panose="02020603050405020304" pitchFamily="18" charset="0"/>
                <a:cs typeface="Times New Roman" panose="02020603050405020304" pitchFamily="18" charset="0"/>
              </a:rPr>
              <a:t>sep</a:t>
            </a:r>
            <a:r>
              <a:rPr lang="en-IN" dirty="0">
                <a:latin typeface="Times New Roman" panose="02020603050405020304" pitchFamily="18" charset="0"/>
                <a:cs typeface="Times New Roman" panose="02020603050405020304" pitchFamily="18" charset="0"/>
              </a:rPr>
              <a:t>= ‘ ‘, end = ‘\n’, file=file, flush=flush)</a:t>
            </a:r>
          </a:p>
          <a:p>
            <a:pPr fontAlgn="base"/>
            <a:r>
              <a:rPr lang="en-IN" b="1" dirty="0">
                <a:solidFill>
                  <a:schemeClr val="accent1"/>
                </a:solidFill>
                <a:latin typeface="Times New Roman" panose="02020603050405020304" pitchFamily="18" charset="0"/>
                <a:cs typeface="Times New Roman" panose="02020603050405020304" pitchFamily="18" charset="0"/>
              </a:rPr>
              <a:t>Parameters:</a:t>
            </a:r>
            <a:r>
              <a:rPr lang="en-IN" dirty="0">
                <a:solidFill>
                  <a:schemeClr val="accent1"/>
                </a:solidFill>
                <a:latin typeface="Times New Roman" panose="02020603050405020304" pitchFamily="18" charset="0"/>
                <a:cs typeface="Times New Roman" panose="02020603050405020304" pitchFamily="18" charset="0"/>
              </a:rPr>
              <a:t> </a:t>
            </a:r>
          </a:p>
          <a:p>
            <a:pPr marL="285750" indent="-285750" fontAlgn="base">
              <a:buFont typeface="Wingdings" pitchFamily="2" charset="2"/>
              <a:buChar char="§"/>
            </a:pPr>
            <a:r>
              <a:rPr lang="en-IN" b="1" dirty="0">
                <a:latin typeface="Times New Roman" panose="02020603050405020304" pitchFamily="18" charset="0"/>
                <a:cs typeface="Times New Roman" panose="02020603050405020304" pitchFamily="18" charset="0"/>
              </a:rPr>
              <a:t>value(s) : </a:t>
            </a:r>
            <a:r>
              <a:rPr lang="en-IN" dirty="0">
                <a:latin typeface="Times New Roman" panose="02020603050405020304" pitchFamily="18" charset="0"/>
                <a:cs typeface="Times New Roman" panose="02020603050405020304" pitchFamily="18" charset="0"/>
              </a:rPr>
              <a:t>Any value, and as many as you like. Will be converted to string before printed.</a:t>
            </a:r>
          </a:p>
          <a:p>
            <a:pPr marL="285750" indent="-285750" fontAlgn="base">
              <a:buFont typeface="Wingdings" pitchFamily="2" charset="2"/>
              <a:buChar char="§"/>
            </a:pPr>
            <a:r>
              <a:rPr lang="en-IN" b="1" dirty="0" err="1">
                <a:latin typeface="Times New Roman" panose="02020603050405020304" pitchFamily="18" charset="0"/>
                <a:cs typeface="Times New Roman" panose="02020603050405020304" pitchFamily="18" charset="0"/>
              </a:rPr>
              <a:t>sep</a:t>
            </a:r>
            <a:r>
              <a:rPr lang="en-IN" b="1" dirty="0">
                <a:latin typeface="Times New Roman" panose="02020603050405020304" pitchFamily="18" charset="0"/>
                <a:cs typeface="Times New Roman" panose="02020603050405020304" pitchFamily="18" charset="0"/>
              </a:rPr>
              <a:t>=’separator’ : </a:t>
            </a:r>
            <a:r>
              <a:rPr lang="en-IN" dirty="0">
                <a:latin typeface="Times New Roman" panose="02020603050405020304" pitchFamily="18" charset="0"/>
                <a:cs typeface="Times New Roman" panose="02020603050405020304" pitchFamily="18" charset="0"/>
              </a:rPr>
              <a:t>(Optional) Specify how to separate the objects, if there is more than </a:t>
            </a:r>
            <a:r>
              <a:rPr lang="en-IN" dirty="0" err="1">
                <a:latin typeface="Times New Roman" panose="02020603050405020304" pitchFamily="18" charset="0"/>
                <a:cs typeface="Times New Roman" panose="02020603050405020304" pitchFamily="18" charset="0"/>
              </a:rPr>
              <a:t>one.Default</a:t>
            </a:r>
            <a:r>
              <a:rPr lang="en-IN" dirty="0">
                <a:latin typeface="Times New Roman" panose="02020603050405020304" pitchFamily="18" charset="0"/>
                <a:cs typeface="Times New Roman" panose="02020603050405020304" pitchFamily="18" charset="0"/>
              </a:rPr>
              <a:t> :’ ‘</a:t>
            </a:r>
          </a:p>
          <a:p>
            <a:pPr marL="285750" indent="-285750" fontAlgn="base">
              <a:buFont typeface="Wingdings" pitchFamily="2" charset="2"/>
              <a:buChar char="§"/>
            </a:pPr>
            <a:r>
              <a:rPr lang="en-IN" b="1" dirty="0">
                <a:latin typeface="Times New Roman" panose="02020603050405020304" pitchFamily="18" charset="0"/>
                <a:cs typeface="Times New Roman" panose="02020603050405020304" pitchFamily="18" charset="0"/>
              </a:rPr>
              <a:t>end=’end’: </a:t>
            </a:r>
            <a:r>
              <a:rPr lang="en-IN" dirty="0">
                <a:latin typeface="Times New Roman" panose="02020603050405020304" pitchFamily="18" charset="0"/>
                <a:cs typeface="Times New Roman" panose="02020603050405020304" pitchFamily="18" charset="0"/>
              </a:rPr>
              <a:t>(Optional) Specify what to print at the </a:t>
            </a:r>
            <a:r>
              <a:rPr lang="en-IN" dirty="0" err="1">
                <a:latin typeface="Times New Roman" panose="02020603050405020304" pitchFamily="18" charset="0"/>
                <a:cs typeface="Times New Roman" panose="02020603050405020304" pitchFamily="18" charset="0"/>
              </a:rPr>
              <a:t>end.Default</a:t>
            </a:r>
            <a:r>
              <a:rPr lang="en-IN" dirty="0">
                <a:latin typeface="Times New Roman" panose="02020603050405020304" pitchFamily="18" charset="0"/>
                <a:cs typeface="Times New Roman" panose="02020603050405020304" pitchFamily="18" charset="0"/>
              </a:rPr>
              <a:t> : ‘\n’</a:t>
            </a:r>
          </a:p>
          <a:p>
            <a:pPr marL="285750" indent="-285750" fontAlgn="base">
              <a:buFont typeface="Wingdings" pitchFamily="2" charset="2"/>
              <a:buChar char="§"/>
            </a:pPr>
            <a:r>
              <a:rPr lang="en-IN" b="1" dirty="0">
                <a:latin typeface="Times New Roman" panose="02020603050405020304" pitchFamily="18" charset="0"/>
                <a:cs typeface="Times New Roman" panose="02020603050405020304" pitchFamily="18" charset="0"/>
              </a:rPr>
              <a:t>file : </a:t>
            </a:r>
            <a:r>
              <a:rPr lang="en-IN" dirty="0">
                <a:latin typeface="Times New Roman" panose="02020603050405020304" pitchFamily="18" charset="0"/>
                <a:cs typeface="Times New Roman" panose="02020603050405020304" pitchFamily="18" charset="0"/>
              </a:rPr>
              <a:t>(Optional) An object with a write method. Default :</a:t>
            </a:r>
            <a:r>
              <a:rPr lang="en-IN" dirty="0" err="1">
                <a:latin typeface="Times New Roman" panose="02020603050405020304" pitchFamily="18" charset="0"/>
                <a:cs typeface="Times New Roman" panose="02020603050405020304" pitchFamily="18" charset="0"/>
              </a:rPr>
              <a:t>sys.stdout</a:t>
            </a:r>
            <a:endParaRPr lang="en-IN" dirty="0">
              <a:latin typeface="Times New Roman" panose="02020603050405020304" pitchFamily="18" charset="0"/>
              <a:cs typeface="Times New Roman" panose="02020603050405020304" pitchFamily="18" charset="0"/>
            </a:endParaRPr>
          </a:p>
          <a:p>
            <a:pPr marL="285750" indent="-285750" fontAlgn="base">
              <a:buFont typeface="Wingdings" pitchFamily="2" charset="2"/>
              <a:buChar char="§"/>
            </a:pPr>
            <a:r>
              <a:rPr lang="en-IN" b="1" dirty="0">
                <a:latin typeface="Times New Roman" panose="02020603050405020304" pitchFamily="18" charset="0"/>
                <a:cs typeface="Times New Roman" panose="02020603050405020304" pitchFamily="18" charset="0"/>
              </a:rPr>
              <a:t>flush : </a:t>
            </a:r>
            <a:r>
              <a:rPr lang="en-IN" dirty="0">
                <a:latin typeface="Times New Roman" panose="02020603050405020304" pitchFamily="18" charset="0"/>
                <a:cs typeface="Times New Roman" panose="02020603050405020304" pitchFamily="18" charset="0"/>
              </a:rPr>
              <a:t>(Optional) A Boolean, specifying if the output is flushed (True) or buffered (False). Default: False</a:t>
            </a:r>
          </a:p>
          <a:p>
            <a:pPr marL="285750" indent="-285750" fontAlgn="base">
              <a:buFont typeface="Wingdings" pitchFamily="2" charset="2"/>
              <a:buChar char="§"/>
            </a:pPr>
            <a:r>
              <a:rPr lang="en-IN" b="1" dirty="0">
                <a:latin typeface="Times New Roman" panose="02020603050405020304" pitchFamily="18" charset="0"/>
                <a:cs typeface="Times New Roman" panose="02020603050405020304" pitchFamily="18" charset="0"/>
              </a:rPr>
              <a:t>Returns: </a:t>
            </a:r>
            <a:r>
              <a:rPr lang="en-IN" dirty="0">
                <a:latin typeface="Times New Roman" panose="02020603050405020304" pitchFamily="18" charset="0"/>
                <a:cs typeface="Times New Roman" panose="02020603050405020304" pitchFamily="18" charset="0"/>
              </a:rPr>
              <a:t>It returns output to the screen.</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Though it is not necessary to pass arguments in the print() function, it requires an empty parenthesis at the end that tells python to execute the function rather calling it by name. Now, let’s explore the optional arguments that can be used with the print() function.</a:t>
            </a:r>
          </a:p>
          <a:p>
            <a:pPr fontAlgn="base"/>
            <a:endParaRPr lang="en-IN" dirty="0">
              <a:latin typeface="Times New Roman" panose="02020603050405020304" pitchFamily="18" charset="0"/>
              <a:cs typeface="Times New Roman" panose="02020603050405020304" pitchFamily="18" charset="0"/>
            </a:endParaRPr>
          </a:p>
          <a:p>
            <a:pPr marL="342900" indent="-342900" fontAlgn="base">
              <a:buFont typeface="Wingdings" pitchFamily="2" charset="2"/>
              <a:buChar char="§"/>
            </a:pPr>
            <a:r>
              <a:rPr lang="en-IN" sz="2000" b="1" dirty="0">
                <a:solidFill>
                  <a:schemeClr val="accent2"/>
                </a:solidFill>
                <a:latin typeface="Times New Roman" panose="02020603050405020304" pitchFamily="18" charset="0"/>
                <a:cs typeface="Times New Roman" panose="02020603050405020304" pitchFamily="18" charset="0"/>
              </a:rPr>
              <a:t>String Literals</a:t>
            </a:r>
          </a:p>
          <a:p>
            <a:pPr fontAlgn="base"/>
            <a:r>
              <a:rPr lang="en-IN" dirty="0">
                <a:latin typeface="Times New Roman" panose="02020603050405020304" pitchFamily="18" charset="0"/>
                <a:cs typeface="Times New Roman" panose="02020603050405020304" pitchFamily="18" charset="0"/>
              </a:rPr>
              <a:t>String literals in python’s print statement are primarily used to format or design how a specific string appears when printed using the print() function.</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\n :</a:t>
            </a:r>
            <a:r>
              <a:rPr lang="en-IN" dirty="0">
                <a:latin typeface="Times New Roman" panose="02020603050405020304" pitchFamily="18" charset="0"/>
                <a:cs typeface="Times New Roman" panose="02020603050405020304" pitchFamily="18" charset="0"/>
              </a:rPr>
              <a:t> This string literal is used to add a new blank line while printing a statement.</a:t>
            </a:r>
          </a:p>
          <a:p>
            <a:pPr fontAlgn="base"/>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An empty quote (“”) is used to print an empty line.</a:t>
            </a:r>
          </a:p>
          <a:p>
            <a:pPr fontAlgn="base"/>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5019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1322B-9111-1E62-ED32-E2E154B4A023}"/>
              </a:ext>
            </a:extLst>
          </p:cNvPr>
          <p:cNvSpPr txBox="1"/>
          <p:nvPr/>
        </p:nvSpPr>
        <p:spPr>
          <a:xfrm>
            <a:off x="462455" y="420415"/>
            <a:ext cx="11193517" cy="7294305"/>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Ex-</a:t>
            </a:r>
          </a:p>
          <a:p>
            <a:r>
              <a:rPr lang="en-IN" dirty="0">
                <a:latin typeface="Times New Roman" panose="02020603050405020304" pitchFamily="18" charset="0"/>
                <a:cs typeface="Times New Roman" panose="02020603050405020304" pitchFamily="18" charset="0"/>
              </a:rPr>
              <a:t>print(” Python \n Python is the best language for programming .")</a:t>
            </a:r>
          </a:p>
          <a:p>
            <a:endParaRPr lang="en-IN"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Output:</a:t>
            </a:r>
          </a:p>
          <a:p>
            <a:r>
              <a:rPr lang="en-IN" dirty="0">
                <a:latin typeface="Times New Roman" panose="02020603050405020304" pitchFamily="18" charset="0"/>
                <a:cs typeface="Times New Roman" panose="02020603050405020304" pitchFamily="18" charset="0"/>
              </a:rPr>
              <a:t>Python</a:t>
            </a:r>
            <a:endParaRPr lang="en-IN" b="1"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 is the best language for programming.</a:t>
            </a:r>
          </a:p>
          <a:p>
            <a:endParaRPr lang="en-IN" dirty="0">
              <a:latin typeface="Times New Roman" panose="02020603050405020304" pitchFamily="18" charset="0"/>
              <a:cs typeface="Times New Roman" panose="02020603050405020304" pitchFamily="18" charset="0"/>
            </a:endParaRPr>
          </a:p>
          <a:p>
            <a:pPr marL="342900" indent="-342900" fontAlgn="base">
              <a:buFont typeface="Wingdings" pitchFamily="2" charset="2"/>
              <a:buChar char="§"/>
            </a:pPr>
            <a:r>
              <a:rPr lang="en-IN" sz="2000" b="1" dirty="0">
                <a:solidFill>
                  <a:schemeClr val="accent2"/>
                </a:solidFill>
                <a:latin typeface="Times New Roman" panose="02020603050405020304" pitchFamily="18" charset="0"/>
                <a:cs typeface="Times New Roman" panose="02020603050405020304" pitchFamily="18" charset="0"/>
              </a:rPr>
              <a:t>end= ” ” statement</a:t>
            </a:r>
          </a:p>
          <a:p>
            <a:pPr fontAlgn="base"/>
            <a:r>
              <a:rPr lang="en-IN" dirty="0">
                <a:latin typeface="Times New Roman" panose="02020603050405020304" pitchFamily="18" charset="0"/>
                <a:cs typeface="Times New Roman" panose="02020603050405020304" pitchFamily="18" charset="0"/>
              </a:rPr>
              <a:t>The end keyword is used to specify the content that is to be printed at the end of the execution of the print() function. By default, it is set to “\n”, which leads to the change of line after the execution of print() statement.</a:t>
            </a:r>
          </a:p>
          <a:p>
            <a:pPr fontAlgn="base"/>
            <a:r>
              <a:rPr lang="en-IN" b="1" dirty="0">
                <a:latin typeface="Times New Roman" panose="02020603050405020304" pitchFamily="18" charset="0"/>
                <a:cs typeface="Times New Roman" panose="02020603050405020304" pitchFamily="18" charset="0"/>
              </a:rPr>
              <a:t>Example: Python print() without new line.</a:t>
            </a:r>
          </a:p>
          <a:p>
            <a:pPr fontAlgn="base"/>
            <a:endParaRPr lang="en-IN" b="1"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Ex – </a:t>
            </a:r>
          </a:p>
          <a:p>
            <a:pPr fontAlgn="base"/>
            <a:r>
              <a:rPr lang="en-IN" dirty="0">
                <a:latin typeface="Times New Roman" panose="02020603050405020304" pitchFamily="18" charset="0"/>
                <a:cs typeface="Times New Roman" panose="02020603050405020304" pitchFamily="18" charset="0"/>
              </a:rPr>
              <a:t># This line will automatically add a new line before the next print statement</a:t>
            </a:r>
          </a:p>
          <a:p>
            <a:pPr fontAlgn="base"/>
            <a:r>
              <a:rPr lang="en-IN" dirty="0">
                <a:latin typeface="Times New Roman" panose="02020603050405020304" pitchFamily="18" charset="0"/>
                <a:cs typeface="Times New Roman" panose="02020603050405020304" pitchFamily="18" charset="0"/>
              </a:rPr>
              <a:t>print (" Python is the best language for programming")</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This print() function ends with "**" as set in the end argument.</a:t>
            </a:r>
          </a:p>
          <a:p>
            <a:pPr fontAlgn="base"/>
            <a:r>
              <a:rPr lang="en-IN" dirty="0">
                <a:latin typeface="Times New Roman" panose="02020603050405020304" pitchFamily="18" charset="0"/>
                <a:cs typeface="Times New Roman" panose="02020603050405020304" pitchFamily="18" charset="0"/>
              </a:rPr>
              <a:t>print (" Python is the best language for programming ", end= "**")</a:t>
            </a:r>
          </a:p>
          <a:p>
            <a:pPr fontAlgn="base"/>
            <a:r>
              <a:rPr lang="en-IN" dirty="0">
                <a:latin typeface="Times New Roman" panose="02020603050405020304" pitchFamily="18" charset="0"/>
                <a:cs typeface="Times New Roman" panose="02020603050405020304" pitchFamily="18" charset="0"/>
              </a:rPr>
              <a:t>print("Welcome to python")</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Output – </a:t>
            </a:r>
          </a:p>
          <a:p>
            <a:pPr fontAlgn="base"/>
            <a:r>
              <a:rPr lang="en-IN" dirty="0">
                <a:latin typeface="Times New Roman" panose="02020603050405020304" pitchFamily="18" charset="0"/>
                <a:cs typeface="Times New Roman" panose="02020603050405020304" pitchFamily="18" charset="0"/>
              </a:rPr>
              <a:t>Python is the best language for programming </a:t>
            </a:r>
          </a:p>
          <a:p>
            <a:pPr fontAlgn="base"/>
            <a:r>
              <a:rPr lang="en-IN" dirty="0">
                <a:latin typeface="Times New Roman" panose="02020603050405020304" pitchFamily="18" charset="0"/>
                <a:cs typeface="Times New Roman" panose="02020603050405020304" pitchFamily="18" charset="0"/>
              </a:rPr>
              <a:t>Python is the best language for programming **Welcome to python</a:t>
            </a:r>
          </a:p>
          <a:p>
            <a:pPr fontAlgn="base"/>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2672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FD04DF-8D07-88D5-4356-5BF776F522A3}"/>
              </a:ext>
            </a:extLst>
          </p:cNvPr>
          <p:cNvSpPr txBox="1"/>
          <p:nvPr/>
        </p:nvSpPr>
        <p:spPr>
          <a:xfrm>
            <a:off x="409904" y="399393"/>
            <a:ext cx="11256579" cy="7848302"/>
          </a:xfrm>
          <a:prstGeom prst="rect">
            <a:avLst/>
          </a:prstGeom>
          <a:noFill/>
        </p:spPr>
        <p:txBody>
          <a:bodyPr wrap="square" rtlCol="0">
            <a:spAutoFit/>
          </a:bodyPr>
          <a:lstStyle/>
          <a:p>
            <a:pPr marL="342900" indent="-342900" fontAlgn="base">
              <a:buFont typeface="Wingdings" pitchFamily="2" charset="2"/>
              <a:buChar char="§"/>
            </a:pPr>
            <a:r>
              <a:rPr lang="en-IN" sz="2000" b="1" dirty="0">
                <a:solidFill>
                  <a:schemeClr val="accent2"/>
                </a:solidFill>
                <a:latin typeface="Times New Roman" panose="02020603050405020304" pitchFamily="18" charset="0"/>
                <a:cs typeface="Times New Roman" panose="02020603050405020304" pitchFamily="18" charset="0"/>
              </a:rPr>
              <a:t>flush Argument</a:t>
            </a:r>
          </a:p>
          <a:p>
            <a:pPr fontAlgn="base"/>
            <a:r>
              <a:rPr lang="en-IN" dirty="0">
                <a:latin typeface="Times New Roman" panose="02020603050405020304" pitchFamily="18" charset="0"/>
                <a:cs typeface="Times New Roman" panose="02020603050405020304" pitchFamily="18" charset="0"/>
              </a:rPr>
              <a:t>The I/</a:t>
            </a:r>
            <a:r>
              <a:rPr lang="en-IN" dirty="0" err="1">
                <a:latin typeface="Times New Roman" panose="02020603050405020304" pitchFamily="18" charset="0"/>
                <a:cs typeface="Times New Roman" panose="02020603050405020304" pitchFamily="18" charset="0"/>
              </a:rPr>
              <a:t>Os</a:t>
            </a:r>
            <a:r>
              <a:rPr lang="en-IN" dirty="0">
                <a:latin typeface="Times New Roman" panose="02020603050405020304" pitchFamily="18" charset="0"/>
                <a:cs typeface="Times New Roman" panose="02020603050405020304" pitchFamily="18" charset="0"/>
              </a:rPr>
              <a:t> in python are generally buffered, meaning they are used in chunks. This is where flush comes in as it helps users to decide if they need the written content to be buffered or not. By default, it is set to false. If it is set to true, the output will be written as a sequence of characters one after the other. This process is slow simply because it is easier to write in chunks rather than writing one character at a time. To understand the use case of the flush argument in the print() function, let’s take an example.</a:t>
            </a:r>
          </a:p>
          <a:p>
            <a:pPr fontAlgn="base"/>
            <a:r>
              <a:rPr lang="en-IN" b="1" dirty="0">
                <a:solidFill>
                  <a:schemeClr val="accent1"/>
                </a:solidFill>
                <a:latin typeface="Times New Roman" panose="02020603050405020304" pitchFamily="18" charset="0"/>
                <a:cs typeface="Times New Roman" panose="02020603050405020304" pitchFamily="18" charset="0"/>
              </a:rPr>
              <a:t>Example:</a:t>
            </a:r>
            <a:endParaRPr lang="en-IN" dirty="0">
              <a:solidFill>
                <a:schemeClr val="accent1"/>
              </a:solidFill>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Imagine you are building a countdown timer, which appends the remaining time to the same line every second. It would look something like below:</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3&gt;&gt;&gt;2&gt;&gt;&gt;1&gt;&gt;&gt;Start</a:t>
            </a:r>
          </a:p>
          <a:p>
            <a:pPr fontAlgn="base"/>
            <a:r>
              <a:rPr lang="en-IN" dirty="0">
                <a:latin typeface="Times New Roman" panose="02020603050405020304" pitchFamily="18" charset="0"/>
                <a:cs typeface="Times New Roman" panose="02020603050405020304" pitchFamily="18" charset="0"/>
              </a:rPr>
              <a:t>The initial code for this would look something like below;</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Ex- </a:t>
            </a:r>
          </a:p>
          <a:p>
            <a:pPr fontAlgn="base"/>
            <a:r>
              <a:rPr lang="en-IN" dirty="0">
                <a:latin typeface="Times New Roman" panose="02020603050405020304" pitchFamily="18" charset="0"/>
                <a:cs typeface="Times New Roman" panose="02020603050405020304" pitchFamily="18" charset="0"/>
              </a:rPr>
              <a:t>import time</a:t>
            </a:r>
          </a:p>
          <a:p>
            <a:pPr fontAlgn="base"/>
            <a:r>
              <a:rPr lang="en-IN" dirty="0" err="1">
                <a:latin typeface="Times New Roman" panose="02020603050405020304" pitchFamily="18" charset="0"/>
                <a:cs typeface="Times New Roman" panose="02020603050405020304" pitchFamily="18" charset="0"/>
              </a:rPr>
              <a:t>count_seconds</a:t>
            </a:r>
            <a:r>
              <a:rPr lang="en-IN" dirty="0">
                <a:latin typeface="Times New Roman" panose="02020603050405020304" pitchFamily="18" charset="0"/>
                <a:cs typeface="Times New Roman" panose="02020603050405020304" pitchFamily="18" charset="0"/>
              </a:rPr>
              <a:t> = 3</a:t>
            </a:r>
          </a:p>
          <a:p>
            <a:pPr fontAlgn="base"/>
            <a:r>
              <a:rPr lang="en-IN" dirty="0">
                <a:latin typeface="Times New Roman" panose="02020603050405020304" pitchFamily="18" charset="0"/>
                <a:cs typeface="Times New Roman" panose="02020603050405020304" pitchFamily="18" charset="0"/>
              </a:rPr>
              <a:t>for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in reversed(range(</a:t>
            </a:r>
            <a:r>
              <a:rPr lang="en-IN" dirty="0" err="1">
                <a:latin typeface="Times New Roman" panose="02020603050405020304" pitchFamily="18" charset="0"/>
                <a:cs typeface="Times New Roman" panose="02020603050405020304" pitchFamily="18" charset="0"/>
              </a:rPr>
              <a:t>count_seconds</a:t>
            </a:r>
            <a:r>
              <a:rPr lang="en-IN" dirty="0">
                <a:latin typeface="Times New Roman" panose="02020603050405020304" pitchFamily="18" charset="0"/>
                <a:cs typeface="Times New Roman" panose="02020603050405020304" pitchFamily="18" charset="0"/>
              </a:rPr>
              <a:t> + 1)):</a:t>
            </a:r>
          </a:p>
          <a:p>
            <a:pPr fontAlgn="base"/>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&gt; 0:</a:t>
            </a:r>
          </a:p>
          <a:p>
            <a:pPr fontAlgn="base"/>
            <a:r>
              <a:rPr lang="en-IN" dirty="0">
                <a:latin typeface="Times New Roman" panose="02020603050405020304" pitchFamily="18" charset="0"/>
                <a:cs typeface="Times New Roman" panose="02020603050405020304" pitchFamily="18" charset="0"/>
              </a:rPr>
              <a:t>		print(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end='&gt;&gt;&gt;’)</a:t>
            </a:r>
          </a:p>
          <a:p>
            <a:pPr fontAlgn="base"/>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time.sleep</a:t>
            </a:r>
            <a:r>
              <a:rPr lang="en-IN" dirty="0">
                <a:latin typeface="Times New Roman" panose="02020603050405020304" pitchFamily="18" charset="0"/>
                <a:cs typeface="Times New Roman" panose="02020603050405020304" pitchFamily="18" charset="0"/>
              </a:rPr>
              <a:t>(1)</a:t>
            </a:r>
          </a:p>
          <a:p>
            <a:pPr fontAlgn="base"/>
            <a:r>
              <a:rPr lang="en-IN" dirty="0">
                <a:latin typeface="Times New Roman" panose="02020603050405020304" pitchFamily="18" charset="0"/>
                <a:cs typeface="Times New Roman" panose="02020603050405020304" pitchFamily="18" charset="0"/>
              </a:rPr>
              <a:t>	else:</a:t>
            </a:r>
          </a:p>
          <a:p>
            <a:pPr fontAlgn="base"/>
            <a:r>
              <a:rPr lang="en-IN" dirty="0">
                <a:latin typeface="Times New Roman" panose="02020603050405020304" pitchFamily="18" charset="0"/>
                <a:cs typeface="Times New Roman" panose="02020603050405020304" pitchFamily="18" charset="0"/>
              </a:rPr>
              <a:t>		print('Start')</a:t>
            </a:r>
          </a:p>
          <a:p>
            <a:pPr fontAlgn="base"/>
            <a:endParaRPr lang="en-IN" dirty="0"/>
          </a:p>
          <a:p>
            <a:pPr fontAlgn="base"/>
            <a:endParaRPr lang="en-IN" dirty="0"/>
          </a:p>
          <a:p>
            <a:pPr fontAlgn="base"/>
            <a:endParaRPr lang="en-IN" dirty="0"/>
          </a:p>
          <a:p>
            <a:pPr fontAlgn="base"/>
            <a:endParaRPr lang="en-IN" dirty="0"/>
          </a:p>
          <a:p>
            <a:pPr fontAlgn="base"/>
            <a:endParaRPr lang="en-IN" dirty="0"/>
          </a:p>
          <a:p>
            <a:endParaRPr lang="en-US" dirty="0"/>
          </a:p>
        </p:txBody>
      </p:sp>
    </p:spTree>
    <p:extLst>
      <p:ext uri="{BB962C8B-B14F-4D97-AF65-F5344CB8AC3E}">
        <p14:creationId xmlns:p14="http://schemas.microsoft.com/office/powerpoint/2010/main" val="38542116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FBC5D3-6DFB-7D66-503A-2C09DFB00CFF}"/>
              </a:ext>
            </a:extLst>
          </p:cNvPr>
          <p:cNvSpPr txBox="1"/>
          <p:nvPr/>
        </p:nvSpPr>
        <p:spPr>
          <a:xfrm>
            <a:off x="483476" y="430923"/>
            <a:ext cx="11204027" cy="652486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So, the above code adds text without a trailing newline and then sleeps for one second after each text addition. At the end of the countdown, it prints Start and terminates the line. If you run the code as it is, it waits for 3 seconds and abruptly prints the entire text at once.</a:t>
            </a:r>
          </a:p>
          <a:p>
            <a:endParaRPr lang="en-IN" dirty="0">
              <a:latin typeface="Times New Roman" panose="02020603050405020304" pitchFamily="18" charset="0"/>
              <a:cs typeface="Times New Roman" panose="02020603050405020304" pitchFamily="18" charset="0"/>
            </a:endParaRPr>
          </a:p>
          <a:p>
            <a:pPr marL="342900" indent="-342900" fontAlgn="base">
              <a:buFont typeface="Wingdings" pitchFamily="2" charset="2"/>
              <a:buChar char="§"/>
            </a:pPr>
            <a:r>
              <a:rPr lang="en-IN" sz="2000" b="1" dirty="0">
                <a:solidFill>
                  <a:schemeClr val="accent2"/>
                </a:solidFill>
                <a:latin typeface="Times New Roman" panose="02020603050405020304" pitchFamily="18" charset="0"/>
                <a:cs typeface="Times New Roman" panose="02020603050405020304" pitchFamily="18" charset="0"/>
              </a:rPr>
              <a:t>Separator</a:t>
            </a:r>
          </a:p>
          <a:p>
            <a:pPr fontAlgn="base"/>
            <a:r>
              <a:rPr lang="en-IN" dirty="0">
                <a:latin typeface="Times New Roman" panose="02020603050405020304" pitchFamily="18" charset="0"/>
                <a:cs typeface="Times New Roman" panose="02020603050405020304" pitchFamily="18" charset="0"/>
              </a:rPr>
              <a:t>The print() function can accept any number of positional arguments. These arguments can be separated from each other using a</a:t>
            </a:r>
            <a:r>
              <a:rPr lang="en-IN" b="1" dirty="0">
                <a:latin typeface="Times New Roman" panose="02020603050405020304" pitchFamily="18" charset="0"/>
                <a:cs typeface="Times New Roman" panose="02020603050405020304" pitchFamily="18" charset="0"/>
              </a:rPr>
              <a:t> “,” separator</a:t>
            </a:r>
            <a:r>
              <a:rPr lang="en-IN" dirty="0">
                <a:latin typeface="Times New Roman" panose="02020603050405020304" pitchFamily="18" charset="0"/>
                <a:cs typeface="Times New Roman" panose="02020603050405020304" pitchFamily="18" charset="0"/>
              </a:rPr>
              <a:t>. These are primarily used for formatting multiple statements in a single print() function.</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Example:</a:t>
            </a:r>
            <a:endParaRPr lang="en-IN" dirty="0">
              <a:solidFill>
                <a:schemeClr val="accent1"/>
              </a:solidFill>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b = "for"</a:t>
            </a:r>
          </a:p>
          <a:p>
            <a:pPr fontAlgn="base"/>
            <a:r>
              <a:rPr lang="en-IN" dirty="0">
                <a:latin typeface="Times New Roman" panose="02020603050405020304" pitchFamily="18" charset="0"/>
                <a:cs typeface="Times New Roman" panose="02020603050405020304" pitchFamily="18" charset="0"/>
              </a:rPr>
              <a:t>print(”Python", b , " Language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Output – Python for Language</a:t>
            </a:r>
          </a:p>
          <a:p>
            <a:pPr fontAlgn="base"/>
            <a:endParaRPr lang="en-IN" dirty="0">
              <a:latin typeface="Times New Roman" panose="02020603050405020304" pitchFamily="18" charset="0"/>
              <a:cs typeface="Times New Roman" panose="02020603050405020304" pitchFamily="18" charset="0"/>
            </a:endParaRPr>
          </a:p>
          <a:p>
            <a:pPr marL="342900" indent="-342900" fontAlgn="base">
              <a:buFont typeface="Wingdings" pitchFamily="2" charset="2"/>
              <a:buChar char="§"/>
            </a:pPr>
            <a:r>
              <a:rPr lang="en-IN" sz="2000" b="1" dirty="0">
                <a:solidFill>
                  <a:schemeClr val="accent2"/>
                </a:solidFill>
                <a:latin typeface="Times New Roman" panose="02020603050405020304" pitchFamily="18" charset="0"/>
                <a:cs typeface="Times New Roman" panose="02020603050405020304" pitchFamily="18" charset="0"/>
              </a:rPr>
              <a:t>file Argument</a:t>
            </a:r>
          </a:p>
          <a:p>
            <a:pPr fontAlgn="base"/>
            <a:r>
              <a:rPr lang="en-IN" dirty="0">
                <a:latin typeface="Times New Roman" panose="02020603050405020304" pitchFamily="18" charset="0"/>
                <a:cs typeface="Times New Roman" panose="02020603050405020304" pitchFamily="18" charset="0"/>
              </a:rPr>
              <a:t>Contrary to popular belief, the print() function doesn’t convert the messages into text on the screen. These are done by lower-level layers of code, that can read data(message) in bytes. The print() function is an interface over these layers, that delegates the actual printing to a stream or </a:t>
            </a:r>
            <a:r>
              <a:rPr lang="en-IN" b="1" dirty="0">
                <a:latin typeface="Times New Roman" panose="02020603050405020304" pitchFamily="18" charset="0"/>
                <a:cs typeface="Times New Roman" panose="02020603050405020304" pitchFamily="18" charset="0"/>
              </a:rPr>
              <a:t>file-like object</a:t>
            </a:r>
            <a:r>
              <a:rPr lang="en-IN" dirty="0">
                <a:latin typeface="Times New Roman" panose="02020603050405020304" pitchFamily="18" charset="0"/>
                <a:cs typeface="Times New Roman" panose="02020603050405020304" pitchFamily="18" charset="0"/>
              </a:rPr>
              <a:t>. By default, the print() function is bound to </a:t>
            </a:r>
            <a:r>
              <a:rPr lang="en-IN" i="1" dirty="0" err="1">
                <a:latin typeface="Times New Roman" panose="02020603050405020304" pitchFamily="18" charset="0"/>
                <a:cs typeface="Times New Roman" panose="02020603050405020304" pitchFamily="18" charset="0"/>
              </a:rPr>
              <a:t>sys.stdout</a:t>
            </a:r>
            <a:r>
              <a:rPr lang="en-IN" dirty="0">
                <a:latin typeface="Times New Roman" panose="02020603050405020304" pitchFamily="18" charset="0"/>
                <a:cs typeface="Times New Roman" panose="02020603050405020304" pitchFamily="18" charset="0"/>
              </a:rPr>
              <a:t> through the file argument. </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solidFill>
                  <a:schemeClr val="accent1"/>
                </a:solidFill>
                <a:latin typeface="Times New Roman" panose="02020603050405020304" pitchFamily="18" charset="0"/>
                <a:cs typeface="Times New Roman" panose="02020603050405020304" pitchFamily="18" charset="0"/>
              </a:rPr>
              <a:t>Example</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Python print() to file</a:t>
            </a:r>
          </a:p>
          <a:p>
            <a:pPr fontAlgn="base"/>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1460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914D22-E0FA-DBAD-D12B-F8ABD5B2EB8A}"/>
              </a:ext>
            </a:extLst>
          </p:cNvPr>
          <p:cNvSpPr txBox="1"/>
          <p:nvPr/>
        </p:nvSpPr>
        <p:spPr>
          <a:xfrm>
            <a:off x="441434" y="420414"/>
            <a:ext cx="5847242" cy="6740307"/>
          </a:xfrm>
          <a:prstGeom prst="rect">
            <a:avLst/>
          </a:prstGeom>
          <a:noFill/>
        </p:spPr>
        <p:txBody>
          <a:bodyPr wrap="none" rtlCol="0">
            <a:spAutoFit/>
          </a:bodyPr>
          <a:lstStyle/>
          <a:p>
            <a:pPr fontAlgn="base"/>
            <a:r>
              <a:rPr lang="en-IN" dirty="0">
                <a:solidFill>
                  <a:schemeClr val="accent1"/>
                </a:solidFill>
                <a:latin typeface="Times New Roman" panose="02020603050405020304" pitchFamily="18" charset="0"/>
                <a:cs typeface="Times New Roman" panose="02020603050405020304" pitchFamily="18" charset="0"/>
              </a:rPr>
              <a:t>Ex - </a:t>
            </a:r>
          </a:p>
          <a:p>
            <a:pPr fontAlgn="base"/>
            <a:r>
              <a:rPr lang="en-IN" dirty="0">
                <a:latin typeface="Times New Roman" panose="02020603050405020304" pitchFamily="18" charset="0"/>
                <a:cs typeface="Times New Roman" panose="02020603050405020304" pitchFamily="18" charset="0"/>
              </a:rPr>
              <a:t>import io</a:t>
            </a:r>
          </a:p>
          <a:p>
            <a:pPr fontAlgn="base"/>
            <a:r>
              <a:rPr lang="en-IN" dirty="0">
                <a:latin typeface="Times New Roman" panose="02020603050405020304" pitchFamily="18" charset="0"/>
                <a:cs typeface="Times New Roman" panose="02020603050405020304" pitchFamily="18" charset="0"/>
              </a:rPr>
              <a:t># declare a dummy file</a:t>
            </a:r>
          </a:p>
          <a:p>
            <a:pPr fontAlgn="base"/>
            <a:r>
              <a:rPr lang="en-IN" dirty="0" err="1">
                <a:latin typeface="Times New Roman" panose="02020603050405020304" pitchFamily="18" charset="0"/>
                <a:cs typeface="Times New Roman" panose="02020603050405020304" pitchFamily="18" charset="0"/>
              </a:rPr>
              <a:t>dummy_file</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io.StringIO</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add message to the dummy file</a:t>
            </a:r>
          </a:p>
          <a:p>
            <a:pPr fontAlgn="base"/>
            <a:r>
              <a:rPr lang="en-IN" dirty="0">
                <a:latin typeface="Times New Roman" panose="02020603050405020304" pitchFamily="18" charset="0"/>
                <a:cs typeface="Times New Roman" panose="02020603050405020304" pitchFamily="18" charset="0"/>
              </a:rPr>
              <a:t>print('Hello Python!!', file=</a:t>
            </a:r>
            <a:r>
              <a:rPr lang="en-IN" dirty="0" err="1">
                <a:latin typeface="Times New Roman" panose="02020603050405020304" pitchFamily="18" charset="0"/>
                <a:cs typeface="Times New Roman" panose="02020603050405020304" pitchFamily="18" charset="0"/>
              </a:rPr>
              <a:t>dummy_file</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get the value from dummy file</a:t>
            </a:r>
          </a:p>
          <a:p>
            <a:pPr fontAlgn="base"/>
            <a:r>
              <a:rPr lang="en-IN" dirty="0" err="1">
                <a:latin typeface="Times New Roman" panose="02020603050405020304" pitchFamily="18" charset="0"/>
                <a:cs typeface="Times New Roman" panose="02020603050405020304" pitchFamily="18" charset="0"/>
              </a:rPr>
              <a:t>dummy_file.getvalue</a:t>
            </a:r>
            <a:r>
              <a:rPr lang="en-IN" dirty="0">
                <a:latin typeface="Times New Roman" panose="02020603050405020304" pitchFamily="18" charset="0"/>
                <a:cs typeface="Times New Roman" panose="02020603050405020304" pitchFamily="18" charset="0"/>
              </a:rPr>
              <a:t>()</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 'Hello Python!!\n’</a:t>
            </a:r>
          </a:p>
          <a:p>
            <a:pPr fontAlgn="base"/>
            <a:endParaRPr lang="en-IN" dirty="0">
              <a:latin typeface="Times New Roman" panose="02020603050405020304" pitchFamily="18" charset="0"/>
              <a:cs typeface="Times New Roman" panose="02020603050405020304" pitchFamily="18" charset="0"/>
            </a:endParaRPr>
          </a:p>
          <a:p>
            <a:pPr fontAlgn="base"/>
            <a:r>
              <a:rPr lang="en-IN" b="1" dirty="0">
                <a:latin typeface="Times New Roman" panose="02020603050405020304" pitchFamily="18" charset="0"/>
                <a:cs typeface="Times New Roman" panose="02020603050405020304" pitchFamily="18" charset="0"/>
              </a:rPr>
              <a:t>Example : Using print() function in Python</a:t>
            </a:r>
          </a:p>
          <a:p>
            <a:pPr fontAlgn="base"/>
            <a:r>
              <a:rPr lang="en-IN" dirty="0">
                <a:latin typeface="Times New Roman" panose="02020603050405020304" pitchFamily="18" charset="0"/>
                <a:cs typeface="Times New Roman" panose="02020603050405020304" pitchFamily="18" charset="0"/>
              </a:rPr>
              <a:t># Python 3.x program showing how to print data on a screen</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One object is passed</a:t>
            </a:r>
          </a:p>
          <a:p>
            <a:pPr fontAlgn="base"/>
            <a:r>
              <a:rPr lang="en-IN" dirty="0">
                <a:latin typeface="Times New Roman" panose="02020603050405020304" pitchFamily="18" charset="0"/>
                <a:cs typeface="Times New Roman" panose="02020603050405020304" pitchFamily="18" charset="0"/>
              </a:rPr>
              <a:t>print(” ")</a:t>
            </a:r>
          </a:p>
          <a:p>
            <a:pPr fontAlgn="base"/>
            <a:r>
              <a:rPr lang="en-IN" dirty="0" err="1">
                <a:latin typeface="Times New Roman" panose="02020603050405020304" pitchFamily="18" charset="0"/>
                <a:cs typeface="Times New Roman" panose="02020603050405020304" pitchFamily="18" charset="0"/>
              </a:rPr>
              <a:t>HelloPython</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x = 5</a:t>
            </a:r>
          </a:p>
          <a:p>
            <a:pPr fontAlgn="base"/>
            <a:r>
              <a:rPr lang="en-IN" dirty="0">
                <a:latin typeface="Times New Roman" panose="02020603050405020304" pitchFamily="18" charset="0"/>
                <a:cs typeface="Times New Roman" panose="02020603050405020304" pitchFamily="18" charset="0"/>
              </a:rPr>
              <a:t># Two objects are passed</a:t>
            </a:r>
          </a:p>
          <a:p>
            <a:pPr fontAlgn="base"/>
            <a:r>
              <a:rPr lang="en-IN" dirty="0">
                <a:latin typeface="Times New Roman" panose="02020603050405020304" pitchFamily="18" charset="0"/>
                <a:cs typeface="Times New Roman" panose="02020603050405020304" pitchFamily="18" charset="0"/>
              </a:rPr>
              <a:t>print("x =", x)</a:t>
            </a:r>
          </a:p>
          <a:p>
            <a:pPr fontAlgn="base"/>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2065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802273-A799-4239-765A-2DD91F54EA5A}"/>
              </a:ext>
            </a:extLst>
          </p:cNvPr>
          <p:cNvSpPr txBox="1"/>
          <p:nvPr/>
        </p:nvSpPr>
        <p:spPr>
          <a:xfrm>
            <a:off x="472966" y="420414"/>
            <a:ext cx="4062266" cy="2308324"/>
          </a:xfrm>
          <a:prstGeom prst="rect">
            <a:avLst/>
          </a:prstGeom>
          <a:noFill/>
        </p:spPr>
        <p:txBody>
          <a:bodyPr wrap="none" rtlCol="0">
            <a:spAutoFit/>
          </a:bodyPr>
          <a:lstStyle/>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code for disabling the </a:t>
            </a:r>
            <a:r>
              <a:rPr lang="en-IN" dirty="0" err="1">
                <a:latin typeface="Times New Roman" panose="02020603050405020304" pitchFamily="18" charset="0"/>
                <a:cs typeface="Times New Roman" panose="02020603050405020304" pitchFamily="18" charset="0"/>
              </a:rPr>
              <a:t>softspace</a:t>
            </a:r>
            <a:r>
              <a:rPr lang="en-IN" dirty="0">
                <a:latin typeface="Times New Roman" panose="02020603050405020304" pitchFamily="18" charset="0"/>
                <a:cs typeface="Times New Roman" panose="02020603050405020304" pitchFamily="18" charset="0"/>
              </a:rPr>
              <a:t> feature</a:t>
            </a:r>
          </a:p>
          <a:p>
            <a:pPr fontAlgn="base"/>
            <a:r>
              <a:rPr lang="en-IN" dirty="0">
                <a:latin typeface="Times New Roman" panose="02020603050405020304" pitchFamily="18" charset="0"/>
                <a:cs typeface="Times New Roman" panose="02020603050405020304" pitchFamily="18" charset="0"/>
              </a:rPr>
              <a:t>print('G', 'F', 'G', </a:t>
            </a:r>
            <a:r>
              <a:rPr lang="en-IN" dirty="0" err="1">
                <a:latin typeface="Times New Roman" panose="02020603050405020304" pitchFamily="18" charset="0"/>
                <a:cs typeface="Times New Roman" panose="02020603050405020304" pitchFamily="18" charset="0"/>
              </a:rPr>
              <a:t>sep</a:t>
            </a:r>
            <a:r>
              <a:rPr lang="en-IN" dirty="0">
                <a:latin typeface="Times New Roman" panose="02020603050405020304" pitchFamily="18" charset="0"/>
                <a:cs typeface="Times New Roman" panose="02020603050405020304" pitchFamily="18" charset="0"/>
              </a:rPr>
              <a:t>='')</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using end argument</a:t>
            </a:r>
          </a:p>
          <a:p>
            <a:pPr fontAlgn="base"/>
            <a:r>
              <a:rPr lang="en-IN" dirty="0">
                <a:latin typeface="Times New Roman" panose="02020603050405020304" pitchFamily="18" charset="0"/>
                <a:cs typeface="Times New Roman" panose="02020603050405020304" pitchFamily="18" charset="0"/>
              </a:rPr>
              <a:t>print("Python", end='@')</a:t>
            </a:r>
          </a:p>
          <a:p>
            <a:pPr fontAlgn="base"/>
            <a:r>
              <a:rPr lang="en-IN" dirty="0">
                <a:latin typeface="Times New Roman" panose="02020603050405020304" pitchFamily="18" charset="0"/>
                <a:cs typeface="Times New Roman" panose="02020603050405020304" pitchFamily="18" charset="0"/>
              </a:rPr>
              <a:t>print(" </a:t>
            </a:r>
            <a:r>
              <a:rPr lang="en-IN" dirty="0" err="1">
                <a:latin typeface="Times New Roman" panose="02020603050405020304" pitchFamily="18" charset="0"/>
                <a:cs typeface="Times New Roman" panose="02020603050405020304" pitchFamily="18" charset="0"/>
              </a:rPr>
              <a:t>HelloPython</a:t>
            </a:r>
            <a:r>
              <a:rPr lang="en-IN"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866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3A8051-59A7-B146-AF69-07FD98385DFB}"/>
              </a:ext>
            </a:extLst>
          </p:cNvPr>
          <p:cNvSpPr txBox="1"/>
          <p:nvPr/>
        </p:nvSpPr>
        <p:spPr>
          <a:xfrm>
            <a:off x="506627" y="543697"/>
            <a:ext cx="11417643" cy="6001643"/>
          </a:xfrm>
          <a:prstGeom prst="rect">
            <a:avLst/>
          </a:prstGeom>
          <a:noFill/>
        </p:spPr>
        <p:txBody>
          <a:bodyPr wrap="square" rtlCol="0">
            <a:spAutoFit/>
          </a:bodyPr>
          <a:lstStyle/>
          <a:p>
            <a:r>
              <a:rPr lang="en-US" sz="2000" dirty="0">
                <a:solidFill>
                  <a:schemeClr val="accent2"/>
                </a:solidFill>
                <a:latin typeface="Times New Roman" panose="02020603050405020304" pitchFamily="18" charset="0"/>
                <a:cs typeface="Times New Roman" panose="02020603050405020304" pitchFamily="18" charset="0"/>
              </a:rPr>
              <a:t>Python Basic syntax – </a:t>
            </a:r>
          </a:p>
          <a:p>
            <a:endParaRPr lang="en-US" sz="2000" dirty="0">
              <a:solidFill>
                <a:srgbClr val="FF0000"/>
              </a:solidFill>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There is no use of curly braces or semicolon in Python programming language. It is English-like language. But Python uses the indentation to define a block of code. Indentation is nothing but adding whitespace before the statement when it is needed.</a:t>
            </a:r>
          </a:p>
          <a:p>
            <a:pPr lvl="1"/>
            <a:endParaRPr lang="en-IN" dirty="0">
              <a:latin typeface="Times New Roman" panose="02020603050405020304" pitchFamily="18" charset="0"/>
              <a:cs typeface="Times New Roman" panose="02020603050405020304" pitchFamily="18" charset="0"/>
            </a:endParaRPr>
          </a:p>
          <a:p>
            <a:pPr lvl="1"/>
            <a:r>
              <a:rPr lang="en-IN" sz="1600" dirty="0">
                <a:solidFill>
                  <a:schemeClr val="accent1">
                    <a:lumMod val="50000"/>
                  </a:schemeClr>
                </a:solidFill>
                <a:latin typeface="Times New Roman" panose="02020603050405020304" pitchFamily="18" charset="0"/>
                <a:cs typeface="Times New Roman" panose="02020603050405020304" pitchFamily="18" charset="0"/>
              </a:rPr>
              <a:t>Ex – </a:t>
            </a:r>
          </a:p>
          <a:p>
            <a:pPr lvl="2"/>
            <a:r>
              <a:rPr lang="en-IN" sz="1600" dirty="0">
                <a:latin typeface="Times New Roman" panose="02020603050405020304" pitchFamily="18" charset="0"/>
                <a:cs typeface="Times New Roman" panose="02020603050405020304" pitchFamily="18" charset="0"/>
              </a:rPr>
              <a:t>def XYZ:</a:t>
            </a:r>
          </a:p>
          <a:p>
            <a:pPr lvl="2"/>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a:t>
            </a:r>
          </a:p>
          <a:p>
            <a:pPr lvl="2"/>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If we don’t have any statement, then we can write pass keyword inside the function.</a:t>
            </a:r>
          </a:p>
          <a:p>
            <a:pPr lvl="1"/>
            <a:endParaRPr lang="en-IN" dirty="0">
              <a:latin typeface="Times New Roman" panose="02020603050405020304" pitchFamily="18" charset="0"/>
              <a:cs typeface="Times New Roman" panose="02020603050405020304" pitchFamily="18" charset="0"/>
            </a:endParaRPr>
          </a:p>
          <a:p>
            <a:pPr lvl="2"/>
            <a:r>
              <a:rPr lang="en-IN" sz="1600" dirty="0">
                <a:latin typeface="Times New Roman" panose="02020603050405020304" pitchFamily="18" charset="0"/>
                <a:cs typeface="Times New Roman" panose="02020603050405020304" pitchFamily="18" charset="0"/>
              </a:rPr>
              <a:t>def XYZ:</a:t>
            </a:r>
          </a:p>
          <a:p>
            <a:pPr lvl="2"/>
            <a:r>
              <a:rPr lang="en-IN" sz="1600" dirty="0">
                <a:latin typeface="Times New Roman" panose="02020603050405020304" pitchFamily="18" charset="0"/>
                <a:cs typeface="Times New Roman" panose="02020603050405020304" pitchFamily="18" charset="0"/>
              </a:rPr>
              <a:t>	pass</a:t>
            </a: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In the above example, the statements that are same level to right belong to the function. Generally, we can use four whitespaces to define indentation, also we can use tab keyword.</a:t>
            </a:r>
          </a:p>
          <a:p>
            <a:pPr lvl="1"/>
            <a:endParaRPr lang="en-IN" dirty="0">
              <a:latin typeface="Times New Roman" panose="02020603050405020304" pitchFamily="18" charset="0"/>
              <a:cs typeface="Times New Roman" panose="02020603050405020304" pitchFamily="18" charset="0"/>
            </a:endParaRPr>
          </a:p>
          <a:p>
            <a:pPr lvl="1"/>
            <a:r>
              <a:rPr lang="en-IN" dirty="0">
                <a:solidFill>
                  <a:schemeClr val="accent1">
                    <a:lumMod val="50000"/>
                  </a:schemeClr>
                </a:solidFill>
                <a:latin typeface="Times New Roman" panose="02020603050405020304" pitchFamily="18" charset="0"/>
                <a:cs typeface="Times New Roman" panose="02020603050405020304" pitchFamily="18" charset="0"/>
              </a:rPr>
              <a:t>Useful Tips– </a:t>
            </a:r>
            <a:r>
              <a:rPr lang="en-IN" dirty="0">
                <a:highlight>
                  <a:srgbClr val="FFFF00"/>
                </a:highlight>
                <a:latin typeface="Times New Roman" panose="02020603050405020304" pitchFamily="18" charset="0"/>
                <a:cs typeface="Times New Roman" panose="02020603050405020304" pitchFamily="18" charset="0"/>
              </a:rPr>
              <a:t>tab</a:t>
            </a:r>
            <a:r>
              <a:rPr lang="en-IN" dirty="0">
                <a:latin typeface="Times New Roman" panose="02020603050405020304" pitchFamily="18" charset="0"/>
                <a:cs typeface="Times New Roman" panose="02020603050405020304" pitchFamily="18" charset="0"/>
              </a:rPr>
              <a:t> keyword is used to provide indentation space and </a:t>
            </a:r>
            <a:r>
              <a:rPr lang="en-IN" dirty="0" err="1">
                <a:highlight>
                  <a:srgbClr val="FFFF00"/>
                </a:highlight>
                <a:latin typeface="Times New Roman" panose="02020603050405020304" pitchFamily="18" charset="0"/>
                <a:cs typeface="Times New Roman" panose="02020603050405020304" pitchFamily="18" charset="0"/>
              </a:rPr>
              <a:t>shift+tab</a:t>
            </a:r>
            <a:r>
              <a:rPr lang="en-IN" dirty="0">
                <a:highlight>
                  <a:srgbClr val="FFFF00"/>
                </a:highligh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provide back step.</a:t>
            </a:r>
          </a:p>
          <a:p>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7262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4F647-7C7D-86C8-7C77-472262B03A0A}"/>
              </a:ext>
            </a:extLst>
          </p:cNvPr>
          <p:cNvSpPr txBox="1"/>
          <p:nvPr/>
        </p:nvSpPr>
        <p:spPr>
          <a:xfrm>
            <a:off x="273270" y="220717"/>
            <a:ext cx="3922834" cy="6474373"/>
          </a:xfrm>
          <a:prstGeom prst="rect">
            <a:avLst/>
          </a:prstGeom>
        </p:spPr>
        <p:txBody>
          <a:bodyPr vert="horz" lIns="91440" tIns="45720" rIns="91440" bIns="45720" rtlCol="0">
            <a:normAutofit fontScale="92500" lnSpcReduction="10000"/>
          </a:bodyPr>
          <a:lstStyle/>
          <a:p>
            <a:pPr>
              <a:lnSpc>
                <a:spcPct val="90000"/>
              </a:lnSpc>
              <a:spcAft>
                <a:spcPts val="600"/>
              </a:spcAft>
            </a:pPr>
            <a:endParaRPr lang="en-US" sz="2200" dirty="0">
              <a:solidFill>
                <a:schemeClr val="accent2"/>
              </a:solidFill>
              <a:latin typeface="Times New Roman" panose="02020603050405020304" pitchFamily="18" charset="0"/>
              <a:cs typeface="Times New Roman" panose="02020603050405020304" pitchFamily="18" charset="0"/>
            </a:endParaRPr>
          </a:p>
          <a:p>
            <a:pPr>
              <a:lnSpc>
                <a:spcPct val="90000"/>
              </a:lnSpc>
              <a:spcAft>
                <a:spcPts val="600"/>
              </a:spcAft>
            </a:pPr>
            <a:r>
              <a:rPr lang="en-US" sz="2200" dirty="0">
                <a:solidFill>
                  <a:schemeClr val="accent2"/>
                </a:solidFill>
                <a:latin typeface="Times New Roman" panose="02020603050405020304" pitchFamily="18" charset="0"/>
                <a:cs typeface="Times New Roman" panose="02020603050405020304" pitchFamily="18" charset="0"/>
              </a:rPr>
              <a:t>Python Conditions(if-else)</a:t>
            </a:r>
          </a:p>
          <a:p>
            <a:pPr>
              <a:lnSpc>
                <a:spcPct val="90000"/>
              </a:lnSpc>
              <a:spcAft>
                <a:spcPts val="600"/>
              </a:spcAft>
            </a:pPr>
            <a:endParaRPr lang="en-US" sz="1900" dirty="0">
              <a:latin typeface="Times New Roman" panose="02020603050405020304" pitchFamily="18" charset="0"/>
              <a:cs typeface="Times New Roman" panose="02020603050405020304" pitchFamily="18" charset="0"/>
            </a:endParaRPr>
          </a:p>
          <a:p>
            <a:pPr>
              <a:lnSpc>
                <a:spcPct val="90000"/>
              </a:lnSpc>
              <a:spcAft>
                <a:spcPts val="600"/>
              </a:spcAft>
            </a:pPr>
            <a:r>
              <a:rPr lang="en-US" sz="1700" dirty="0">
                <a:latin typeface="Times New Roman" panose="02020603050405020304" pitchFamily="18" charset="0"/>
                <a:cs typeface="Times New Roman" panose="02020603050405020304" pitchFamily="18" charset="0"/>
              </a:rPr>
              <a:t>Decision making is the most important aspect of almost all the programming languages. As the name implies, decision making allows us to run a particular block of code for a particular decision. Here, the decisions are made on the validity of the particular conditions. Condition checking is the backbone of decision making.</a:t>
            </a:r>
          </a:p>
          <a:p>
            <a:pPr indent="-228600">
              <a:lnSpc>
                <a:spcPct val="90000"/>
              </a:lnSpc>
              <a:spcAft>
                <a:spcPts val="600"/>
              </a:spcAft>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lnSpc>
                <a:spcPct val="90000"/>
              </a:lnSpc>
              <a:spcAft>
                <a:spcPts val="600"/>
              </a:spcAft>
            </a:pPr>
            <a:r>
              <a:rPr lang="en-US" sz="1700" dirty="0">
                <a:latin typeface="Times New Roman" panose="02020603050405020304" pitchFamily="18" charset="0"/>
                <a:cs typeface="Times New Roman" panose="02020603050405020304" pitchFamily="18" charset="0"/>
              </a:rPr>
              <a:t>In python, decision making is performed by the following statements.</a:t>
            </a:r>
          </a:p>
          <a:p>
            <a:pPr>
              <a:lnSpc>
                <a:spcPct val="90000"/>
              </a:lnSpc>
              <a:spcAft>
                <a:spcPts val="600"/>
              </a:spcAft>
            </a:pPr>
            <a:endParaRPr lang="en-US"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Python supports the usual logical conditions from mathematics:</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Equals: a == b</a:t>
            </a:r>
          </a:p>
          <a:p>
            <a:r>
              <a:rPr lang="en-IN" sz="1700" dirty="0">
                <a:latin typeface="Times New Roman" panose="02020603050405020304" pitchFamily="18" charset="0"/>
                <a:cs typeface="Times New Roman" panose="02020603050405020304" pitchFamily="18" charset="0"/>
              </a:rPr>
              <a:t>Not Equals: a != b</a:t>
            </a:r>
          </a:p>
          <a:p>
            <a:r>
              <a:rPr lang="en-IN" sz="1700" dirty="0">
                <a:latin typeface="Times New Roman" panose="02020603050405020304" pitchFamily="18" charset="0"/>
                <a:cs typeface="Times New Roman" panose="02020603050405020304" pitchFamily="18" charset="0"/>
              </a:rPr>
              <a:t>Less than: a &lt; b</a:t>
            </a:r>
          </a:p>
          <a:p>
            <a:r>
              <a:rPr lang="en-IN" sz="1700" dirty="0">
                <a:latin typeface="Times New Roman" panose="02020603050405020304" pitchFamily="18" charset="0"/>
                <a:cs typeface="Times New Roman" panose="02020603050405020304" pitchFamily="18" charset="0"/>
              </a:rPr>
              <a:t>Less than or equal to: a &lt;= b</a:t>
            </a:r>
          </a:p>
          <a:p>
            <a:r>
              <a:rPr lang="en-IN" sz="1700" dirty="0">
                <a:latin typeface="Times New Roman" panose="02020603050405020304" pitchFamily="18" charset="0"/>
                <a:cs typeface="Times New Roman" panose="02020603050405020304" pitchFamily="18" charset="0"/>
              </a:rPr>
              <a:t>Greater than: a &gt; b</a:t>
            </a:r>
          </a:p>
          <a:p>
            <a:r>
              <a:rPr lang="en-IN" sz="1700" dirty="0">
                <a:latin typeface="Times New Roman" panose="02020603050405020304" pitchFamily="18" charset="0"/>
                <a:cs typeface="Times New Roman" panose="02020603050405020304" pitchFamily="18" charset="0"/>
              </a:rPr>
              <a:t>Greater than or equal to: a &gt;= b</a:t>
            </a:r>
          </a:p>
          <a:p>
            <a:r>
              <a:rPr lang="en-IN" sz="1700" dirty="0">
                <a:latin typeface="Times New Roman" panose="02020603050405020304" pitchFamily="18" charset="0"/>
                <a:cs typeface="Times New Roman" panose="02020603050405020304" pitchFamily="18" charset="0"/>
              </a:rPr>
              <a:t>These conditions can be used in several ways, most commonly in "if statements" and loops.</a:t>
            </a:r>
          </a:p>
          <a:p>
            <a:pPr>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a:lnSpc>
                <a:spcPct val="90000"/>
              </a:lnSpc>
              <a:spcAft>
                <a:spcPts val="600"/>
              </a:spcAft>
            </a:pPr>
            <a:endParaRPr lang="en-US" sz="16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6327FB37-0005-4EDD-D70F-077384190088}"/>
              </a:ext>
            </a:extLst>
          </p:cNvPr>
          <p:cNvGraphicFramePr>
            <a:graphicFrameLocks noGrp="1"/>
          </p:cNvGraphicFramePr>
          <p:nvPr>
            <p:extLst>
              <p:ext uri="{D42A27DB-BD31-4B8C-83A1-F6EECF244321}">
                <p14:modId xmlns:p14="http://schemas.microsoft.com/office/powerpoint/2010/main" val="1533151664"/>
              </p:ext>
            </p:extLst>
          </p:nvPr>
        </p:nvGraphicFramePr>
        <p:xfrm>
          <a:off x="5566223" y="807593"/>
          <a:ext cx="5698610" cy="4796290"/>
        </p:xfrm>
        <a:graphic>
          <a:graphicData uri="http://schemas.openxmlformats.org/drawingml/2006/table">
            <a:tbl>
              <a:tblPr/>
              <a:tblGrid>
                <a:gridCol w="2072026">
                  <a:extLst>
                    <a:ext uri="{9D8B030D-6E8A-4147-A177-3AD203B41FA5}">
                      <a16:colId xmlns:a16="http://schemas.microsoft.com/office/drawing/2014/main" val="1748335021"/>
                    </a:ext>
                  </a:extLst>
                </a:gridCol>
                <a:gridCol w="3626584">
                  <a:extLst>
                    <a:ext uri="{9D8B030D-6E8A-4147-A177-3AD203B41FA5}">
                      <a16:colId xmlns:a16="http://schemas.microsoft.com/office/drawing/2014/main" val="939231238"/>
                    </a:ext>
                  </a:extLst>
                </a:gridCol>
              </a:tblGrid>
              <a:tr h="523071">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Statement</a:t>
                      </a:r>
                    </a:p>
                  </a:txBody>
                  <a:tcPr marL="110820" marR="110820" marT="110820" marB="110820">
                    <a:lnL w="9525" cap="flat" cmpd="sng" algn="ctr">
                      <a:solidFill>
                        <a:srgbClr val="6053CF"/>
                      </a:solidFill>
                      <a:prstDash val="solid"/>
                      <a:round/>
                      <a:headEnd type="none" w="med" len="med"/>
                      <a:tailEnd type="none" w="med" len="med"/>
                    </a:lnL>
                    <a:lnR w="9525" cap="flat" cmpd="sng" algn="ctr">
                      <a:solidFill>
                        <a:srgbClr val="6053CF"/>
                      </a:solidFill>
                      <a:prstDash val="solid"/>
                      <a:round/>
                      <a:headEnd type="none" w="med" len="med"/>
                      <a:tailEnd type="none" w="med" len="med"/>
                    </a:lnR>
                    <a:lnT w="9525" cap="flat" cmpd="sng" algn="ctr">
                      <a:solidFill>
                        <a:srgbClr val="6053CF"/>
                      </a:solidFill>
                      <a:prstDash val="solid"/>
                      <a:round/>
                      <a:headEnd type="none" w="med" len="med"/>
                      <a:tailEnd type="none" w="med" len="med"/>
                    </a:lnT>
                    <a:lnB w="9525" cap="flat" cmpd="sng" algn="ctr">
                      <a:solidFill>
                        <a:srgbClr val="6053CF"/>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cs typeface="Times New Roman" panose="02020603050405020304" pitchFamily="18" charset="0"/>
                        </a:rPr>
                        <a:t>Description</a:t>
                      </a:r>
                    </a:p>
                  </a:txBody>
                  <a:tcPr marL="110820" marR="110820" marT="110820" marB="110820">
                    <a:lnL w="9525" cap="flat" cmpd="sng" algn="ctr">
                      <a:solidFill>
                        <a:srgbClr val="6053CF"/>
                      </a:solidFill>
                      <a:prstDash val="solid"/>
                      <a:round/>
                      <a:headEnd type="none" w="med" len="med"/>
                      <a:tailEnd type="none" w="med" len="med"/>
                    </a:lnL>
                    <a:lnR w="9525" cap="flat" cmpd="sng" algn="ctr">
                      <a:solidFill>
                        <a:srgbClr val="6053CF"/>
                      </a:solidFill>
                      <a:prstDash val="solid"/>
                      <a:round/>
                      <a:headEnd type="none" w="med" len="med"/>
                      <a:tailEnd type="none" w="med" len="med"/>
                    </a:lnR>
                    <a:lnT w="9525" cap="flat" cmpd="sng" algn="ctr">
                      <a:solidFill>
                        <a:srgbClr val="6053CF"/>
                      </a:solidFill>
                      <a:prstDash val="solid"/>
                      <a:round/>
                      <a:headEnd type="none" w="med" len="med"/>
                      <a:tailEnd type="none" w="med" len="med"/>
                    </a:lnT>
                    <a:lnB w="9525" cap="flat" cmpd="sng" algn="ctr">
                      <a:solidFill>
                        <a:srgbClr val="6053CF"/>
                      </a:solidFill>
                      <a:prstDash val="solid"/>
                      <a:round/>
                      <a:headEnd type="none" w="med" len="med"/>
                      <a:tailEnd type="none" w="med" len="med"/>
                    </a:lnB>
                    <a:solidFill>
                      <a:srgbClr val="C7CCBE"/>
                    </a:solidFill>
                  </a:tcPr>
                </a:tc>
                <a:extLst>
                  <a:ext uri="{0D108BD9-81ED-4DB2-BD59-A6C34878D82A}">
                    <a16:rowId xmlns:a16="http://schemas.microsoft.com/office/drawing/2014/main" val="3122120712"/>
                  </a:ext>
                </a:extLst>
              </a:tr>
              <a:tr h="1247094">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If Statement</a:t>
                      </a:r>
                    </a:p>
                  </a:txBody>
                  <a:tcPr marL="73880" marR="73880" marT="73880" marB="738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6053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The if statement is used to test a specific condition. If the condition is true, a block of code (if-block) will be executed.</a:t>
                      </a:r>
                    </a:p>
                  </a:txBody>
                  <a:tcPr marL="73880" marR="73880" marT="73880" marB="738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6053C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514701"/>
                  </a:ext>
                </a:extLst>
              </a:tr>
              <a:tr h="2044998">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If - else Statement</a:t>
                      </a:r>
                    </a:p>
                  </a:txBody>
                  <a:tcPr marL="73880" marR="73880" marT="73880" marB="738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The if-else statement is similar to if statement except the fact that, it also provides the block of the code for the false case of the condition to be checked. If the condition provided in the if statement is false, then the else statement will be executed.</a:t>
                      </a:r>
                    </a:p>
                  </a:txBody>
                  <a:tcPr marL="73880" marR="73880" marT="73880" marB="738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88653342"/>
                  </a:ext>
                </a:extLst>
              </a:tr>
              <a:tr h="981127">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Nested if Statement</a:t>
                      </a:r>
                    </a:p>
                  </a:txBody>
                  <a:tcPr marL="73880" marR="73880" marT="73880" marB="738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Times New Roman" panose="02020603050405020304" pitchFamily="18" charset="0"/>
                          <a:cs typeface="Times New Roman" panose="02020603050405020304" pitchFamily="18" charset="0"/>
                        </a:rPr>
                        <a:t>Nested if statements enable us to use if ? else statement inside an outer if statement.</a:t>
                      </a:r>
                    </a:p>
                  </a:txBody>
                  <a:tcPr marL="73880" marR="73880" marT="73880" marB="7388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5238021"/>
                  </a:ext>
                </a:extLst>
              </a:tr>
            </a:tbl>
          </a:graphicData>
        </a:graphic>
      </p:graphicFrame>
    </p:spTree>
    <p:extLst>
      <p:ext uri="{BB962C8B-B14F-4D97-AF65-F5344CB8AC3E}">
        <p14:creationId xmlns:p14="http://schemas.microsoft.com/office/powerpoint/2010/main" val="27082643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AF6E2A69-DF91-0D5F-28D6-78090262742F}"/>
              </a:ext>
            </a:extLst>
          </p:cNvPr>
          <p:cNvSpPr txBox="1"/>
          <p:nvPr/>
        </p:nvSpPr>
        <p:spPr>
          <a:xfrm>
            <a:off x="308919" y="457200"/>
            <a:ext cx="3840132" cy="56736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100" dirty="0">
              <a:solidFill>
                <a:schemeClr val="accent1">
                  <a:alpha val="60000"/>
                </a:schemeClr>
              </a:solidFill>
            </a:endParaRPr>
          </a:p>
          <a:p>
            <a:pPr>
              <a:lnSpc>
                <a:spcPct val="90000"/>
              </a:lnSpc>
              <a:spcAft>
                <a:spcPts val="600"/>
              </a:spcAft>
            </a:pPr>
            <a:r>
              <a:rPr lang="en-US" sz="2000" dirty="0">
                <a:solidFill>
                  <a:schemeClr val="accent1">
                    <a:alpha val="60000"/>
                  </a:schemeClr>
                </a:solidFill>
                <a:highlight>
                  <a:srgbClr val="FFFF00"/>
                </a:highlight>
                <a:latin typeface="Times New Roman" panose="02020603050405020304" pitchFamily="18" charset="0"/>
                <a:cs typeface="Times New Roman" panose="02020603050405020304" pitchFamily="18" charset="0"/>
              </a:rPr>
              <a:t>If statements</a:t>
            </a:r>
          </a:p>
          <a:p>
            <a:pPr indent="-228600">
              <a:lnSpc>
                <a:spcPct val="90000"/>
              </a:lnSpc>
              <a:spcAft>
                <a:spcPts val="600"/>
              </a:spcAft>
              <a:buFont typeface="Arial" panose="020B0604020202020204" pitchFamily="34" charset="0"/>
              <a:buChar char="•"/>
            </a:pPr>
            <a:endParaRPr lang="en-US"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An "if statement" is written by using the if keyword.</a:t>
            </a: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The if statement is used to test a particular condition and if the condition is true, it executes a block of code known as if-block. The condition of if statement can be any valid logical expression which can be either evaluated to true or false.</a:t>
            </a:r>
          </a:p>
          <a:p>
            <a:pPr indent="-228600">
              <a:lnSpc>
                <a:spcPct val="90000"/>
              </a:lnSpc>
              <a:spcAft>
                <a:spcPts val="600"/>
              </a:spcAft>
              <a:buFont typeface="Arial" panose="020B0604020202020204" pitchFamily="34" charset="0"/>
              <a:buChar char="•"/>
            </a:pPr>
            <a:endParaRPr lang="en-US"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The syntax of the if-statement is given below.</a:t>
            </a:r>
          </a:p>
          <a:p>
            <a:pPr indent="-228600">
              <a:lnSpc>
                <a:spcPct val="90000"/>
              </a:lnSpc>
              <a:spcAft>
                <a:spcPts val="600"/>
              </a:spcAft>
              <a:buFont typeface="Arial" panose="020B0604020202020204" pitchFamily="34" charset="0"/>
              <a:buChar char="•"/>
            </a:pPr>
            <a:endParaRPr lang="en-US"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b="1" dirty="0">
                <a:solidFill>
                  <a:schemeClr val="bg1">
                    <a:alpha val="60000"/>
                  </a:schemeClr>
                </a:solidFill>
                <a:latin typeface="Times New Roman" panose="02020603050405020304" pitchFamily="18" charset="0"/>
                <a:cs typeface="Times New Roman" panose="02020603050405020304" pitchFamily="18" charset="0"/>
              </a:rPr>
              <a:t>if</a:t>
            </a:r>
            <a:r>
              <a:rPr lang="en-US" dirty="0">
                <a:solidFill>
                  <a:schemeClr val="bg1">
                    <a:alpha val="60000"/>
                  </a:schemeClr>
                </a:solidFill>
                <a:latin typeface="Times New Roman" panose="02020603050405020304" pitchFamily="18" charset="0"/>
                <a:cs typeface="Times New Roman" panose="02020603050405020304" pitchFamily="18" charset="0"/>
              </a:rPr>
              <a:t> expression:  </a:t>
            </a: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    statement  </a:t>
            </a:r>
          </a:p>
          <a:p>
            <a:pPr indent="-228600">
              <a:lnSpc>
                <a:spcPct val="90000"/>
              </a:lnSpc>
              <a:spcAft>
                <a:spcPts val="600"/>
              </a:spcAft>
              <a:buFont typeface="Arial" panose="020B0604020202020204" pitchFamily="34" charset="0"/>
              <a:buChar char="•"/>
            </a:pPr>
            <a:endParaRPr lang="en-US" sz="1100" dirty="0">
              <a:solidFill>
                <a:schemeClr val="bg1">
                  <a:alpha val="60000"/>
                </a:schemeClr>
              </a:solidFill>
            </a:endParaRPr>
          </a:p>
          <a:p>
            <a:pPr indent="-228600">
              <a:lnSpc>
                <a:spcPct val="90000"/>
              </a:lnSpc>
              <a:spcAft>
                <a:spcPts val="600"/>
              </a:spcAft>
              <a:buFont typeface="Arial" panose="020B0604020202020204" pitchFamily="34" charset="0"/>
              <a:buChar char="•"/>
            </a:pPr>
            <a:endParaRPr lang="en-US" sz="1100" dirty="0">
              <a:solidFill>
                <a:schemeClr val="bg1">
                  <a:alpha val="60000"/>
                </a:schemeClr>
              </a:solidFill>
            </a:endParaRPr>
          </a:p>
        </p:txBody>
      </p:sp>
      <p:pic>
        <p:nvPicPr>
          <p:cNvPr id="3" name="Picture 2" descr="Python If-else statements">
            <a:extLst>
              <a:ext uri="{FF2B5EF4-FFF2-40B4-BE49-F238E27FC236}">
                <a16:creationId xmlns:a16="http://schemas.microsoft.com/office/drawing/2014/main" id="{B8882CE0-94C4-B724-A0B9-4FF450A654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4208" y="643469"/>
            <a:ext cx="4346422" cy="55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3187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CCF6A-7EA1-912B-BCDF-82F3134D4A47}"/>
              </a:ext>
            </a:extLst>
          </p:cNvPr>
          <p:cNvSpPr txBox="1"/>
          <p:nvPr/>
        </p:nvSpPr>
        <p:spPr>
          <a:xfrm>
            <a:off x="420414" y="430924"/>
            <a:ext cx="11267089" cy="5632311"/>
          </a:xfrm>
          <a:prstGeom prst="rect">
            <a:avLst/>
          </a:prstGeom>
          <a:noFill/>
        </p:spPr>
        <p:txBody>
          <a:bodyPr wrap="square" rtlCol="0">
            <a:spAutoFit/>
          </a:bodyPr>
          <a:lstStyle/>
          <a:p>
            <a:r>
              <a:rPr lang="en-US" dirty="0">
                <a:solidFill>
                  <a:schemeClr val="accent1"/>
                </a:solidFill>
                <a:latin typeface="Times New Roman" panose="02020603050405020304" pitchFamily="18" charset="0"/>
                <a:cs typeface="Times New Roman" panose="02020603050405020304" pitchFamily="18" charset="0"/>
              </a:rPr>
              <a:t>Ex 1–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If statement:</a:t>
            </a:r>
          </a:p>
          <a:p>
            <a:r>
              <a:rPr lang="en-US" dirty="0">
                <a:latin typeface="Times New Roman" panose="02020603050405020304" pitchFamily="18" charset="0"/>
                <a:cs typeface="Times New Roman" panose="02020603050405020304" pitchFamily="18" charset="0"/>
              </a:rPr>
              <a:t>a = 33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 = 200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b &gt; 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print("b is greater than 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this example we use two variables, a and b, which are used as part of the if statement to test whether b is greater than a. As a is 33, and b is 200, we know that 200 is greater than 33, and so we print to screen that "b is greater than a".</a:t>
            </a: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Ex 2- </a:t>
            </a:r>
          </a:p>
          <a:p>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 int(input("enter the number?"))  </a:t>
            </a:r>
          </a:p>
          <a:p>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num%2 == 0: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("Number is even") </a:t>
            </a:r>
          </a:p>
          <a:p>
            <a:endParaRPr lang="en-IN"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Output:</a:t>
            </a:r>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enter the number?10</a:t>
            </a:r>
          </a:p>
          <a:p>
            <a:r>
              <a:rPr lang="en-IN" dirty="0">
                <a:latin typeface="Times New Roman" panose="02020603050405020304" pitchFamily="18" charset="0"/>
                <a:cs typeface="Times New Roman" panose="02020603050405020304" pitchFamily="18" charset="0"/>
              </a:rPr>
              <a:t>Number is even</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2045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237BF4-954D-E2C8-0549-F5B806881B99}"/>
              </a:ext>
            </a:extLst>
          </p:cNvPr>
          <p:cNvSpPr txBox="1"/>
          <p:nvPr/>
        </p:nvSpPr>
        <p:spPr>
          <a:xfrm>
            <a:off x="304800" y="367862"/>
            <a:ext cx="5348580" cy="5078313"/>
          </a:xfrm>
          <a:prstGeom prst="rect">
            <a:avLst/>
          </a:prstGeom>
          <a:noFill/>
        </p:spPr>
        <p:txBody>
          <a:bodyPr wrap="none" rtlCol="0">
            <a:spAutoFit/>
          </a:bodyPr>
          <a:lstStyle/>
          <a:p>
            <a:r>
              <a:rPr lang="en-IN" dirty="0">
                <a:solidFill>
                  <a:schemeClr val="accent1"/>
                </a:solidFill>
                <a:latin typeface="Times New Roman" panose="02020603050405020304" pitchFamily="18" charset="0"/>
                <a:cs typeface="Times New Roman" panose="02020603050405020304" pitchFamily="18" charset="0"/>
              </a:rPr>
              <a:t>Ex 3 : Program to print the largest of the three numbers</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 int(input("Enter a? "));  </a:t>
            </a:r>
          </a:p>
          <a:p>
            <a:r>
              <a:rPr lang="en-IN" dirty="0">
                <a:latin typeface="Times New Roman" panose="02020603050405020304" pitchFamily="18" charset="0"/>
                <a:cs typeface="Times New Roman" panose="02020603050405020304" pitchFamily="18" charset="0"/>
              </a:rPr>
              <a:t>b = int(input("Enter b? "));  </a:t>
            </a:r>
          </a:p>
          <a:p>
            <a:r>
              <a:rPr lang="en-IN" dirty="0">
                <a:latin typeface="Times New Roman" panose="02020603050405020304" pitchFamily="18" charset="0"/>
                <a:cs typeface="Times New Roman" panose="02020603050405020304" pitchFamily="18" charset="0"/>
              </a:rPr>
              <a:t>c = int(input("Enter c? "));  </a:t>
            </a:r>
          </a:p>
          <a:p>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a&gt;b </a:t>
            </a:r>
            <a:r>
              <a:rPr lang="en-IN" b="1" dirty="0">
                <a:latin typeface="Times New Roman" panose="02020603050405020304" pitchFamily="18" charset="0"/>
                <a:cs typeface="Times New Roman" panose="02020603050405020304" pitchFamily="18" charset="0"/>
              </a:rPr>
              <a:t>and</a:t>
            </a:r>
            <a:r>
              <a:rPr lang="en-IN" dirty="0">
                <a:latin typeface="Times New Roman" panose="02020603050405020304" pitchFamily="18" charset="0"/>
                <a:cs typeface="Times New Roman" panose="02020603050405020304" pitchFamily="18" charset="0"/>
              </a:rPr>
              <a:t> a&gt;c: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("a is largest");  </a:t>
            </a:r>
          </a:p>
          <a:p>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b&gt;a </a:t>
            </a:r>
            <a:r>
              <a:rPr lang="en-IN" b="1" dirty="0">
                <a:latin typeface="Times New Roman" panose="02020603050405020304" pitchFamily="18" charset="0"/>
                <a:cs typeface="Times New Roman" panose="02020603050405020304" pitchFamily="18" charset="0"/>
              </a:rPr>
              <a:t>and</a:t>
            </a:r>
            <a:r>
              <a:rPr lang="en-IN" dirty="0">
                <a:latin typeface="Times New Roman" panose="02020603050405020304" pitchFamily="18" charset="0"/>
                <a:cs typeface="Times New Roman" panose="02020603050405020304" pitchFamily="18" charset="0"/>
              </a:rPr>
              <a:t> b&gt;c: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("b is largest");  </a:t>
            </a:r>
          </a:p>
          <a:p>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c&gt;a </a:t>
            </a:r>
            <a:r>
              <a:rPr lang="en-IN" b="1" dirty="0">
                <a:latin typeface="Times New Roman" panose="02020603050405020304" pitchFamily="18" charset="0"/>
                <a:cs typeface="Times New Roman" panose="02020603050405020304" pitchFamily="18" charset="0"/>
              </a:rPr>
              <a:t>and</a:t>
            </a:r>
            <a:r>
              <a:rPr lang="en-IN" dirty="0">
                <a:latin typeface="Times New Roman" panose="02020603050405020304" pitchFamily="18" charset="0"/>
                <a:cs typeface="Times New Roman" panose="02020603050405020304" pitchFamily="18" charset="0"/>
              </a:rPr>
              <a:t> c&gt;b: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("c is largest"); </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Enter a? 100</a:t>
            </a:r>
          </a:p>
          <a:p>
            <a:r>
              <a:rPr lang="en-IN" dirty="0">
                <a:latin typeface="Times New Roman" panose="02020603050405020304" pitchFamily="18" charset="0"/>
                <a:cs typeface="Times New Roman" panose="02020603050405020304" pitchFamily="18" charset="0"/>
              </a:rPr>
              <a:t>Enter b? 120</a:t>
            </a:r>
          </a:p>
          <a:p>
            <a:r>
              <a:rPr lang="en-IN" dirty="0">
                <a:latin typeface="Times New Roman" panose="02020603050405020304" pitchFamily="18" charset="0"/>
                <a:cs typeface="Times New Roman" panose="02020603050405020304" pitchFamily="18" charset="0"/>
              </a:rPr>
              <a:t>Enter c? 130</a:t>
            </a:r>
          </a:p>
          <a:p>
            <a:r>
              <a:rPr lang="en-IN" dirty="0">
                <a:latin typeface="Times New Roman" panose="02020603050405020304" pitchFamily="18" charset="0"/>
                <a:cs typeface="Times New Roman" panose="02020603050405020304" pitchFamily="18" charset="0"/>
              </a:rPr>
              <a:t>c is largest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3412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0F6A37-F307-C1B6-FF70-B083AB2C2565}"/>
              </a:ext>
            </a:extLst>
          </p:cNvPr>
          <p:cNvSpPr txBox="1"/>
          <p:nvPr/>
        </p:nvSpPr>
        <p:spPr>
          <a:xfrm>
            <a:off x="378373" y="451944"/>
            <a:ext cx="11330152" cy="5262979"/>
          </a:xfrm>
          <a:prstGeom prst="rect">
            <a:avLst/>
          </a:prstGeom>
          <a:noFill/>
        </p:spPr>
        <p:txBody>
          <a:bodyPr wrap="square" rtlCol="0">
            <a:spAutoFit/>
          </a:bodyPr>
          <a:lstStyle/>
          <a:p>
            <a:pPr marL="342900" indent="-342900">
              <a:buFont typeface="Wingdings" pitchFamily="2" charset="2"/>
              <a:buChar char="§"/>
            </a:pPr>
            <a:r>
              <a:rPr lang="en-IN" sz="2400" dirty="0">
                <a:solidFill>
                  <a:schemeClr val="accent2"/>
                </a:solidFill>
                <a:latin typeface="Times New Roman" panose="02020603050405020304" pitchFamily="18" charset="0"/>
                <a:cs typeface="Times New Roman" panose="02020603050405020304" pitchFamily="18" charset="0"/>
              </a:rPr>
              <a:t>Indentation</a:t>
            </a:r>
          </a:p>
          <a:p>
            <a:endParaRPr lang="en-IN" sz="2400" dirty="0">
              <a:solidFill>
                <a:schemeClr val="accent2"/>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 relies on indentation (whitespace at the beginning of a line) to define scope in the code. Other programming languages often use curly-brackets for this purpose.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Generally, four spaces are given to indent the statements which are a typical amount of indentation in python.</a:t>
            </a:r>
          </a:p>
          <a:p>
            <a:r>
              <a:rPr lang="en-IN" dirty="0">
                <a:latin typeface="Times New Roman" panose="02020603050405020304" pitchFamily="18" charset="0"/>
                <a:cs typeface="Times New Roman" panose="02020603050405020304" pitchFamily="18" charset="0"/>
              </a:rPr>
              <a:t>Indentation is the most used part of the python language since it declares the block of code. All the statements of one block are intended at the same level indentation. We will see how the actual indentation takes place in decision making and other stuff in python.</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a:t>
            </a:r>
          </a:p>
          <a:p>
            <a:r>
              <a:rPr lang="en-IN" dirty="0">
                <a:latin typeface="Times New Roman" panose="02020603050405020304" pitchFamily="18" charset="0"/>
                <a:cs typeface="Times New Roman" panose="02020603050405020304" pitchFamily="18" charset="0"/>
              </a:rPr>
              <a:t>#If statement, without indentation (will raise an error):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 = 33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 = 200</a:t>
            </a:r>
          </a:p>
          <a:p>
            <a:r>
              <a:rPr lang="en-IN" dirty="0">
                <a:latin typeface="Times New Roman" panose="02020603050405020304" pitchFamily="18" charset="0"/>
                <a:cs typeface="Times New Roman" panose="02020603050405020304" pitchFamily="18" charset="0"/>
              </a:rPr>
              <a:t>if b &gt; 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print("b is greater than a") # you will get an error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2006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FAC3E2E3-5A05-EE50-ABEA-0CF7AF5C991D}"/>
              </a:ext>
            </a:extLst>
          </p:cNvPr>
          <p:cNvSpPr txBox="1"/>
          <p:nvPr/>
        </p:nvSpPr>
        <p:spPr>
          <a:xfrm>
            <a:off x="284205" y="358346"/>
            <a:ext cx="3864846" cy="5772454"/>
          </a:xfrm>
          <a:prstGeom prst="rect">
            <a:avLst/>
          </a:prstGeom>
        </p:spPr>
        <p:txBody>
          <a:bodyPr vert="horz" lIns="91440" tIns="45720" rIns="91440" bIns="45720" rtlCol="0">
            <a:normAutofit/>
          </a:bodyPr>
          <a:lstStyle/>
          <a:p>
            <a:pPr>
              <a:lnSpc>
                <a:spcPct val="90000"/>
              </a:lnSpc>
              <a:spcAft>
                <a:spcPts val="600"/>
              </a:spcAft>
            </a:pPr>
            <a:r>
              <a:rPr lang="en-US" dirty="0">
                <a:solidFill>
                  <a:schemeClr val="accent1">
                    <a:alpha val="60000"/>
                  </a:schemeClr>
                </a:solidFill>
                <a:highlight>
                  <a:srgbClr val="FFFF00"/>
                </a:highlight>
                <a:latin typeface="Times New Roman" panose="02020603050405020304" pitchFamily="18" charset="0"/>
                <a:cs typeface="Times New Roman" panose="02020603050405020304" pitchFamily="18" charset="0"/>
              </a:rPr>
              <a:t>The </a:t>
            </a:r>
            <a:r>
              <a:rPr lang="en-US" dirty="0" err="1">
                <a:solidFill>
                  <a:schemeClr val="accent1">
                    <a:alpha val="60000"/>
                  </a:schemeClr>
                </a:solidFill>
                <a:highlight>
                  <a:srgbClr val="FFFF00"/>
                </a:highlight>
                <a:latin typeface="Times New Roman" panose="02020603050405020304" pitchFamily="18" charset="0"/>
                <a:cs typeface="Times New Roman" panose="02020603050405020304" pitchFamily="18" charset="0"/>
              </a:rPr>
              <a:t>elif</a:t>
            </a:r>
            <a:r>
              <a:rPr lang="en-US" dirty="0">
                <a:solidFill>
                  <a:schemeClr val="accent1">
                    <a:alpha val="60000"/>
                  </a:schemeClr>
                </a:solidFill>
                <a:highlight>
                  <a:srgbClr val="FFFF00"/>
                </a:highlight>
                <a:latin typeface="Times New Roman" panose="02020603050405020304" pitchFamily="18" charset="0"/>
                <a:cs typeface="Times New Roman" panose="02020603050405020304" pitchFamily="18" charset="0"/>
              </a:rPr>
              <a:t> statement</a:t>
            </a:r>
          </a:p>
          <a:p>
            <a:pPr indent="-228600">
              <a:lnSpc>
                <a:spcPct val="90000"/>
              </a:lnSpc>
              <a:spcAft>
                <a:spcPts val="600"/>
              </a:spcAft>
              <a:buFont typeface="Arial" panose="020B0604020202020204" pitchFamily="34" charset="0"/>
              <a:buChar char="•"/>
            </a:pPr>
            <a:endParaRPr lang="en-US"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The </a:t>
            </a:r>
            <a:r>
              <a:rPr lang="en-US" dirty="0" err="1">
                <a:solidFill>
                  <a:schemeClr val="bg1">
                    <a:alpha val="60000"/>
                  </a:schemeClr>
                </a:solidFill>
                <a:latin typeface="Times New Roman" panose="02020603050405020304" pitchFamily="18" charset="0"/>
                <a:cs typeface="Times New Roman" panose="02020603050405020304" pitchFamily="18" charset="0"/>
              </a:rPr>
              <a:t>elif</a:t>
            </a:r>
            <a:r>
              <a:rPr lang="en-US" dirty="0">
                <a:solidFill>
                  <a:schemeClr val="bg1">
                    <a:alpha val="60000"/>
                  </a:schemeClr>
                </a:solidFill>
                <a:latin typeface="Times New Roman" panose="02020603050405020304" pitchFamily="18" charset="0"/>
                <a:cs typeface="Times New Roman" panose="02020603050405020304" pitchFamily="18" charset="0"/>
              </a:rPr>
              <a:t> keyword is pythons' way of saying "if the previous conditions were not true, then try this condition".</a:t>
            </a:r>
          </a:p>
          <a:p>
            <a:pPr indent="-228600">
              <a:lnSpc>
                <a:spcPct val="90000"/>
              </a:lnSpc>
              <a:spcAft>
                <a:spcPts val="600"/>
              </a:spcAft>
              <a:buFont typeface="Arial" panose="020B0604020202020204" pitchFamily="34" charset="0"/>
              <a:buChar char="•"/>
            </a:pPr>
            <a:endParaRPr lang="en-US"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The </a:t>
            </a:r>
            <a:r>
              <a:rPr lang="en-US" dirty="0" err="1">
                <a:solidFill>
                  <a:schemeClr val="bg1">
                    <a:alpha val="60000"/>
                  </a:schemeClr>
                </a:solidFill>
                <a:latin typeface="Times New Roman" panose="02020603050405020304" pitchFamily="18" charset="0"/>
                <a:cs typeface="Times New Roman" panose="02020603050405020304" pitchFamily="18" charset="0"/>
              </a:rPr>
              <a:t>elif</a:t>
            </a:r>
            <a:r>
              <a:rPr lang="en-US" dirty="0">
                <a:solidFill>
                  <a:schemeClr val="bg1">
                    <a:alpha val="60000"/>
                  </a:schemeClr>
                </a:solidFill>
                <a:latin typeface="Times New Roman" panose="02020603050405020304" pitchFamily="18" charset="0"/>
                <a:cs typeface="Times New Roman" panose="02020603050405020304" pitchFamily="18" charset="0"/>
              </a:rPr>
              <a:t> statement enables us to check multiple conditions and execute the specific block of statements depending upon the true condition among them. We can have any number of </a:t>
            </a:r>
            <a:r>
              <a:rPr lang="en-US" dirty="0" err="1">
                <a:solidFill>
                  <a:schemeClr val="bg1">
                    <a:alpha val="60000"/>
                  </a:schemeClr>
                </a:solidFill>
                <a:latin typeface="Times New Roman" panose="02020603050405020304" pitchFamily="18" charset="0"/>
                <a:cs typeface="Times New Roman" panose="02020603050405020304" pitchFamily="18" charset="0"/>
              </a:rPr>
              <a:t>elif</a:t>
            </a:r>
            <a:r>
              <a:rPr lang="en-US" dirty="0">
                <a:solidFill>
                  <a:schemeClr val="bg1">
                    <a:alpha val="60000"/>
                  </a:schemeClr>
                </a:solidFill>
                <a:latin typeface="Times New Roman" panose="02020603050405020304" pitchFamily="18" charset="0"/>
                <a:cs typeface="Times New Roman" panose="02020603050405020304" pitchFamily="18" charset="0"/>
              </a:rPr>
              <a:t> statements in our program depending upon our need. However, using </a:t>
            </a:r>
            <a:r>
              <a:rPr lang="en-US" dirty="0" err="1">
                <a:solidFill>
                  <a:schemeClr val="bg1">
                    <a:alpha val="60000"/>
                  </a:schemeClr>
                </a:solidFill>
                <a:latin typeface="Times New Roman" panose="02020603050405020304" pitchFamily="18" charset="0"/>
                <a:cs typeface="Times New Roman" panose="02020603050405020304" pitchFamily="18" charset="0"/>
              </a:rPr>
              <a:t>elif</a:t>
            </a:r>
            <a:r>
              <a:rPr lang="en-US" dirty="0">
                <a:solidFill>
                  <a:schemeClr val="bg1">
                    <a:alpha val="60000"/>
                  </a:schemeClr>
                </a:solidFill>
                <a:latin typeface="Times New Roman" panose="02020603050405020304" pitchFamily="18" charset="0"/>
                <a:cs typeface="Times New Roman" panose="02020603050405020304" pitchFamily="18" charset="0"/>
              </a:rPr>
              <a:t> is optional.</a:t>
            </a:r>
          </a:p>
          <a:p>
            <a:pPr indent="-228600">
              <a:lnSpc>
                <a:spcPct val="90000"/>
              </a:lnSpc>
              <a:spcAft>
                <a:spcPts val="600"/>
              </a:spcAft>
              <a:buFont typeface="Arial" panose="020B0604020202020204" pitchFamily="34" charset="0"/>
              <a:buChar char="•"/>
            </a:pPr>
            <a:endParaRPr lang="en-US"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dirty="0">
                <a:solidFill>
                  <a:schemeClr val="bg1">
                    <a:alpha val="60000"/>
                  </a:schemeClr>
                </a:solidFill>
                <a:latin typeface="Times New Roman" panose="02020603050405020304" pitchFamily="18" charset="0"/>
                <a:cs typeface="Times New Roman" panose="02020603050405020304" pitchFamily="18" charset="0"/>
              </a:rPr>
              <a:t>The </a:t>
            </a:r>
            <a:r>
              <a:rPr lang="en-US" dirty="0" err="1">
                <a:solidFill>
                  <a:schemeClr val="bg1">
                    <a:alpha val="60000"/>
                  </a:schemeClr>
                </a:solidFill>
                <a:latin typeface="Times New Roman" panose="02020603050405020304" pitchFamily="18" charset="0"/>
                <a:cs typeface="Times New Roman" panose="02020603050405020304" pitchFamily="18" charset="0"/>
              </a:rPr>
              <a:t>elif</a:t>
            </a:r>
            <a:r>
              <a:rPr lang="en-US" dirty="0">
                <a:solidFill>
                  <a:schemeClr val="bg1">
                    <a:alpha val="60000"/>
                  </a:schemeClr>
                </a:solidFill>
                <a:latin typeface="Times New Roman" panose="02020603050405020304" pitchFamily="18" charset="0"/>
                <a:cs typeface="Times New Roman" panose="02020603050405020304" pitchFamily="18" charset="0"/>
              </a:rPr>
              <a:t> statement works like an if-else-if ladder statement in C. It must be succeeded by an if statement.</a:t>
            </a:r>
          </a:p>
          <a:p>
            <a:pPr indent="-228600">
              <a:lnSpc>
                <a:spcPct val="90000"/>
              </a:lnSpc>
              <a:spcAft>
                <a:spcPts val="600"/>
              </a:spcAft>
              <a:buFont typeface="Arial" panose="020B0604020202020204" pitchFamily="34" charset="0"/>
              <a:buChar char="•"/>
            </a:pPr>
            <a:endParaRPr lang="en-US" sz="1300" dirty="0">
              <a:solidFill>
                <a:schemeClr val="bg1">
                  <a:alpha val="60000"/>
                </a:schemeClr>
              </a:solidFill>
            </a:endParaRPr>
          </a:p>
          <a:p>
            <a:pPr indent="-228600">
              <a:lnSpc>
                <a:spcPct val="90000"/>
              </a:lnSpc>
              <a:spcAft>
                <a:spcPts val="600"/>
              </a:spcAft>
              <a:buFont typeface="Arial" panose="020B0604020202020204" pitchFamily="34" charset="0"/>
              <a:buChar char="•"/>
            </a:pPr>
            <a:endParaRPr lang="en-US" sz="1300" dirty="0">
              <a:solidFill>
                <a:schemeClr val="bg1">
                  <a:alpha val="60000"/>
                </a:schemeClr>
              </a:solidFill>
            </a:endParaRPr>
          </a:p>
        </p:txBody>
      </p:sp>
      <p:pic>
        <p:nvPicPr>
          <p:cNvPr id="6146" name="Picture 2" descr="Python If-else statements">
            <a:extLst>
              <a:ext uri="{FF2B5EF4-FFF2-40B4-BE49-F238E27FC236}">
                <a16:creationId xmlns:a16="http://schemas.microsoft.com/office/drawing/2014/main" id="{8098F1ED-CAF4-D1D2-26EA-D1763898C8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1310" y="165852"/>
            <a:ext cx="3951890" cy="6425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7293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1EA9B5-53B7-0321-7B23-283C4720E595}"/>
              </a:ext>
            </a:extLst>
          </p:cNvPr>
          <p:cNvSpPr txBox="1"/>
          <p:nvPr/>
        </p:nvSpPr>
        <p:spPr>
          <a:xfrm>
            <a:off x="483476" y="409903"/>
            <a:ext cx="11235558" cy="6186309"/>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The syntax of the </a:t>
            </a:r>
            <a:r>
              <a:rPr lang="en-IN" dirty="0" err="1">
                <a:solidFill>
                  <a:schemeClr val="accent1"/>
                </a:solidFill>
                <a:latin typeface="Times New Roman" panose="02020603050405020304" pitchFamily="18" charset="0"/>
                <a:cs typeface="Times New Roman" panose="02020603050405020304" pitchFamily="18" charset="0"/>
              </a:rPr>
              <a:t>elif</a:t>
            </a:r>
            <a:r>
              <a:rPr lang="en-IN" dirty="0">
                <a:solidFill>
                  <a:schemeClr val="accent1"/>
                </a:solidFill>
                <a:latin typeface="Times New Roman" panose="02020603050405020304" pitchFamily="18" charset="0"/>
                <a:cs typeface="Times New Roman" panose="02020603050405020304" pitchFamily="18" charset="0"/>
              </a:rPr>
              <a:t> statement is given below.</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expression 1:   </a:t>
            </a:r>
          </a:p>
          <a:p>
            <a:r>
              <a:rPr lang="en-IN" dirty="0">
                <a:latin typeface="Times New Roman" panose="02020603050405020304" pitchFamily="18" charset="0"/>
                <a:cs typeface="Times New Roman" panose="02020603050405020304" pitchFamily="18" charset="0"/>
              </a:rPr>
              <a:t>    # block of statements   </a:t>
            </a:r>
          </a:p>
          <a:p>
            <a:r>
              <a:rPr lang="en-IN" b="1"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expression 2:   </a:t>
            </a:r>
          </a:p>
          <a:p>
            <a:r>
              <a:rPr lang="en-IN" dirty="0">
                <a:latin typeface="Times New Roman" panose="02020603050405020304" pitchFamily="18" charset="0"/>
                <a:cs typeface="Times New Roman" panose="02020603050405020304" pitchFamily="18" charset="0"/>
              </a:rPr>
              <a:t>    # block of statements   </a:t>
            </a:r>
          </a:p>
          <a:p>
            <a:r>
              <a:rPr lang="en-IN" b="1"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expression 3:   </a:t>
            </a:r>
          </a:p>
          <a:p>
            <a:r>
              <a:rPr lang="en-IN" dirty="0">
                <a:latin typeface="Times New Roman" panose="02020603050405020304" pitchFamily="18" charset="0"/>
                <a:cs typeface="Times New Roman" panose="02020603050405020304" pitchFamily="18" charset="0"/>
              </a:rPr>
              <a:t>    # block of statements   </a:t>
            </a:r>
          </a:p>
          <a:p>
            <a:r>
              <a:rPr lang="en-IN" b="1" dirty="0">
                <a:latin typeface="Times New Roman" panose="02020603050405020304" pitchFamily="18" charset="0"/>
                <a:cs typeface="Times New Roman" panose="02020603050405020304" pitchFamily="18" charset="0"/>
              </a:rPr>
              <a:t>else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 block of statements </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 </a:t>
            </a:r>
          </a:p>
          <a:p>
            <a:r>
              <a:rPr lang="en-IN" dirty="0">
                <a:latin typeface="Times New Roman" panose="02020603050405020304" pitchFamily="18" charset="0"/>
                <a:cs typeface="Times New Roman" panose="02020603050405020304" pitchFamily="18" charset="0"/>
              </a:rPr>
              <a:t>a = 33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 = 33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b &gt; 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print("b is greater than a")</a:t>
            </a:r>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a == b:</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print("a and b are equal")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example a is equal to b, so the first condition is not true, but the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condition is true, so we print to screen that "a and b are equal".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95801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75" name="Freeform: Shape 74">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extBox 1">
            <a:extLst>
              <a:ext uri="{FF2B5EF4-FFF2-40B4-BE49-F238E27FC236}">
                <a16:creationId xmlns:a16="http://schemas.microsoft.com/office/drawing/2014/main" id="{120D44D2-7708-FD02-5A50-61AE50E1D7A2}"/>
              </a:ext>
            </a:extLst>
          </p:cNvPr>
          <p:cNvSpPr txBox="1"/>
          <p:nvPr/>
        </p:nvSpPr>
        <p:spPr>
          <a:xfrm>
            <a:off x="210208" y="231228"/>
            <a:ext cx="3941378" cy="6337738"/>
          </a:xfrm>
          <a:prstGeom prst="rect">
            <a:avLst/>
          </a:prstGeom>
        </p:spPr>
        <p:txBody>
          <a:bodyPr vert="horz" lIns="91440" tIns="45720" rIns="91440" bIns="45720" rtlCol="0">
            <a:normAutofit fontScale="85000" lnSpcReduction="20000"/>
          </a:bodyPr>
          <a:lstStyle/>
          <a:p>
            <a:pPr>
              <a:lnSpc>
                <a:spcPct val="90000"/>
              </a:lnSpc>
              <a:spcAft>
                <a:spcPts val="600"/>
              </a:spcAft>
            </a:pPr>
            <a:endParaRPr lang="en-US" sz="2200" b="1" dirty="0">
              <a:solidFill>
                <a:schemeClr val="accent2">
                  <a:alpha val="60000"/>
                </a:schemeClr>
              </a:solidFill>
              <a:highlight>
                <a:srgbClr val="FFFF00"/>
              </a:highlight>
              <a:latin typeface="Times New Roman" panose="02020603050405020304" pitchFamily="18" charset="0"/>
              <a:cs typeface="Times New Roman" panose="02020603050405020304" pitchFamily="18" charset="0"/>
            </a:endParaRPr>
          </a:p>
          <a:p>
            <a:pPr>
              <a:lnSpc>
                <a:spcPct val="90000"/>
              </a:lnSpc>
              <a:spcAft>
                <a:spcPts val="600"/>
              </a:spcAft>
            </a:pPr>
            <a:r>
              <a:rPr lang="en-US" sz="2200" b="1" dirty="0">
                <a:solidFill>
                  <a:schemeClr val="accent2">
                    <a:alpha val="60000"/>
                  </a:schemeClr>
                </a:solidFill>
                <a:highlight>
                  <a:srgbClr val="FFFF00"/>
                </a:highlight>
                <a:latin typeface="Times New Roman" panose="02020603050405020304" pitchFamily="18" charset="0"/>
                <a:cs typeface="Times New Roman" panose="02020603050405020304" pitchFamily="18" charset="0"/>
              </a:rPr>
              <a:t>The if-else statement</a:t>
            </a:r>
          </a:p>
          <a:p>
            <a:pPr>
              <a:lnSpc>
                <a:spcPct val="90000"/>
              </a:lnSpc>
              <a:spcAft>
                <a:spcPts val="600"/>
              </a:spcAft>
            </a:pPr>
            <a:endParaRPr lang="en-US" sz="2200" dirty="0">
              <a:solidFill>
                <a:schemeClr val="bg1">
                  <a:alpha val="60000"/>
                </a:schemeClr>
              </a:solidFill>
              <a:highlight>
                <a:srgbClr val="FFFF00"/>
              </a:highlight>
              <a:latin typeface="Times New Roman" panose="02020603050405020304" pitchFamily="18" charset="0"/>
              <a:cs typeface="Times New Roman" panose="02020603050405020304" pitchFamily="18" charset="0"/>
            </a:endParaRPr>
          </a:p>
          <a:p>
            <a:pPr>
              <a:lnSpc>
                <a:spcPct val="90000"/>
              </a:lnSpc>
              <a:spcAft>
                <a:spcPts val="600"/>
              </a:spcAft>
            </a:pPr>
            <a:r>
              <a:rPr lang="en-US" sz="2200" dirty="0">
                <a:solidFill>
                  <a:schemeClr val="bg1">
                    <a:alpha val="60000"/>
                  </a:schemeClr>
                </a:solidFill>
                <a:latin typeface="Times New Roman" panose="02020603050405020304" pitchFamily="18" charset="0"/>
                <a:cs typeface="Times New Roman" panose="02020603050405020304" pitchFamily="18" charset="0"/>
              </a:rPr>
              <a:t>The else keyword catches anything which isn't caught by the preceding conditions.</a:t>
            </a:r>
            <a:endParaRPr lang="en-US" sz="2200" dirty="0">
              <a:solidFill>
                <a:schemeClr val="bg1">
                  <a:alpha val="60000"/>
                </a:schemeClr>
              </a:solidFill>
              <a:highlight>
                <a:srgbClr val="FFFF00"/>
              </a:highlight>
              <a:latin typeface="Times New Roman" panose="02020603050405020304" pitchFamily="18" charset="0"/>
              <a:cs typeface="Times New Roman" panose="02020603050405020304" pitchFamily="18" charset="0"/>
            </a:endParaRPr>
          </a:p>
          <a:p>
            <a:pPr>
              <a:lnSpc>
                <a:spcPct val="90000"/>
              </a:lnSpc>
              <a:spcAft>
                <a:spcPts val="600"/>
              </a:spcAft>
            </a:pPr>
            <a:endParaRPr lang="en-US" sz="2000" b="1" dirty="0">
              <a:solidFill>
                <a:schemeClr val="accent2">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sz="2000" dirty="0">
                <a:solidFill>
                  <a:schemeClr val="bg1">
                    <a:alpha val="60000"/>
                  </a:schemeClr>
                </a:solidFill>
                <a:latin typeface="Times New Roman" panose="02020603050405020304" pitchFamily="18" charset="0"/>
                <a:cs typeface="Times New Roman" panose="02020603050405020304" pitchFamily="18" charset="0"/>
              </a:rPr>
              <a:t>The if-else statement provides an else block combined with the if statement which is executed in the false case of the condition.</a:t>
            </a:r>
          </a:p>
          <a:p>
            <a:pPr>
              <a:lnSpc>
                <a:spcPct val="90000"/>
              </a:lnSpc>
              <a:spcAft>
                <a:spcPts val="600"/>
              </a:spcAft>
            </a:pPr>
            <a:endParaRPr lang="en-US" sz="2000"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sz="2000" dirty="0">
                <a:solidFill>
                  <a:schemeClr val="bg1">
                    <a:alpha val="60000"/>
                  </a:schemeClr>
                </a:solidFill>
                <a:latin typeface="Times New Roman" panose="02020603050405020304" pitchFamily="18" charset="0"/>
                <a:cs typeface="Times New Roman" panose="02020603050405020304" pitchFamily="18" charset="0"/>
              </a:rPr>
              <a:t>If the condition is true, then the if-block is executed. Otherwise, the else-block is executed.</a:t>
            </a:r>
          </a:p>
          <a:p>
            <a:pPr>
              <a:lnSpc>
                <a:spcPct val="90000"/>
              </a:lnSpc>
              <a:spcAft>
                <a:spcPts val="600"/>
              </a:spcAft>
            </a:pPr>
            <a:endParaRPr lang="en-US" sz="2000"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sz="2000" dirty="0">
                <a:solidFill>
                  <a:schemeClr val="bg1">
                    <a:alpha val="60000"/>
                  </a:schemeClr>
                </a:solidFill>
                <a:latin typeface="Times New Roman" panose="02020603050405020304" pitchFamily="18" charset="0"/>
                <a:cs typeface="Times New Roman" panose="02020603050405020304" pitchFamily="18" charset="0"/>
              </a:rPr>
              <a:t>The syntax of the if-else statement is given below.</a:t>
            </a:r>
          </a:p>
          <a:p>
            <a:pPr>
              <a:lnSpc>
                <a:spcPct val="90000"/>
              </a:lnSpc>
              <a:spcAft>
                <a:spcPts val="600"/>
              </a:spcAft>
            </a:pPr>
            <a:endParaRPr lang="en-US" sz="2000" dirty="0">
              <a:solidFill>
                <a:schemeClr val="bg1">
                  <a:alpha val="60000"/>
                </a:schemeClr>
              </a:solidFill>
              <a:latin typeface="Times New Roman" panose="02020603050405020304" pitchFamily="18" charset="0"/>
              <a:cs typeface="Times New Roman" panose="02020603050405020304" pitchFamily="18" charset="0"/>
            </a:endParaRPr>
          </a:p>
          <a:p>
            <a:pPr>
              <a:lnSpc>
                <a:spcPct val="90000"/>
              </a:lnSpc>
              <a:spcAft>
                <a:spcPts val="600"/>
              </a:spcAft>
            </a:pPr>
            <a:r>
              <a:rPr lang="en-US" sz="2000" dirty="0">
                <a:solidFill>
                  <a:schemeClr val="bg1">
                    <a:alpha val="60000"/>
                  </a:schemeClr>
                </a:solidFill>
                <a:latin typeface="Times New Roman" panose="02020603050405020304" pitchFamily="18" charset="0"/>
                <a:cs typeface="Times New Roman" panose="02020603050405020304" pitchFamily="18" charset="0"/>
              </a:rPr>
              <a:t>if condition:  </a:t>
            </a:r>
          </a:p>
          <a:p>
            <a:pPr>
              <a:lnSpc>
                <a:spcPct val="90000"/>
              </a:lnSpc>
              <a:spcAft>
                <a:spcPts val="600"/>
              </a:spcAft>
            </a:pPr>
            <a:r>
              <a:rPr lang="en-US" sz="2000" dirty="0">
                <a:solidFill>
                  <a:schemeClr val="bg1">
                    <a:alpha val="60000"/>
                  </a:schemeClr>
                </a:solidFill>
                <a:latin typeface="Times New Roman" panose="02020603050405020304" pitchFamily="18" charset="0"/>
                <a:cs typeface="Times New Roman" panose="02020603050405020304" pitchFamily="18" charset="0"/>
              </a:rPr>
              <a:t>    #block of statements   </a:t>
            </a:r>
          </a:p>
          <a:p>
            <a:pPr>
              <a:lnSpc>
                <a:spcPct val="90000"/>
              </a:lnSpc>
              <a:spcAft>
                <a:spcPts val="600"/>
              </a:spcAft>
            </a:pPr>
            <a:r>
              <a:rPr lang="en-US" sz="2000" dirty="0">
                <a:solidFill>
                  <a:schemeClr val="bg1">
                    <a:alpha val="60000"/>
                  </a:schemeClr>
                </a:solidFill>
                <a:latin typeface="Times New Roman" panose="02020603050405020304" pitchFamily="18" charset="0"/>
                <a:cs typeface="Times New Roman" panose="02020603050405020304" pitchFamily="18" charset="0"/>
              </a:rPr>
              <a:t>else:   </a:t>
            </a:r>
          </a:p>
          <a:p>
            <a:pPr>
              <a:lnSpc>
                <a:spcPct val="90000"/>
              </a:lnSpc>
              <a:spcAft>
                <a:spcPts val="600"/>
              </a:spcAft>
            </a:pPr>
            <a:r>
              <a:rPr lang="en-US" sz="2000" dirty="0">
                <a:solidFill>
                  <a:schemeClr val="bg1">
                    <a:alpha val="60000"/>
                  </a:schemeClr>
                </a:solidFill>
                <a:latin typeface="Times New Roman" panose="02020603050405020304" pitchFamily="18" charset="0"/>
                <a:cs typeface="Times New Roman" panose="02020603050405020304" pitchFamily="18" charset="0"/>
              </a:rPr>
              <a:t>    #another block of statements (else-block)   </a:t>
            </a:r>
          </a:p>
          <a:p>
            <a:pPr>
              <a:lnSpc>
                <a:spcPct val="90000"/>
              </a:lnSpc>
              <a:spcAft>
                <a:spcPts val="600"/>
              </a:spcAft>
            </a:pPr>
            <a:endParaRPr lang="en-US" sz="2000" dirty="0">
              <a:solidFill>
                <a:schemeClr val="bg1">
                  <a:alpha val="60000"/>
                </a:schemeClr>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000" dirty="0">
              <a:solidFill>
                <a:schemeClr val="bg1">
                  <a:alpha val="60000"/>
                </a:schemeClr>
              </a:solidFill>
              <a:latin typeface="Times New Roman" panose="02020603050405020304" pitchFamily="18" charset="0"/>
              <a:cs typeface="Times New Roman" panose="02020603050405020304" pitchFamily="18" charset="0"/>
            </a:endParaRPr>
          </a:p>
        </p:txBody>
      </p:sp>
      <p:pic>
        <p:nvPicPr>
          <p:cNvPr id="5122" name="Picture 2" descr="Python If-else statements">
            <a:extLst>
              <a:ext uri="{FF2B5EF4-FFF2-40B4-BE49-F238E27FC236}">
                <a16:creationId xmlns:a16="http://schemas.microsoft.com/office/drawing/2014/main" id="{9DFAC259-C75D-6716-225A-3D5E05DD5A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42370" y="643469"/>
            <a:ext cx="3551551" cy="5571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9841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8736CD-F0B7-4577-0922-9F0248DCD655}"/>
              </a:ext>
            </a:extLst>
          </p:cNvPr>
          <p:cNvSpPr txBox="1"/>
          <p:nvPr/>
        </p:nvSpPr>
        <p:spPr>
          <a:xfrm>
            <a:off x="241738" y="304800"/>
            <a:ext cx="11550869" cy="7294305"/>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 –</a:t>
            </a:r>
            <a:r>
              <a:rPr lang="en-IN" dirty="0">
                <a:latin typeface="Times New Roman" panose="02020603050405020304" pitchFamily="18" charset="0"/>
                <a:cs typeface="Times New Roman" panose="02020603050405020304" pitchFamily="18" charset="0"/>
              </a:rPr>
              <a:t> </a:t>
            </a:r>
            <a:r>
              <a:rPr lang="en-IN" dirty="0">
                <a:solidFill>
                  <a:schemeClr val="accent1"/>
                </a:solidFill>
                <a:latin typeface="Times New Roman" panose="02020603050405020304" pitchFamily="18" charset="0"/>
                <a:cs typeface="Times New Roman" panose="02020603050405020304" pitchFamily="18" charset="0"/>
              </a:rPr>
              <a:t>Program to check whether a number is even or not.</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num</a:t>
            </a:r>
            <a:r>
              <a:rPr lang="en-IN" dirty="0">
                <a:latin typeface="Times New Roman" panose="02020603050405020304" pitchFamily="18" charset="0"/>
                <a:cs typeface="Times New Roman" panose="02020603050405020304" pitchFamily="18" charset="0"/>
              </a:rPr>
              <a:t> = int(input("enter the number?"))  </a:t>
            </a:r>
          </a:p>
          <a:p>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num%2 == 0: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("Number is even...")  </a:t>
            </a:r>
          </a:p>
          <a:p>
            <a:r>
              <a:rPr lang="en-IN" b="1" dirty="0">
                <a:latin typeface="Times New Roman" panose="02020603050405020304" pitchFamily="18" charset="0"/>
                <a:cs typeface="Times New Roman" panose="02020603050405020304" pitchFamily="18" charset="0"/>
              </a:rPr>
              <a:t>else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("Number is odd...") </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Output – </a:t>
            </a:r>
          </a:p>
          <a:p>
            <a:r>
              <a:rPr lang="en-IN" dirty="0">
                <a:latin typeface="Times New Roman" panose="02020603050405020304" pitchFamily="18" charset="0"/>
                <a:cs typeface="Times New Roman" panose="02020603050405020304" pitchFamily="18" charset="0"/>
              </a:rPr>
              <a:t>enter the number?10</a:t>
            </a:r>
          </a:p>
          <a:p>
            <a:r>
              <a:rPr lang="en-IN" dirty="0">
                <a:latin typeface="Times New Roman" panose="02020603050405020304" pitchFamily="18" charset="0"/>
                <a:cs typeface="Times New Roman" panose="02020603050405020304" pitchFamily="18" charset="0"/>
              </a:rPr>
              <a:t>Number is even</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Ex-</a:t>
            </a:r>
            <a:r>
              <a:rPr lang="en-IN" dirty="0">
                <a:latin typeface="Times New Roman" panose="02020603050405020304" pitchFamily="18" charset="0"/>
                <a:cs typeface="Times New Roman" panose="02020603050405020304" pitchFamily="18" charset="0"/>
              </a:rPr>
              <a:t> : </a:t>
            </a:r>
            <a:r>
              <a:rPr lang="en-IN" dirty="0">
                <a:solidFill>
                  <a:schemeClr val="accent1"/>
                </a:solidFill>
                <a:latin typeface="Times New Roman" panose="02020603050405020304" pitchFamily="18" charset="0"/>
                <a:cs typeface="Times New Roman" panose="02020603050405020304" pitchFamily="18" charset="0"/>
              </a:rPr>
              <a:t>Program to check whether a person is eligible to vote or not.</a:t>
            </a:r>
          </a:p>
          <a:p>
            <a:endParaRPr lang="en-IN" dirty="0">
              <a:solidFill>
                <a:schemeClr val="accent1"/>
              </a:solidFill>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age = int (input("Enter your age? "))  </a:t>
            </a:r>
          </a:p>
          <a:p>
            <a:r>
              <a:rPr lang="en-IN" b="1" dirty="0">
                <a:latin typeface="Times New Roman" panose="02020603050405020304" pitchFamily="18" charset="0"/>
                <a:cs typeface="Times New Roman" panose="02020603050405020304" pitchFamily="18" charset="0"/>
              </a:rPr>
              <a:t>if</a:t>
            </a:r>
            <a:r>
              <a:rPr lang="en-IN" dirty="0">
                <a:latin typeface="Times New Roman" panose="02020603050405020304" pitchFamily="18" charset="0"/>
                <a:cs typeface="Times New Roman" panose="02020603050405020304" pitchFamily="18" charset="0"/>
              </a:rPr>
              <a:t> age&gt;=18: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("You are eligible to vote !!");  </a:t>
            </a:r>
          </a:p>
          <a:p>
            <a:r>
              <a:rPr lang="en-IN" b="1" dirty="0">
                <a:latin typeface="Times New Roman" panose="02020603050405020304" pitchFamily="18" charset="0"/>
                <a:cs typeface="Times New Roman" panose="02020603050405020304" pitchFamily="18" charset="0"/>
              </a:rPr>
              <a:t>else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print</a:t>
            </a:r>
            <a:r>
              <a:rPr lang="en-IN" dirty="0">
                <a:latin typeface="Times New Roman" panose="02020603050405020304" pitchFamily="18" charset="0"/>
                <a:cs typeface="Times New Roman" panose="02020603050405020304" pitchFamily="18" charset="0"/>
              </a:rPr>
              <a:t>("Sorry! you have to wait !!");  </a:t>
            </a:r>
          </a:p>
          <a:p>
            <a:endParaRPr lang="en-IN" dirty="0">
              <a:latin typeface="Times New Roman" panose="02020603050405020304" pitchFamily="18" charset="0"/>
              <a:cs typeface="Times New Roman" panose="02020603050405020304" pitchFamily="18" charset="0"/>
            </a:endParaRPr>
          </a:p>
          <a:p>
            <a:r>
              <a:rPr lang="en-IN" dirty="0">
                <a:solidFill>
                  <a:schemeClr val="accent1"/>
                </a:solidFill>
                <a:latin typeface="Times New Roman" panose="02020603050405020304" pitchFamily="18" charset="0"/>
                <a:cs typeface="Times New Roman" panose="02020603050405020304" pitchFamily="18" charset="0"/>
              </a:rPr>
              <a:t>Output</a:t>
            </a:r>
            <a:r>
              <a:rPr lang="en-IN" dirty="0">
                <a:latin typeface="Times New Roman" panose="02020603050405020304" pitchFamily="18" charset="0"/>
                <a:cs typeface="Times New Roman" panose="02020603050405020304" pitchFamily="18" charset="0"/>
              </a:rPr>
              <a:t> </a:t>
            </a:r>
            <a:r>
              <a:rPr lang="en-IN" dirty="0">
                <a:solidFill>
                  <a:schemeClr val="accent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Enter your age? 90</a:t>
            </a:r>
          </a:p>
          <a:p>
            <a:r>
              <a:rPr lang="en-IN" dirty="0">
                <a:latin typeface="Times New Roman" panose="02020603050405020304" pitchFamily="18" charset="0"/>
                <a:cs typeface="Times New Roman" panose="02020603050405020304" pitchFamily="18" charset="0"/>
              </a:rPr>
              <a:t>You are eligible to vote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06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07C444-0685-C7B4-1701-05437AD3873A}"/>
              </a:ext>
            </a:extLst>
          </p:cNvPr>
          <p:cNvSpPr txBox="1"/>
          <p:nvPr/>
        </p:nvSpPr>
        <p:spPr>
          <a:xfrm>
            <a:off x="388883" y="430923"/>
            <a:ext cx="11288110" cy="6463308"/>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Ex -</a:t>
            </a:r>
          </a:p>
          <a:p>
            <a:r>
              <a:rPr lang="en-IN" dirty="0">
                <a:latin typeface="Times New Roman" panose="02020603050405020304" pitchFamily="18" charset="0"/>
                <a:cs typeface="Times New Roman" panose="02020603050405020304" pitchFamily="18" charset="0"/>
              </a:rPr>
              <a:t>a = 200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 = 33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b &gt; 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print("b is greater than a")</a:t>
            </a:r>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a == b:</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print("a and b are equal")</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else: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print("a is greater than b")</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example a is greater than b, so the first condition is not true, also the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 condition is not true, so we go to the else condition and print to screen that "a is greater than b".</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You can also have an else without the </a:t>
            </a:r>
            <a:r>
              <a:rPr lang="en-IN" dirty="0" err="1">
                <a:latin typeface="Times New Roman" panose="02020603050405020304" pitchFamily="18" charset="0"/>
                <a:cs typeface="Times New Roman" panose="02020603050405020304" pitchFamily="18" charset="0"/>
              </a:rPr>
              <a:t>elif</a:t>
            </a:r>
            <a:r>
              <a:rPr lang="en-IN" dirty="0">
                <a:latin typeface="Times New Roman" panose="02020603050405020304" pitchFamily="18" charset="0"/>
                <a:cs typeface="Times New Roman" panose="02020603050405020304" pitchFamily="18" charset="0"/>
              </a:rPr>
              <a:t>.</a:t>
            </a:r>
          </a:p>
          <a:p>
            <a:r>
              <a:rPr lang="en-IN" dirty="0">
                <a:solidFill>
                  <a:schemeClr val="accent1"/>
                </a:solidFill>
                <a:latin typeface="Times New Roman" panose="02020603050405020304" pitchFamily="18" charset="0"/>
                <a:cs typeface="Times New Roman" panose="02020603050405020304" pitchFamily="18" charset="0"/>
              </a:rPr>
              <a:t>Ex -</a:t>
            </a:r>
          </a:p>
          <a:p>
            <a:r>
              <a:rPr lang="en-IN" dirty="0">
                <a:latin typeface="Times New Roman" panose="02020603050405020304" pitchFamily="18" charset="0"/>
                <a:cs typeface="Times New Roman" panose="02020603050405020304" pitchFamily="18" charset="0"/>
              </a:rPr>
              <a:t>a = 200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 = 33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b &gt; 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print("b is greater than 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else: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print("b is not greater than a")</a:t>
            </a: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01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47314</TotalTime>
  <Words>17531</Words>
  <Application>Microsoft Macintosh PowerPoint</Application>
  <PresentationFormat>Widescreen</PresentationFormat>
  <Paragraphs>2351</Paragraphs>
  <Slides>127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127</vt:i4>
      </vt:variant>
    </vt:vector>
  </HeadingPairs>
  <TitlesOfParts>
    <vt:vector size="134" baseType="lpstr">
      <vt:lpstr>Arial</vt:lpstr>
      <vt:lpstr>Calibri</vt:lpstr>
      <vt:lpstr>Calibri Light</vt:lpstr>
      <vt:lpstr>JetBrains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Dwivedi, Jaya</dc:creator>
  <cp:lastModifiedBy>Dwivedi, Jaya</cp:lastModifiedBy>
  <cp:revision>249</cp:revision>
  <dcterms:created xsi:type="dcterms:W3CDTF">2021-11-22T17:38:10Z</dcterms:created>
  <dcterms:modified xsi:type="dcterms:W3CDTF">2022-05-17T16:33:39Z</dcterms:modified>
</cp:coreProperties>
</file>