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
      <p:font typeface="Garamond"/>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C6185C-B5A9-4C05-BC0A-368896904B15}">
  <a:tblStyle styleId="{11C6185C-B5A9-4C05-BC0A-368896904B15}" styleName="Table_0">
    <a:wholeTbl>
      <a:tcTxStyle b="off" i="off">
        <a:font>
          <a:latin typeface="Garamond"/>
          <a:ea typeface="Garamond"/>
          <a:cs typeface="Garamond"/>
        </a:font>
        <a:srgbClr val="000000"/>
      </a:tcTxStyle>
      <a:tcStyle>
        <a:tcBdr>
          <a:left>
            <a:ln cap="flat" cmpd="sng" w="9525">
              <a:solidFill>
                <a:srgbClr val="DEB340"/>
              </a:solidFill>
              <a:prstDash val="solid"/>
              <a:round/>
              <a:headEnd len="sm" w="sm" type="none"/>
              <a:tailEnd len="sm" w="sm" type="none"/>
            </a:ln>
          </a:left>
          <a:right>
            <a:ln cap="flat" cmpd="sng" w="9525">
              <a:solidFill>
                <a:srgbClr val="DEB340"/>
              </a:solidFill>
              <a:prstDash val="solid"/>
              <a:round/>
              <a:headEnd len="sm" w="sm" type="none"/>
              <a:tailEnd len="sm" w="sm" type="none"/>
            </a:ln>
          </a:right>
          <a:top>
            <a:ln cap="flat" cmpd="sng" w="9525">
              <a:solidFill>
                <a:srgbClr val="DEB340"/>
              </a:solidFill>
              <a:prstDash val="solid"/>
              <a:round/>
              <a:headEnd len="sm" w="sm" type="none"/>
              <a:tailEnd len="sm" w="sm" type="none"/>
            </a:ln>
          </a:top>
          <a:bottom>
            <a:ln cap="flat" cmpd="sng" w="9525">
              <a:solidFill>
                <a:srgbClr val="DEB340"/>
              </a:solidFill>
              <a:prstDash val="solid"/>
              <a:round/>
              <a:headEnd len="sm" w="sm" type="none"/>
              <a:tailEnd len="sm" w="sm" type="none"/>
            </a:ln>
          </a:bottom>
          <a:insideH>
            <a:ln cap="flat" cmpd="sng" w="9525">
              <a:solidFill>
                <a:srgbClr val="DEB340"/>
              </a:solidFill>
              <a:prstDash val="solid"/>
              <a:round/>
              <a:headEnd len="sm" w="sm" type="none"/>
              <a:tailEnd len="sm" w="sm" type="none"/>
            </a:ln>
          </a:insideH>
          <a:insideV>
            <a:ln cap="flat" cmpd="sng" w="9525">
              <a:solidFill>
                <a:srgbClr val="DEB340"/>
              </a:solidFill>
              <a:prstDash val="solid"/>
              <a:round/>
              <a:headEnd len="sm" w="sm" type="none"/>
              <a:tailEnd len="sm" w="sm" type="none"/>
            </a:ln>
          </a:insideV>
        </a:tcBdr>
        <a:fill>
          <a:solidFill>
            <a:srgbClr val="FFFFFF">
              <a:alpha val="0"/>
            </a:srgbClr>
          </a:solidFill>
        </a:fill>
      </a:tcStyle>
    </a:wholeTbl>
    <a:band1H>
      <a:tcTxStyle b="off" i="off"/>
      <a:tcStyle>
        <a:fill>
          <a:solidFill>
            <a:srgbClr val="DEB340">
              <a:alpha val="40000"/>
            </a:srgbClr>
          </a:solidFill>
        </a:fill>
      </a:tcStyle>
    </a:band1H>
    <a:band2H>
      <a:tcTxStyle b="off" i="off"/>
    </a:band2H>
    <a:band1V>
      <a:tcTxStyle b="off" i="off"/>
      <a:tcStyle>
        <a:tcBdr>
          <a:top>
            <a:ln cap="flat" cmpd="sng" w="9525">
              <a:solidFill>
                <a:srgbClr val="DEB340"/>
              </a:solidFill>
              <a:prstDash val="solid"/>
              <a:round/>
              <a:headEnd len="sm" w="sm" type="none"/>
              <a:tailEnd len="sm" w="sm" type="none"/>
            </a:ln>
          </a:top>
          <a:bottom>
            <a:ln cap="flat" cmpd="sng" w="9525">
              <a:solidFill>
                <a:srgbClr val="DEB340"/>
              </a:solidFill>
              <a:prstDash val="solid"/>
              <a:round/>
              <a:headEnd len="sm" w="sm" type="none"/>
              <a:tailEnd len="sm" w="sm" type="none"/>
            </a:ln>
          </a:bottom>
        </a:tcBdr>
        <a:fill>
          <a:solidFill>
            <a:srgbClr val="DEB340">
              <a:alpha val="40000"/>
            </a:srgbClr>
          </a:solidFill>
        </a:fill>
      </a:tcStyle>
    </a:band1V>
    <a:band2V>
      <a:tcTxStyle b="off" i="off"/>
    </a:band2V>
    <a:lastCol>
      <a:tcTxStyle b="on" i="off"/>
      <a:tcStyle>
        <a:tcBdr>
          <a:left>
            <a:ln cap="flat" cmpd="sng" w="9525">
              <a:solidFill>
                <a:srgbClr val="DEB340"/>
              </a:solidFill>
              <a:prstDash val="solid"/>
              <a:round/>
              <a:headEnd len="sm" w="sm" type="none"/>
              <a:tailEnd len="sm" w="sm" type="none"/>
            </a:ln>
          </a:left>
          <a:right>
            <a:ln cap="flat" cmpd="sng" w="9525">
              <a:solidFill>
                <a:srgbClr val="DEB340"/>
              </a:solidFill>
              <a:prstDash val="solid"/>
              <a:round/>
              <a:headEnd len="sm" w="sm" type="none"/>
              <a:tailEnd len="sm" w="sm" type="none"/>
            </a:ln>
          </a:right>
          <a:top>
            <a:ln cap="flat" cmpd="sng" w="9525">
              <a:solidFill>
                <a:srgbClr val="DEB340"/>
              </a:solidFill>
              <a:prstDash val="solid"/>
              <a:round/>
              <a:headEnd len="sm" w="sm" type="none"/>
              <a:tailEnd len="sm" w="sm" type="none"/>
            </a:ln>
          </a:top>
          <a:bottom>
            <a:ln cap="flat" cmpd="sng" w="9525">
              <a:solidFill>
                <a:srgbClr val="DEB340"/>
              </a:solidFill>
              <a:prstDash val="solid"/>
              <a:round/>
              <a:headEnd len="sm" w="sm" type="none"/>
              <a:tailEnd len="sm" w="sm" type="none"/>
            </a:ln>
          </a:bottom>
          <a:insideH>
            <a:ln cap="flat" cmpd="sng" w="9525">
              <a:solidFill>
                <a:srgbClr val="DEB34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DEB340"/>
              </a:solidFill>
              <a:prstDash val="solid"/>
              <a:round/>
              <a:headEnd len="sm" w="sm" type="none"/>
              <a:tailEnd len="sm" w="sm" type="none"/>
            </a:ln>
          </a:left>
          <a:right>
            <a:ln cap="flat" cmpd="sng" w="9525">
              <a:solidFill>
                <a:srgbClr val="DEB340"/>
              </a:solidFill>
              <a:prstDash val="solid"/>
              <a:round/>
              <a:headEnd len="sm" w="sm" type="none"/>
              <a:tailEnd len="sm" w="sm" type="none"/>
            </a:ln>
          </a:right>
          <a:top>
            <a:ln cap="flat" cmpd="sng" w="9525">
              <a:solidFill>
                <a:srgbClr val="DEB340"/>
              </a:solidFill>
              <a:prstDash val="solid"/>
              <a:round/>
              <a:headEnd len="sm" w="sm" type="none"/>
              <a:tailEnd len="sm" w="sm" type="none"/>
            </a:ln>
          </a:top>
          <a:bottom>
            <a:ln cap="flat" cmpd="sng" w="9525">
              <a:solidFill>
                <a:srgbClr val="DEB340"/>
              </a:solidFill>
              <a:prstDash val="solid"/>
              <a:round/>
              <a:headEnd len="sm" w="sm" type="none"/>
              <a:tailEnd len="sm" w="sm" type="none"/>
            </a:ln>
          </a:bottom>
          <a:insideH>
            <a:ln cap="flat" cmpd="sng" w="9525">
              <a:solidFill>
                <a:srgbClr val="DEB34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DEB340"/>
              </a:solidFill>
              <a:prstDash val="solid"/>
              <a:round/>
              <a:headEnd len="sm" w="sm" type="none"/>
              <a:tailEnd len="sm" w="sm" type="none"/>
            </a:ln>
          </a:left>
          <a:right>
            <a:ln cap="flat" cmpd="sng" w="9525">
              <a:solidFill>
                <a:srgbClr val="DEB340"/>
              </a:solidFill>
              <a:prstDash val="solid"/>
              <a:round/>
              <a:headEnd len="sm" w="sm" type="none"/>
              <a:tailEnd len="sm" w="sm" type="none"/>
            </a:ln>
          </a:right>
          <a:top>
            <a:ln cap="flat" cmpd="sng" w="9525">
              <a:solidFill>
                <a:srgbClr val="DEB340"/>
              </a:solidFill>
              <a:prstDash val="solid"/>
              <a:round/>
              <a:headEnd len="sm" w="sm" type="none"/>
              <a:tailEnd len="sm" w="sm" type="none"/>
            </a:ln>
          </a:top>
          <a:bottom>
            <a:ln cap="flat" cmpd="sng" w="9525">
              <a:solidFill>
                <a:srgbClr val="DEB34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Garamond"/>
          <a:ea typeface="Garamond"/>
          <a:cs typeface="Garamond"/>
        </a:font>
        <a:srgbClr val="FFFFFF"/>
      </a:tcTxStyle>
      <a:tcStyle>
        <a:tcBdr>
          <a:left>
            <a:ln cap="flat" cmpd="sng" w="9525">
              <a:solidFill>
                <a:srgbClr val="DEB340"/>
              </a:solidFill>
              <a:prstDash val="solid"/>
              <a:round/>
              <a:headEnd len="sm" w="sm" type="none"/>
              <a:tailEnd len="sm" w="sm" type="none"/>
            </a:ln>
          </a:left>
          <a:right>
            <a:ln cap="flat" cmpd="sng" w="9525">
              <a:solidFill>
                <a:srgbClr val="DEB340"/>
              </a:solidFill>
              <a:prstDash val="solid"/>
              <a:round/>
              <a:headEnd len="sm" w="sm" type="none"/>
              <a:tailEnd len="sm" w="sm" type="none"/>
            </a:ln>
          </a:right>
          <a:top>
            <a:ln cap="flat" cmpd="sng" w="9525">
              <a:solidFill>
                <a:srgbClr val="DEB340"/>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DEB340"/>
          </a:solidFill>
        </a:fill>
      </a:tcStyle>
    </a:firstRow>
    <a:neCell>
      <a:tcTxStyle b="off" i="off"/>
    </a:neCell>
    <a:nwCell>
      <a:tcTxStyle b="off" i="off"/>
    </a:nwCell>
  </a:tblStyle>
  <a:tblStyle styleId="{DD4E3435-35DC-473B-9F71-3E930D42FCD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1c7ac5bf8_2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01c7ac5bf8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1c7ac5bf8_2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01c7ac5bf8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1c7ac5bf8_2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01c7ac5bf8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1c7ac5bf8_2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01c7ac5bf8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1c7ac5bf8_2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01c7ac5bf8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1c7ac5bf8_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01c7ac5bf8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1c7ac5bf8_2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01c7ac5bf8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1c7ac5bf8_2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01c7ac5bf8_2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1c7ac5bf8_2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01c7ac5bf8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1c7ac5bf8_2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01c7ac5bf8_2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1c7ac5bf8_2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01c7ac5bf8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1c7ac5bf8_2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01c7ac5bf8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1c7ac5e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1c7ac5e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1" name="Shape 61"/>
        <p:cNvGrpSpPr/>
        <p:nvPr/>
      </p:nvGrpSpPr>
      <p:grpSpPr>
        <a:xfrm>
          <a:off x="0" y="0"/>
          <a:ext cx="0" cy="0"/>
          <a:chOff x="0" y="0"/>
          <a:chExt cx="0" cy="0"/>
        </a:xfrm>
      </p:grpSpPr>
      <p:grpSp>
        <p:nvGrpSpPr>
          <p:cNvPr id="62" name="Google Shape;62;p14"/>
          <p:cNvGrpSpPr/>
          <p:nvPr/>
        </p:nvGrpSpPr>
        <p:grpSpPr>
          <a:xfrm>
            <a:off x="-12701" y="0"/>
            <a:ext cx="9173370" cy="5142161"/>
            <a:chOff x="-16934" y="0"/>
            <a:chExt cx="12231160" cy="6856214"/>
          </a:xfrm>
        </p:grpSpPr>
        <p:pic>
          <p:nvPicPr>
            <p:cNvPr descr="HD-PanelTitleR1.png" id="63" name="Google Shape;63;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4" name="Google Shape;64;p1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Title-UniformTrim.png" id="65" name="Google Shape;65;p1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66" name="Google Shape;66;p14"/>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67" name="Google Shape;67;p14"/>
          <p:cNvSpPr txBox="1"/>
          <p:nvPr>
            <p:ph type="ctrTitle"/>
          </p:nvPr>
        </p:nvSpPr>
        <p:spPr>
          <a:xfrm>
            <a:off x="2019299" y="1403348"/>
            <a:ext cx="5111752" cy="113665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rgbClr val="262626"/>
              </a:buClr>
              <a:buSzPts val="4100"/>
              <a:buFont typeface="Garamond"/>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4"/>
          <p:cNvSpPr txBox="1"/>
          <p:nvPr>
            <p:ph idx="1" type="subTitle"/>
          </p:nvPr>
        </p:nvSpPr>
        <p:spPr>
          <a:xfrm>
            <a:off x="2019299" y="2743198"/>
            <a:ext cx="5111752" cy="990602"/>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SzPts val="1800"/>
              <a:buNone/>
              <a:defRPr sz="1600">
                <a:solidFill>
                  <a:schemeClr val="dk1"/>
                </a:solidFill>
              </a:defRPr>
            </a:lvl1pPr>
            <a:lvl2pPr lvl="1" algn="ctr">
              <a:lnSpc>
                <a:spcPct val="100000"/>
              </a:lnSpc>
              <a:spcBef>
                <a:spcPts val="500"/>
              </a:spcBef>
              <a:spcAft>
                <a:spcPts val="0"/>
              </a:spcAft>
              <a:buSzPts val="1700"/>
              <a:buNone/>
              <a:defRPr>
                <a:solidFill>
                  <a:srgbClr val="888888"/>
                </a:solidFill>
              </a:defRPr>
            </a:lvl2pPr>
            <a:lvl3pPr lvl="2" algn="ctr">
              <a:lnSpc>
                <a:spcPct val="100000"/>
              </a:lnSpc>
              <a:spcBef>
                <a:spcPts val="500"/>
              </a:spcBef>
              <a:spcAft>
                <a:spcPts val="0"/>
              </a:spcAft>
              <a:buSzPts val="1600"/>
              <a:buNone/>
              <a:defRPr>
                <a:solidFill>
                  <a:srgbClr val="888888"/>
                </a:solidFill>
              </a:defRPr>
            </a:lvl3pPr>
            <a:lvl4pPr lvl="3" algn="ctr">
              <a:lnSpc>
                <a:spcPct val="100000"/>
              </a:lnSpc>
              <a:spcBef>
                <a:spcPts val="500"/>
              </a:spcBef>
              <a:spcAft>
                <a:spcPts val="0"/>
              </a:spcAft>
              <a:buSzPts val="1400"/>
              <a:buNone/>
              <a:defRPr>
                <a:solidFill>
                  <a:srgbClr val="888888"/>
                </a:solidFill>
              </a:defRPr>
            </a:lvl4pPr>
            <a:lvl5pPr lvl="4" algn="ctr">
              <a:lnSpc>
                <a:spcPct val="100000"/>
              </a:lnSpc>
              <a:spcBef>
                <a:spcPts val="500"/>
              </a:spcBef>
              <a:spcAft>
                <a:spcPts val="0"/>
              </a:spcAft>
              <a:buSzPts val="1200"/>
              <a:buNone/>
              <a:defRPr>
                <a:solidFill>
                  <a:srgbClr val="888888"/>
                </a:solidFill>
              </a:defRPr>
            </a:lvl5pPr>
            <a:lvl6pPr lvl="5" algn="ctr">
              <a:lnSpc>
                <a:spcPct val="100000"/>
              </a:lnSpc>
              <a:spcBef>
                <a:spcPts val="500"/>
              </a:spcBef>
              <a:spcAft>
                <a:spcPts val="0"/>
              </a:spcAft>
              <a:buSzPts val="1200"/>
              <a:buNone/>
              <a:defRPr>
                <a:solidFill>
                  <a:srgbClr val="888888"/>
                </a:solidFill>
              </a:defRPr>
            </a:lvl6pPr>
            <a:lvl7pPr lvl="6" algn="ctr">
              <a:lnSpc>
                <a:spcPct val="100000"/>
              </a:lnSpc>
              <a:spcBef>
                <a:spcPts val="500"/>
              </a:spcBef>
              <a:spcAft>
                <a:spcPts val="0"/>
              </a:spcAft>
              <a:buSzPts val="1200"/>
              <a:buNone/>
              <a:defRPr>
                <a:solidFill>
                  <a:srgbClr val="888888"/>
                </a:solidFill>
              </a:defRPr>
            </a:lvl7pPr>
            <a:lvl8pPr lvl="7" algn="ctr">
              <a:lnSpc>
                <a:spcPct val="100000"/>
              </a:lnSpc>
              <a:spcBef>
                <a:spcPts val="500"/>
              </a:spcBef>
              <a:spcAft>
                <a:spcPts val="0"/>
              </a:spcAft>
              <a:buSzPts val="1200"/>
              <a:buNone/>
              <a:defRPr>
                <a:solidFill>
                  <a:srgbClr val="888888"/>
                </a:solidFill>
              </a:defRPr>
            </a:lvl8pPr>
            <a:lvl9pPr lvl="8" algn="ctr">
              <a:lnSpc>
                <a:spcPct val="100000"/>
              </a:lnSpc>
              <a:spcBef>
                <a:spcPts val="500"/>
              </a:spcBef>
              <a:spcAft>
                <a:spcPts val="500"/>
              </a:spcAft>
              <a:buSzPts val="1200"/>
              <a:buNone/>
              <a:defRPr>
                <a:solidFill>
                  <a:srgbClr val="888888"/>
                </a:solidFill>
              </a:defRPr>
            </a:lvl9pPr>
          </a:lstStyle>
          <a:p/>
        </p:txBody>
      </p:sp>
      <p:sp>
        <p:nvSpPr>
          <p:cNvPr id="69" name="Google Shape;69;p14"/>
          <p:cNvSpPr txBox="1"/>
          <p:nvPr>
            <p:ph idx="10" type="dt"/>
          </p:nvPr>
        </p:nvSpPr>
        <p:spPr>
          <a:xfrm>
            <a:off x="5987424" y="3778247"/>
            <a:ext cx="67310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4"/>
          <p:cNvSpPr txBox="1"/>
          <p:nvPr>
            <p:ph idx="11" type="ftr"/>
          </p:nvPr>
        </p:nvSpPr>
        <p:spPr>
          <a:xfrm>
            <a:off x="2019298" y="3778247"/>
            <a:ext cx="3910976"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4"/>
          <p:cNvSpPr txBox="1"/>
          <p:nvPr>
            <p:ph idx="12" type="sldNum"/>
          </p:nvPr>
        </p:nvSpPr>
        <p:spPr>
          <a:xfrm>
            <a:off x="6717675" y="3778247"/>
            <a:ext cx="413375"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72" name="Google Shape;72;p14"/>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cxnSp>
        <p:nvCxnSpPr>
          <p:cNvPr id="78" name="Google Shape;78;p16"/>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79" name="Google Shape;79;p16"/>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6"/>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81" name="Google Shape;81;p1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971549" y="1412874"/>
            <a:ext cx="4681362"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2100"/>
              <a:buFont typeface="Garamond"/>
              <a:buNone/>
              <a:defRPr b="0"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p:nvPr>
            <p:ph idx="2" type="pic"/>
          </p:nvPr>
        </p:nvSpPr>
        <p:spPr>
          <a:xfrm>
            <a:off x="6071123"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7" name="Google Shape;87;p17"/>
          <p:cNvSpPr txBox="1"/>
          <p:nvPr>
            <p:ph idx="1" type="body"/>
          </p:nvPr>
        </p:nvSpPr>
        <p:spPr>
          <a:xfrm>
            <a:off x="971549" y="2441574"/>
            <a:ext cx="4681362"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300"/>
              </a:spcBef>
              <a:spcAft>
                <a:spcPts val="0"/>
              </a:spcAft>
              <a:buSzPts val="1600"/>
              <a:buNone/>
              <a:defRPr sz="14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88" name="Google Shape;88;p1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18"/>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971550"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4" name="Google Shape;94;p18"/>
          <p:cNvSpPr txBox="1"/>
          <p:nvPr>
            <p:ph idx="2" type="body"/>
          </p:nvPr>
        </p:nvSpPr>
        <p:spPr>
          <a:xfrm>
            <a:off x="971550"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5" name="Google Shape;95;p18"/>
          <p:cNvSpPr txBox="1"/>
          <p:nvPr>
            <p:ph idx="3" type="body"/>
          </p:nvPr>
        </p:nvSpPr>
        <p:spPr>
          <a:xfrm>
            <a:off x="4635502"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6" name="Google Shape;96;p18"/>
          <p:cNvSpPr txBox="1"/>
          <p:nvPr>
            <p:ph idx="4" type="body"/>
          </p:nvPr>
        </p:nvSpPr>
        <p:spPr>
          <a:xfrm>
            <a:off x="4635502"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7" name="Google Shape;97;p1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0" name="Google Shape;100;p18"/>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19"/>
          <p:cNvSpPr txBox="1"/>
          <p:nvPr>
            <p:ph type="title"/>
          </p:nvPr>
        </p:nvSpPr>
        <p:spPr>
          <a:xfrm>
            <a:off x="1511302" y="1314455"/>
            <a:ext cx="6119016" cy="1366886"/>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9"/>
          <p:cNvSpPr txBox="1"/>
          <p:nvPr>
            <p:ph idx="1" type="body"/>
          </p:nvPr>
        </p:nvSpPr>
        <p:spPr>
          <a:xfrm>
            <a:off x="1511300" y="2884538"/>
            <a:ext cx="6119018" cy="71591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04" name="Google Shape;104;p1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7" name="Google Shape;107;p19"/>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cxnSp>
        <p:nvCxnSpPr>
          <p:cNvPr id="109" name="Google Shape;109;p20"/>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110" name="Google Shape;110;p20"/>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0"/>
          <p:cNvSpPr txBox="1"/>
          <p:nvPr>
            <p:ph idx="1" type="body"/>
          </p:nvPr>
        </p:nvSpPr>
        <p:spPr>
          <a:xfrm>
            <a:off x="973836"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2" name="Google Shape;112;p20"/>
          <p:cNvSpPr txBox="1"/>
          <p:nvPr>
            <p:ph idx="2" type="body"/>
          </p:nvPr>
        </p:nvSpPr>
        <p:spPr>
          <a:xfrm>
            <a:off x="4636008"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3" name="Google Shape;113;p2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1"/>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1"/>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1"/>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1" name="Google Shape;121;p21"/>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2"/>
          <p:cNvSpPr txBox="1"/>
          <p:nvPr>
            <p:ph type="title"/>
          </p:nvPr>
        </p:nvSpPr>
        <p:spPr>
          <a:xfrm>
            <a:off x="970358" y="1041401"/>
            <a:ext cx="2788841"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2"/>
          <p:cNvSpPr txBox="1"/>
          <p:nvPr>
            <p:ph idx="1" type="body"/>
          </p:nvPr>
        </p:nvSpPr>
        <p:spPr>
          <a:xfrm>
            <a:off x="4064001" y="736598"/>
            <a:ext cx="4102100" cy="3670301"/>
          </a:xfrm>
          <a:prstGeom prst="rect">
            <a:avLst/>
          </a:prstGeom>
          <a:noFill/>
          <a:ln>
            <a:noFill/>
          </a:ln>
        </p:spPr>
        <p:txBody>
          <a:bodyPr anchorCtr="0" anchor="ctr"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25" name="Google Shape;125;p22"/>
          <p:cNvSpPr txBox="1"/>
          <p:nvPr>
            <p:ph idx="2" type="body"/>
          </p:nvPr>
        </p:nvSpPr>
        <p:spPr>
          <a:xfrm>
            <a:off x="970358" y="2273299"/>
            <a:ext cx="2788841" cy="182880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400"/>
              <a:buNone/>
              <a:defRPr sz="12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26" name="Google Shape;126;p22"/>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2"/>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2"/>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9" name="Google Shape;129;p22"/>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0" name="Shape 130"/>
        <p:cNvGrpSpPr/>
        <p:nvPr/>
      </p:nvGrpSpPr>
      <p:grpSpPr>
        <a:xfrm>
          <a:off x="0" y="0"/>
          <a:ext cx="0" cy="0"/>
          <a:chOff x="0" y="0"/>
          <a:chExt cx="0" cy="0"/>
        </a:xfrm>
      </p:grpSpPr>
      <p:sp>
        <p:nvSpPr>
          <p:cNvPr id="131" name="Google Shape;131;p23"/>
          <p:cNvSpPr txBox="1"/>
          <p:nvPr>
            <p:ph type="title"/>
          </p:nvPr>
        </p:nvSpPr>
        <p:spPr>
          <a:xfrm>
            <a:off x="971551" y="3611561"/>
            <a:ext cx="7207249" cy="425054"/>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3"/>
          <p:cNvSpPr/>
          <p:nvPr>
            <p:ph idx="2" type="pic"/>
          </p:nvPr>
        </p:nvSpPr>
        <p:spPr>
          <a:xfrm>
            <a:off x="781070" y="781049"/>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33" name="Google Shape;133;p23"/>
          <p:cNvSpPr txBox="1"/>
          <p:nvPr>
            <p:ph idx="1" type="body"/>
          </p:nvPr>
        </p:nvSpPr>
        <p:spPr>
          <a:xfrm>
            <a:off x="971551" y="4036615"/>
            <a:ext cx="7207249" cy="37028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200"/>
              <a:buNone/>
              <a:defRPr sz="11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34" name="Google Shape;134;p2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7" name="Shape 137"/>
        <p:cNvGrpSpPr/>
        <p:nvPr/>
      </p:nvGrpSpPr>
      <p:grpSpPr>
        <a:xfrm>
          <a:off x="0" y="0"/>
          <a:ext cx="0" cy="0"/>
          <a:chOff x="0" y="0"/>
          <a:chExt cx="0" cy="0"/>
        </a:xfrm>
      </p:grpSpPr>
      <p:sp>
        <p:nvSpPr>
          <p:cNvPr id="138" name="Google Shape;138;p24"/>
          <p:cNvSpPr txBox="1"/>
          <p:nvPr>
            <p:ph type="title"/>
          </p:nvPr>
        </p:nvSpPr>
        <p:spPr>
          <a:xfrm>
            <a:off x="977901" y="736599"/>
            <a:ext cx="7194549" cy="22161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4"/>
          <p:cNvSpPr txBox="1"/>
          <p:nvPr>
            <p:ph idx="1" type="body"/>
          </p:nvPr>
        </p:nvSpPr>
        <p:spPr>
          <a:xfrm>
            <a:off x="977901" y="3257549"/>
            <a:ext cx="71945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0" name="Google Shape;140;p24"/>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4"/>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4"/>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43" name="Google Shape;143;p24"/>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4" name="Shape 144"/>
        <p:cNvGrpSpPr/>
        <p:nvPr/>
      </p:nvGrpSpPr>
      <p:grpSpPr>
        <a:xfrm>
          <a:off x="0" y="0"/>
          <a:ext cx="0" cy="0"/>
          <a:chOff x="0" y="0"/>
          <a:chExt cx="0" cy="0"/>
        </a:xfrm>
      </p:grpSpPr>
      <p:sp>
        <p:nvSpPr>
          <p:cNvPr id="145" name="Google Shape;145;p25"/>
          <p:cNvSpPr txBox="1"/>
          <p:nvPr>
            <p:ph type="title"/>
          </p:nvPr>
        </p:nvSpPr>
        <p:spPr>
          <a:xfrm>
            <a:off x="1084660" y="736599"/>
            <a:ext cx="6972299" cy="177800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5"/>
          <p:cNvSpPr txBox="1"/>
          <p:nvPr>
            <p:ph idx="1" type="body"/>
          </p:nvPr>
        </p:nvSpPr>
        <p:spPr>
          <a:xfrm>
            <a:off x="1256109" y="2514600"/>
            <a:ext cx="6629402" cy="438150"/>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300"/>
              </a:spcBef>
              <a:spcAft>
                <a:spcPts val="0"/>
              </a:spcAft>
              <a:buSzPts val="1700"/>
              <a:buFont typeface="Garamond"/>
              <a:buNone/>
              <a:defRPr sz="1500"/>
            </a:lvl1pPr>
            <a:lvl2pPr indent="-228600" lvl="1" marL="914400" algn="l">
              <a:lnSpc>
                <a:spcPct val="100000"/>
              </a:lnSpc>
              <a:spcBef>
                <a:spcPts val="500"/>
              </a:spcBef>
              <a:spcAft>
                <a:spcPts val="0"/>
              </a:spcAft>
              <a:buSzPts val="1700"/>
              <a:buFont typeface="Garamond"/>
              <a:buNone/>
              <a:defRPr/>
            </a:lvl2pPr>
            <a:lvl3pPr indent="-228600" lvl="2" marL="1371600" algn="l">
              <a:lnSpc>
                <a:spcPct val="100000"/>
              </a:lnSpc>
              <a:spcBef>
                <a:spcPts val="500"/>
              </a:spcBef>
              <a:spcAft>
                <a:spcPts val="0"/>
              </a:spcAft>
              <a:buSzPts val="1600"/>
              <a:buFont typeface="Garamond"/>
              <a:buNone/>
              <a:defRPr/>
            </a:lvl3pPr>
            <a:lvl4pPr indent="-228600" lvl="3" marL="1828800" algn="l">
              <a:lnSpc>
                <a:spcPct val="100000"/>
              </a:lnSpc>
              <a:spcBef>
                <a:spcPts val="500"/>
              </a:spcBef>
              <a:spcAft>
                <a:spcPts val="0"/>
              </a:spcAft>
              <a:buSzPts val="1400"/>
              <a:buFont typeface="Garamond"/>
              <a:buNone/>
              <a:defRPr/>
            </a:lvl4pPr>
            <a:lvl5pPr indent="-228600" lvl="4" marL="2286000" algn="l">
              <a:lnSpc>
                <a:spcPct val="100000"/>
              </a:lnSpc>
              <a:spcBef>
                <a:spcPts val="500"/>
              </a:spcBef>
              <a:spcAft>
                <a:spcPts val="0"/>
              </a:spcAft>
              <a:buSzPts val="1200"/>
              <a:buFont typeface="Garamond"/>
              <a:buNone/>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47" name="Google Shape;147;p25"/>
          <p:cNvSpPr txBox="1"/>
          <p:nvPr>
            <p:ph idx="2" type="body"/>
          </p:nvPr>
        </p:nvSpPr>
        <p:spPr>
          <a:xfrm>
            <a:off x="971551" y="3257549"/>
            <a:ext cx="72072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8" name="Google Shape;148;p2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25"/>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52" name="Google Shape;152;p25"/>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53" name="Google Shape;153;p25"/>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6"/>
          <p:cNvSpPr txBox="1"/>
          <p:nvPr>
            <p:ph type="title"/>
          </p:nvPr>
        </p:nvSpPr>
        <p:spPr>
          <a:xfrm>
            <a:off x="971552" y="2481436"/>
            <a:ext cx="7207251" cy="1101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6"/>
          <p:cNvSpPr txBox="1"/>
          <p:nvPr>
            <p:ph idx="1" type="body"/>
          </p:nvPr>
        </p:nvSpPr>
        <p:spPr>
          <a:xfrm>
            <a:off x="971551" y="3583036"/>
            <a:ext cx="7207251"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57" name="Google Shape;157;p2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2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27"/>
          <p:cNvSpPr txBox="1"/>
          <p:nvPr>
            <p:ph type="title"/>
          </p:nvPr>
        </p:nvSpPr>
        <p:spPr>
          <a:xfrm>
            <a:off x="1084660" y="736599"/>
            <a:ext cx="697229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7"/>
          <p:cNvSpPr txBox="1"/>
          <p:nvPr>
            <p:ph idx="1" type="body"/>
          </p:nvPr>
        </p:nvSpPr>
        <p:spPr>
          <a:xfrm>
            <a:off x="971551" y="2729484"/>
            <a:ext cx="7207251" cy="66522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3" name="Google Shape;163;p27"/>
          <p:cNvSpPr txBox="1"/>
          <p:nvPr>
            <p:ph idx="2" type="body"/>
          </p:nvPr>
        </p:nvSpPr>
        <p:spPr>
          <a:xfrm>
            <a:off x="971551" y="3397250"/>
            <a:ext cx="7207251" cy="100965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4" name="Google Shape;164;p2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2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67" name="Google Shape;167;p27"/>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68" name="Google Shape;168;p27"/>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69" name="Google Shape;169;p27"/>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0" name="Shape 170"/>
        <p:cNvGrpSpPr/>
        <p:nvPr/>
      </p:nvGrpSpPr>
      <p:grpSpPr>
        <a:xfrm>
          <a:off x="0" y="0"/>
          <a:ext cx="0" cy="0"/>
          <a:chOff x="0" y="0"/>
          <a:chExt cx="0" cy="0"/>
        </a:xfrm>
      </p:grpSpPr>
      <p:sp>
        <p:nvSpPr>
          <p:cNvPr id="171" name="Google Shape;171;p28"/>
          <p:cNvSpPr txBox="1"/>
          <p:nvPr>
            <p:ph type="title"/>
          </p:nvPr>
        </p:nvSpPr>
        <p:spPr>
          <a:xfrm>
            <a:off x="971551" y="736599"/>
            <a:ext cx="720724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8"/>
          <p:cNvSpPr txBox="1"/>
          <p:nvPr>
            <p:ph idx="1" type="body"/>
          </p:nvPr>
        </p:nvSpPr>
        <p:spPr>
          <a:xfrm>
            <a:off x="971551" y="2722626"/>
            <a:ext cx="7207251" cy="63093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400"/>
              <a:buNone/>
              <a:defRPr sz="21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3" name="Google Shape;173;p28"/>
          <p:cNvSpPr txBox="1"/>
          <p:nvPr>
            <p:ph idx="2" type="body"/>
          </p:nvPr>
        </p:nvSpPr>
        <p:spPr>
          <a:xfrm>
            <a:off x="971550" y="3352799"/>
            <a:ext cx="7207252" cy="10541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4" name="Google Shape;174;p2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5" name="Google Shape;175;p2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77" name="Google Shape;177;p28"/>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9"/>
          <p:cNvSpPr txBox="1"/>
          <p:nvPr>
            <p:ph idx="1" type="body"/>
          </p:nvPr>
        </p:nvSpPr>
        <p:spPr>
          <a:xfrm rot="5400000">
            <a:off x="3327398" y="-438149"/>
            <a:ext cx="2489202" cy="7200897"/>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1" name="Google Shape;181;p2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84" name="Google Shape;184;p29"/>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p30"/>
          <p:cNvSpPr txBox="1"/>
          <p:nvPr>
            <p:ph type="title"/>
          </p:nvPr>
        </p:nvSpPr>
        <p:spPr>
          <a:xfrm rot="5400000">
            <a:off x="5623452" y="1862663"/>
            <a:ext cx="3670301" cy="141817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0"/>
          <p:cNvSpPr txBox="1"/>
          <p:nvPr>
            <p:ph idx="1" type="body"/>
          </p:nvPr>
        </p:nvSpPr>
        <p:spPr>
          <a:xfrm rot="5400000">
            <a:off x="1923782" y="-215636"/>
            <a:ext cx="3670300" cy="5574769"/>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8" name="Google Shape;188;p3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91" name="Google Shape;191;p30"/>
          <p:cNvCxnSpPr/>
          <p:nvPr/>
        </p:nvCxnSpPr>
        <p:spPr>
          <a:xfrm>
            <a:off x="6647917"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8.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21"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slideLayout" Target="../slideLayouts/slideLayout27.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13"/>
          <p:cNvGrpSpPr/>
          <p:nvPr/>
        </p:nvGrpSpPr>
        <p:grpSpPr>
          <a:xfrm>
            <a:off x="-11802" y="0"/>
            <a:ext cx="9172472" cy="5142161"/>
            <a:chOff x="-15736" y="0"/>
            <a:chExt cx="12229962" cy="6856214"/>
          </a:xfrm>
        </p:grpSpPr>
        <p:pic>
          <p:nvPicPr>
            <p:cNvPr descr="HD-PanelContent.png" id="52" name="Google Shape;5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3" name="Google Shape;53;p13"/>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Content-UniformTrim.png" id="54" name="Google Shape;54;p13"/>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55" name="Google Shape;55;p13"/>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56" name="Google Shape;56;p13"/>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57" name="Google Shape;57;p13"/>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accent1"/>
              </a:buClr>
              <a:buSzPts val="2100"/>
              <a:buFont typeface="Arial"/>
              <a:buChar char="•"/>
              <a:defRPr b="0" i="0" sz="1800" u="none" cap="none" strike="noStrike">
                <a:solidFill>
                  <a:srgbClr val="262626"/>
                </a:solidFill>
                <a:latin typeface="Garamond"/>
                <a:ea typeface="Garamond"/>
                <a:cs typeface="Garamond"/>
                <a:sym typeface="Garamond"/>
              </a:defRPr>
            </a:lvl1pPr>
            <a:lvl2pPr indent="-336550" lvl="1" marL="914400" marR="0" rtl="0" algn="l">
              <a:lnSpc>
                <a:spcPct val="100000"/>
              </a:lnSpc>
              <a:spcBef>
                <a:spcPts val="500"/>
              </a:spcBef>
              <a:spcAft>
                <a:spcPts val="0"/>
              </a:spcAft>
              <a:buClr>
                <a:schemeClr val="accent1"/>
              </a:buClr>
              <a:buSzPts val="1700"/>
              <a:buFont typeface="Arial"/>
              <a:buChar char="•"/>
              <a:defRPr b="0" i="0" sz="1500" u="none" cap="none" strike="noStrike">
                <a:solidFill>
                  <a:srgbClr val="262626"/>
                </a:solidFill>
                <a:latin typeface="Garamond"/>
                <a:ea typeface="Garamond"/>
                <a:cs typeface="Garamond"/>
                <a:sym typeface="Garamond"/>
              </a:defRPr>
            </a:lvl2pPr>
            <a:lvl3pPr indent="-330200" lvl="2" marL="1371600" marR="0" rtl="0" algn="l">
              <a:lnSpc>
                <a:spcPct val="100000"/>
              </a:lnSpc>
              <a:spcBef>
                <a:spcPts val="500"/>
              </a:spcBef>
              <a:spcAft>
                <a:spcPts val="0"/>
              </a:spcAft>
              <a:buClr>
                <a:schemeClr val="accent1"/>
              </a:buClr>
              <a:buSzPts val="1600"/>
              <a:buFont typeface="Arial"/>
              <a:buChar char="•"/>
              <a:defRPr b="0" i="0" sz="1400" u="none" cap="none" strike="noStrike">
                <a:solidFill>
                  <a:srgbClr val="262626"/>
                </a:solidFill>
                <a:latin typeface="Garamond"/>
                <a:ea typeface="Garamond"/>
                <a:cs typeface="Garamond"/>
                <a:sym typeface="Garamond"/>
              </a:defRPr>
            </a:lvl3pPr>
            <a:lvl4pPr indent="-317500" lvl="3" marL="1828800" marR="0" rtl="0" algn="l">
              <a:lnSpc>
                <a:spcPct val="100000"/>
              </a:lnSpc>
              <a:spcBef>
                <a:spcPts val="500"/>
              </a:spcBef>
              <a:spcAft>
                <a:spcPts val="0"/>
              </a:spcAft>
              <a:buClr>
                <a:schemeClr val="accent1"/>
              </a:buClr>
              <a:buSzPts val="1400"/>
              <a:buFont typeface="Arial"/>
              <a:buChar char="•"/>
              <a:defRPr b="0" i="0" sz="1200" u="none" cap="none" strike="noStrike">
                <a:solidFill>
                  <a:srgbClr val="262626"/>
                </a:solidFill>
                <a:latin typeface="Garamond"/>
                <a:ea typeface="Garamond"/>
                <a:cs typeface="Garamond"/>
                <a:sym typeface="Garamond"/>
              </a:defRPr>
            </a:lvl4pPr>
            <a:lvl5pPr indent="-304800" lvl="4" marL="22860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5pPr>
            <a:lvl6pPr indent="-304800" lvl="5" marL="27432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6pPr>
            <a:lvl7pPr indent="-304800" lvl="6" marL="32004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7pPr>
            <a:lvl8pPr indent="-304800" lvl="7" marL="36576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8pPr>
            <a:lvl9pPr indent="-304800" lvl="8" marL="4114800" marR="0" rtl="0" algn="l">
              <a:lnSpc>
                <a:spcPct val="100000"/>
              </a:lnSpc>
              <a:spcBef>
                <a:spcPts val="500"/>
              </a:spcBef>
              <a:spcAft>
                <a:spcPts val="50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9pPr>
          </a:lstStyle>
          <a:p/>
        </p:txBody>
      </p:sp>
      <p:sp>
        <p:nvSpPr>
          <p:cNvPr id="58" name="Google Shape;58;p1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59" name="Google Shape;59;p1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60" name="Google Shape;60;p1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2019299" y="1403348"/>
            <a:ext cx="5111775" cy="1136700"/>
          </a:xfrm>
          <a:prstGeom prst="rect">
            <a:avLst/>
          </a:prstGeom>
          <a:noFill/>
          <a:ln>
            <a:noFill/>
          </a:ln>
        </p:spPr>
        <p:txBody>
          <a:bodyPr anchorCtr="0" anchor="b" bIns="34275" lIns="68575" spcFirstLastPara="1" rIns="68575" wrap="square" tIns="34275">
            <a:noAutofit/>
          </a:bodyPr>
          <a:lstStyle/>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rPr b="1" lang="en-GB" sz="1800">
                <a:solidFill>
                  <a:schemeClr val="dk1"/>
                </a:solidFill>
                <a:latin typeface="Times New Roman"/>
                <a:ea typeface="Times New Roman"/>
                <a:cs typeface="Times New Roman"/>
                <a:sym typeface="Times New Roman"/>
              </a:rPr>
              <a:t>Detectio</a:t>
            </a:r>
            <a:r>
              <a:rPr b="1" lang="en-GB" sz="1800">
                <a:solidFill>
                  <a:schemeClr val="dk1"/>
                </a:solidFill>
                <a:latin typeface="Times New Roman"/>
                <a:ea typeface="Times New Roman"/>
                <a:cs typeface="Times New Roman"/>
                <a:sym typeface="Times New Roman"/>
              </a:rPr>
              <a:t>n of Distributed Denial of Service Attacks in SDN using Machine Learning Techniqu</a:t>
            </a:r>
            <a:r>
              <a:rPr b="1" lang="en-GB" sz="1800">
                <a:solidFill>
                  <a:schemeClr val="dk1"/>
                </a:solidFill>
                <a:latin typeface="Times New Roman"/>
                <a:ea typeface="Times New Roman"/>
                <a:cs typeface="Times New Roman"/>
                <a:sym typeface="Times New Roman"/>
              </a:rPr>
              <a:t>es </a:t>
            </a:r>
            <a:endParaRPr>
              <a:solidFill>
                <a:schemeClr val="dk1"/>
              </a:solidFill>
            </a:endParaRPr>
          </a:p>
        </p:txBody>
      </p:sp>
      <p:sp>
        <p:nvSpPr>
          <p:cNvPr id="197" name="Google Shape;197;p31"/>
          <p:cNvSpPr txBox="1"/>
          <p:nvPr>
            <p:ph idx="1" type="subTitle"/>
          </p:nvPr>
        </p:nvSpPr>
        <p:spPr>
          <a:xfrm>
            <a:off x="1831302" y="2729750"/>
            <a:ext cx="2740800" cy="13395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300"/>
              <a:buFont typeface="Arial"/>
              <a:buNone/>
            </a:pPr>
            <a:r>
              <a:rPr b="1" lang="en-GB" sz="1200">
                <a:latin typeface="Times New Roman"/>
                <a:ea typeface="Times New Roman"/>
                <a:cs typeface="Times New Roman"/>
                <a:sym typeface="Times New Roman"/>
              </a:rPr>
              <a:t>Presented by: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Shwetha A     - 2019105576</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Harini V         - 2019105013 </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Yamini K 	- 2019105605</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Jayaashree P - 2019105541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t/>
            </a:r>
            <a:endParaRPr b="1" sz="1200">
              <a:latin typeface="Times New Roman"/>
              <a:ea typeface="Times New Roman"/>
              <a:cs typeface="Times New Roman"/>
              <a:sym typeface="Times New Roman"/>
            </a:endParaRPr>
          </a:p>
          <a:p>
            <a:pPr indent="0" lvl="0" marL="0" rtl="0" algn="ctr">
              <a:lnSpc>
                <a:spcPct val="80000"/>
              </a:lnSpc>
              <a:spcBef>
                <a:spcPts val="300"/>
              </a:spcBef>
              <a:spcAft>
                <a:spcPts val="500"/>
              </a:spcAft>
              <a:buSzPts val="300"/>
              <a:buNone/>
            </a:pPr>
            <a:r>
              <a:t/>
            </a:r>
            <a:endParaRPr sz="1400"/>
          </a:p>
        </p:txBody>
      </p:sp>
      <p:sp>
        <p:nvSpPr>
          <p:cNvPr id="198" name="Google Shape;198;p31"/>
          <p:cNvSpPr txBox="1"/>
          <p:nvPr/>
        </p:nvSpPr>
        <p:spPr>
          <a:xfrm>
            <a:off x="4983375" y="2571750"/>
            <a:ext cx="2147700" cy="18318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Project guide:</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Dr. Manimekalai T</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Project coordinators:</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Dr. O. Uma Maheswari</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Mrs. P. Steffi Snow</a:t>
            </a:r>
            <a:endParaRPr b="1" i="0" sz="1100" u="none" cap="none" strike="noStrike">
              <a:solidFill>
                <a:schemeClr val="dk1"/>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chemeClr val="dk1"/>
              </a:buClr>
              <a:buSzPts val="800"/>
              <a:buFont typeface="Arial"/>
              <a:buNone/>
            </a:pPr>
            <a:r>
              <a:rPr b="1" i="0" lang="en-GB" sz="1100" u="none" cap="none" strike="noStrike">
                <a:solidFill>
                  <a:schemeClr val="dk1"/>
                </a:solidFill>
                <a:latin typeface="Times New Roman"/>
                <a:ea typeface="Times New Roman"/>
                <a:cs typeface="Times New Roman"/>
                <a:sym typeface="Times New Roman"/>
              </a:rPr>
              <a:t>           </a:t>
            </a:r>
            <a:r>
              <a:rPr b="1" lang="en-GB" sz="1100">
                <a:solidFill>
                  <a:schemeClr val="dk1"/>
                </a:solidFill>
                <a:latin typeface="Times New Roman"/>
                <a:ea typeface="Times New Roman"/>
                <a:cs typeface="Times New Roman"/>
                <a:sym typeface="Times New Roman"/>
              </a:rPr>
              <a:t> Ms.</a:t>
            </a:r>
            <a:r>
              <a:rPr b="1" i="0" lang="en-GB" sz="1100" u="none" cap="none" strike="noStrike">
                <a:solidFill>
                  <a:schemeClr val="dk1"/>
                </a:solidFill>
                <a:latin typeface="Times New Roman"/>
                <a:ea typeface="Times New Roman"/>
                <a:cs typeface="Times New Roman"/>
                <a:sym typeface="Times New Roman"/>
              </a:rPr>
              <a:t>.K.Lakshmipriya</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Department of ECE</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College of Engineering,Guindy</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Garamond"/>
              <a:ea typeface="Garamond"/>
              <a:cs typeface="Garamond"/>
              <a:sym typeface="Garamond"/>
            </a:endParaRPr>
          </a:p>
        </p:txBody>
      </p:sp>
      <p:sp>
        <p:nvSpPr>
          <p:cNvPr id="199" name="Google Shape;199;p31"/>
          <p:cNvSpPr txBox="1"/>
          <p:nvPr>
            <p:ph idx="12" type="sldNum"/>
          </p:nvPr>
        </p:nvSpPr>
        <p:spPr>
          <a:xfrm>
            <a:off x="6717675" y="3778247"/>
            <a:ext cx="4134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1532044" y="715444"/>
            <a:ext cx="5607000" cy="6618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rgbClr val="2A3990"/>
                </a:solidFill>
                <a:latin typeface="Times New Roman"/>
                <a:ea typeface="Times New Roman"/>
                <a:cs typeface="Times New Roman"/>
                <a:sym typeface="Times New Roman"/>
              </a:rPr>
              <a:t>ACCURACY PROVIDED BY DIFFERENT ML ALGORITHMS</a:t>
            </a:r>
            <a:endParaRPr b="1" i="0" sz="1700" u="none" cap="none" strike="noStrike">
              <a:solidFill>
                <a:srgbClr val="2A3990"/>
              </a:solidFill>
              <a:latin typeface="Times New Roman"/>
              <a:ea typeface="Times New Roman"/>
              <a:cs typeface="Times New Roman"/>
              <a:sym typeface="Times New Roman"/>
            </a:endParaRPr>
          </a:p>
        </p:txBody>
      </p:sp>
      <p:graphicFrame>
        <p:nvGraphicFramePr>
          <p:cNvPr id="265" name="Google Shape;265;p40"/>
          <p:cNvGraphicFramePr/>
          <p:nvPr/>
        </p:nvGraphicFramePr>
        <p:xfrm>
          <a:off x="1310456" y="1444599"/>
          <a:ext cx="3000000" cy="3000000"/>
        </p:xfrm>
        <a:graphic>
          <a:graphicData uri="http://schemas.openxmlformats.org/drawingml/2006/table">
            <a:tbl>
              <a:tblPr>
                <a:noFill/>
                <a:tableStyleId>{DD4E3435-35DC-473B-9F71-3E930D42FCD3}</a:tableStyleId>
              </a:tblPr>
              <a:tblGrid>
                <a:gridCol w="2983200"/>
                <a:gridCol w="2983200"/>
              </a:tblGrid>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DECISION TREE</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99.97 %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LOGISTIC REGRESSION</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92.95 %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KNN</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97.87 %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RANDOM FOREST</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99.96 %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NAIVE BAYES</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76.56 %</a:t>
                      </a:r>
                      <a:endParaRPr sz="1700" u="none" cap="none" strike="noStrike"/>
                    </a:p>
                  </a:txBody>
                  <a:tcPr marT="68575" marB="68575" marR="68575" marL="68575"/>
                </a:tc>
              </a:tr>
            </a:tbl>
          </a:graphicData>
        </a:graphic>
      </p:graphicFrame>
      <p:sp>
        <p:nvSpPr>
          <p:cNvPr id="266" name="Google Shape;266;p40"/>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1"/>
          <p:cNvPicPr preferRelativeResize="0"/>
          <p:nvPr/>
        </p:nvPicPr>
        <p:blipFill rotWithShape="1">
          <a:blip r:embed="rId3">
            <a:alphaModFix/>
          </a:blip>
          <a:srcRect b="0" l="0" r="0" t="0"/>
          <a:stretch/>
        </p:blipFill>
        <p:spPr>
          <a:xfrm>
            <a:off x="3650600" y="501525"/>
            <a:ext cx="4933574" cy="4027049"/>
          </a:xfrm>
          <a:prstGeom prst="rect">
            <a:avLst/>
          </a:prstGeom>
          <a:noFill/>
          <a:ln>
            <a:noFill/>
          </a:ln>
        </p:spPr>
      </p:pic>
      <p:sp>
        <p:nvSpPr>
          <p:cNvPr id="272" name="Google Shape;272;p41"/>
          <p:cNvSpPr txBox="1"/>
          <p:nvPr/>
        </p:nvSpPr>
        <p:spPr>
          <a:xfrm>
            <a:off x="598444" y="1887450"/>
            <a:ext cx="6375600" cy="245902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SIMULATION SOFTWARE</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MININET</a:t>
            </a:r>
            <a:endParaRPr b="0" i="0" sz="1600" u="none" cap="none" strike="noStrike">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OPERATING SYSTEM</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UBUNTU</a:t>
            </a:r>
            <a:endParaRPr b="0" i="0" sz="1600" u="none" cap="none" strike="noStrike">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PLATFORM</a:t>
            </a:r>
            <a:endParaRPr b="1" i="0" sz="1800" u="sng" cap="none" strike="noStrike">
              <a:solidFill>
                <a:srgbClr val="262626"/>
              </a:solidFill>
              <a:latin typeface="Times New Roman"/>
              <a:ea typeface="Times New Roman"/>
              <a:cs typeface="Times New Roman"/>
              <a:sym typeface="Times New Roman"/>
            </a:endParaRPr>
          </a:p>
          <a:p>
            <a:pPr indent="-279400" lvl="0" marL="342900" marR="0" rtl="0" algn="l">
              <a:lnSpc>
                <a:spcPct val="100000"/>
              </a:lnSpc>
              <a:spcBef>
                <a:spcPts val="0"/>
              </a:spcBef>
              <a:spcAft>
                <a:spcPts val="0"/>
              </a:spcAft>
              <a:buClr>
                <a:srgbClr val="262626"/>
              </a:buClr>
              <a:buSzPts val="1800"/>
              <a:buFont typeface="Times New Roman"/>
              <a:buChar char="❖"/>
            </a:pPr>
            <a:r>
              <a:rPr b="0" i="0" lang="en-GB" sz="1600" u="none" cap="none" strike="noStrike">
                <a:solidFill>
                  <a:srgbClr val="262626"/>
                </a:solidFill>
                <a:latin typeface="Times New Roman"/>
                <a:ea typeface="Times New Roman"/>
                <a:cs typeface="Times New Roman"/>
                <a:sym typeface="Times New Roman"/>
              </a:rPr>
              <a:t>VIRTUALBOX</a:t>
            </a:r>
            <a:endParaRPr b="0" i="0" sz="1800" u="none" cap="none" strike="noStrike">
              <a:solidFill>
                <a:srgbClr val="262626"/>
              </a:solidFill>
              <a:latin typeface="Times New Roman"/>
              <a:ea typeface="Times New Roman"/>
              <a:cs typeface="Times New Roman"/>
              <a:sym typeface="Times New Roman"/>
            </a:endParaRPr>
          </a:p>
        </p:txBody>
      </p:sp>
      <p:sp>
        <p:nvSpPr>
          <p:cNvPr id="273" name="Google Shape;273;p41"/>
          <p:cNvSpPr txBox="1"/>
          <p:nvPr/>
        </p:nvSpPr>
        <p:spPr>
          <a:xfrm>
            <a:off x="290138" y="1004775"/>
            <a:ext cx="3628800" cy="7542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EXPERIMENTAL SETUP REQUIREMENT</a:t>
            </a:r>
            <a:endParaRPr b="1" i="0" sz="2000" u="none" cap="none" strike="noStrike">
              <a:solidFill>
                <a:schemeClr val="dk1"/>
              </a:solidFill>
              <a:latin typeface="Times New Roman"/>
              <a:ea typeface="Times New Roman"/>
              <a:cs typeface="Times New Roman"/>
              <a:sym typeface="Times New Roman"/>
            </a:endParaRPr>
          </a:p>
        </p:txBody>
      </p:sp>
      <p:sp>
        <p:nvSpPr>
          <p:cNvPr id="274" name="Google Shape;274;p41"/>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2900500" y="611575"/>
            <a:ext cx="3000000" cy="480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GB" sz="2400">
                <a:solidFill>
                  <a:schemeClr val="dk1"/>
                </a:solidFill>
                <a:latin typeface="Times New Roman"/>
                <a:ea typeface="Times New Roman"/>
                <a:cs typeface="Times New Roman"/>
                <a:sym typeface="Times New Roman"/>
              </a:rPr>
              <a:t>RESULT</a:t>
            </a:r>
            <a:endParaRPr b="1" sz="2400">
              <a:solidFill>
                <a:schemeClr val="dk1"/>
              </a:solidFill>
              <a:latin typeface="Times New Roman"/>
              <a:ea typeface="Times New Roman"/>
              <a:cs typeface="Times New Roman"/>
              <a:sym typeface="Times New Roman"/>
            </a:endParaRPr>
          </a:p>
        </p:txBody>
      </p:sp>
      <p:sp>
        <p:nvSpPr>
          <p:cNvPr id="280" name="Google Shape;280;p42"/>
          <p:cNvSpPr txBox="1"/>
          <p:nvPr/>
        </p:nvSpPr>
        <p:spPr>
          <a:xfrm>
            <a:off x="2120325" y="1969850"/>
            <a:ext cx="7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281" name="Google Shape;281;p42"/>
          <p:cNvSpPr txBox="1"/>
          <p:nvPr/>
        </p:nvSpPr>
        <p:spPr>
          <a:xfrm>
            <a:off x="725025" y="1162750"/>
            <a:ext cx="7756200" cy="1293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GB" sz="1800">
                <a:latin typeface="Times New Roman"/>
                <a:ea typeface="Times New Roman"/>
                <a:cs typeface="Times New Roman"/>
                <a:sym typeface="Times New Roman"/>
              </a:rPr>
              <a:t>The dataset in the given reference paper has been taken and pre-processed.</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GB" sz="1800">
                <a:latin typeface="Times New Roman"/>
                <a:ea typeface="Times New Roman"/>
                <a:cs typeface="Times New Roman"/>
                <a:sym typeface="Times New Roman"/>
              </a:rPr>
              <a:t>Various machine learning algorithms have been applied to the pre-processed dataset </a:t>
            </a:r>
            <a:r>
              <a:rPr lang="en-GB" sz="1800">
                <a:solidFill>
                  <a:srgbClr val="262626"/>
                </a:solidFill>
                <a:latin typeface="Times New Roman"/>
                <a:ea typeface="Times New Roman"/>
                <a:cs typeface="Times New Roman"/>
                <a:sym typeface="Times New Roman"/>
              </a:rPr>
              <a:t>to classify the DDoS traffic from normal traffic </a:t>
            </a:r>
            <a:r>
              <a:rPr lang="en-GB" sz="1800">
                <a:latin typeface="Times New Roman"/>
                <a:ea typeface="Times New Roman"/>
                <a:cs typeface="Times New Roman"/>
                <a:sym typeface="Times New Roman"/>
              </a:rPr>
              <a:t>and accuracy of the models have been noted and compared with the base paper. </a:t>
            </a:r>
            <a:endParaRPr sz="1800">
              <a:latin typeface="Times New Roman"/>
              <a:ea typeface="Times New Roman"/>
              <a:cs typeface="Times New Roman"/>
              <a:sym typeface="Times New Roman"/>
            </a:endParaRPr>
          </a:p>
        </p:txBody>
      </p:sp>
      <p:sp>
        <p:nvSpPr>
          <p:cNvPr id="282" name="Google Shape;282;p42"/>
          <p:cNvSpPr txBox="1"/>
          <p:nvPr/>
        </p:nvSpPr>
        <p:spPr>
          <a:xfrm>
            <a:off x="1935600" y="2526625"/>
            <a:ext cx="558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                   CONCLUSIONs</a:t>
            </a:r>
            <a:endParaRPr b="1" sz="2400">
              <a:latin typeface="Times New Roman"/>
              <a:ea typeface="Times New Roman"/>
              <a:cs typeface="Times New Roman"/>
              <a:sym typeface="Times New Roman"/>
            </a:endParaRPr>
          </a:p>
        </p:txBody>
      </p:sp>
      <p:sp>
        <p:nvSpPr>
          <p:cNvPr id="283" name="Google Shape;283;p42"/>
          <p:cNvSpPr txBox="1"/>
          <p:nvPr/>
        </p:nvSpPr>
        <p:spPr>
          <a:xfrm>
            <a:off x="848175" y="3080725"/>
            <a:ext cx="75099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Times New Roman"/>
                <a:ea typeface="Times New Roman"/>
                <a:cs typeface="Times New Roman"/>
                <a:sym typeface="Times New Roman"/>
              </a:rPr>
              <a:t>Accuracy of the Machine learning </a:t>
            </a:r>
            <a:r>
              <a:rPr lang="en-GB" sz="1800">
                <a:latin typeface="Times New Roman"/>
                <a:ea typeface="Times New Roman"/>
                <a:cs typeface="Times New Roman"/>
                <a:sym typeface="Times New Roman"/>
              </a:rPr>
              <a:t>algorithms</a:t>
            </a:r>
            <a:r>
              <a:rPr lang="en-GB" sz="1800">
                <a:latin typeface="Times New Roman"/>
                <a:ea typeface="Times New Roman"/>
                <a:cs typeface="Times New Roman"/>
                <a:sym typeface="Times New Roman"/>
              </a:rPr>
              <a:t> have been compared with the base paper and the results have been successfully replicated.</a:t>
            </a:r>
            <a:endParaRPr sz="1800">
              <a:latin typeface="Times New Roman"/>
              <a:ea typeface="Times New Roman"/>
              <a:cs typeface="Times New Roman"/>
              <a:sym typeface="Times New Roman"/>
            </a:endParaRPr>
          </a:p>
        </p:txBody>
      </p:sp>
      <p:sp>
        <p:nvSpPr>
          <p:cNvPr id="284" name="Google Shape;284;p4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nvSpPr>
        <p:spPr>
          <a:xfrm>
            <a:off x="698325" y="1316100"/>
            <a:ext cx="7789200" cy="27552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400"/>
              <a:buFont typeface="Arial"/>
              <a:buNone/>
            </a:pPr>
            <a:r>
              <a:rPr i="0" lang="en-GB" sz="1700" u="none" cap="none" strike="noStrike">
                <a:solidFill>
                  <a:schemeClr val="dk1"/>
                </a:solidFill>
                <a:latin typeface="Times New Roman"/>
                <a:ea typeface="Times New Roman"/>
                <a:cs typeface="Times New Roman"/>
                <a:sym typeface="Times New Roman"/>
              </a:rPr>
              <a:t>1.Ahmad, I., Namal, S., Ylianttila, M. and Gurtov, A. (2015). Security in software defined networks: A survey, IEEE Communications Surveys Tutorials 17(4): 2317–2346. JCR Impact Factor: 22.973 (2019). Alshamrani, A., Chowdhary, A., Pisharody, S., Lu, D. and 2.Huang, D. (2017). A defense system for defeating ddos attacks in sdn based networks, Proceedings of the 15th ACM International Symposium on Mobility Management and Wireless Access, MobiWac ’17, Association for Computing Machinery, New York, NY, USA, p. 83–92. ERA Ranking: B.</a:t>
            </a:r>
            <a:endParaRPr i="0" sz="17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GB" sz="1700">
                <a:solidFill>
                  <a:schemeClr val="dk1"/>
                </a:solidFill>
                <a:latin typeface="Times New Roman"/>
                <a:ea typeface="Times New Roman"/>
                <a:cs typeface="Times New Roman"/>
                <a:sym typeface="Times New Roman"/>
              </a:rPr>
              <a:t>2.A Flow-Based Anomaly Detection Approach With Feature Selection Method Against DDoS Attacks in SDNs.</a:t>
            </a:r>
            <a:endParaRPr sz="1700">
              <a:solidFill>
                <a:schemeClr val="dk1"/>
              </a:solidFill>
              <a:latin typeface="Times New Roman"/>
              <a:ea typeface="Times New Roman"/>
              <a:cs typeface="Times New Roman"/>
              <a:sym typeface="Times New Roman"/>
            </a:endParaRPr>
          </a:p>
        </p:txBody>
      </p:sp>
      <p:sp>
        <p:nvSpPr>
          <p:cNvPr id="290" name="Google Shape;290;p43"/>
          <p:cNvSpPr txBox="1"/>
          <p:nvPr/>
        </p:nvSpPr>
        <p:spPr>
          <a:xfrm>
            <a:off x="1214119" y="750675"/>
            <a:ext cx="6390450" cy="455850"/>
          </a:xfrm>
          <a:prstGeom prst="rect">
            <a:avLst/>
          </a:prstGeom>
          <a:noFill/>
          <a:ln>
            <a:noFill/>
          </a:ln>
        </p:spPr>
        <p:txBody>
          <a:bodyPr anchorCtr="0" anchor="t" bIns="68575" lIns="68575" spcFirstLastPara="1" rIns="68575" wrap="square" tIns="68575">
            <a:noAutofit/>
          </a:bodyPr>
          <a:lstStyle/>
          <a:p>
            <a:pPr indent="0" lvl="0" marL="0" marR="0" rtl="0" algn="ctr">
              <a:lnSpc>
                <a:spcPct val="80000"/>
              </a:lnSpc>
              <a:spcBef>
                <a:spcPts val="0"/>
              </a:spcBef>
              <a:spcAft>
                <a:spcPts val="0"/>
              </a:spcAft>
              <a:buClr>
                <a:srgbClr val="000000"/>
              </a:buClr>
              <a:buSzPts val="500"/>
              <a:buFont typeface="Arial"/>
              <a:buNone/>
            </a:pPr>
            <a:r>
              <a:rPr b="1" i="0" lang="en-GB" sz="2400" u="none" cap="none" strike="noStrike">
                <a:solidFill>
                  <a:schemeClr val="dk2"/>
                </a:solidFill>
                <a:latin typeface="Times New Roman"/>
                <a:ea typeface="Times New Roman"/>
                <a:cs typeface="Times New Roman"/>
                <a:sym typeface="Times New Roman"/>
              </a:rPr>
              <a:t>REFERENCES</a:t>
            </a:r>
            <a:endParaRPr b="1" i="0" sz="2400" u="none" cap="none" strike="noStrike">
              <a:solidFill>
                <a:schemeClr val="dk2"/>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500"/>
              <a:buFont typeface="Arial"/>
              <a:buNone/>
            </a:pPr>
            <a:r>
              <a:t/>
            </a:r>
            <a:endParaRPr b="0" i="0" sz="2400" u="none" cap="none" strike="noStrike">
              <a:solidFill>
                <a:schemeClr val="dk2"/>
              </a:solidFill>
              <a:latin typeface="Roboto"/>
              <a:ea typeface="Roboto"/>
              <a:cs typeface="Roboto"/>
              <a:sym typeface="Roboto"/>
            </a:endParaRPr>
          </a:p>
        </p:txBody>
      </p:sp>
      <p:sp>
        <p:nvSpPr>
          <p:cNvPr id="291" name="Google Shape;291;p4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4294967295" type="title"/>
          </p:nvPr>
        </p:nvSpPr>
        <p:spPr>
          <a:xfrm>
            <a:off x="971552" y="736599"/>
            <a:ext cx="7200900" cy="377100"/>
          </a:xfrm>
          <a:prstGeom prst="rect">
            <a:avLst/>
          </a:prstGeom>
          <a:noFill/>
          <a:ln>
            <a:noFill/>
          </a:ln>
        </p:spPr>
        <p:txBody>
          <a:bodyPr anchorCtr="0" anchor="ctr" bIns="34275" lIns="68575" spcFirstLastPara="1" rIns="68575" wrap="square" tIns="34275">
            <a:spAutoFit/>
          </a:bodyPr>
          <a:lstStyle/>
          <a:p>
            <a:pPr indent="0" lvl="0" marL="0" rtl="0" algn="ctr">
              <a:lnSpc>
                <a:spcPct val="100000"/>
              </a:lnSpc>
              <a:spcBef>
                <a:spcPts val="0"/>
              </a:spcBef>
              <a:spcAft>
                <a:spcPts val="0"/>
              </a:spcAft>
              <a:buClr>
                <a:srgbClr val="262626"/>
              </a:buClr>
              <a:buSzPts val="3300"/>
              <a:buFont typeface="Times New Roman"/>
              <a:buNone/>
            </a:pPr>
            <a:r>
              <a:rPr b="1" lang="en-GB" sz="2000">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205" name="Google Shape;205;p32"/>
          <p:cNvSpPr txBox="1"/>
          <p:nvPr>
            <p:ph idx="4294967295" type="body"/>
          </p:nvPr>
        </p:nvSpPr>
        <p:spPr>
          <a:xfrm>
            <a:off x="629250" y="1117525"/>
            <a:ext cx="7934100" cy="3820200"/>
          </a:xfrm>
          <a:prstGeom prst="rect">
            <a:avLst/>
          </a:prstGeom>
          <a:noFill/>
          <a:ln>
            <a:noFill/>
          </a:ln>
        </p:spPr>
        <p:txBody>
          <a:bodyPr anchorCtr="0" anchor="t" bIns="34275" lIns="68575" spcFirstLastPara="1" rIns="68575" wrap="square" tIns="34275">
            <a:spAutoFit/>
          </a:bodyPr>
          <a:lstStyle/>
          <a:p>
            <a:pPr indent="-355600" lvl="0" marL="457200" marR="0" rtl="0" algn="just">
              <a:lnSpc>
                <a:spcPct val="103406"/>
              </a:lnSpc>
              <a:spcBef>
                <a:spcPts val="700"/>
              </a:spcBef>
              <a:spcAft>
                <a:spcPts val="0"/>
              </a:spcAft>
              <a:buClr>
                <a:schemeClr val="dk1"/>
              </a:buClr>
              <a:buSzPts val="2000"/>
              <a:buFont typeface="Times New Roman"/>
              <a:buChar char="❖"/>
            </a:pPr>
            <a:r>
              <a:rPr lang="en-GB" sz="1700">
                <a:latin typeface="Times New Roman"/>
                <a:ea typeface="Times New Roman"/>
                <a:cs typeface="Times New Roman"/>
                <a:sym typeface="Times New Roman"/>
              </a:rPr>
              <a:t>Distributed Denial of Service attacks (DDoS) are one of the most rampant attacks that can interrupt the functionality of the network and make most of the network services unreachable for network users.</a:t>
            </a:r>
            <a:endParaRPr sz="1700">
              <a:latin typeface="Times New Roman"/>
              <a:ea typeface="Times New Roman"/>
              <a:cs typeface="Times New Roman"/>
              <a:sym typeface="Times New Roman"/>
            </a:endParaRPr>
          </a:p>
          <a:p>
            <a:pPr indent="-355600" lvl="0" marL="457200" marR="0" rtl="0" algn="just">
              <a:lnSpc>
                <a:spcPct val="103406"/>
              </a:lnSpc>
              <a:spcBef>
                <a:spcPts val="0"/>
              </a:spcBef>
              <a:spcAft>
                <a:spcPts val="0"/>
              </a:spcAft>
              <a:buClr>
                <a:schemeClr val="dk1"/>
              </a:buClr>
              <a:buSzPts val="2000"/>
              <a:buFont typeface="Times New Roman"/>
              <a:buChar char="❖"/>
            </a:pPr>
            <a:r>
              <a:rPr lang="en-GB" sz="1700">
                <a:latin typeface="Times New Roman"/>
                <a:ea typeface="Times New Roman"/>
                <a:cs typeface="Times New Roman"/>
                <a:sym typeface="Times New Roman"/>
              </a:rPr>
              <a:t>The efficient identification of DDoS attacks on SDN environments is still a challenge because of the number of network features considered. </a:t>
            </a:r>
            <a:endParaRPr sz="1700">
              <a:latin typeface="Times New Roman"/>
              <a:ea typeface="Times New Roman"/>
              <a:cs typeface="Times New Roman"/>
              <a:sym typeface="Times New Roman"/>
            </a:endParaRPr>
          </a:p>
          <a:p>
            <a:pPr indent="-355600" lvl="0" marL="457200" marR="0" rtl="0" algn="just">
              <a:lnSpc>
                <a:spcPct val="103406"/>
              </a:lnSpc>
              <a:spcBef>
                <a:spcPts val="0"/>
              </a:spcBef>
              <a:spcAft>
                <a:spcPts val="0"/>
              </a:spcAft>
              <a:buClr>
                <a:schemeClr val="dk1"/>
              </a:buClr>
              <a:buSzPts val="2000"/>
              <a:buFont typeface="Times New Roman"/>
              <a:buChar char="❖"/>
            </a:pPr>
            <a:r>
              <a:rPr lang="en-GB" sz="1700">
                <a:latin typeface="Times New Roman"/>
                <a:ea typeface="Times New Roman"/>
                <a:cs typeface="Times New Roman"/>
                <a:sym typeface="Times New Roman"/>
              </a:rPr>
              <a:t>The SDN enables the network operators to manage the overall network consistently and holistically, regardless of the complexity of infrastructure devices.</a:t>
            </a:r>
            <a:endParaRPr sz="1700">
              <a:latin typeface="Times New Roman"/>
              <a:ea typeface="Times New Roman"/>
              <a:cs typeface="Times New Roman"/>
              <a:sym typeface="Times New Roman"/>
            </a:endParaRPr>
          </a:p>
          <a:p>
            <a:pPr indent="-355600" lvl="0" marL="457200" marR="0" rtl="0" algn="just">
              <a:lnSpc>
                <a:spcPct val="103406"/>
              </a:lnSpc>
              <a:spcBef>
                <a:spcPts val="0"/>
              </a:spcBef>
              <a:spcAft>
                <a:spcPts val="0"/>
              </a:spcAft>
              <a:buClr>
                <a:schemeClr val="dk1"/>
              </a:buClr>
              <a:buSzPts val="2000"/>
              <a:buFont typeface="Times New Roman"/>
              <a:buChar char="❖"/>
            </a:pPr>
            <a:r>
              <a:rPr lang="en-GB" sz="1700">
                <a:latin typeface="Times New Roman"/>
                <a:ea typeface="Times New Roman"/>
                <a:cs typeface="Times New Roman"/>
                <a:sym typeface="Times New Roman"/>
              </a:rPr>
              <a:t>We would like to apply various machine learning Algorithms (</a:t>
            </a:r>
            <a:r>
              <a:rPr b="1" lang="en-GB" sz="1700">
                <a:latin typeface="Times New Roman"/>
                <a:ea typeface="Times New Roman"/>
                <a:cs typeface="Times New Roman"/>
                <a:sym typeface="Times New Roman"/>
              </a:rPr>
              <a:t>Decision Tree</a:t>
            </a:r>
            <a:r>
              <a:rPr b="1" lang="en-GB" sz="1700">
                <a:latin typeface="Times New Roman"/>
                <a:ea typeface="Times New Roman"/>
                <a:cs typeface="Times New Roman"/>
                <a:sym typeface="Times New Roman"/>
              </a:rPr>
              <a:t>, KNN, Random Forest, Neural Networks</a:t>
            </a:r>
            <a:r>
              <a:rPr lang="en-GB" sz="1700">
                <a:latin typeface="Times New Roman"/>
                <a:ea typeface="Times New Roman"/>
                <a:cs typeface="Times New Roman"/>
                <a:sym typeface="Times New Roman"/>
              </a:rPr>
              <a:t>) to detect malicious traffic and to compare the accuracy and detection rate of machine learning algorithms with an enhancement over the recently developed DDoS detection systems in the SDN environment which is Mininet Virtual Machine.</a:t>
            </a:r>
            <a:endParaRPr sz="1700">
              <a:latin typeface="Times New Roman"/>
              <a:ea typeface="Times New Roman"/>
              <a:cs typeface="Times New Roman"/>
              <a:sym typeface="Times New Roman"/>
            </a:endParaRPr>
          </a:p>
          <a:p>
            <a:pPr indent="0" lvl="0" marL="0" rtl="0" algn="l">
              <a:lnSpc>
                <a:spcPct val="100000"/>
              </a:lnSpc>
              <a:spcBef>
                <a:spcPts val="400"/>
              </a:spcBef>
              <a:spcAft>
                <a:spcPts val="500"/>
              </a:spcAft>
              <a:buSzPts val="2100"/>
              <a:buNone/>
            </a:pPr>
            <a:r>
              <a:t/>
            </a:r>
            <a:endParaRPr sz="1700">
              <a:latin typeface="Times New Roman"/>
              <a:ea typeface="Times New Roman"/>
              <a:cs typeface="Times New Roman"/>
              <a:sym typeface="Times New Roman"/>
            </a:endParaRPr>
          </a:p>
        </p:txBody>
      </p:sp>
      <p:sp>
        <p:nvSpPr>
          <p:cNvPr id="206" name="Google Shape;206;p3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1295688" y="670106"/>
            <a:ext cx="6390600" cy="456000"/>
          </a:xfrm>
          <a:prstGeom prst="rect">
            <a:avLst/>
          </a:prstGeom>
          <a:noFill/>
          <a:ln>
            <a:noFill/>
          </a:ln>
        </p:spPr>
        <p:txBody>
          <a:bodyPr anchorCtr="0" anchor="t" bIns="68575" lIns="68575" spcFirstLastPara="1" rIns="68575" wrap="square" tIns="68575">
            <a:normAutofit lnSpcReduction="10000"/>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MOTIVATION</a:t>
            </a:r>
            <a:endParaRPr b="1" i="0" sz="2300" u="none" cap="none" strike="noStrike">
              <a:solidFill>
                <a:schemeClr val="dk1"/>
              </a:solidFill>
              <a:latin typeface="Times New Roman"/>
              <a:ea typeface="Times New Roman"/>
              <a:cs typeface="Times New Roman"/>
              <a:sym typeface="Times New Roman"/>
            </a:endParaRPr>
          </a:p>
        </p:txBody>
      </p:sp>
      <p:sp>
        <p:nvSpPr>
          <p:cNvPr id="212" name="Google Shape;212;p33"/>
          <p:cNvSpPr txBox="1"/>
          <p:nvPr/>
        </p:nvSpPr>
        <p:spPr>
          <a:xfrm>
            <a:off x="684150" y="1217474"/>
            <a:ext cx="7775700" cy="3398700"/>
          </a:xfrm>
          <a:prstGeom prst="rect">
            <a:avLst/>
          </a:prstGeom>
          <a:noFill/>
          <a:ln>
            <a:noFill/>
          </a:ln>
        </p:spPr>
        <p:txBody>
          <a:bodyPr anchorCtr="0" anchor="t" bIns="68575" lIns="68575" spcFirstLastPara="1" rIns="68575" wrap="square" tIns="68575">
            <a:spAutoFit/>
          </a:bodyPr>
          <a:lstStyle/>
          <a:p>
            <a:pPr indent="-342900" lvl="0" marL="457200" marR="0" rtl="0" algn="just">
              <a:lnSpc>
                <a:spcPct val="115000"/>
              </a:lnSpc>
              <a:spcBef>
                <a:spcPts val="0"/>
              </a:spcBef>
              <a:spcAft>
                <a:spcPts val="0"/>
              </a:spcAft>
              <a:buClr>
                <a:srgbClr val="434343"/>
              </a:buClr>
              <a:buSzPts val="1800"/>
              <a:buFont typeface="Times New Roman"/>
              <a:buChar char="❖"/>
            </a:pPr>
            <a:r>
              <a:rPr b="0" i="0" lang="en-GB" sz="1800" u="none" cap="none" strike="noStrike">
                <a:solidFill>
                  <a:srgbClr val="434343"/>
                </a:solidFill>
                <a:latin typeface="Times New Roman"/>
                <a:ea typeface="Times New Roman"/>
                <a:cs typeface="Times New Roman"/>
                <a:sym typeface="Times New Roman"/>
              </a:rPr>
              <a:t>Cloud computing technologies is booming with more and more demand for cloud services, many companies and organizations are moving their services to cloud in hope for a better performance and security. </a:t>
            </a:r>
            <a:endParaRPr b="0" i="0" sz="1800" u="none" cap="none" strike="noStrike">
              <a:solidFill>
                <a:srgbClr val="434343"/>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434343"/>
              </a:buClr>
              <a:buSzPts val="1800"/>
              <a:buFont typeface="Times New Roman"/>
              <a:buChar char="❖"/>
            </a:pPr>
            <a:r>
              <a:rPr b="0" i="0" lang="en-GB" sz="1800" u="none" cap="none" strike="noStrike">
                <a:solidFill>
                  <a:srgbClr val="434343"/>
                </a:solidFill>
                <a:latin typeface="Times New Roman"/>
                <a:ea typeface="Times New Roman"/>
                <a:cs typeface="Times New Roman"/>
                <a:sym typeface="Times New Roman"/>
              </a:rPr>
              <a:t>Security measures needs to be in place to keep </a:t>
            </a:r>
            <a:r>
              <a:rPr lang="en-GB" sz="1800">
                <a:solidFill>
                  <a:srgbClr val="434343"/>
                </a:solidFill>
                <a:latin typeface="Times New Roman"/>
                <a:ea typeface="Times New Roman"/>
                <a:cs typeface="Times New Roman"/>
                <a:sym typeface="Times New Roman"/>
              </a:rPr>
              <a:t>p</a:t>
            </a:r>
            <a:r>
              <a:rPr b="0" i="0" lang="en-GB" sz="1800" u="none" cap="none" strike="noStrike">
                <a:solidFill>
                  <a:srgbClr val="434343"/>
                </a:solidFill>
                <a:latin typeface="Times New Roman"/>
                <a:ea typeface="Times New Roman"/>
                <a:cs typeface="Times New Roman"/>
                <a:sym typeface="Times New Roman"/>
              </a:rPr>
              <a:t>eople</a:t>
            </a:r>
            <a:r>
              <a:rPr lang="en-GB" sz="1800">
                <a:solidFill>
                  <a:srgbClr val="434343"/>
                </a:solidFill>
                <a:latin typeface="Times New Roman"/>
                <a:ea typeface="Times New Roman"/>
                <a:cs typeface="Times New Roman"/>
                <a:sym typeface="Times New Roman"/>
              </a:rPr>
              <a:t>’s personal</a:t>
            </a:r>
            <a:r>
              <a:rPr b="0" i="0" lang="en-GB" sz="1800" u="none" cap="none" strike="noStrike">
                <a:solidFill>
                  <a:srgbClr val="434343"/>
                </a:solidFill>
                <a:latin typeface="Times New Roman"/>
                <a:ea typeface="Times New Roman"/>
                <a:cs typeface="Times New Roman"/>
                <a:sym typeface="Times New Roman"/>
              </a:rPr>
              <a:t> data intact and secure from security network attacks. </a:t>
            </a:r>
            <a:endParaRPr b="0" i="0" sz="1800" u="none" cap="none" strike="noStrike">
              <a:solidFill>
                <a:srgbClr val="434343"/>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434343"/>
              </a:buClr>
              <a:buSzPts val="1800"/>
              <a:buFont typeface="Times New Roman"/>
              <a:buChar char="❖"/>
            </a:pPr>
            <a:r>
              <a:rPr b="0" i="0" lang="en-GB" sz="1800" u="none" cap="none" strike="noStrike">
                <a:solidFill>
                  <a:srgbClr val="434343"/>
                </a:solidFill>
                <a:latin typeface="Times New Roman"/>
                <a:ea typeface="Times New Roman"/>
                <a:cs typeface="Times New Roman"/>
                <a:sym typeface="Times New Roman"/>
              </a:rPr>
              <a:t>DDOS attacks are on such network attacks which block access to the server and deny services for the cloud customers. </a:t>
            </a:r>
            <a:endParaRPr b="0" i="0" sz="1800" u="none" cap="none" strike="noStrike">
              <a:solidFill>
                <a:srgbClr val="434343"/>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434343"/>
              </a:buClr>
              <a:buSzPts val="1800"/>
              <a:buFont typeface="Times New Roman"/>
              <a:buChar char="❖"/>
            </a:pPr>
            <a:r>
              <a:rPr b="0" i="0" lang="en-GB" sz="1800" u="none" cap="none" strike="noStrike">
                <a:solidFill>
                  <a:srgbClr val="434343"/>
                </a:solidFill>
                <a:latin typeface="Times New Roman"/>
                <a:ea typeface="Times New Roman"/>
                <a:cs typeface="Times New Roman"/>
                <a:sym typeface="Times New Roman"/>
              </a:rPr>
              <a:t>Many research and measures have been taken to prevent this from happening, one such measure is to use software defined networks to achieve this goal.</a:t>
            </a:r>
            <a:endParaRPr b="0" i="0" sz="1800" u="none" cap="none" strike="noStrike">
              <a:solidFill>
                <a:srgbClr val="434343"/>
              </a:solidFill>
              <a:latin typeface="Times New Roman"/>
              <a:ea typeface="Times New Roman"/>
              <a:cs typeface="Times New Roman"/>
              <a:sym typeface="Times New Roman"/>
            </a:endParaRPr>
          </a:p>
          <a:p>
            <a:pPr indent="0" lvl="0" marL="0" marR="0" rtl="0" algn="just">
              <a:lnSpc>
                <a:spcPct val="100000"/>
              </a:lnSpc>
              <a:spcBef>
                <a:spcPts val="900"/>
              </a:spcBef>
              <a:spcAft>
                <a:spcPts val="0"/>
              </a:spcAft>
              <a:buClr>
                <a:srgbClr val="000000"/>
              </a:buClr>
              <a:buSzPts val="2600"/>
              <a:buFont typeface="Arial"/>
              <a:buNone/>
            </a:pPr>
            <a:r>
              <a:t/>
            </a:r>
            <a:endParaRPr b="1" i="0" sz="1800" u="none" cap="none" strike="noStrike">
              <a:solidFill>
                <a:srgbClr val="2A3990"/>
              </a:solidFill>
              <a:latin typeface="Times New Roman"/>
              <a:ea typeface="Times New Roman"/>
              <a:cs typeface="Times New Roman"/>
              <a:sym typeface="Times New Roman"/>
            </a:endParaRPr>
          </a:p>
        </p:txBody>
      </p:sp>
      <p:sp>
        <p:nvSpPr>
          <p:cNvPr id="213" name="Google Shape;213;p3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0" y="0"/>
            <a:ext cx="2250000" cy="164475"/>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900"/>
              </a:spcAft>
              <a:buClr>
                <a:srgbClr val="000000"/>
              </a:buClr>
              <a:buSzPts val="200"/>
              <a:buFont typeface="Arial"/>
              <a:buNone/>
            </a:pPr>
            <a:r>
              <a:t/>
            </a:r>
            <a:endParaRPr b="0" i="0" sz="200" u="none" cap="none" strike="noStrike">
              <a:solidFill>
                <a:srgbClr val="434343"/>
              </a:solidFill>
              <a:latin typeface="Times New Roman"/>
              <a:ea typeface="Times New Roman"/>
              <a:cs typeface="Times New Roman"/>
              <a:sym typeface="Times New Roman"/>
            </a:endParaRPr>
          </a:p>
        </p:txBody>
      </p:sp>
      <p:sp>
        <p:nvSpPr>
          <p:cNvPr id="219" name="Google Shape;219;p34"/>
          <p:cNvSpPr txBox="1"/>
          <p:nvPr/>
        </p:nvSpPr>
        <p:spPr>
          <a:xfrm>
            <a:off x="1835531" y="520294"/>
            <a:ext cx="5279175" cy="685575"/>
          </a:xfrm>
          <a:prstGeom prst="rect">
            <a:avLst/>
          </a:prstGeom>
          <a:noFill/>
          <a:ln>
            <a:noFill/>
          </a:ln>
        </p:spPr>
        <p:txBody>
          <a:bodyPr anchorCtr="0" anchor="t" bIns="68575" lIns="68575" spcFirstLastPara="1" rIns="68575" wrap="square" tIns="68575">
            <a:normAutofit lnSpcReduction="20000"/>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LITERATURE SURVEY</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A3990"/>
              </a:solidFill>
              <a:latin typeface="Roboto"/>
              <a:ea typeface="Roboto"/>
              <a:cs typeface="Roboto"/>
              <a:sym typeface="Roboto"/>
            </a:endParaRPr>
          </a:p>
        </p:txBody>
      </p:sp>
      <p:graphicFrame>
        <p:nvGraphicFramePr>
          <p:cNvPr id="220" name="Google Shape;220;p34"/>
          <p:cNvGraphicFramePr/>
          <p:nvPr/>
        </p:nvGraphicFramePr>
        <p:xfrm>
          <a:off x="844888" y="898166"/>
          <a:ext cx="3000000" cy="3000000"/>
        </p:xfrm>
        <a:graphic>
          <a:graphicData uri="http://schemas.openxmlformats.org/drawingml/2006/table">
            <a:tbl>
              <a:tblPr bandRow="1" firstRow="1">
                <a:gradFill>
                  <a:gsLst>
                    <a:gs pos="0">
                      <a:srgbClr val="F3E6CF"/>
                    </a:gs>
                    <a:gs pos="100000">
                      <a:srgbClr val="E4C380"/>
                    </a:gs>
                  </a:gsLst>
                  <a:lin ang="5400012" scaled="0"/>
                </a:gradFill>
                <a:tableStyleId>{11C6185C-B5A9-4C05-BC0A-368896904B15}</a:tableStyleId>
              </a:tblPr>
              <a:tblGrid>
                <a:gridCol w="1576350"/>
                <a:gridCol w="1400850"/>
                <a:gridCol w="4477025"/>
              </a:tblGrid>
              <a:tr h="350">
                <a:tc>
                  <a:txBody>
                    <a:bodyPr/>
                    <a:lstStyle/>
                    <a:p>
                      <a:pPr indent="0" lvl="0" marL="0" marR="0" rtl="0" algn="ctr">
                        <a:lnSpc>
                          <a:spcPct val="150000"/>
                        </a:lnSpc>
                        <a:spcBef>
                          <a:spcPts val="0"/>
                        </a:spcBef>
                        <a:spcAft>
                          <a:spcPts val="0"/>
                        </a:spcAft>
                        <a:buClr>
                          <a:srgbClr val="000000"/>
                        </a:buClr>
                        <a:buSzPts val="900"/>
                        <a:buFont typeface="Arial"/>
                        <a:buNone/>
                      </a:pPr>
                      <a:r>
                        <a:rPr lang="en-GB" sz="600" u="none" cap="none" strike="noStrike">
                          <a:latin typeface="Times New Roman"/>
                          <a:ea typeface="Times New Roman"/>
                          <a:cs typeface="Times New Roman"/>
                          <a:sym typeface="Times New Roman"/>
                        </a:rPr>
                        <a:t>AUTHOR AND YEAR</a:t>
                      </a:r>
                      <a:endParaRPr sz="600" u="none" cap="none" strike="noStrike">
                        <a:latin typeface="Times New Roman"/>
                        <a:ea typeface="Times New Roman"/>
                        <a:cs typeface="Times New Roman"/>
                        <a:sym typeface="Times New Roman"/>
                      </a:endParaRPr>
                    </a:p>
                  </a:txBody>
                  <a:tcPr marT="34300" marB="34300" marR="68600" marL="68600">
                    <a:lnR cap="flat" cmpd="sng" w="9525">
                      <a:solidFill>
                        <a:srgbClr val="073763"/>
                      </a:solidFill>
                      <a:prstDash val="solid"/>
                      <a:round/>
                      <a:headEnd len="sm" w="sm" type="none"/>
                      <a:tailEnd len="sm" w="sm" type="none"/>
                    </a:lnR>
                    <a:solidFill>
                      <a:srgbClr val="0B5394"/>
                    </a:solidFill>
                  </a:tcPr>
                </a:tc>
                <a:tc>
                  <a:txBody>
                    <a:bodyPr/>
                    <a:lstStyle/>
                    <a:p>
                      <a:pPr indent="0" lvl="0" marL="0" marR="0" rtl="0" algn="ctr">
                        <a:lnSpc>
                          <a:spcPct val="100000"/>
                        </a:lnSpc>
                        <a:spcBef>
                          <a:spcPts val="0"/>
                        </a:spcBef>
                        <a:spcAft>
                          <a:spcPts val="0"/>
                        </a:spcAft>
                        <a:buClr>
                          <a:srgbClr val="000000"/>
                        </a:buClr>
                        <a:buSzPts val="900"/>
                        <a:buFont typeface="Times New Roman"/>
                        <a:buNone/>
                      </a:pPr>
                      <a:r>
                        <a:rPr lang="en-GB" sz="600" u="none" cap="none" strike="noStrike">
                          <a:latin typeface="Times New Roman"/>
                          <a:ea typeface="Times New Roman"/>
                          <a:cs typeface="Times New Roman"/>
                          <a:sym typeface="Times New Roman"/>
                        </a:rPr>
                        <a:t>PAPER TITLE</a:t>
                      </a:r>
                      <a:endParaRPr sz="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t/>
                      </a:r>
                      <a:endParaRPr sz="5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solidFill>
                      <a:srgbClr val="0B5394"/>
                    </a:solidFill>
                  </a:tcPr>
                </a:tc>
                <a:tc>
                  <a:txBody>
                    <a:bodyPr/>
                    <a:lstStyle/>
                    <a:p>
                      <a:pPr indent="0" lvl="0" marL="0" marR="0" rtl="0" algn="ctr">
                        <a:lnSpc>
                          <a:spcPct val="100000"/>
                        </a:lnSpc>
                        <a:spcBef>
                          <a:spcPts val="0"/>
                        </a:spcBef>
                        <a:spcAft>
                          <a:spcPts val="0"/>
                        </a:spcAft>
                        <a:buClr>
                          <a:srgbClr val="000000"/>
                        </a:buClr>
                        <a:buSzPts val="900"/>
                        <a:buFont typeface="Times New Roman"/>
                        <a:buNone/>
                      </a:pPr>
                      <a:r>
                        <a:rPr lang="en-GB" sz="600" u="none" cap="none" strike="noStrike">
                          <a:latin typeface="Times New Roman"/>
                          <a:ea typeface="Times New Roman"/>
                          <a:cs typeface="Times New Roman"/>
                          <a:sym typeface="Times New Roman"/>
                        </a:rPr>
                        <a:t>CONTRIBUTION</a:t>
                      </a:r>
                      <a:endParaRPr sz="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t/>
                      </a:r>
                      <a:endParaRPr sz="5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solidFill>
                      <a:srgbClr val="0B5394"/>
                    </a:solidFill>
                  </a:tcPr>
                </a:tc>
              </a:tr>
              <a:tr h="2225">
                <a:tc>
                  <a:txBody>
                    <a:bodyPr/>
                    <a:lstStyle/>
                    <a:p>
                      <a:pPr indent="0" lvl="0" marL="0" marR="0" rtl="0" algn="l">
                        <a:lnSpc>
                          <a:spcPct val="100000"/>
                        </a:lnSpc>
                        <a:spcBef>
                          <a:spcPts val="0"/>
                        </a:spcBef>
                        <a:spcAft>
                          <a:spcPts val="0"/>
                        </a:spcAft>
                        <a:buClr>
                          <a:srgbClr val="000000"/>
                        </a:buClr>
                        <a:buSzPts val="600"/>
                        <a:buFont typeface="Arial"/>
                        <a:buNone/>
                      </a:pPr>
                      <a:r>
                        <a:rPr b="1" lang="en-GB" sz="800" u="none" cap="none" strike="noStrike">
                          <a:latin typeface="Times New Roman"/>
                          <a:ea typeface="Times New Roman"/>
                          <a:cs typeface="Times New Roman"/>
                          <a:sym typeface="Times New Roman"/>
                        </a:rPr>
                        <a:t>Mahmoud Said El Sayed , Nhien-An Le-Khac, Marianne A. Azer , and Anca D. Jurcut</a:t>
                      </a:r>
                      <a:endParaRPr b="1"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800" u="none" cap="none" strike="noStrike">
                          <a:latin typeface="Times New Roman"/>
                          <a:ea typeface="Times New Roman"/>
                          <a:cs typeface="Times New Roman"/>
                          <a:sym typeface="Times New Roman"/>
                        </a:rPr>
                        <a:t>DECEMBER 2022</a:t>
                      </a:r>
                      <a:endParaRPr b="1"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800" u="none" cap="none" strike="noStrike">
                        <a:latin typeface="Times New Roman"/>
                        <a:ea typeface="Times New Roman"/>
                        <a:cs typeface="Times New Roman"/>
                        <a:sym typeface="Times New Roman"/>
                      </a:endParaRPr>
                    </a:p>
                  </a:txBody>
                  <a:tcPr marT="34300" marB="34300" marR="68600" marL="68600">
                    <a:lnR cap="flat" cmpd="sng" w="9525">
                      <a:solidFill>
                        <a:srgbClr val="073763"/>
                      </a:solidFill>
                      <a:prstDash val="solid"/>
                      <a:round/>
                      <a:headEnd len="sm" w="sm" type="none"/>
                      <a:tailEnd len="sm" w="sm" type="none"/>
                    </a:lnR>
                    <a:lnB cap="flat" cmpd="sng" w="9525">
                      <a:solidFill>
                        <a:srgbClr val="073763"/>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800" u="none" cap="none" strike="noStrike">
                          <a:latin typeface="Times New Roman"/>
                          <a:ea typeface="Times New Roman"/>
                          <a:cs typeface="Times New Roman"/>
                          <a:sym typeface="Times New Roman"/>
                        </a:rPr>
                        <a:t>A Flow-Based Anomaly Detection Approach With Feature Selection Method Against DDoS Attacks in SDN.</a:t>
                      </a:r>
                      <a:endParaRPr b="1"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8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B cap="flat" cmpd="sng" w="9525">
                      <a:solidFill>
                        <a:srgbClr val="073763"/>
                      </a:solidFill>
                      <a:prstDash val="solid"/>
                      <a:round/>
                      <a:headEnd len="sm" w="sm" type="none"/>
                      <a:tailEnd len="sm" w="sm" type="none"/>
                    </a:lnB>
                    <a:solidFill>
                      <a:srgbClr val="6FA8DC"/>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The key contribution of this work can be summarised as</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follows:</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1.Two popular feature selection methods (IG and RF) are used to find the most relevant DDoS attack features in each dataset individually.</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2.A DL based IDS process to detect DDoS</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in SDN.</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3.Analysis the network performance of the DL model on</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the SDN controller.The result analysis shows that the DL</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approach does not significantly degrade the performance</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solidFill>
                            <a:schemeClr val="dk1"/>
                          </a:solidFill>
                          <a:latin typeface="Times New Roman"/>
                          <a:ea typeface="Times New Roman"/>
                          <a:cs typeface="Times New Roman"/>
                          <a:sym typeface="Times New Roman"/>
                        </a:rPr>
                        <a:t>of the controller.</a:t>
                      </a:r>
                      <a:endParaRPr b="1"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b="1" sz="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5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B cap="flat" cmpd="sng" w="9525">
                      <a:solidFill>
                        <a:srgbClr val="073763"/>
                      </a:solidFill>
                      <a:prstDash val="solid"/>
                      <a:round/>
                      <a:headEnd len="sm" w="sm" type="none"/>
                      <a:tailEnd len="sm" w="sm" type="none"/>
                    </a:lnB>
                    <a:solidFill>
                      <a:srgbClr val="6FA8DC"/>
                    </a:solidFill>
                  </a:tcPr>
                </a:tc>
              </a:tr>
              <a:tr h="1675">
                <a:tc>
                  <a:txBody>
                    <a:bodyPr/>
                    <a:lstStyle/>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KSHIRA SAGAR SAHOO , BATA KRISHNA TRIPATHY ,KSHIRASAGAR NAIK, SOMULA RAMASUBBAREDDY,BALAMURUGAN BALUSAMY , MANJU KHARI , AND DANIEL BURGOS .July 29, 2020.</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700" u="none" cap="none" strike="noStrike">
                        <a:latin typeface="Times New Roman"/>
                        <a:ea typeface="Times New Roman"/>
                        <a:cs typeface="Times New Roman"/>
                        <a:sym typeface="Times New Roman"/>
                      </a:endParaRPr>
                    </a:p>
                  </a:txBody>
                  <a:tcPr marT="34300" marB="34300" marR="68600" marL="68600">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900" u="none" cap="none" strike="noStrike">
                          <a:latin typeface="Times New Roman"/>
                          <a:ea typeface="Times New Roman"/>
                          <a:cs typeface="Times New Roman"/>
                          <a:sym typeface="Times New Roman"/>
                        </a:rPr>
                        <a:t>An Evolutionary SVM Model for DDOS Attack Detection in Software Defined Networks</a:t>
                      </a:r>
                      <a:endParaRPr b="1" sz="9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9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solidFill>
                      <a:srgbClr val="9FC5E8"/>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The main contribution of the paper is given below:</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a. This work utilizes SVM technique as the prime classifier</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for predicting malicious traffic.</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b. The proposed detection approach combines SVM with</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KPCA and GA. Feature extraction has been carried out by KPCA, and SVM classifier is used for attack classification.</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c.. The attack detection results compared with other classifiers which show that the proposed SVM model performs effective and accurate classification than others.</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7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solidFill>
                      <a:srgbClr val="9FC5E8"/>
                    </a:solidFill>
                  </a:tcPr>
                </a:tc>
              </a:tr>
              <a:tr h="1025">
                <a:tc>
                  <a:txBody>
                    <a:bodyPr/>
                    <a:lstStyle/>
                    <a:p>
                      <a:pPr indent="0" lvl="0" marL="0" marR="0" rtl="0" algn="l">
                        <a:lnSpc>
                          <a:spcPct val="100000"/>
                        </a:lnSpc>
                        <a:spcBef>
                          <a:spcPts val="0"/>
                        </a:spcBef>
                        <a:spcAft>
                          <a:spcPts val="0"/>
                        </a:spcAft>
                        <a:buClr>
                          <a:srgbClr val="000000"/>
                        </a:buClr>
                        <a:buSzPts val="900"/>
                        <a:buFont typeface="Arial"/>
                        <a:buNone/>
                      </a:pPr>
                      <a:r>
                        <a:rPr b="1" lang="en-GB" sz="800" u="none" cap="none" strike="noStrike">
                          <a:latin typeface="Times New Roman"/>
                          <a:ea typeface="Times New Roman"/>
                          <a:cs typeface="Times New Roman"/>
                          <a:sym typeface="Times New Roman"/>
                        </a:rPr>
                        <a:t>Waheed G. Gadallah,Nagwa M. Omar Hosny M. Ibrahim.</a:t>
                      </a:r>
                      <a:endParaRPr b="1"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rPr b="1" lang="en-GB" sz="800" u="none" cap="none" strike="noStrike">
                          <a:latin typeface="Times New Roman"/>
                          <a:ea typeface="Times New Roman"/>
                          <a:cs typeface="Times New Roman"/>
                          <a:sym typeface="Times New Roman"/>
                        </a:rPr>
                        <a:t>June 2021</a:t>
                      </a:r>
                      <a:endParaRPr b="1" sz="800" u="none" cap="none" strike="noStrike">
                        <a:latin typeface="Times New Roman"/>
                        <a:ea typeface="Times New Roman"/>
                        <a:cs typeface="Times New Roman"/>
                        <a:sym typeface="Times New Roman"/>
                      </a:endParaRPr>
                    </a:p>
                  </a:txBody>
                  <a:tcPr marT="34300" marB="34300" marR="68600" marL="68600">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solidFill>
                      <a:srgbClr val="6FA8DC"/>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Machine Learning-based Distributed Denial of Service Attacks Detection Technique using New Features in Software-defined Networks</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7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solidFill>
                      <a:srgbClr val="6FA8DC"/>
                    </a:solidFill>
                  </a:tcPr>
                </a:tc>
                <a:tc>
                  <a:txBody>
                    <a:bodyPr/>
                    <a:lstStyle/>
                    <a:p>
                      <a:pPr indent="0" lvl="0" marL="0" marR="0" rtl="0" algn="l">
                        <a:lnSpc>
                          <a:spcPct val="100000"/>
                        </a:lnSpc>
                        <a:spcBef>
                          <a:spcPts val="0"/>
                        </a:spcBef>
                        <a:spcAft>
                          <a:spcPts val="0"/>
                        </a:spcAft>
                        <a:buClr>
                          <a:srgbClr val="000000"/>
                        </a:buClr>
                        <a:buSzPts val="600"/>
                        <a:buFont typeface="Arial"/>
                        <a:buNone/>
                      </a:pPr>
                      <a:r>
                        <a:rPr b="1" lang="en-GB" sz="700" u="none" cap="none" strike="noStrike">
                          <a:latin typeface="Times New Roman"/>
                          <a:ea typeface="Times New Roman"/>
                          <a:cs typeface="Times New Roman"/>
                          <a:sym typeface="Times New Roman"/>
                        </a:rPr>
                        <a:t>DDoS attack detection technique is implemented based on ML in the controller in the SDN environment. They use some efficient ML-based algorithms such as Naive Bayes, KNN, Decision Tree, and Random Forest, in addition to SVM to create classification models. The technique uses advancing new traffic-based flow features to create the model, which can classify SDN flow packets as normal or a DDoS attack. Features are gathered from traffic flow headers and statistics.</a:t>
                      </a:r>
                      <a:endParaRPr b="1" sz="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1" sz="700" u="none" cap="none" strike="noStrike">
                        <a:latin typeface="Times New Roman"/>
                        <a:ea typeface="Times New Roman"/>
                        <a:cs typeface="Times New Roman"/>
                        <a:sym typeface="Times New Roman"/>
                      </a:endParaRPr>
                    </a:p>
                  </a:txBody>
                  <a:tcPr marT="34300" marB="34300" marR="68600" marL="68600">
                    <a:lnL cap="flat" cmpd="sng" w="9525">
                      <a:solidFill>
                        <a:srgbClr val="073763"/>
                      </a:solidFill>
                      <a:prstDash val="solid"/>
                      <a:round/>
                      <a:headEnd len="sm" w="sm" type="none"/>
                      <a:tailEnd len="sm" w="sm" type="none"/>
                    </a:lnL>
                    <a:lnT cap="flat" cmpd="sng" w="9525">
                      <a:solidFill>
                        <a:srgbClr val="073763"/>
                      </a:solidFill>
                      <a:prstDash val="solid"/>
                      <a:round/>
                      <a:headEnd len="sm" w="sm" type="none"/>
                      <a:tailEnd len="sm" w="sm" type="none"/>
                    </a:lnT>
                    <a:solidFill>
                      <a:srgbClr val="6FA8DC"/>
                    </a:solidFill>
                  </a:tcPr>
                </a:tc>
              </a:tr>
            </a:tbl>
          </a:graphicData>
        </a:graphic>
      </p:graphicFrame>
      <p:sp>
        <p:nvSpPr>
          <p:cNvPr id="221" name="Google Shape;221;p34"/>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5"/>
          <p:cNvPicPr preferRelativeResize="0"/>
          <p:nvPr/>
        </p:nvPicPr>
        <p:blipFill rotWithShape="1">
          <a:blip r:embed="rId3">
            <a:alphaModFix/>
          </a:blip>
          <a:srcRect b="0" l="0" r="0" t="0"/>
          <a:stretch/>
        </p:blipFill>
        <p:spPr>
          <a:xfrm>
            <a:off x="645800" y="1032000"/>
            <a:ext cx="3735850" cy="3555400"/>
          </a:xfrm>
          <a:prstGeom prst="rect">
            <a:avLst/>
          </a:prstGeom>
          <a:noFill/>
          <a:ln>
            <a:noFill/>
          </a:ln>
        </p:spPr>
      </p:pic>
      <p:sp>
        <p:nvSpPr>
          <p:cNvPr id="227" name="Google Shape;227;p35"/>
          <p:cNvSpPr txBox="1"/>
          <p:nvPr/>
        </p:nvSpPr>
        <p:spPr>
          <a:xfrm>
            <a:off x="2148713" y="585600"/>
            <a:ext cx="4190100" cy="4464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rgbClr val="2A3990"/>
                </a:solidFill>
                <a:latin typeface="Times New Roman"/>
                <a:ea typeface="Times New Roman"/>
                <a:cs typeface="Times New Roman"/>
                <a:sym typeface="Times New Roman"/>
              </a:rPr>
              <a:t>      </a:t>
            </a:r>
            <a:r>
              <a:rPr b="1" i="0" lang="en-GB" sz="2000" u="none" cap="none" strike="noStrike">
                <a:solidFill>
                  <a:schemeClr val="dk1"/>
                </a:solidFill>
                <a:latin typeface="Times New Roman"/>
                <a:ea typeface="Times New Roman"/>
                <a:cs typeface="Times New Roman"/>
                <a:sym typeface="Times New Roman"/>
              </a:rPr>
              <a:t>Traditional vs SDN </a:t>
            </a:r>
            <a:r>
              <a:rPr b="1" lang="en-GB" sz="2000">
                <a:solidFill>
                  <a:schemeClr val="dk1"/>
                </a:solidFill>
                <a:latin typeface="Times New Roman"/>
                <a:ea typeface="Times New Roman"/>
                <a:cs typeface="Times New Roman"/>
                <a:sym typeface="Times New Roman"/>
              </a:rPr>
              <a:t>A</a:t>
            </a:r>
            <a:r>
              <a:rPr b="1" i="0" lang="en-GB" sz="2000" u="none" cap="none" strike="noStrike">
                <a:solidFill>
                  <a:schemeClr val="dk1"/>
                </a:solidFill>
                <a:latin typeface="Times New Roman"/>
                <a:ea typeface="Times New Roman"/>
                <a:cs typeface="Times New Roman"/>
                <a:sym typeface="Times New Roman"/>
              </a:rPr>
              <a:t>rchitecture</a:t>
            </a:r>
            <a:endParaRPr b="0" i="0" sz="1100" u="none" cap="none" strike="noStrike">
              <a:solidFill>
                <a:schemeClr val="dk1"/>
              </a:solidFill>
              <a:latin typeface="Arial"/>
              <a:ea typeface="Arial"/>
              <a:cs typeface="Arial"/>
              <a:sym typeface="Arial"/>
            </a:endParaRPr>
          </a:p>
        </p:txBody>
      </p:sp>
      <p:pic>
        <p:nvPicPr>
          <p:cNvPr id="228" name="Google Shape;228;p35"/>
          <p:cNvPicPr preferRelativeResize="0"/>
          <p:nvPr/>
        </p:nvPicPr>
        <p:blipFill>
          <a:blip r:embed="rId4">
            <a:alphaModFix/>
          </a:blip>
          <a:stretch>
            <a:fillRect/>
          </a:stretch>
        </p:blipFill>
        <p:spPr>
          <a:xfrm>
            <a:off x="4675200" y="1032000"/>
            <a:ext cx="3872175" cy="3555400"/>
          </a:xfrm>
          <a:prstGeom prst="rect">
            <a:avLst/>
          </a:prstGeom>
          <a:noFill/>
          <a:ln>
            <a:noFill/>
          </a:ln>
        </p:spPr>
      </p:pic>
      <p:sp>
        <p:nvSpPr>
          <p:cNvPr id="229" name="Google Shape;229;p35"/>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6"/>
          <p:cNvPicPr preferRelativeResize="0"/>
          <p:nvPr/>
        </p:nvPicPr>
        <p:blipFill rotWithShape="1">
          <a:blip r:embed="rId3">
            <a:alphaModFix/>
          </a:blip>
          <a:srcRect b="2047" l="1576" r="2250" t="2695"/>
          <a:stretch/>
        </p:blipFill>
        <p:spPr>
          <a:xfrm>
            <a:off x="1834500" y="1208982"/>
            <a:ext cx="5475026" cy="3274950"/>
          </a:xfrm>
          <a:prstGeom prst="rect">
            <a:avLst/>
          </a:prstGeom>
          <a:noFill/>
          <a:ln>
            <a:noFill/>
          </a:ln>
        </p:spPr>
      </p:pic>
      <p:sp>
        <p:nvSpPr>
          <p:cNvPr id="235" name="Google Shape;235;p36"/>
          <p:cNvSpPr txBox="1"/>
          <p:nvPr>
            <p:ph idx="4294967295" type="title"/>
          </p:nvPr>
        </p:nvSpPr>
        <p:spPr>
          <a:xfrm>
            <a:off x="311738" y="410000"/>
            <a:ext cx="8520525" cy="6077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300"/>
              <a:buNone/>
            </a:pPr>
            <a:r>
              <a:rPr b="1" lang="en-GB" sz="2000">
                <a:latin typeface="Times New Roman"/>
                <a:ea typeface="Times New Roman"/>
                <a:cs typeface="Times New Roman"/>
                <a:sym typeface="Times New Roman"/>
              </a:rPr>
              <a:t>SDN architecture with vulnerabilities of DDOS attacks</a:t>
            </a:r>
            <a:endParaRPr sz="2000"/>
          </a:p>
        </p:txBody>
      </p:sp>
      <p:sp>
        <p:nvSpPr>
          <p:cNvPr id="236" name="Google Shape;236;p36"/>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7"/>
          <p:cNvPicPr preferRelativeResize="0"/>
          <p:nvPr/>
        </p:nvPicPr>
        <p:blipFill rotWithShape="1">
          <a:blip r:embed="rId3">
            <a:alphaModFix/>
          </a:blip>
          <a:srcRect b="0" l="0" r="0" t="0"/>
          <a:stretch/>
        </p:blipFill>
        <p:spPr>
          <a:xfrm>
            <a:off x="1913775" y="666100"/>
            <a:ext cx="5316450" cy="3931250"/>
          </a:xfrm>
          <a:prstGeom prst="rect">
            <a:avLst/>
          </a:prstGeom>
          <a:noFill/>
          <a:ln>
            <a:noFill/>
          </a:ln>
        </p:spPr>
      </p:pic>
      <p:sp>
        <p:nvSpPr>
          <p:cNvPr id="242" name="Google Shape;242;p37"/>
          <p:cNvSpPr txBox="1"/>
          <p:nvPr/>
        </p:nvSpPr>
        <p:spPr>
          <a:xfrm>
            <a:off x="2541154" y="509975"/>
            <a:ext cx="4061700" cy="1208400"/>
          </a:xfrm>
          <a:prstGeom prst="rect">
            <a:avLst/>
          </a:prstGeom>
          <a:noFill/>
          <a:ln>
            <a:noFill/>
          </a:ln>
        </p:spPr>
        <p:txBody>
          <a:bodyPr anchorCtr="0" anchor="t" bIns="68575" lIns="68575" spcFirstLastPara="1" rIns="68575" wrap="square" tIns="68575">
            <a:norm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FLOW OF PROJECT WORK</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a:ea typeface="Roboto"/>
              <a:cs typeface="Roboto"/>
              <a:sym typeface="Roboto"/>
            </a:endParaRPr>
          </a:p>
        </p:txBody>
      </p:sp>
      <p:sp>
        <p:nvSpPr>
          <p:cNvPr id="243" name="Google Shape;243;p37"/>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929775" y="683675"/>
            <a:ext cx="8107500" cy="446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62626"/>
                </a:solidFill>
                <a:latin typeface="Lato"/>
                <a:ea typeface="Lato"/>
                <a:cs typeface="Lato"/>
                <a:sym typeface="Lato"/>
              </a:rPr>
              <a:t>                        </a:t>
            </a:r>
            <a:r>
              <a:rPr b="1" i="0" lang="en-GB" sz="2000" u="none" cap="none" strike="noStrike">
                <a:solidFill>
                  <a:srgbClr val="262626"/>
                </a:solidFill>
                <a:latin typeface="Times New Roman"/>
                <a:ea typeface="Times New Roman"/>
                <a:cs typeface="Times New Roman"/>
                <a:sym typeface="Times New Roman"/>
              </a:rPr>
              <a:t>DATA PRE-PROCESSING A</a:t>
            </a:r>
            <a:r>
              <a:rPr b="1" lang="en-GB" sz="2000">
                <a:solidFill>
                  <a:srgbClr val="262626"/>
                </a:solidFill>
                <a:latin typeface="Times New Roman"/>
                <a:ea typeface="Times New Roman"/>
                <a:cs typeface="Times New Roman"/>
                <a:sym typeface="Times New Roman"/>
              </a:rPr>
              <a:t>ND MODEL BUILDING</a:t>
            </a:r>
            <a:endParaRPr b="1" i="0" sz="2000" u="none" cap="none" strike="noStrike">
              <a:solidFill>
                <a:srgbClr val="262626"/>
              </a:solidFill>
              <a:latin typeface="Times New Roman"/>
              <a:ea typeface="Times New Roman"/>
              <a:cs typeface="Times New Roman"/>
              <a:sym typeface="Times New Roman"/>
            </a:endParaRPr>
          </a:p>
        </p:txBody>
      </p:sp>
      <p:sp>
        <p:nvSpPr>
          <p:cNvPr id="249" name="Google Shape;249;p38"/>
          <p:cNvSpPr txBox="1"/>
          <p:nvPr/>
        </p:nvSpPr>
        <p:spPr>
          <a:xfrm>
            <a:off x="784250" y="1308750"/>
            <a:ext cx="7386300" cy="33294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500"/>
              </a:spcBef>
              <a:spcAft>
                <a:spcPts val="0"/>
              </a:spcAft>
              <a:buClr>
                <a:schemeClr val="dk1"/>
              </a:buClr>
              <a:buSzPts val="1800"/>
              <a:buFont typeface="Times New Roman"/>
              <a:buAutoNum type="arabicPeriod"/>
            </a:pPr>
            <a:r>
              <a:rPr lang="en-GB" sz="1800">
                <a:solidFill>
                  <a:schemeClr val="dk1"/>
                </a:solidFill>
                <a:highlight>
                  <a:srgbClr val="F7F7F8"/>
                </a:highlight>
                <a:latin typeface="Times New Roman"/>
                <a:ea typeface="Times New Roman"/>
                <a:cs typeface="Times New Roman"/>
                <a:sym typeface="Times New Roman"/>
              </a:rPr>
              <a:t>Data Cleaning: This involves handling missing values, removing duplicates, and dealing with inconsistent data.</a:t>
            </a:r>
            <a:endParaRPr sz="1800">
              <a:solidFill>
                <a:schemeClr val="dk1"/>
              </a:solidFill>
              <a:highlight>
                <a:srgbClr val="F7F7F8"/>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GB" sz="1800">
                <a:solidFill>
                  <a:schemeClr val="dk1"/>
                </a:solidFill>
                <a:highlight>
                  <a:srgbClr val="F7F7F8"/>
                </a:highlight>
                <a:latin typeface="Times New Roman"/>
                <a:ea typeface="Times New Roman"/>
                <a:cs typeface="Times New Roman"/>
                <a:sym typeface="Times New Roman"/>
              </a:rPr>
              <a:t>Data Transformation: This involves scaling, normalization, and encoding categorical data.</a:t>
            </a:r>
            <a:endParaRPr sz="1800">
              <a:solidFill>
                <a:schemeClr val="dk1"/>
              </a:solidFill>
              <a:highlight>
                <a:srgbClr val="F7F7F8"/>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GB" sz="1800">
                <a:solidFill>
                  <a:schemeClr val="dk1"/>
                </a:solidFill>
                <a:highlight>
                  <a:srgbClr val="F7F7F8"/>
                </a:highlight>
                <a:latin typeface="Times New Roman"/>
                <a:ea typeface="Times New Roman"/>
                <a:cs typeface="Times New Roman"/>
                <a:sym typeface="Times New Roman"/>
              </a:rPr>
              <a:t>Feature Selection: This involves selecting relevant features for the model to improve its performance.</a:t>
            </a:r>
            <a:endParaRPr sz="1800">
              <a:solidFill>
                <a:schemeClr val="dk1"/>
              </a:solidFill>
              <a:highlight>
                <a:srgbClr val="F7F7F8"/>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GB" sz="1800">
                <a:solidFill>
                  <a:schemeClr val="dk1"/>
                </a:solidFill>
                <a:highlight>
                  <a:srgbClr val="F7F7F8"/>
                </a:highlight>
                <a:latin typeface="Times New Roman"/>
                <a:ea typeface="Times New Roman"/>
                <a:cs typeface="Times New Roman"/>
                <a:sym typeface="Times New Roman"/>
              </a:rPr>
              <a:t>Feature Engineering: This involves creating new features from existing data to improve model performance.</a:t>
            </a:r>
            <a:endParaRPr sz="1800">
              <a:solidFill>
                <a:schemeClr val="dk1"/>
              </a:solidFill>
              <a:highlight>
                <a:srgbClr val="F7F7F8"/>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AutoNum type="arabicPeriod"/>
            </a:pPr>
            <a:r>
              <a:rPr lang="en-GB" sz="1800">
                <a:solidFill>
                  <a:schemeClr val="dk1"/>
                </a:solidFill>
                <a:highlight>
                  <a:srgbClr val="F7F7F8"/>
                </a:highlight>
                <a:latin typeface="Times New Roman"/>
                <a:ea typeface="Times New Roman"/>
                <a:cs typeface="Times New Roman"/>
                <a:sym typeface="Times New Roman"/>
              </a:rPr>
              <a:t>Splitting the data into training and testing sets: This helps evaluate the model's performance on unseen data.</a:t>
            </a:r>
            <a:endParaRPr sz="1800">
              <a:solidFill>
                <a:schemeClr val="dk1"/>
              </a:solidFill>
              <a:highlight>
                <a:srgbClr val="F7F7F8"/>
              </a:highlight>
              <a:latin typeface="Times New Roman"/>
              <a:ea typeface="Times New Roman"/>
              <a:cs typeface="Times New Roman"/>
              <a:sym typeface="Times New Roman"/>
            </a:endParaRPr>
          </a:p>
        </p:txBody>
      </p:sp>
      <p:sp>
        <p:nvSpPr>
          <p:cNvPr id="250" name="Google Shape;250;p38"/>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9"/>
          <p:cNvPicPr preferRelativeResize="0"/>
          <p:nvPr/>
        </p:nvPicPr>
        <p:blipFill rotWithShape="1">
          <a:blip r:embed="rId3">
            <a:alphaModFix/>
          </a:blip>
          <a:srcRect b="43358" l="0" r="32023" t="0"/>
          <a:stretch/>
        </p:blipFill>
        <p:spPr>
          <a:xfrm>
            <a:off x="690175" y="575300"/>
            <a:ext cx="3370676" cy="1716472"/>
          </a:xfrm>
          <a:prstGeom prst="rect">
            <a:avLst/>
          </a:prstGeom>
          <a:noFill/>
          <a:ln>
            <a:noFill/>
          </a:ln>
        </p:spPr>
      </p:pic>
      <p:pic>
        <p:nvPicPr>
          <p:cNvPr id="256" name="Google Shape;256;p39"/>
          <p:cNvPicPr preferRelativeResize="0"/>
          <p:nvPr/>
        </p:nvPicPr>
        <p:blipFill>
          <a:blip r:embed="rId4">
            <a:alphaModFix/>
          </a:blip>
          <a:stretch>
            <a:fillRect/>
          </a:stretch>
        </p:blipFill>
        <p:spPr>
          <a:xfrm>
            <a:off x="4248450" y="575300"/>
            <a:ext cx="3651800" cy="1608200"/>
          </a:xfrm>
          <a:prstGeom prst="rect">
            <a:avLst/>
          </a:prstGeom>
          <a:noFill/>
          <a:ln>
            <a:noFill/>
          </a:ln>
        </p:spPr>
      </p:pic>
      <p:pic>
        <p:nvPicPr>
          <p:cNvPr id="257" name="Google Shape;257;p39"/>
          <p:cNvPicPr preferRelativeResize="0"/>
          <p:nvPr/>
        </p:nvPicPr>
        <p:blipFill rotWithShape="1">
          <a:blip r:embed="rId5">
            <a:alphaModFix/>
          </a:blip>
          <a:srcRect b="0" l="0" r="-13275" t="0"/>
          <a:stretch/>
        </p:blipFill>
        <p:spPr>
          <a:xfrm>
            <a:off x="4184000" y="2394000"/>
            <a:ext cx="3651801" cy="1956600"/>
          </a:xfrm>
          <a:prstGeom prst="rect">
            <a:avLst/>
          </a:prstGeom>
          <a:noFill/>
          <a:ln>
            <a:noFill/>
          </a:ln>
        </p:spPr>
      </p:pic>
      <p:pic>
        <p:nvPicPr>
          <p:cNvPr id="258" name="Google Shape;258;p39"/>
          <p:cNvPicPr preferRelativeResize="0"/>
          <p:nvPr/>
        </p:nvPicPr>
        <p:blipFill rotWithShape="1">
          <a:blip r:embed="rId6">
            <a:alphaModFix/>
          </a:blip>
          <a:srcRect b="0" l="0" r="7638" t="0"/>
          <a:stretch/>
        </p:blipFill>
        <p:spPr>
          <a:xfrm>
            <a:off x="690175" y="2394000"/>
            <a:ext cx="3092575" cy="1884425"/>
          </a:xfrm>
          <a:prstGeom prst="rect">
            <a:avLst/>
          </a:prstGeom>
          <a:noFill/>
          <a:ln>
            <a:noFill/>
          </a:ln>
        </p:spPr>
      </p:pic>
      <p:sp>
        <p:nvSpPr>
          <p:cNvPr id="259" name="Google Shape;259;p39"/>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