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18"/>
    <a:srgbClr val="1A704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316954-0F97-4774-80CD-93AC2353E801}"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16954-0F97-4774-80CD-93AC2353E801}"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16954-0F97-4774-80CD-93AC2353E801}"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16954-0F97-4774-80CD-93AC2353E801}"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16954-0F97-4774-80CD-93AC2353E801}"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316954-0F97-4774-80CD-93AC2353E801}"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316954-0F97-4774-80CD-93AC2353E801}"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316954-0F97-4774-80CD-93AC2353E801}"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6954-0F97-4774-80CD-93AC2353E801}"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16954-0F97-4774-80CD-93AC2353E801}"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16954-0F97-4774-80CD-93AC2353E801}"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6B6B7-8930-482D-8804-DA90FA785C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6954-0F97-4774-80CD-93AC2353E801}"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6B6B7-8930-482D-8804-DA90FA785C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357298"/>
            <a:ext cx="7429552" cy="2243153"/>
          </a:xfrm>
        </p:spPr>
        <p:txBody>
          <a:bodyPr>
            <a:normAutofit/>
          </a:bodyPr>
          <a:lstStyle/>
          <a:p>
            <a:r>
              <a:rPr lang="en-IN" sz="5400" b="1" dirty="0" smtClean="0">
                <a:solidFill>
                  <a:srgbClr val="00B050"/>
                </a:solidFill>
                <a:effectLst>
                  <a:outerShdw blurRad="38100" dist="38100" dir="2700000" algn="tl">
                    <a:srgbClr val="000000">
                      <a:alpha val="43137"/>
                    </a:srgbClr>
                  </a:outerShdw>
                </a:effectLst>
              </a:rPr>
              <a:t>PHASE 2 : </a:t>
            </a:r>
            <a:r>
              <a:rPr lang="en-IN" sz="5400" b="1" dirty="0" smtClean="0">
                <a:solidFill>
                  <a:srgbClr val="00B050"/>
                </a:solidFill>
                <a:effectLst>
                  <a:outerShdw blurRad="38100" dist="38100" dir="2700000" algn="tl">
                    <a:srgbClr val="000000">
                      <a:alpha val="43137"/>
                    </a:srgbClr>
                  </a:outerShdw>
                </a:effectLst>
              </a:rPr>
              <a:t>INNOVATION</a:t>
            </a:r>
            <a:endParaRPr lang="en-US" sz="5400" b="1" dirty="0">
              <a:solidFill>
                <a:srgbClr val="00B05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14414" y="3286124"/>
            <a:ext cx="6643734" cy="2571768"/>
          </a:xfrm>
        </p:spPr>
        <p:txBody>
          <a:bodyPr>
            <a:normAutofit/>
          </a:bodyPr>
          <a:lstStyle/>
          <a:p>
            <a:r>
              <a:rPr lang="en-IN" sz="3400" b="1" dirty="0" smtClean="0">
                <a:solidFill>
                  <a:srgbClr val="1A7047"/>
                </a:solidFill>
                <a:effectLst>
                  <a:outerShdw blurRad="38100" dist="38100" dir="2700000" algn="tl">
                    <a:srgbClr val="000000">
                      <a:alpha val="43137"/>
                    </a:srgbClr>
                  </a:outerShdw>
                </a:effectLst>
              </a:rPr>
              <a:t>PROJECT TITLE : </a:t>
            </a:r>
            <a:r>
              <a:rPr lang="en-US" sz="3400" b="1" dirty="0" smtClean="0">
                <a:solidFill>
                  <a:srgbClr val="1A7047"/>
                </a:solidFill>
                <a:effectLst>
                  <a:outerShdw blurRad="38100" dist="38100" dir="2700000" algn="tl">
                    <a:srgbClr val="000000">
                      <a:alpha val="43137"/>
                    </a:srgbClr>
                  </a:outerShdw>
                </a:effectLst>
              </a:rPr>
              <a:t>Big </a:t>
            </a:r>
            <a:r>
              <a:rPr lang="en-US" sz="3400" b="1" dirty="0">
                <a:solidFill>
                  <a:srgbClr val="1A7047"/>
                </a:solidFill>
                <a:effectLst>
                  <a:outerShdw blurRad="38100" dist="38100" dir="2700000" algn="tl">
                    <a:srgbClr val="000000">
                      <a:alpha val="43137"/>
                    </a:srgbClr>
                  </a:outerShdw>
                </a:effectLst>
              </a:rPr>
              <a:t>Data Analysis with IBM Cloud Databases</a:t>
            </a:r>
          </a:p>
          <a:p>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736"/>
            <a:ext cx="8229600" cy="1143008"/>
          </a:xfrm>
        </p:spPr>
        <p:txBody>
          <a:bodyPr>
            <a:normAutofit/>
          </a:bodyPr>
          <a:lstStyle/>
          <a:p>
            <a:r>
              <a:rPr lang="en-US" b="1" dirty="0">
                <a:solidFill>
                  <a:srgbClr val="00B050"/>
                </a:solidFill>
                <a:effectLst>
                  <a:outerShdw blurRad="38100" dist="38100" dir="2700000" algn="tl">
                    <a:srgbClr val="000000">
                      <a:alpha val="43137"/>
                    </a:srgbClr>
                  </a:outerShdw>
                </a:effectLst>
              </a:rPr>
              <a:t>Ethical </a:t>
            </a:r>
            <a:r>
              <a:rPr lang="en-US" b="1" dirty="0" smtClean="0">
                <a:solidFill>
                  <a:srgbClr val="00B050"/>
                </a:solidFill>
                <a:effectLst>
                  <a:outerShdw blurRad="38100" dist="38100" dir="2700000" algn="tl">
                    <a:srgbClr val="000000">
                      <a:alpha val="43137"/>
                    </a:srgbClr>
                  </a:outerShdw>
                </a:effectLst>
              </a:rPr>
              <a:t>Considerations</a:t>
            </a:r>
            <a:endParaRPr lang="en-US"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714620"/>
            <a:ext cx="8229600" cy="3411543"/>
          </a:xfrm>
        </p:spPr>
        <p:txBody>
          <a:bodyPr>
            <a:normAutofit/>
          </a:bodyPr>
          <a:lstStyle/>
          <a:p>
            <a:pPr>
              <a:buNone/>
            </a:pPr>
            <a:r>
              <a:rPr lang="en-US" sz="2700" b="1" dirty="0" smtClean="0">
                <a:solidFill>
                  <a:schemeClr val="accent3">
                    <a:lumMod val="50000"/>
                  </a:schemeClr>
                </a:solidFill>
                <a:effectLst>
                  <a:outerShdw blurRad="38100" dist="38100" dir="2700000" algn="tl">
                    <a:srgbClr val="000000">
                      <a:alpha val="43137"/>
                    </a:srgbClr>
                  </a:outerShdw>
                </a:effectLst>
              </a:rPr>
              <a:t>    Ensure </a:t>
            </a:r>
            <a:r>
              <a:rPr lang="en-US" sz="2700" b="1" dirty="0">
                <a:solidFill>
                  <a:schemeClr val="accent3">
                    <a:lumMod val="50000"/>
                  </a:schemeClr>
                </a:solidFill>
                <a:effectLst>
                  <a:outerShdw blurRad="38100" dist="38100" dir="2700000" algn="tl">
                    <a:srgbClr val="000000">
                      <a:alpha val="43137"/>
                    </a:srgbClr>
                  </a:outerShdw>
                </a:effectLst>
              </a:rPr>
              <a:t>that your analysis and models consider ethical implications, including fairness, bias, and potential consequences of climate predictions.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356"/>
            <a:ext cx="7929618" cy="1071570"/>
          </a:xfrm>
        </p:spPr>
        <p:txBody>
          <a:bodyPr>
            <a:normAutofit/>
          </a:bodyPr>
          <a:lstStyle/>
          <a:p>
            <a:r>
              <a:rPr lang="en-US" sz="3700" b="1" dirty="0" smtClean="0">
                <a:solidFill>
                  <a:srgbClr val="00B050"/>
                </a:solidFill>
                <a:effectLst>
                  <a:outerShdw blurRad="38100" dist="38100" dir="2700000" algn="tl">
                    <a:srgbClr val="000000">
                      <a:alpha val="43137"/>
                    </a:srgbClr>
                  </a:outerShdw>
                </a:effectLst>
              </a:rPr>
              <a:t>Implementation and Future Outlook</a:t>
            </a:r>
            <a:endParaRPr lang="en-US" sz="37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857364"/>
            <a:ext cx="8229600" cy="3929090"/>
          </a:xfrm>
        </p:spPr>
        <p:txBody>
          <a:bodyPr>
            <a:normAutofit/>
          </a:bodyPr>
          <a:lstStyle/>
          <a:p>
            <a:pPr>
              <a:buNone/>
            </a:pPr>
            <a:r>
              <a:rPr lang="en-US" sz="2600" b="1" dirty="0" smtClean="0">
                <a:solidFill>
                  <a:schemeClr val="accent3">
                    <a:lumMod val="50000"/>
                  </a:schemeClr>
                </a:solidFill>
              </a:rPr>
              <a:t>     </a:t>
            </a:r>
            <a:r>
              <a:rPr lang="en-US" sz="2600" b="1" dirty="0" smtClean="0">
                <a:solidFill>
                  <a:schemeClr val="accent3">
                    <a:lumMod val="50000"/>
                  </a:schemeClr>
                </a:solidFill>
                <a:effectLst>
                  <a:outerShdw blurRad="38100" dist="38100" dir="2700000" algn="tl">
                    <a:srgbClr val="000000">
                      <a:alpha val="43137"/>
                    </a:srgbClr>
                  </a:outerShdw>
                </a:effectLst>
              </a:rPr>
              <a:t>Implementing machine learning algorithms for climate analysis requires significant computational resources and expertise. However, the potential benefits of more accurate predictions and anomaly detection make it a worthwhile investment. In the future, we can expect to see more advanced machine learning techniques being used for climate analysis, leading to a better understanding of our changing climate.</a:t>
            </a:r>
            <a:endParaRPr lang="en-US" sz="2600" b="1" dirty="0">
              <a:solidFill>
                <a:schemeClr val="accent3">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488"/>
            <a:ext cx="8229600" cy="2500330"/>
          </a:xfrm>
        </p:spPr>
        <p:txBody>
          <a:bodyPr>
            <a:normAutofit/>
          </a:bodyPr>
          <a:lstStyle/>
          <a:p>
            <a:r>
              <a:rPr lang="en-IN" sz="6000" b="1" dirty="0" smtClean="0">
                <a:solidFill>
                  <a:srgbClr val="003618"/>
                </a:solidFill>
                <a:effectLst>
                  <a:outerShdw blurRad="38100" dist="38100" dir="2700000" algn="tl">
                    <a:srgbClr val="000000">
                      <a:alpha val="43137"/>
                    </a:srgbClr>
                  </a:outerShdw>
                </a:effectLst>
              </a:rPr>
              <a:t>THANK YOU</a:t>
            </a:r>
            <a:endParaRPr lang="en-US" sz="6000" b="1" dirty="0">
              <a:solidFill>
                <a:srgbClr val="003618"/>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329642" cy="1285884"/>
          </a:xfrm>
        </p:spPr>
        <p:txBody>
          <a:bodyPr/>
          <a:lstStyle/>
          <a:p>
            <a:r>
              <a:rPr lang="en-IN" b="1" dirty="0" smtClean="0">
                <a:solidFill>
                  <a:srgbClr val="00B050"/>
                </a:solidFill>
                <a:effectLst>
                  <a:outerShdw blurRad="38100" dist="38100" dir="2700000" algn="tl">
                    <a:srgbClr val="000000">
                      <a:alpha val="43137"/>
                    </a:srgbClr>
                  </a:outerShdw>
                </a:effectLst>
              </a:rPr>
              <a:t>INDRODUCTION</a:t>
            </a:r>
            <a:endParaRPr lang="en-US"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14554"/>
            <a:ext cx="8229600" cy="3911609"/>
          </a:xfrm>
        </p:spPr>
        <p:txBody>
          <a:bodyPr>
            <a:normAutofit/>
          </a:bodyPr>
          <a:lstStyle/>
          <a:p>
            <a:pPr>
              <a:buNone/>
            </a:pPr>
            <a:r>
              <a:rPr lang="en-US" sz="2800" b="1" dirty="0" smtClean="0">
                <a:solidFill>
                  <a:schemeClr val="accent3">
                    <a:lumMod val="50000"/>
                  </a:schemeClr>
                </a:solidFill>
              </a:rPr>
              <a:t>    </a:t>
            </a:r>
            <a:r>
              <a:rPr lang="en-US" sz="2400" b="1" dirty="0" smtClean="0">
                <a:solidFill>
                  <a:schemeClr val="accent3">
                    <a:lumMod val="50000"/>
                  </a:schemeClr>
                </a:solidFill>
                <a:effectLst>
                  <a:outerShdw blurRad="38100" dist="38100" dir="2700000" algn="tl">
                    <a:srgbClr val="000000">
                      <a:alpha val="43137"/>
                    </a:srgbClr>
                  </a:outerShdw>
                </a:effectLst>
              </a:rPr>
              <a:t>With the increasing availability of big data, there is a wealth of information that can be analyzed to gain insights into climate patterns and trends. Advanced machine learning algorithms offer a promising solution for predictive analysis and anomaly detection in big data for climate analysis.</a:t>
            </a:r>
          </a:p>
          <a:p>
            <a:pPr>
              <a:buNone/>
            </a:pPr>
            <a:endParaRPr 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00042"/>
            <a:ext cx="7643866" cy="1857388"/>
          </a:xfrm>
        </p:spPr>
        <p:txBody>
          <a:bodyPr>
            <a:noAutofit/>
          </a:bodyPr>
          <a:lstStyle/>
          <a:p>
            <a:r>
              <a:rPr lang="en-US" sz="4000" b="1" dirty="0" smtClean="0">
                <a:solidFill>
                  <a:srgbClr val="00B050"/>
                </a:solidFill>
                <a:effectLst>
                  <a:outerShdw blurRad="38100" dist="38100" dir="2700000" algn="tl">
                    <a:srgbClr val="000000">
                      <a:alpha val="43137"/>
                    </a:srgbClr>
                  </a:outerShdw>
                </a:effectLst>
              </a:rPr>
              <a:t>Machine Learning for Predictive Analysis</a:t>
            </a:r>
            <a:r>
              <a:rPr lang="en-US" sz="4000" b="1" dirty="0" smtClean="0">
                <a:solidFill>
                  <a:srgbClr val="00B050"/>
                </a:solidFill>
              </a:rPr>
              <a:t/>
            </a:r>
            <a:br>
              <a:rPr lang="en-US" sz="4000" b="1" dirty="0" smtClean="0">
                <a:solidFill>
                  <a:srgbClr val="00B050"/>
                </a:solidFill>
              </a:rPr>
            </a:br>
            <a:endParaRPr lang="en-US" sz="4000" dirty="0">
              <a:solidFill>
                <a:srgbClr val="00B050"/>
              </a:solidFill>
            </a:endParaRPr>
          </a:p>
        </p:txBody>
      </p:sp>
      <p:sp>
        <p:nvSpPr>
          <p:cNvPr id="3" name="Content Placeholder 2"/>
          <p:cNvSpPr>
            <a:spLocks noGrp="1"/>
          </p:cNvSpPr>
          <p:nvPr>
            <p:ph idx="1"/>
          </p:nvPr>
        </p:nvSpPr>
        <p:spPr>
          <a:xfrm>
            <a:off x="457200" y="2000240"/>
            <a:ext cx="8229600" cy="4125923"/>
          </a:xfrm>
        </p:spPr>
        <p:txBody>
          <a:bodyPr/>
          <a:lstStyle/>
          <a:p>
            <a:pPr>
              <a:buNone/>
            </a:pPr>
            <a:r>
              <a:rPr lang="en-US" dirty="0" smtClean="0">
                <a:effectLst>
                  <a:outerShdw blurRad="38100" dist="38100" dir="2700000" algn="tl">
                    <a:srgbClr val="000000">
                      <a:alpha val="43137"/>
                    </a:srgbClr>
                  </a:outerShdw>
                </a:effectLst>
              </a:rPr>
              <a:t>    </a:t>
            </a:r>
            <a:r>
              <a:rPr lang="en-US" sz="2800" b="1" dirty="0" smtClean="0">
                <a:solidFill>
                  <a:schemeClr val="accent3">
                    <a:lumMod val="50000"/>
                  </a:schemeClr>
                </a:solidFill>
                <a:effectLst>
                  <a:outerShdw blurRad="38100" dist="38100" dir="2700000" algn="tl">
                    <a:srgbClr val="000000">
                      <a:alpha val="43137"/>
                    </a:srgbClr>
                  </a:outerShdw>
                </a:effectLst>
              </a:rPr>
              <a:t>Machine learning algorithms can be used to analyze large datasets and make predictions about future climate patterns. By training models on historical data, machine learning can help identify trends and make accurate predictions about future climate events.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B050"/>
                </a:solidFill>
                <a:effectLst>
                  <a:outerShdw blurRad="38100" dist="38100" dir="2700000" algn="tl">
                    <a:srgbClr val="000000">
                      <a:alpha val="43137"/>
                    </a:srgbClr>
                  </a:outerShdw>
                </a:effectLst>
              </a:rPr>
              <a:t>Anomaly Detection with Machine Learning</a:t>
            </a:r>
          </a:p>
        </p:txBody>
      </p:sp>
      <p:sp>
        <p:nvSpPr>
          <p:cNvPr id="3" name="Content Placeholder 2"/>
          <p:cNvSpPr>
            <a:spLocks noGrp="1"/>
          </p:cNvSpPr>
          <p:nvPr>
            <p:ph idx="1"/>
          </p:nvPr>
        </p:nvSpPr>
        <p:spPr>
          <a:xfrm>
            <a:off x="457200" y="1643050"/>
            <a:ext cx="8229600" cy="4214843"/>
          </a:xfrm>
        </p:spPr>
        <p:txBody>
          <a:bodyPr>
            <a:normAutofit/>
          </a:bodyPr>
          <a:lstStyle/>
          <a:p>
            <a:pPr>
              <a:buNone/>
            </a:pPr>
            <a:r>
              <a:rPr lang="en-US" dirty="0" smtClean="0">
                <a:solidFill>
                  <a:schemeClr val="accent3">
                    <a:lumMod val="50000"/>
                  </a:schemeClr>
                </a:solidFill>
              </a:rPr>
              <a:t>    </a:t>
            </a:r>
            <a:r>
              <a:rPr lang="en-US" sz="2800" b="1" dirty="0" smtClean="0">
                <a:solidFill>
                  <a:schemeClr val="accent3">
                    <a:lumMod val="50000"/>
                  </a:schemeClr>
                </a:solidFill>
                <a:effectLst>
                  <a:outerShdw blurRad="38100" dist="38100" dir="2700000" algn="tl">
                    <a:srgbClr val="000000">
                      <a:alpha val="43137"/>
                    </a:srgbClr>
                  </a:outerShdw>
                </a:effectLst>
              </a:rPr>
              <a:t>Machine learning can also be used for anomaly detection, identifying unusual or unexpected climate events that may require further investigation. By analyzing large datasets and identifying patterns, machine learning can help identify potential anomalies and alert climate scientists to investigate further.</a:t>
            </a:r>
          </a:p>
          <a:p>
            <a:endParaRPr lang="en-US" sz="28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214446"/>
          </a:xfrm>
        </p:spPr>
        <p:txBody>
          <a:bodyPr/>
          <a:lstStyle/>
          <a:p>
            <a:r>
              <a:rPr lang="en-US" sz="4000" b="1" dirty="0">
                <a:solidFill>
                  <a:srgbClr val="00B050"/>
                </a:solidFill>
                <a:effectLst>
                  <a:outerShdw blurRad="38100" dist="38100" dir="2700000" algn="tl">
                    <a:srgbClr val="000000">
                      <a:alpha val="43137"/>
                    </a:srgbClr>
                  </a:outerShdw>
                </a:effectLst>
              </a:rPr>
              <a:t>Data Collection and </a:t>
            </a:r>
            <a:r>
              <a:rPr lang="en-US" sz="4000" b="1" dirty="0" smtClean="0">
                <a:solidFill>
                  <a:srgbClr val="00B050"/>
                </a:solidFill>
                <a:effectLst>
                  <a:outerShdw blurRad="38100" dist="38100" dir="2700000" algn="tl">
                    <a:srgbClr val="000000">
                      <a:alpha val="43137"/>
                    </a:srgbClr>
                  </a:outerShdw>
                </a:effectLst>
              </a:rPr>
              <a:t>Preprocessing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85786" y="1857364"/>
            <a:ext cx="7572428" cy="3500462"/>
          </a:xfrm>
        </p:spPr>
        <p:txBody>
          <a:bodyPr>
            <a:normAutofit fontScale="85000" lnSpcReduction="10000"/>
          </a:bodyPr>
          <a:lstStyle/>
          <a:p>
            <a:r>
              <a:rPr lang="en-US" b="1" dirty="0">
                <a:solidFill>
                  <a:schemeClr val="accent3">
                    <a:lumMod val="50000"/>
                  </a:schemeClr>
                </a:solidFill>
                <a:effectLst>
                  <a:outerShdw blurRad="38100" dist="38100" dir="2700000" algn="tl">
                    <a:srgbClr val="000000">
                      <a:alpha val="43137"/>
                    </a:srgbClr>
                  </a:outerShdw>
                </a:effectLst>
              </a:rPr>
              <a:t>Gather historical climate data from reliable sources such as meteorological stations, satellites, and climate models.</a:t>
            </a:r>
          </a:p>
          <a:p>
            <a:r>
              <a:rPr lang="en-US" b="1" dirty="0">
                <a:solidFill>
                  <a:schemeClr val="accent3">
                    <a:lumMod val="50000"/>
                  </a:schemeClr>
                </a:solidFill>
                <a:effectLst>
                  <a:outerShdw blurRad="38100" dist="38100" dir="2700000" algn="tl">
                    <a:srgbClr val="000000">
                      <a:alpha val="43137"/>
                    </a:srgbClr>
                  </a:outerShdw>
                </a:effectLst>
              </a:rPr>
              <a:t>Clean and preprocess the data to handle missing values, outliers, and inconsistencies.</a:t>
            </a:r>
          </a:p>
          <a:p>
            <a:r>
              <a:rPr lang="en-US" b="1" dirty="0">
                <a:solidFill>
                  <a:schemeClr val="accent3">
                    <a:lumMod val="50000"/>
                  </a:schemeClr>
                </a:solidFill>
                <a:effectLst>
                  <a:outerShdw blurRad="38100" dist="38100" dir="2700000" algn="tl">
                    <a:srgbClr val="000000">
                      <a:alpha val="43137"/>
                    </a:srgbClr>
                  </a:outerShdw>
                </a:effectLst>
              </a:rPr>
              <a:t>Feature engineering: Extract relevant features from the data, such as seasonal </a:t>
            </a:r>
            <a:r>
              <a:rPr lang="en-US" b="1" dirty="0" smtClean="0">
                <a:solidFill>
                  <a:schemeClr val="accent3">
                    <a:lumMod val="50000"/>
                  </a:schemeClr>
                </a:solidFill>
                <a:effectLst>
                  <a:outerShdw blurRad="38100" dist="38100" dir="2700000" algn="tl">
                    <a:srgbClr val="000000">
                      <a:alpha val="43137"/>
                    </a:srgbClr>
                  </a:outerShdw>
                </a:effectLst>
              </a:rPr>
              <a:t>patterns</a:t>
            </a:r>
            <a:r>
              <a:rPr lang="en-US" b="1" dirty="0" smtClean="0">
                <a:solidFill>
                  <a:schemeClr val="accent3">
                    <a:lumMod val="50000"/>
                  </a:schemeClr>
                </a:solidFill>
              </a:rPr>
              <a:t>,</a:t>
            </a:r>
            <a:r>
              <a:rPr lang="en-US" dirty="0"/>
              <a:t> </a:t>
            </a:r>
            <a:r>
              <a:rPr lang="en-US" b="1" dirty="0">
                <a:solidFill>
                  <a:schemeClr val="accent3">
                    <a:lumMod val="50000"/>
                  </a:schemeClr>
                </a:solidFill>
                <a:effectLst>
                  <a:outerShdw blurRad="38100" dist="38100" dir="2700000" algn="tl">
                    <a:srgbClr val="000000">
                      <a:alpha val="43137"/>
                    </a:srgbClr>
                  </a:outerShdw>
                </a:effectLst>
              </a:rPr>
              <a:t>geographical coordinates, or climatic indices.</a:t>
            </a:r>
          </a:p>
          <a:p>
            <a:pPr>
              <a:buNone/>
            </a:pPr>
            <a:endParaRPr lang="en-US"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B050"/>
                </a:solidFill>
                <a:effectLst>
                  <a:outerShdw blurRad="38100" dist="38100" dir="2700000" algn="tl">
                    <a:srgbClr val="000000">
                      <a:alpha val="43137"/>
                    </a:srgbClr>
                  </a:outerShdw>
                </a:effectLst>
              </a:rPr>
              <a:t>Model </a:t>
            </a:r>
            <a:r>
              <a:rPr lang="en-US" sz="4000" b="1" dirty="0" smtClean="0">
                <a:solidFill>
                  <a:srgbClr val="00B050"/>
                </a:solidFill>
                <a:effectLst>
                  <a:outerShdw blurRad="38100" dist="38100" dir="2700000" algn="tl">
                    <a:srgbClr val="000000">
                      <a:alpha val="43137"/>
                    </a:srgbClr>
                  </a:outerShdw>
                </a:effectLst>
              </a:rPr>
              <a:t>Selection</a:t>
            </a:r>
            <a:endParaRPr lang="en-US" sz="40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1472" y="1600201"/>
            <a:ext cx="7929618" cy="4329130"/>
          </a:xfrm>
        </p:spPr>
        <p:txBody>
          <a:bodyPr>
            <a:normAutofit fontScale="77500" lnSpcReduction="20000"/>
          </a:bodyPr>
          <a:lstStyle/>
          <a:p>
            <a:r>
              <a:rPr lang="en-US" b="1" dirty="0">
                <a:solidFill>
                  <a:schemeClr val="accent3">
                    <a:lumMod val="50000"/>
                  </a:schemeClr>
                </a:solidFill>
                <a:effectLst>
                  <a:outerShdw blurRad="38100" dist="38100" dir="2700000" algn="tl">
                    <a:srgbClr val="000000">
                      <a:alpha val="43137"/>
                    </a:srgbClr>
                  </a:outerShdw>
                </a:effectLst>
              </a:rPr>
              <a:t>Consider using a variety of machine learning models depending on your specific climate analysis goals. Some suitable models include:</a:t>
            </a:r>
          </a:p>
          <a:p>
            <a:pPr lvl="1">
              <a:buNone/>
            </a:pPr>
            <a:r>
              <a:rPr lang="en-US" b="1" dirty="0" smtClean="0">
                <a:solidFill>
                  <a:schemeClr val="accent3">
                    <a:lumMod val="50000"/>
                  </a:schemeClr>
                </a:solidFill>
                <a:effectLst>
                  <a:outerShdw blurRad="38100" dist="38100" dir="2700000" algn="tl">
                    <a:srgbClr val="000000">
                      <a:alpha val="43137"/>
                    </a:srgbClr>
                  </a:outerShdw>
                </a:effectLst>
              </a:rPr>
              <a:t>     Recurrent </a:t>
            </a:r>
            <a:r>
              <a:rPr lang="en-US" b="1" dirty="0">
                <a:solidFill>
                  <a:schemeClr val="accent3">
                    <a:lumMod val="50000"/>
                  </a:schemeClr>
                </a:solidFill>
                <a:effectLst>
                  <a:outerShdw blurRad="38100" dist="38100" dir="2700000" algn="tl">
                    <a:srgbClr val="000000">
                      <a:alpha val="43137"/>
                    </a:srgbClr>
                  </a:outerShdw>
                </a:effectLst>
              </a:rPr>
              <a:t>Neural Networks (RNNs) and Long </a:t>
            </a:r>
            <a:r>
              <a:rPr lang="en-US" b="1" dirty="0" smtClean="0">
                <a:solidFill>
                  <a:schemeClr val="accent3">
                    <a:lumMod val="50000"/>
                  </a:schemeClr>
                </a:solidFill>
                <a:effectLst>
                  <a:outerShdw blurRad="38100" dist="38100" dir="2700000" algn="tl">
                    <a:srgbClr val="000000">
                      <a:alpha val="43137"/>
                    </a:srgbClr>
                  </a:outerShdw>
                </a:effectLst>
              </a:rPr>
              <a:t>Short-Term     Memory(LSTM</a:t>
            </a:r>
            <a:r>
              <a:rPr lang="en-US" b="1" dirty="0">
                <a:solidFill>
                  <a:schemeClr val="accent3">
                    <a:lumMod val="50000"/>
                  </a:schemeClr>
                </a:solidFill>
                <a:effectLst>
                  <a:outerShdw blurRad="38100" dist="38100" dir="2700000" algn="tl">
                    <a:srgbClr val="000000">
                      <a:alpha val="43137"/>
                    </a:srgbClr>
                  </a:outerShdw>
                </a:effectLst>
              </a:rPr>
              <a:t>) networks for time-series forecasting.</a:t>
            </a:r>
          </a:p>
          <a:p>
            <a:pPr lvl="1">
              <a:buNone/>
            </a:pPr>
            <a:r>
              <a:rPr lang="en-US" b="1" dirty="0" smtClean="0">
                <a:solidFill>
                  <a:schemeClr val="accent3">
                    <a:lumMod val="50000"/>
                  </a:schemeClr>
                </a:solidFill>
                <a:effectLst>
                  <a:outerShdw blurRad="38100" dist="38100" dir="2700000" algn="tl">
                    <a:srgbClr val="000000">
                      <a:alpha val="43137"/>
                    </a:srgbClr>
                  </a:outerShdw>
                </a:effectLst>
              </a:rPr>
              <a:t>     Random </a:t>
            </a:r>
            <a:r>
              <a:rPr lang="en-US" b="1" dirty="0">
                <a:solidFill>
                  <a:schemeClr val="accent3">
                    <a:lumMod val="50000"/>
                  </a:schemeClr>
                </a:solidFill>
                <a:effectLst>
                  <a:outerShdw blurRad="38100" dist="38100" dir="2700000" algn="tl">
                    <a:srgbClr val="000000">
                      <a:alpha val="43137"/>
                    </a:srgbClr>
                  </a:outerShdw>
                </a:effectLst>
              </a:rPr>
              <a:t>Forests or Gradient Boosting for </a:t>
            </a:r>
            <a:r>
              <a:rPr lang="en-US" b="1" dirty="0" smtClean="0">
                <a:solidFill>
                  <a:schemeClr val="accent3">
                    <a:lumMod val="50000"/>
                  </a:schemeClr>
                </a:solidFill>
                <a:effectLst>
                  <a:outerShdw blurRad="38100" dist="38100" dir="2700000" algn="tl">
                    <a:srgbClr val="000000">
                      <a:alpha val="43137"/>
                    </a:srgbClr>
                  </a:outerShdw>
                </a:effectLst>
              </a:rPr>
              <a:t>ensemble-based            approaches</a:t>
            </a:r>
            <a:r>
              <a:rPr lang="en-US" b="1" dirty="0">
                <a:solidFill>
                  <a:schemeClr val="accent3">
                    <a:lumMod val="50000"/>
                  </a:schemeClr>
                </a:solidFill>
                <a:effectLst>
                  <a:outerShdw blurRad="38100" dist="38100" dir="2700000" algn="tl">
                    <a:srgbClr val="000000">
                      <a:alpha val="43137"/>
                    </a:srgbClr>
                  </a:outerShdw>
                </a:effectLst>
              </a:rPr>
              <a:t>.</a:t>
            </a:r>
          </a:p>
          <a:p>
            <a:pPr lvl="1">
              <a:buNone/>
            </a:pPr>
            <a:r>
              <a:rPr lang="en-US" b="1" dirty="0" smtClean="0">
                <a:solidFill>
                  <a:schemeClr val="accent3">
                    <a:lumMod val="50000"/>
                  </a:schemeClr>
                </a:solidFill>
                <a:effectLst>
                  <a:outerShdw blurRad="38100" dist="38100" dir="2700000" algn="tl">
                    <a:srgbClr val="000000">
                      <a:alpha val="43137"/>
                    </a:srgbClr>
                  </a:outerShdw>
                </a:effectLst>
              </a:rPr>
              <a:t>     Support </a:t>
            </a:r>
            <a:r>
              <a:rPr lang="en-US" b="1" dirty="0">
                <a:solidFill>
                  <a:schemeClr val="accent3">
                    <a:lumMod val="50000"/>
                  </a:schemeClr>
                </a:solidFill>
                <a:effectLst>
                  <a:outerShdw blurRad="38100" dist="38100" dir="2700000" algn="tl">
                    <a:srgbClr val="000000">
                      <a:alpha val="43137"/>
                    </a:srgbClr>
                  </a:outerShdw>
                </a:effectLst>
              </a:rPr>
              <a:t>Vector Machines (SVMs) for classification tasks.</a:t>
            </a:r>
          </a:p>
          <a:p>
            <a:r>
              <a:rPr lang="en-US" b="1" dirty="0">
                <a:solidFill>
                  <a:schemeClr val="accent3">
                    <a:lumMod val="50000"/>
                  </a:schemeClr>
                </a:solidFill>
                <a:effectLst>
                  <a:outerShdw blurRad="38100" dist="38100" dir="2700000" algn="tl">
                    <a:srgbClr val="000000">
                      <a:alpha val="43137"/>
                    </a:srgbClr>
                  </a:outerShdw>
                </a:effectLst>
              </a:rPr>
              <a:t>Deep Learning models like Gated Recurrent Units (GRUs) and Transformers may also be effective for capturing temporal and spatial dependencies in the data.</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043890" cy="1000132"/>
          </a:xfrm>
        </p:spPr>
        <p:txBody>
          <a:bodyPr/>
          <a:lstStyle/>
          <a:p>
            <a:r>
              <a:rPr lang="en-US" b="1" dirty="0">
                <a:solidFill>
                  <a:srgbClr val="00B050"/>
                </a:solidFill>
                <a:effectLst>
                  <a:outerShdw blurRad="38100" dist="38100" dir="2700000" algn="tl">
                    <a:srgbClr val="000000">
                      <a:alpha val="43137"/>
                    </a:srgbClr>
                  </a:outerShdw>
                </a:effectLst>
              </a:rPr>
              <a:t>Model </a:t>
            </a:r>
            <a:r>
              <a:rPr lang="en-US" b="1" dirty="0" smtClean="0">
                <a:solidFill>
                  <a:srgbClr val="00B050"/>
                </a:solidFill>
                <a:effectLst>
                  <a:outerShdw blurRad="38100" dist="38100" dir="2700000" algn="tl">
                    <a:srgbClr val="000000">
                      <a:alpha val="43137"/>
                    </a:srgbClr>
                  </a:outerShdw>
                </a:effectLst>
              </a:rPr>
              <a:t>Evaluation</a:t>
            </a:r>
            <a:endParaRPr lang="en-US"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28662" y="1857364"/>
            <a:ext cx="7358114" cy="3786214"/>
          </a:xfrm>
        </p:spPr>
        <p:txBody>
          <a:bodyPr>
            <a:normAutofit/>
          </a:bodyPr>
          <a:lstStyle/>
          <a:p>
            <a:r>
              <a:rPr lang="en-US" sz="2500" b="1" dirty="0">
                <a:solidFill>
                  <a:schemeClr val="accent3">
                    <a:lumMod val="50000"/>
                  </a:schemeClr>
                </a:solidFill>
                <a:effectLst>
                  <a:outerShdw blurRad="38100" dist="38100" dir="2700000" algn="tl">
                    <a:srgbClr val="000000">
                      <a:alpha val="43137"/>
                    </a:srgbClr>
                  </a:outerShdw>
                </a:effectLst>
              </a:rPr>
              <a:t>Employ appropriate evaluation metrics such as Mean Absolute Error (MAE), Root Mean Square Error (RMSE), or area under the Receiver Operating Characteristic curve (AUC-ROC) for anomaly detection.</a:t>
            </a:r>
          </a:p>
          <a:p>
            <a:r>
              <a:rPr lang="en-US" sz="2500" b="1" dirty="0">
                <a:solidFill>
                  <a:schemeClr val="accent3">
                    <a:lumMod val="50000"/>
                  </a:schemeClr>
                </a:solidFill>
                <a:effectLst>
                  <a:outerShdw blurRad="38100" dist="38100" dir="2700000" algn="tl">
                    <a:srgbClr val="000000">
                      <a:alpha val="43137"/>
                    </a:srgbClr>
                  </a:outerShdw>
                </a:effectLst>
              </a:rPr>
              <a:t>Use cross-validation techniques to ensure your models generalize well to unseen </a:t>
            </a:r>
            <a:r>
              <a:rPr lang="en-US" sz="2500" dirty="0">
                <a:solidFill>
                  <a:schemeClr val="accent3">
                    <a:lumMod val="50000"/>
                  </a:schemeClr>
                </a:solidFill>
                <a:effectLst>
                  <a:outerShdw blurRad="38100" dist="38100" dir="2700000" algn="tl">
                    <a:srgbClr val="000000">
                      <a:alpha val="43137"/>
                    </a:srgbClr>
                  </a:outerShdw>
                </a:effectLst>
              </a:rPr>
              <a:t>data.</a:t>
            </a:r>
          </a:p>
          <a:p>
            <a:pPr>
              <a:buNone/>
            </a:pPr>
            <a:endParaRPr lang="en-US" sz="25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B050"/>
                </a:solidFill>
                <a:effectLst>
                  <a:outerShdw blurRad="38100" dist="38100" dir="2700000" algn="tl">
                    <a:srgbClr val="000000">
                      <a:alpha val="43137"/>
                    </a:srgbClr>
                  </a:outerShdw>
                </a:effectLst>
              </a:rPr>
              <a:t>Interpretability and </a:t>
            </a:r>
            <a:r>
              <a:rPr lang="en-US" sz="4000" b="1" dirty="0" smtClean="0">
                <a:solidFill>
                  <a:srgbClr val="00B050"/>
                </a:solidFill>
                <a:effectLst>
                  <a:outerShdw blurRad="38100" dist="38100" dir="2700000" algn="tl">
                    <a:srgbClr val="000000">
                      <a:alpha val="43137"/>
                    </a:srgbClr>
                  </a:outerShdw>
                </a:effectLst>
              </a:rPr>
              <a:t>Visualization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1472" y="1600201"/>
            <a:ext cx="8115328" cy="3900501"/>
          </a:xfrm>
        </p:spPr>
        <p:txBody>
          <a:bodyPr>
            <a:normAutofit/>
          </a:bodyPr>
          <a:lstStyle/>
          <a:p>
            <a:r>
              <a:rPr lang="en-US" sz="2500" b="1" dirty="0">
                <a:solidFill>
                  <a:schemeClr val="accent3">
                    <a:lumMod val="50000"/>
                  </a:schemeClr>
                </a:solidFill>
                <a:effectLst>
                  <a:outerShdw blurRad="38100" dist="38100" dir="2700000" algn="tl">
                    <a:srgbClr val="000000">
                      <a:alpha val="43137"/>
                    </a:srgbClr>
                  </a:outerShdw>
                </a:effectLst>
              </a:rPr>
              <a:t>Enhance the interpretability of your models using techniques like SHAP (</a:t>
            </a:r>
            <a:r>
              <a:rPr lang="en-US" sz="2500" b="1" dirty="0" smtClean="0">
                <a:solidFill>
                  <a:schemeClr val="accent3">
                    <a:lumMod val="50000"/>
                  </a:schemeClr>
                </a:solidFill>
                <a:effectLst>
                  <a:outerShdw blurRad="38100" dist="38100" dir="2700000" algn="tl">
                    <a:srgbClr val="000000">
                      <a:alpha val="43137"/>
                    </a:srgbClr>
                  </a:outerShdw>
                </a:effectLst>
              </a:rPr>
              <a:t>Shapley </a:t>
            </a:r>
            <a:r>
              <a:rPr lang="en-US" sz="2500" b="1" dirty="0">
                <a:solidFill>
                  <a:schemeClr val="accent3">
                    <a:lumMod val="50000"/>
                  </a:schemeClr>
                </a:solidFill>
                <a:effectLst>
                  <a:outerShdw blurRad="38100" dist="38100" dir="2700000" algn="tl">
                    <a:srgbClr val="000000">
                      <a:alpha val="43137"/>
                    </a:srgbClr>
                  </a:outerShdw>
                </a:effectLst>
              </a:rPr>
              <a:t>Additive </a:t>
            </a:r>
            <a:r>
              <a:rPr lang="en-US" sz="2500" b="1" dirty="0" smtClean="0">
                <a:solidFill>
                  <a:schemeClr val="accent3">
                    <a:lumMod val="50000"/>
                  </a:schemeClr>
                </a:solidFill>
                <a:effectLst>
                  <a:outerShdw blurRad="38100" dist="38100" dir="2700000" algn="tl">
                    <a:srgbClr val="000000">
                      <a:alpha val="43137"/>
                    </a:srgbClr>
                  </a:outerShdw>
                </a:effectLst>
              </a:rPr>
              <a:t>explanations</a:t>
            </a:r>
            <a:r>
              <a:rPr lang="en-US" sz="2500" b="1" dirty="0">
                <a:solidFill>
                  <a:schemeClr val="accent3">
                    <a:lumMod val="50000"/>
                  </a:schemeClr>
                </a:solidFill>
                <a:effectLst>
                  <a:outerShdw blurRad="38100" dist="38100" dir="2700000" algn="tl">
                    <a:srgbClr val="000000">
                      <a:alpha val="43137"/>
                    </a:srgbClr>
                  </a:outerShdw>
                </a:effectLst>
              </a:rPr>
              <a:t>) values or LIME (Local Interpretable Model-agnostic Explanations) to understand the factors driving predictions.</a:t>
            </a:r>
          </a:p>
          <a:p>
            <a:r>
              <a:rPr lang="en-US" sz="2500" b="1" dirty="0">
                <a:solidFill>
                  <a:schemeClr val="accent3">
                    <a:lumMod val="50000"/>
                  </a:schemeClr>
                </a:solidFill>
                <a:effectLst>
                  <a:outerShdw blurRad="38100" dist="38100" dir="2700000" algn="tl">
                    <a:srgbClr val="000000">
                      <a:alpha val="43137"/>
                    </a:srgbClr>
                  </a:outerShdw>
                </a:effectLst>
              </a:rPr>
              <a:t>Visualize the results and patterns in climate data using tools like </a:t>
            </a:r>
            <a:r>
              <a:rPr lang="en-US" sz="2500" b="1" dirty="0" err="1" smtClean="0">
                <a:solidFill>
                  <a:schemeClr val="accent3">
                    <a:lumMod val="50000"/>
                  </a:schemeClr>
                </a:solidFill>
                <a:effectLst>
                  <a:outerShdw blurRad="38100" dist="38100" dir="2700000" algn="tl">
                    <a:srgbClr val="000000">
                      <a:alpha val="43137"/>
                    </a:srgbClr>
                  </a:outerShdw>
                </a:effectLst>
              </a:rPr>
              <a:t>matplotlib,seaborn</a:t>
            </a:r>
            <a:r>
              <a:rPr lang="en-US" sz="2500" b="1" dirty="0" smtClean="0">
                <a:solidFill>
                  <a:schemeClr val="accent3">
                    <a:lumMod val="50000"/>
                  </a:schemeClr>
                </a:solidFill>
                <a:effectLst>
                  <a:outerShdw blurRad="38100" dist="38100" dir="2700000" algn="tl">
                    <a:srgbClr val="000000">
                      <a:alpha val="43137"/>
                    </a:srgbClr>
                  </a:outerShdw>
                </a:effectLst>
              </a:rPr>
              <a:t> or </a:t>
            </a:r>
            <a:r>
              <a:rPr lang="en-US" sz="2500" b="1" dirty="0">
                <a:solidFill>
                  <a:schemeClr val="accent3">
                    <a:lumMod val="50000"/>
                  </a:schemeClr>
                </a:solidFill>
                <a:effectLst>
                  <a:outerShdw blurRad="38100" dist="38100" dir="2700000" algn="tl">
                    <a:srgbClr val="000000">
                      <a:alpha val="43137"/>
                    </a:srgbClr>
                  </a:outerShdw>
                </a:effectLst>
              </a:rPr>
              <a:t>geospatial libraries for mapping.</a:t>
            </a:r>
          </a:p>
          <a:p>
            <a:endParaRPr lang="en-US" sz="2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071570"/>
          </a:xfrm>
        </p:spPr>
        <p:txBody>
          <a:bodyPr/>
          <a:lstStyle/>
          <a:p>
            <a:r>
              <a:rPr lang="en-US" b="1" dirty="0">
                <a:solidFill>
                  <a:srgbClr val="00B050"/>
                </a:solidFill>
                <a:effectLst>
                  <a:outerShdw blurRad="38100" dist="38100" dir="2700000" algn="tl">
                    <a:srgbClr val="000000">
                      <a:alpha val="43137"/>
                    </a:srgbClr>
                  </a:outerShdw>
                </a:effectLst>
              </a:rPr>
              <a:t>Deployment and </a:t>
            </a:r>
            <a:r>
              <a:rPr lang="en-US" b="1" dirty="0" smtClean="0">
                <a:solidFill>
                  <a:srgbClr val="00B050"/>
                </a:solidFill>
                <a:effectLst>
                  <a:outerShdw blurRad="38100" dist="38100" dir="2700000" algn="tl">
                    <a:srgbClr val="000000">
                      <a:alpha val="43137"/>
                    </a:srgbClr>
                  </a:outerShdw>
                </a:effectLst>
              </a:rPr>
              <a:t>Monitoring</a:t>
            </a:r>
            <a:endParaRPr lang="en-US"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00100" y="1857363"/>
            <a:ext cx="7500990" cy="3929091"/>
          </a:xfrm>
        </p:spPr>
        <p:txBody>
          <a:bodyPr>
            <a:normAutofit/>
          </a:bodyPr>
          <a:lstStyle/>
          <a:p>
            <a:r>
              <a:rPr lang="en-US" sz="2700" b="1" dirty="0">
                <a:solidFill>
                  <a:schemeClr val="accent3">
                    <a:lumMod val="50000"/>
                  </a:schemeClr>
                </a:solidFill>
              </a:rPr>
              <a:t>Deploy your models in a scalable and real-time environment to provide continuous climate monitoring and predictions.</a:t>
            </a:r>
          </a:p>
          <a:p>
            <a:r>
              <a:rPr lang="en-US" sz="2700" b="1" dirty="0">
                <a:solidFill>
                  <a:schemeClr val="accent3">
                    <a:lumMod val="50000"/>
                  </a:schemeClr>
                </a:solidFill>
              </a:rPr>
              <a:t>Implement monitoring and alerting systems to notify users of significant climate anomalies or changes.</a:t>
            </a:r>
          </a:p>
          <a:p>
            <a:endParaRPr lang="en-US" sz="2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537</Words>
  <Application>Microsoft Office PowerPoint</Application>
  <PresentationFormat>On-screen Show (4:3)</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PHASE 2 : INNOVATION</vt:lpstr>
      <vt:lpstr>INDRODUCTION</vt:lpstr>
      <vt:lpstr>Machine Learning for Predictive Analysis </vt:lpstr>
      <vt:lpstr>Anomaly Detection with Machine Learning</vt:lpstr>
      <vt:lpstr>Data Collection and Preprocessing</vt:lpstr>
      <vt:lpstr>Model Selection</vt:lpstr>
      <vt:lpstr>Model Evaluation</vt:lpstr>
      <vt:lpstr>Interpretability and Visualization</vt:lpstr>
      <vt:lpstr>Deployment and Monitoring</vt:lpstr>
      <vt:lpstr>Ethical Considerations</vt:lpstr>
      <vt:lpstr>Implementation and Future Outlook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 PROJECT</dc:title>
  <dc:creator>user</dc:creator>
  <cp:lastModifiedBy>user</cp:lastModifiedBy>
  <cp:revision>11</cp:revision>
  <dcterms:created xsi:type="dcterms:W3CDTF">2023-10-07T14:37:50Z</dcterms:created>
  <dcterms:modified xsi:type="dcterms:W3CDTF">2023-10-09T14:33:32Z</dcterms:modified>
</cp:coreProperties>
</file>