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69" r:id="rId3"/>
    <p:sldId id="270" r:id="rId4"/>
    <p:sldId id="271" r:id="rId5"/>
    <p:sldId id="257" r:id="rId6"/>
    <p:sldId id="258" r:id="rId7"/>
    <p:sldId id="260" r:id="rId8"/>
    <p:sldId id="261" r:id="rId9"/>
    <p:sldId id="263" r:id="rId10"/>
    <p:sldId id="262" r:id="rId11"/>
    <p:sldId id="264" r:id="rId12"/>
    <p:sldId id="265"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209059-039E-41E2-99C2-1FB851BB86C9}" type="datetimeFigureOut">
              <a:rPr lang="en-US" smtClean="0"/>
              <a:pPr/>
              <a:t>9/29/2023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500EA-AD20-4D3D-908B-56F06C355F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9500EA-AD20-4D3D-908B-56F06C355F0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84942-8A94-4750-B893-295F3ED5A30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84942-8A94-4750-B893-295F3ED5A30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84942-8A94-4750-B893-295F3ED5A30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84942-8A94-4750-B893-295F3ED5A30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84942-8A94-4750-B893-295F3ED5A30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84942-8A94-4750-B893-295F3ED5A30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84942-8A94-4750-B893-295F3ED5A30C}"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84942-8A94-4750-B893-295F3ED5A30C}"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84942-8A94-4750-B893-295F3ED5A30C}"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4942-8A94-4750-B893-295F3ED5A30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4942-8A94-4750-B893-295F3ED5A30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5D0A7-7400-4FE2-876A-0C3D9DA397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84942-8A94-4750-B893-295F3ED5A30C}" type="datetimeFigureOut">
              <a:rPr lang="en-US" smtClean="0"/>
              <a:pPr/>
              <a:t>9/29/2023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5D0A7-7400-4FE2-876A-0C3D9DA397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_2023-09-28_19-32-04.jpg"/>
          <p:cNvPicPr>
            <a:picLocks noChangeAspect="1"/>
          </p:cNvPicPr>
          <p:nvPr/>
        </p:nvPicPr>
        <p:blipFill>
          <a:blip r:embed="rId3"/>
          <a:stretch>
            <a:fillRect/>
          </a:stretch>
        </p:blipFill>
        <p:spPr>
          <a:xfrm>
            <a:off x="1285853" y="1142985"/>
            <a:ext cx="7000924" cy="3975116"/>
          </a:xfrm>
          <a:prstGeom prst="rect">
            <a:avLst/>
          </a:prstGeom>
        </p:spPr>
      </p:pic>
      <p:sp>
        <p:nvSpPr>
          <p:cNvPr id="3" name="Title 2"/>
          <p:cNvSpPr>
            <a:spLocks noGrp="1"/>
          </p:cNvSpPr>
          <p:nvPr>
            <p:ph type="title"/>
          </p:nvPr>
        </p:nvSpPr>
        <p:spPr/>
        <p:txBody>
          <a:bodyPr/>
          <a:lstStyle/>
          <a:p>
            <a:endParaRPr lang="en-US"/>
          </a:p>
        </p:txBody>
      </p:sp>
      <p:sp>
        <p:nvSpPr>
          <p:cNvPr id="5" name="Text Placeholder 4"/>
          <p:cNvSpPr>
            <a:spLocks noGrp="1"/>
          </p:cNvSpPr>
          <p:nvPr>
            <p:ph type="body" sz="half" idx="2"/>
          </p:nvPr>
        </p:nvSpPr>
        <p:spPr>
          <a:xfrm>
            <a:off x="1357291" y="5367339"/>
            <a:ext cx="6858048" cy="804862"/>
          </a:xfrm>
        </p:spPr>
        <p:txBody>
          <a:bodyPr>
            <a:noAutofit/>
          </a:bodyPr>
          <a:lstStyle/>
          <a:p>
            <a:pPr algn="ctr"/>
            <a:r>
              <a:rPr lang="en-IN" sz="3800" b="1" dirty="0" smtClean="0">
                <a:solidFill>
                  <a:schemeClr val="tx2">
                    <a:lumMod val="50000"/>
                  </a:schemeClr>
                </a:solidFill>
              </a:rPr>
              <a:t>Climate change Analytics using  IBM Cloud Databases</a:t>
            </a:r>
            <a:endParaRPr lang="en-US" sz="3800" b="1" dirty="0">
              <a:solidFill>
                <a:schemeClr val="tx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571736" y="214291"/>
            <a:ext cx="3786213" cy="707886"/>
          </a:xfrm>
          <a:prstGeom prst="rect">
            <a:avLst/>
          </a:prstGeom>
        </p:spPr>
        <p:txBody>
          <a:bodyPr wrap="square">
            <a:spAutoFit/>
          </a:bodyPr>
          <a:lstStyle/>
          <a:p>
            <a:pPr algn="ctr"/>
            <a:r>
              <a:rPr lang="en-US" sz="4000" b="1" dirty="0" smtClean="0">
                <a:solidFill>
                  <a:srgbClr val="FF0000"/>
                </a:solidFill>
              </a:rPr>
              <a:t>Data Analysis</a:t>
            </a:r>
            <a:endParaRPr lang="en-US" sz="4000" b="1" dirty="0">
              <a:solidFill>
                <a:srgbClr val="FF0000"/>
              </a:solidFill>
            </a:endParaRPr>
          </a:p>
        </p:txBody>
      </p:sp>
      <p:sp>
        <p:nvSpPr>
          <p:cNvPr id="4" name="Rectangle 3"/>
          <p:cNvSpPr/>
          <p:nvPr/>
        </p:nvSpPr>
        <p:spPr>
          <a:xfrm>
            <a:off x="785785" y="1000109"/>
            <a:ext cx="7643867" cy="5332229"/>
          </a:xfrm>
          <a:prstGeom prst="rect">
            <a:avLst/>
          </a:prstGeom>
        </p:spPr>
        <p:txBody>
          <a:bodyPr wrap="square">
            <a:spAutoFit/>
          </a:bodyPr>
          <a:lstStyle/>
          <a:p>
            <a:pPr algn="ctr"/>
            <a:r>
              <a:rPr lang="en-US" sz="2400" b="1" dirty="0" smtClean="0">
                <a:solidFill>
                  <a:schemeClr val="tx2">
                    <a:lumMod val="50000"/>
                  </a:schemeClr>
                </a:solidFill>
              </a:rPr>
              <a:t>IBM Cloud Databases provide a powerful tool for analyzing climate change data and identifying trends. With its advanced analytics capabilities, IBM Cloud Databases can help researchers uncover patterns and correlations that may be hidden in large datasets. By using machine learning algorithms and predictive modeling techniques, IBM Cloud Databases can also help forecast future climate trends with greater accuracy.</a:t>
            </a:r>
          </a:p>
          <a:p>
            <a:pPr algn="ctr"/>
            <a:r>
              <a:rPr lang="en-US" sz="2400" b="1" dirty="0" smtClean="0">
                <a:solidFill>
                  <a:schemeClr val="tx2">
                    <a:lumMod val="50000"/>
                  </a:schemeClr>
                </a:solidFill>
              </a:rPr>
              <a:t>In addition to its analytical capabilities, IBM Cloud Databases also offer a user-friendly interface that allows researchers to easily explore and visualize their data. With customizable dashboards and interactive charts, users can gain insights into their data in real-time and make informed decisions based on their findings.</a:t>
            </a:r>
            <a:endParaRPr lang="en-US" sz="2400" b="1" dirty="0">
              <a:solidFill>
                <a:schemeClr val="tx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500299" y="785794"/>
            <a:ext cx="3714776" cy="707886"/>
          </a:xfrm>
          <a:prstGeom prst="rect">
            <a:avLst/>
          </a:prstGeom>
        </p:spPr>
        <p:txBody>
          <a:bodyPr wrap="square">
            <a:spAutoFit/>
          </a:bodyPr>
          <a:lstStyle/>
          <a:p>
            <a:pPr algn="ctr"/>
            <a:r>
              <a:rPr lang="en-US" sz="4000" b="1" dirty="0" smtClean="0">
                <a:solidFill>
                  <a:srgbClr val="FF0000"/>
                </a:solidFill>
              </a:rPr>
              <a:t>Challenges</a:t>
            </a:r>
            <a:endParaRPr lang="en-US" sz="4000" b="1" dirty="0">
              <a:solidFill>
                <a:srgbClr val="FF0000"/>
              </a:solidFill>
            </a:endParaRPr>
          </a:p>
        </p:txBody>
      </p:sp>
      <p:sp>
        <p:nvSpPr>
          <p:cNvPr id="3" name="Rectangle 2"/>
          <p:cNvSpPr/>
          <p:nvPr/>
        </p:nvSpPr>
        <p:spPr>
          <a:xfrm>
            <a:off x="500033" y="1714488"/>
            <a:ext cx="8215371" cy="4224233"/>
          </a:xfrm>
          <a:prstGeom prst="rect">
            <a:avLst/>
          </a:prstGeom>
        </p:spPr>
        <p:txBody>
          <a:bodyPr wrap="square">
            <a:spAutoFit/>
          </a:bodyPr>
          <a:lstStyle/>
          <a:p>
            <a:pPr algn="ctr"/>
            <a:r>
              <a:rPr lang="en-US" sz="2400" b="1" dirty="0" smtClean="0">
                <a:solidFill>
                  <a:schemeClr val="tx2">
                    <a:lumMod val="50000"/>
                  </a:schemeClr>
                </a:solidFill>
              </a:rPr>
              <a:t>Climate change analysis is a complex and challenging task, requiring vast amounts of data from various sources. The accuracy and reliability of this data can often be called into question, making it difficult to draw meaningful conclusions.</a:t>
            </a:r>
          </a:p>
          <a:p>
            <a:pPr algn="ctr"/>
            <a:r>
              <a:rPr lang="en-US" sz="2400" b="1" dirty="0" smtClean="0">
                <a:solidFill>
                  <a:schemeClr val="tx2">
                    <a:lumMod val="50000"/>
                  </a:schemeClr>
                </a:solidFill>
              </a:rPr>
              <a:t>However, IBM Cloud Databases provide a solution to these challenges by offering a secure and scalable platform for collecting, storing, and analyzing climate change data. With advanced analytics capabilities and machine learning algorithms, IBM Cloud Databases can help identify patterns and trends in the data, providing invaluable insights for researchers and policymakers alike.</a:t>
            </a:r>
            <a:endParaRPr lang="en-US" sz="2400" b="1" dirty="0">
              <a:solidFill>
                <a:schemeClr val="tx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28597" y="214291"/>
            <a:ext cx="7858180" cy="584775"/>
          </a:xfrm>
          <a:prstGeom prst="rect">
            <a:avLst/>
          </a:prstGeom>
        </p:spPr>
        <p:txBody>
          <a:bodyPr wrap="square">
            <a:spAutoFit/>
          </a:bodyPr>
          <a:lstStyle/>
          <a:p>
            <a:pPr algn="ctr"/>
            <a:r>
              <a:rPr lang="en-US" sz="3200" b="1" dirty="0" smtClean="0">
                <a:solidFill>
                  <a:srgbClr val="FF0000"/>
                </a:solidFill>
              </a:rPr>
              <a:t>Future of Climate Change Analysis</a:t>
            </a:r>
            <a:endParaRPr lang="en-US" sz="3200" b="1" dirty="0">
              <a:solidFill>
                <a:srgbClr val="FF0000"/>
              </a:solidFill>
            </a:endParaRPr>
          </a:p>
        </p:txBody>
      </p:sp>
      <p:sp>
        <p:nvSpPr>
          <p:cNvPr id="3" name="Rectangle 2"/>
          <p:cNvSpPr/>
          <p:nvPr/>
        </p:nvSpPr>
        <p:spPr>
          <a:xfrm>
            <a:off x="714348" y="1142985"/>
            <a:ext cx="7715304" cy="4893647"/>
          </a:xfrm>
          <a:prstGeom prst="rect">
            <a:avLst/>
          </a:prstGeom>
        </p:spPr>
        <p:txBody>
          <a:bodyPr wrap="square">
            <a:spAutoFit/>
          </a:bodyPr>
          <a:lstStyle/>
          <a:p>
            <a:r>
              <a:rPr lang="en-US" sz="2400" b="1" dirty="0" smtClean="0">
                <a:solidFill>
                  <a:schemeClr val="accent1">
                    <a:lumMod val="50000"/>
                  </a:schemeClr>
                </a:solidFill>
              </a:rPr>
              <a:t>As we look towards the future of climate change analysis, it's important to consider the role that technology will play in advancing our understanding of this critical issue. With the power of IBM Cloud Databases, we can collect and analyze vast amounts of data in real time, allowing us to identify patterns and trends that were previously impossible to detect.</a:t>
            </a:r>
          </a:p>
          <a:p>
            <a:r>
              <a:rPr lang="en-US" sz="2400" b="1" dirty="0" smtClean="0">
                <a:solidFill>
                  <a:schemeClr val="accent1">
                    <a:lumMod val="50000"/>
                  </a:schemeClr>
                </a:solidFill>
              </a:rPr>
              <a:t>From advanced machine learning algorithms to cutting-edge visualization tools, the future of climate change analysis is sure to be filled with innovation and discovery. And with IBM Cloud Databases at the forefront of this revolution, we can be confident that we are well-equipped to tackle the challenges that lie ahead.</a:t>
            </a:r>
            <a:endParaRPr lang="en-US" sz="2400" b="1" dirty="0">
              <a:solidFill>
                <a:schemeClr val="accent1">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500298" y="428605"/>
            <a:ext cx="4071967" cy="830997"/>
          </a:xfrm>
          <a:prstGeom prst="rect">
            <a:avLst/>
          </a:prstGeom>
        </p:spPr>
        <p:txBody>
          <a:bodyPr wrap="square">
            <a:spAutoFit/>
          </a:bodyPr>
          <a:lstStyle/>
          <a:p>
            <a:pPr algn="ctr"/>
            <a:r>
              <a:rPr lang="en-US" sz="4800" b="1" dirty="0" smtClean="0">
                <a:solidFill>
                  <a:srgbClr val="FF0000"/>
                </a:solidFill>
              </a:rPr>
              <a:t>Conclusion</a:t>
            </a:r>
            <a:endParaRPr lang="en-US" sz="4800" b="1" dirty="0">
              <a:solidFill>
                <a:srgbClr val="FF0000"/>
              </a:solidFill>
            </a:endParaRPr>
          </a:p>
        </p:txBody>
      </p:sp>
      <p:sp>
        <p:nvSpPr>
          <p:cNvPr id="3" name="Rectangle 2"/>
          <p:cNvSpPr/>
          <p:nvPr/>
        </p:nvSpPr>
        <p:spPr>
          <a:xfrm>
            <a:off x="714348" y="1428736"/>
            <a:ext cx="8001056" cy="4270400"/>
          </a:xfrm>
          <a:prstGeom prst="rect">
            <a:avLst/>
          </a:prstGeom>
        </p:spPr>
        <p:txBody>
          <a:bodyPr wrap="square">
            <a:spAutoFit/>
          </a:bodyPr>
          <a:lstStyle/>
          <a:p>
            <a:r>
              <a:rPr lang="en-US" sz="2400" b="1" dirty="0" smtClean="0"/>
              <a:t>In conclusion, climate change is a pressing issue that requires urgent action. IBM Cloud Databases offer powerful tools for collecting, storing, analyzing, and visualizing climate change data, making it an essential resource for researchers, governments, and organizations.</a:t>
            </a:r>
          </a:p>
          <a:p>
            <a:pPr algn="ctr"/>
            <a:r>
              <a:rPr lang="en-US" sz="2400" b="1" dirty="0" smtClean="0"/>
              <a:t>By using IBM Cloud Databases, we can better understand the impact of climate change on our planet and take proactive steps to </a:t>
            </a:r>
            <a:r>
              <a:rPr lang="en-US" sz="2800" b="1" dirty="0" smtClean="0"/>
              <a:t>mitigate</a:t>
            </a:r>
            <a:r>
              <a:rPr lang="en-US" sz="2400" b="1" dirty="0" smtClean="0"/>
              <a:t> its effects. Whether you're a scientist, policy maker, or concerned citizen, it's time to take action and leverage the power of technology to address this global challenge</a:t>
            </a: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_2023-09-28_20-07-37.jpg"/>
          <p:cNvPicPr>
            <a:picLocks noChangeAspect="1"/>
          </p:cNvPicPr>
          <p:nvPr/>
        </p:nvPicPr>
        <p:blipFill>
          <a:blip r:embed="rId2"/>
          <a:stretch>
            <a:fillRect/>
          </a:stretch>
        </p:blipFill>
        <p:spPr>
          <a:xfrm>
            <a:off x="1357291" y="928670"/>
            <a:ext cx="6643735" cy="4286280"/>
          </a:xfrm>
          <a:prstGeom prst="rect">
            <a:avLst/>
          </a:prstGeom>
        </p:spPr>
      </p:pic>
      <p:sp>
        <p:nvSpPr>
          <p:cNvPr id="3" name="Title 2"/>
          <p:cNvSpPr>
            <a:spLocks noGrp="1"/>
          </p:cNvSpPr>
          <p:nvPr>
            <p:ph type="title"/>
          </p:nvPr>
        </p:nvSpPr>
        <p:spPr/>
        <p:txBody>
          <a:bodyPr/>
          <a:lstStyle/>
          <a:p>
            <a:endParaRPr lang="en-US" dirty="0"/>
          </a:p>
        </p:txBody>
      </p:sp>
      <p:sp>
        <p:nvSpPr>
          <p:cNvPr id="5" name="Text Placeholder 4"/>
          <p:cNvSpPr>
            <a:spLocks noGrp="1"/>
          </p:cNvSpPr>
          <p:nvPr>
            <p:ph type="body" sz="half" idx="2"/>
          </p:nvPr>
        </p:nvSpPr>
        <p:spPr>
          <a:xfrm>
            <a:off x="1428729" y="5143512"/>
            <a:ext cx="6643735" cy="1000132"/>
          </a:xfrm>
        </p:spPr>
        <p:txBody>
          <a:bodyPr>
            <a:noAutofit/>
          </a:bodyPr>
          <a:lstStyle/>
          <a:p>
            <a:pPr algn="ctr"/>
            <a:r>
              <a:rPr lang="en-IN" sz="6000" b="1" dirty="0" smtClean="0">
                <a:solidFill>
                  <a:schemeClr val="tx2">
                    <a:lumMod val="75000"/>
                  </a:schemeClr>
                </a:solidFill>
              </a:rPr>
              <a:t>Thank You</a:t>
            </a:r>
            <a:endParaRPr lang="en-US" sz="6000" b="1" dirty="0">
              <a:solidFill>
                <a:schemeClr val="tx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20" y="0"/>
            <a:ext cx="8229600" cy="1143000"/>
          </a:xfrm>
        </p:spPr>
        <p:txBody>
          <a:bodyPr>
            <a:normAutofit/>
          </a:bodyPr>
          <a:lstStyle/>
          <a:p>
            <a:r>
              <a:rPr lang="en-IN" sz="2800" b="1" dirty="0" smtClean="0">
                <a:solidFill>
                  <a:srgbClr val="FF0000"/>
                </a:solidFill>
              </a:rPr>
              <a:t>PHASE-1:PROBLEM SOLVING AND DESIGN THINKING</a:t>
            </a:r>
            <a:endParaRPr lang="en-US" sz="2800" b="1" dirty="0">
              <a:solidFill>
                <a:srgbClr val="FF0000"/>
              </a:solidFill>
            </a:endParaRPr>
          </a:p>
        </p:txBody>
      </p:sp>
      <p:sp>
        <p:nvSpPr>
          <p:cNvPr id="6" name="Content Placeholder 5"/>
          <p:cNvSpPr>
            <a:spLocks noGrp="1"/>
          </p:cNvSpPr>
          <p:nvPr>
            <p:ph idx="1"/>
          </p:nvPr>
        </p:nvSpPr>
        <p:spPr>
          <a:xfrm>
            <a:off x="785786" y="1214422"/>
            <a:ext cx="7500990" cy="4911744"/>
          </a:xfrm>
        </p:spPr>
        <p:txBody>
          <a:bodyPr>
            <a:normAutofit/>
          </a:bodyPr>
          <a:lstStyle/>
          <a:p>
            <a:pPr algn="ctr">
              <a:buNone/>
            </a:pPr>
            <a:r>
              <a:rPr lang="en-IN" sz="2400" b="1" dirty="0" smtClean="0">
                <a:solidFill>
                  <a:srgbClr val="C00000"/>
                </a:solidFill>
              </a:rPr>
              <a:t>PROJECT TITLE : Big Data Analysis with IBM Cloud Databases</a:t>
            </a:r>
          </a:p>
          <a:p>
            <a:pPr>
              <a:buNone/>
            </a:pPr>
            <a:r>
              <a:rPr lang="en-IN" sz="2400" b="1" dirty="0" smtClean="0"/>
              <a:t>Problem Definition:</a:t>
            </a:r>
          </a:p>
          <a:p>
            <a:r>
              <a:rPr lang="en-IN" sz="2400" b="1" dirty="0" smtClean="0"/>
              <a:t> </a:t>
            </a:r>
            <a:r>
              <a:rPr lang="en-US" sz="2400" b="1" dirty="0" smtClean="0">
                <a:solidFill>
                  <a:schemeClr val="tx2">
                    <a:lumMod val="50000"/>
                  </a:schemeClr>
                </a:solidFill>
              </a:rPr>
              <a:t>The project involves delving into big data analysis using IBM Cloud Databases. The objective is to extract valuable insights from extensive datasets, ranging from climate trends to social patterns. The project includes designing the analysis process, setting up IBM Cloud Databases, performing data analysis, and visualizing the results for business intelligence</a:t>
            </a:r>
            <a:r>
              <a:rPr lang="en-US" sz="2400" dirty="0" smtClean="0"/>
              <a:t>.</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DESIGN THINKING</a:t>
            </a:r>
            <a:endParaRPr lang="en-US" b="1" dirty="0">
              <a:solidFill>
                <a:srgbClr val="FF0000"/>
              </a:solidFill>
            </a:endParaRPr>
          </a:p>
        </p:txBody>
      </p:sp>
      <p:sp>
        <p:nvSpPr>
          <p:cNvPr id="3" name="Content Placeholder 2"/>
          <p:cNvSpPr>
            <a:spLocks noGrp="1"/>
          </p:cNvSpPr>
          <p:nvPr>
            <p:ph idx="1"/>
          </p:nvPr>
        </p:nvSpPr>
        <p:spPr>
          <a:xfrm>
            <a:off x="457200" y="1285860"/>
            <a:ext cx="8229600" cy="5286412"/>
          </a:xfrm>
        </p:spPr>
        <p:txBody>
          <a:bodyPr>
            <a:normAutofit fontScale="62500" lnSpcReduction="20000"/>
          </a:bodyPr>
          <a:lstStyle/>
          <a:p>
            <a:r>
              <a:rPr lang="en-IN" b="1" dirty="0" smtClean="0">
                <a:solidFill>
                  <a:schemeClr val="tx2">
                    <a:lumMod val="50000"/>
                  </a:schemeClr>
                </a:solidFill>
              </a:rPr>
              <a:t>Empathize</a:t>
            </a:r>
          </a:p>
          <a:p>
            <a:r>
              <a:rPr lang="en-IN" b="1" dirty="0" smtClean="0">
                <a:solidFill>
                  <a:schemeClr val="tx2">
                    <a:lumMod val="50000"/>
                  </a:schemeClr>
                </a:solidFill>
              </a:rPr>
              <a:t>Define</a:t>
            </a:r>
          </a:p>
          <a:p>
            <a:r>
              <a:rPr lang="en-IN" b="1" dirty="0" smtClean="0">
                <a:solidFill>
                  <a:schemeClr val="tx2">
                    <a:lumMod val="50000"/>
                  </a:schemeClr>
                </a:solidFill>
              </a:rPr>
              <a:t>Ideate</a:t>
            </a:r>
          </a:p>
          <a:p>
            <a:r>
              <a:rPr lang="en-IN" b="1" dirty="0" smtClean="0">
                <a:solidFill>
                  <a:schemeClr val="tx2">
                    <a:lumMod val="50000"/>
                  </a:schemeClr>
                </a:solidFill>
              </a:rPr>
              <a:t>Prototype</a:t>
            </a:r>
          </a:p>
          <a:p>
            <a:r>
              <a:rPr lang="en-IN" b="1" dirty="0" smtClean="0">
                <a:solidFill>
                  <a:schemeClr val="tx2">
                    <a:lumMod val="50000"/>
                  </a:schemeClr>
                </a:solidFill>
              </a:rPr>
              <a:t>Test</a:t>
            </a:r>
          </a:p>
          <a:p>
            <a:r>
              <a:rPr lang="en-IN" b="1" dirty="0" smtClean="0">
                <a:solidFill>
                  <a:schemeClr val="tx2">
                    <a:lumMod val="50000"/>
                  </a:schemeClr>
                </a:solidFill>
              </a:rPr>
              <a:t>Implement</a:t>
            </a:r>
          </a:p>
          <a:p>
            <a:r>
              <a:rPr lang="en-IN" b="1" dirty="0" smtClean="0">
                <a:solidFill>
                  <a:schemeClr val="tx2">
                    <a:lumMod val="50000"/>
                  </a:schemeClr>
                </a:solidFill>
              </a:rPr>
              <a:t>Iterate</a:t>
            </a:r>
          </a:p>
          <a:p>
            <a:r>
              <a:rPr lang="en-IN" b="1" dirty="0" smtClean="0">
                <a:solidFill>
                  <a:schemeClr val="tx2">
                    <a:lumMod val="50000"/>
                  </a:schemeClr>
                </a:solidFill>
              </a:rPr>
              <a:t>Visualize</a:t>
            </a:r>
          </a:p>
          <a:p>
            <a:r>
              <a:rPr lang="en-IN" b="1" dirty="0" smtClean="0">
                <a:solidFill>
                  <a:schemeClr val="tx2">
                    <a:lumMod val="50000"/>
                  </a:schemeClr>
                </a:solidFill>
              </a:rPr>
              <a:t>Communicate</a:t>
            </a:r>
          </a:p>
          <a:p>
            <a:r>
              <a:rPr lang="en-IN" b="1" dirty="0" smtClean="0">
                <a:solidFill>
                  <a:schemeClr val="tx2">
                    <a:lumMod val="50000"/>
                  </a:schemeClr>
                </a:solidFill>
              </a:rPr>
              <a:t>Scale</a:t>
            </a:r>
          </a:p>
          <a:p>
            <a:pPr>
              <a:buNone/>
            </a:pPr>
            <a:r>
              <a:rPr lang="en-US" b="1" dirty="0" smtClean="0">
                <a:solidFill>
                  <a:schemeClr val="tx2">
                    <a:lumMod val="50000"/>
                  </a:schemeClr>
                </a:solidFill>
              </a:rPr>
              <a:t>       Maintain </a:t>
            </a:r>
            <a:r>
              <a:rPr lang="en-US" b="1" dirty="0" smtClean="0">
                <a:solidFill>
                  <a:schemeClr val="tx2">
                    <a:lumMod val="50000"/>
                  </a:schemeClr>
                </a:solidFill>
              </a:rPr>
              <a:t>a focus on user-centered design and the ultimate goal of delivering </a:t>
            </a:r>
            <a:r>
              <a:rPr lang="en-US" b="1" dirty="0" smtClean="0">
                <a:solidFill>
                  <a:schemeClr val="tx2">
                    <a:lumMod val="50000"/>
                  </a:schemeClr>
                </a:solidFill>
              </a:rPr>
              <a:t>valuable insights </a:t>
            </a:r>
            <a:r>
              <a:rPr lang="en-US" b="1" dirty="0" smtClean="0">
                <a:solidFill>
                  <a:schemeClr val="tx2">
                    <a:lumMod val="50000"/>
                  </a:schemeClr>
                </a:solidFill>
              </a:rPr>
              <a:t>to your stakeholders. Collaboration and feedback loops with stakeholders and domain experts are crucial to ensure that the analysis aligns with real-world needs and produces actionable insights. Design thinking encourages flexibility and adaptability, which are essential when working with big data and complex analysis tasks</a:t>
            </a:r>
            <a:r>
              <a:rPr lang="en-US" b="1" dirty="0" smtClean="0">
                <a:solidFill>
                  <a:schemeClr val="tx2">
                    <a:lumMod val="50000"/>
                  </a:schemeClr>
                </a:solidFill>
              </a:rPr>
              <a:t>.</a:t>
            </a:r>
            <a:r>
              <a:rPr lang="en-US" b="1" dirty="0" smtClean="0"/>
              <a:t/>
            </a:r>
            <a:br>
              <a:rPr lang="en-US" b="1" dirty="0" smtClean="0"/>
            </a:b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ALGORITHM</a:t>
            </a:r>
            <a:endParaRPr lang="en-US" b="1" dirty="0">
              <a:solidFill>
                <a:srgbClr val="FF0000"/>
              </a:solidFill>
            </a:endParaRPr>
          </a:p>
        </p:txBody>
      </p:sp>
      <p:sp>
        <p:nvSpPr>
          <p:cNvPr id="3" name="Content Placeholder 2"/>
          <p:cNvSpPr>
            <a:spLocks noGrp="1"/>
          </p:cNvSpPr>
          <p:nvPr>
            <p:ph idx="1"/>
          </p:nvPr>
        </p:nvSpPr>
        <p:spPr>
          <a:xfrm>
            <a:off x="785786" y="1571612"/>
            <a:ext cx="7715304" cy="4554553"/>
          </a:xfrm>
        </p:spPr>
        <p:txBody>
          <a:bodyPr>
            <a:normAutofit fontScale="70000" lnSpcReduction="20000"/>
          </a:bodyPr>
          <a:lstStyle/>
          <a:p>
            <a:r>
              <a:rPr lang="en-IN" b="1" dirty="0" smtClean="0">
                <a:solidFill>
                  <a:schemeClr val="tx2">
                    <a:lumMod val="50000"/>
                  </a:schemeClr>
                </a:solidFill>
              </a:rPr>
              <a:t>STEP 1 : </a:t>
            </a:r>
            <a:r>
              <a:rPr lang="en-US" b="1" dirty="0" smtClean="0">
                <a:solidFill>
                  <a:schemeClr val="tx2">
                    <a:lumMod val="50000"/>
                  </a:schemeClr>
                </a:solidFill>
              </a:rPr>
              <a:t>Project </a:t>
            </a:r>
            <a:r>
              <a:rPr lang="en-US" b="1" dirty="0" smtClean="0">
                <a:solidFill>
                  <a:schemeClr val="tx2">
                    <a:lumMod val="50000"/>
                  </a:schemeClr>
                </a:solidFill>
              </a:rPr>
              <a:t>Definition and </a:t>
            </a:r>
            <a:r>
              <a:rPr lang="en-US" b="1" dirty="0" smtClean="0">
                <a:solidFill>
                  <a:schemeClr val="tx2">
                    <a:lumMod val="50000"/>
                  </a:schemeClr>
                </a:solidFill>
              </a:rPr>
              <a:t>Planning</a:t>
            </a:r>
            <a:endParaRPr lang="en-IN" b="1" dirty="0" smtClean="0">
              <a:solidFill>
                <a:schemeClr val="tx2">
                  <a:lumMod val="50000"/>
                </a:schemeClr>
              </a:solidFill>
            </a:endParaRPr>
          </a:p>
          <a:p>
            <a:r>
              <a:rPr lang="en-IN" b="1" dirty="0" smtClean="0">
                <a:solidFill>
                  <a:schemeClr val="tx2">
                    <a:lumMod val="50000"/>
                  </a:schemeClr>
                </a:solidFill>
              </a:rPr>
              <a:t>STEP 2 : </a:t>
            </a:r>
            <a:r>
              <a:rPr lang="en-US" b="1" dirty="0" smtClean="0">
                <a:solidFill>
                  <a:schemeClr val="tx2">
                    <a:lumMod val="50000"/>
                  </a:schemeClr>
                </a:solidFill>
              </a:rPr>
              <a:t>Data </a:t>
            </a:r>
            <a:r>
              <a:rPr lang="en-US" b="1" dirty="0" smtClean="0">
                <a:solidFill>
                  <a:schemeClr val="tx2">
                    <a:lumMod val="50000"/>
                  </a:schemeClr>
                </a:solidFill>
              </a:rPr>
              <a:t>Collection and </a:t>
            </a:r>
            <a:r>
              <a:rPr lang="en-US" b="1" dirty="0" smtClean="0">
                <a:solidFill>
                  <a:schemeClr val="tx2">
                    <a:lumMod val="50000"/>
                  </a:schemeClr>
                </a:solidFill>
              </a:rPr>
              <a:t>Integration</a:t>
            </a:r>
            <a:endParaRPr lang="en-IN" b="1" dirty="0" smtClean="0">
              <a:solidFill>
                <a:schemeClr val="tx2">
                  <a:lumMod val="50000"/>
                </a:schemeClr>
              </a:solidFill>
            </a:endParaRPr>
          </a:p>
          <a:p>
            <a:r>
              <a:rPr lang="en-IN" b="1" dirty="0" smtClean="0">
                <a:solidFill>
                  <a:schemeClr val="tx2">
                    <a:lumMod val="50000"/>
                  </a:schemeClr>
                </a:solidFill>
              </a:rPr>
              <a:t>STEP 3 : </a:t>
            </a:r>
            <a:r>
              <a:rPr lang="en-US" b="1" dirty="0" smtClean="0">
                <a:solidFill>
                  <a:schemeClr val="tx2">
                    <a:lumMod val="50000"/>
                  </a:schemeClr>
                </a:solidFill>
              </a:rPr>
              <a:t>Setting </a:t>
            </a:r>
            <a:r>
              <a:rPr lang="en-US" b="1" dirty="0" smtClean="0">
                <a:solidFill>
                  <a:schemeClr val="tx2">
                    <a:lumMod val="50000"/>
                  </a:schemeClr>
                </a:solidFill>
              </a:rPr>
              <a:t>Up IBM Cloud </a:t>
            </a:r>
            <a:r>
              <a:rPr lang="en-US" b="1" dirty="0" smtClean="0">
                <a:solidFill>
                  <a:schemeClr val="tx2">
                    <a:lumMod val="50000"/>
                  </a:schemeClr>
                </a:solidFill>
              </a:rPr>
              <a:t>Databases</a:t>
            </a:r>
            <a:endParaRPr lang="en-IN" b="1" dirty="0" smtClean="0">
              <a:solidFill>
                <a:schemeClr val="tx2">
                  <a:lumMod val="50000"/>
                </a:schemeClr>
              </a:solidFill>
            </a:endParaRPr>
          </a:p>
          <a:p>
            <a:r>
              <a:rPr lang="en-IN" b="1" dirty="0" smtClean="0">
                <a:solidFill>
                  <a:schemeClr val="tx2">
                    <a:lumMod val="50000"/>
                  </a:schemeClr>
                </a:solidFill>
              </a:rPr>
              <a:t>STEP 4 : </a:t>
            </a:r>
            <a:r>
              <a:rPr lang="en-US" b="1" dirty="0" smtClean="0">
                <a:solidFill>
                  <a:schemeClr val="tx2">
                    <a:lumMod val="50000"/>
                  </a:schemeClr>
                </a:solidFill>
              </a:rPr>
              <a:t>Data Preprocessing</a:t>
            </a:r>
            <a:endParaRPr lang="en-IN" b="1" dirty="0" smtClean="0">
              <a:solidFill>
                <a:schemeClr val="tx2">
                  <a:lumMod val="50000"/>
                </a:schemeClr>
              </a:solidFill>
            </a:endParaRPr>
          </a:p>
          <a:p>
            <a:r>
              <a:rPr lang="en-IN" b="1" dirty="0" smtClean="0">
                <a:solidFill>
                  <a:schemeClr val="tx2">
                    <a:lumMod val="50000"/>
                  </a:schemeClr>
                </a:solidFill>
              </a:rPr>
              <a:t>STEP 5 : </a:t>
            </a:r>
            <a:r>
              <a:rPr lang="en-US" b="1" dirty="0" smtClean="0">
                <a:solidFill>
                  <a:schemeClr val="tx2">
                    <a:lumMod val="50000"/>
                  </a:schemeClr>
                </a:solidFill>
              </a:rPr>
              <a:t>Exploratory </a:t>
            </a:r>
            <a:r>
              <a:rPr lang="en-US" b="1" dirty="0" smtClean="0">
                <a:solidFill>
                  <a:schemeClr val="tx2">
                    <a:lumMod val="50000"/>
                  </a:schemeClr>
                </a:solidFill>
              </a:rPr>
              <a:t>Data Analysis (EDA</a:t>
            </a:r>
            <a:r>
              <a:rPr lang="en-US" b="1" dirty="0" smtClean="0">
                <a:solidFill>
                  <a:schemeClr val="tx2">
                    <a:lumMod val="50000"/>
                  </a:schemeClr>
                </a:solidFill>
              </a:rPr>
              <a:t>)</a:t>
            </a:r>
            <a:endParaRPr lang="en-IN" b="1" dirty="0" smtClean="0">
              <a:solidFill>
                <a:schemeClr val="tx2">
                  <a:lumMod val="50000"/>
                </a:schemeClr>
              </a:solidFill>
            </a:endParaRPr>
          </a:p>
          <a:p>
            <a:r>
              <a:rPr lang="en-IN" b="1" dirty="0" smtClean="0">
                <a:solidFill>
                  <a:schemeClr val="tx2">
                    <a:lumMod val="50000"/>
                  </a:schemeClr>
                </a:solidFill>
              </a:rPr>
              <a:t>STEP 6 : </a:t>
            </a:r>
            <a:r>
              <a:rPr lang="en-US" b="1" dirty="0" smtClean="0">
                <a:solidFill>
                  <a:schemeClr val="tx2">
                    <a:lumMod val="50000"/>
                  </a:schemeClr>
                </a:solidFill>
              </a:rPr>
              <a:t>Data Analysis</a:t>
            </a:r>
            <a:endParaRPr lang="en-IN" b="1" dirty="0" smtClean="0">
              <a:solidFill>
                <a:schemeClr val="tx2">
                  <a:lumMod val="50000"/>
                </a:schemeClr>
              </a:solidFill>
            </a:endParaRPr>
          </a:p>
          <a:p>
            <a:r>
              <a:rPr lang="en-IN" b="1" dirty="0" smtClean="0">
                <a:solidFill>
                  <a:schemeClr val="tx2">
                    <a:lumMod val="50000"/>
                  </a:schemeClr>
                </a:solidFill>
              </a:rPr>
              <a:t>STEP 7 : </a:t>
            </a:r>
            <a:r>
              <a:rPr lang="en-US" b="1" dirty="0" smtClean="0">
                <a:solidFill>
                  <a:schemeClr val="tx2">
                    <a:lumMod val="50000"/>
                  </a:schemeClr>
                </a:solidFill>
              </a:rPr>
              <a:t>Insight Generation</a:t>
            </a:r>
            <a:endParaRPr lang="en-IN" b="1" dirty="0" smtClean="0">
              <a:solidFill>
                <a:schemeClr val="tx2">
                  <a:lumMod val="50000"/>
                </a:schemeClr>
              </a:solidFill>
            </a:endParaRPr>
          </a:p>
          <a:p>
            <a:r>
              <a:rPr lang="en-IN" b="1" dirty="0" smtClean="0">
                <a:solidFill>
                  <a:schemeClr val="tx2">
                    <a:lumMod val="50000"/>
                  </a:schemeClr>
                </a:solidFill>
              </a:rPr>
              <a:t>STEP 8 : </a:t>
            </a:r>
            <a:r>
              <a:rPr lang="en-US" b="1" dirty="0" smtClean="0">
                <a:solidFill>
                  <a:schemeClr val="tx2">
                    <a:lumMod val="50000"/>
                  </a:schemeClr>
                </a:solidFill>
              </a:rPr>
              <a:t>Data Visualization</a:t>
            </a:r>
            <a:endParaRPr lang="en-IN" b="1" dirty="0" smtClean="0">
              <a:solidFill>
                <a:schemeClr val="tx2">
                  <a:lumMod val="50000"/>
                </a:schemeClr>
              </a:solidFill>
            </a:endParaRPr>
          </a:p>
          <a:p>
            <a:r>
              <a:rPr lang="en-IN" b="1" dirty="0" smtClean="0">
                <a:solidFill>
                  <a:schemeClr val="tx2">
                    <a:lumMod val="50000"/>
                  </a:schemeClr>
                </a:solidFill>
              </a:rPr>
              <a:t>STEP 9 : </a:t>
            </a:r>
            <a:r>
              <a:rPr lang="en-US" b="1" dirty="0" smtClean="0">
                <a:solidFill>
                  <a:schemeClr val="tx2">
                    <a:lumMod val="50000"/>
                  </a:schemeClr>
                </a:solidFill>
              </a:rPr>
              <a:t>Business </a:t>
            </a:r>
            <a:r>
              <a:rPr lang="en-US" b="1" dirty="0" smtClean="0">
                <a:solidFill>
                  <a:schemeClr val="tx2">
                    <a:lumMod val="50000"/>
                  </a:schemeClr>
                </a:solidFill>
              </a:rPr>
              <a:t>Intelligence and </a:t>
            </a:r>
            <a:r>
              <a:rPr lang="en-US" b="1" dirty="0" smtClean="0">
                <a:solidFill>
                  <a:schemeClr val="tx2">
                    <a:lumMod val="50000"/>
                  </a:schemeClr>
                </a:solidFill>
              </a:rPr>
              <a:t>Reporting</a:t>
            </a:r>
            <a:endParaRPr lang="en-IN" b="1" dirty="0" smtClean="0">
              <a:solidFill>
                <a:schemeClr val="tx2">
                  <a:lumMod val="50000"/>
                </a:schemeClr>
              </a:solidFill>
            </a:endParaRPr>
          </a:p>
          <a:p>
            <a:r>
              <a:rPr lang="en-IN" b="1" dirty="0" smtClean="0">
                <a:solidFill>
                  <a:schemeClr val="tx2">
                    <a:lumMod val="50000"/>
                  </a:schemeClr>
                </a:solidFill>
              </a:rPr>
              <a:t>STEP 10 : </a:t>
            </a:r>
            <a:r>
              <a:rPr lang="en-US" b="1" dirty="0" smtClean="0">
                <a:solidFill>
                  <a:schemeClr val="tx2">
                    <a:lumMod val="50000"/>
                  </a:schemeClr>
                </a:solidFill>
              </a:rPr>
              <a:t>Documentation </a:t>
            </a:r>
            <a:r>
              <a:rPr lang="en-US" b="1" dirty="0" smtClean="0">
                <a:solidFill>
                  <a:schemeClr val="tx2">
                    <a:lumMod val="50000"/>
                  </a:schemeClr>
                </a:solidFill>
              </a:rPr>
              <a:t>and Knowledge </a:t>
            </a:r>
            <a:r>
              <a:rPr lang="en-US" b="1" dirty="0" smtClean="0">
                <a:solidFill>
                  <a:schemeClr val="tx2">
                    <a:lumMod val="50000"/>
                  </a:schemeClr>
                </a:solidFill>
              </a:rPr>
              <a:t>Sharing</a:t>
            </a:r>
            <a:endParaRPr lang="en-IN" b="1" dirty="0" smtClean="0">
              <a:solidFill>
                <a:schemeClr val="tx2">
                  <a:lumMod val="50000"/>
                </a:schemeClr>
              </a:solidFill>
            </a:endParaRPr>
          </a:p>
          <a:p>
            <a:r>
              <a:rPr lang="en-IN" b="1" dirty="0" smtClean="0">
                <a:solidFill>
                  <a:schemeClr val="tx2">
                    <a:lumMod val="50000"/>
                  </a:schemeClr>
                </a:solidFill>
              </a:rPr>
              <a:t>STEP 11 : </a:t>
            </a:r>
            <a:r>
              <a:rPr lang="en-US" b="1" dirty="0" smtClean="0">
                <a:solidFill>
                  <a:schemeClr val="tx2">
                    <a:lumMod val="50000"/>
                  </a:schemeClr>
                </a:solidFill>
              </a:rPr>
              <a:t>Feedback </a:t>
            </a:r>
            <a:r>
              <a:rPr lang="en-US" b="1" dirty="0" smtClean="0">
                <a:solidFill>
                  <a:schemeClr val="tx2">
                    <a:lumMod val="50000"/>
                  </a:schemeClr>
                </a:solidFill>
              </a:rPr>
              <a:t>and </a:t>
            </a:r>
            <a:r>
              <a:rPr lang="en-US" b="1" dirty="0" smtClean="0">
                <a:solidFill>
                  <a:schemeClr val="tx2">
                    <a:lumMod val="50000"/>
                  </a:schemeClr>
                </a:solidFill>
              </a:rPr>
              <a:t>Iteration</a:t>
            </a:r>
            <a:endParaRPr lang="en-IN" b="1" dirty="0" smtClean="0">
              <a:solidFill>
                <a:schemeClr val="tx2">
                  <a:lumMod val="50000"/>
                </a:schemeClr>
              </a:solidFill>
            </a:endParaRPr>
          </a:p>
          <a:p>
            <a:r>
              <a:rPr lang="en-IN" b="1" dirty="0" smtClean="0">
                <a:solidFill>
                  <a:schemeClr val="tx2">
                    <a:lumMod val="50000"/>
                  </a:schemeClr>
                </a:solidFill>
              </a:rPr>
              <a:t>STEP 12 </a:t>
            </a:r>
            <a:r>
              <a:rPr lang="en-IN" dirty="0" smtClean="0">
                <a:solidFill>
                  <a:schemeClr val="tx2">
                    <a:lumMod val="50000"/>
                  </a:schemeClr>
                </a:solidFill>
              </a:rPr>
              <a:t>: </a:t>
            </a:r>
            <a:r>
              <a:rPr lang="en-US" b="1" dirty="0" smtClean="0">
                <a:solidFill>
                  <a:schemeClr val="tx2">
                    <a:lumMod val="50000"/>
                  </a:schemeClr>
                </a:solidFill>
              </a:rPr>
              <a:t>Deployment </a:t>
            </a:r>
            <a:r>
              <a:rPr lang="en-US" b="1" dirty="0" smtClean="0">
                <a:solidFill>
                  <a:schemeClr val="tx2">
                    <a:lumMod val="50000"/>
                  </a:schemeClr>
                </a:solidFill>
              </a:rPr>
              <a:t>and </a:t>
            </a:r>
            <a:r>
              <a:rPr lang="en-US" b="1" dirty="0" smtClean="0">
                <a:solidFill>
                  <a:schemeClr val="tx2">
                    <a:lumMod val="50000"/>
                  </a:schemeClr>
                </a:solidFill>
              </a:rPr>
              <a:t>Scaling</a:t>
            </a:r>
            <a:endParaRPr lang="en-US" dirty="0">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571737" y="571480"/>
            <a:ext cx="4071967" cy="923330"/>
          </a:xfrm>
          <a:prstGeom prst="rect">
            <a:avLst/>
          </a:prstGeom>
        </p:spPr>
        <p:txBody>
          <a:bodyPr wrap="square">
            <a:spAutoFit/>
          </a:bodyPr>
          <a:lstStyle/>
          <a:p>
            <a:pPr algn="ctr"/>
            <a:r>
              <a:rPr lang="en-US" sz="5400" b="1" dirty="0" smtClean="0">
                <a:solidFill>
                  <a:srgbClr val="FF0000"/>
                </a:solidFill>
              </a:rPr>
              <a:t>Introduction</a:t>
            </a:r>
            <a:endParaRPr lang="en-US" sz="5400" b="1" dirty="0">
              <a:solidFill>
                <a:srgbClr val="FF0000"/>
              </a:solidFill>
            </a:endParaRPr>
          </a:p>
        </p:txBody>
      </p:sp>
      <p:sp>
        <p:nvSpPr>
          <p:cNvPr id="3" name="Rectangle 2"/>
          <p:cNvSpPr/>
          <p:nvPr/>
        </p:nvSpPr>
        <p:spPr>
          <a:xfrm>
            <a:off x="1000100" y="1643050"/>
            <a:ext cx="7643867" cy="4224233"/>
          </a:xfrm>
          <a:prstGeom prst="rect">
            <a:avLst/>
          </a:prstGeom>
        </p:spPr>
        <p:txBody>
          <a:bodyPr wrap="square">
            <a:spAutoFit/>
          </a:bodyPr>
          <a:lstStyle/>
          <a:p>
            <a:r>
              <a:rPr lang="en-US" sz="2400" b="1" dirty="0" smtClean="0">
                <a:solidFill>
                  <a:schemeClr val="accent1">
                    <a:lumMod val="50000"/>
                  </a:schemeClr>
                </a:solidFill>
              </a:rPr>
              <a:t>Climate change is one of the most pressing issues facing our planet today. The Earth's temperature is rising at an alarming rate, and this has led to a number of devastating consequences. From melting ice caps to more frequent natural disasters, the effects of climate change are being felt all around the world.</a:t>
            </a:r>
          </a:p>
          <a:p>
            <a:r>
              <a:rPr lang="en-US" sz="2400" b="1" dirty="0" smtClean="0">
                <a:solidFill>
                  <a:schemeClr val="accent1">
                    <a:lumMod val="50000"/>
                  </a:schemeClr>
                </a:solidFill>
              </a:rPr>
              <a:t>It is important that we take action now to address this issue before it's too late. We need to work together as a global community to reduce our carbon emissions and find new, sustainable ways of living. Failure to do so could have catastrophic consequences for future generations.</a:t>
            </a:r>
            <a:endParaRPr lang="en-US" sz="2400" b="1" dirty="0">
              <a:solidFill>
                <a:schemeClr val="accent1">
                  <a:lumMod val="50000"/>
                </a:schemeClr>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42909" y="1"/>
            <a:ext cx="7072363" cy="954107"/>
          </a:xfrm>
          <a:prstGeom prst="rect">
            <a:avLst/>
          </a:prstGeom>
        </p:spPr>
        <p:txBody>
          <a:bodyPr wrap="square">
            <a:spAutoFit/>
          </a:bodyPr>
          <a:lstStyle/>
          <a:p>
            <a:pPr algn="ctr"/>
            <a:r>
              <a:rPr lang="en-US" sz="2800" b="1" dirty="0" smtClean="0">
                <a:solidFill>
                  <a:srgbClr val="FF0000"/>
                </a:solidFill>
              </a:rPr>
              <a:t>The Role of Data in</a:t>
            </a:r>
          </a:p>
          <a:p>
            <a:pPr algn="ctr"/>
            <a:r>
              <a:rPr lang="en-US" sz="2800" b="1" dirty="0" smtClean="0">
                <a:solidFill>
                  <a:srgbClr val="FF0000"/>
                </a:solidFill>
              </a:rPr>
              <a:t>Climate Change Analysis</a:t>
            </a:r>
            <a:endParaRPr lang="en-US" sz="2800" b="1" dirty="0">
              <a:solidFill>
                <a:srgbClr val="FF0000"/>
              </a:solidFill>
            </a:endParaRPr>
          </a:p>
        </p:txBody>
      </p:sp>
      <p:pic>
        <p:nvPicPr>
          <p:cNvPr id="4" name="Picture 3" descr="photo_2023-09-28_19-52-21.jpg"/>
          <p:cNvPicPr>
            <a:picLocks noChangeAspect="1"/>
          </p:cNvPicPr>
          <p:nvPr/>
        </p:nvPicPr>
        <p:blipFill>
          <a:blip r:embed="rId2"/>
          <a:stretch>
            <a:fillRect/>
          </a:stretch>
        </p:blipFill>
        <p:spPr>
          <a:xfrm>
            <a:off x="2357421" y="1071547"/>
            <a:ext cx="3643339" cy="2214578"/>
          </a:xfrm>
          <a:prstGeom prst="rect">
            <a:avLst/>
          </a:prstGeom>
        </p:spPr>
      </p:pic>
      <p:sp>
        <p:nvSpPr>
          <p:cNvPr id="5" name="Rectangle 4"/>
          <p:cNvSpPr/>
          <p:nvPr/>
        </p:nvSpPr>
        <p:spPr>
          <a:xfrm>
            <a:off x="714349" y="3429001"/>
            <a:ext cx="7572428" cy="3210759"/>
          </a:xfrm>
          <a:prstGeom prst="rect">
            <a:avLst/>
          </a:prstGeom>
        </p:spPr>
        <p:txBody>
          <a:bodyPr wrap="square">
            <a:spAutoFit/>
          </a:bodyPr>
          <a:lstStyle/>
          <a:p>
            <a:r>
              <a:rPr lang="en-US" b="1" dirty="0" smtClean="0"/>
              <a:t>In order to fully understand the impact of climate change on our planet, we must first gather and analyze large amounts of data. This data can come from a variety of sources, including satellite imagery, weather stations, and ocean buoys. By collecting and analyzing this data, scientists can identify trends and patterns that help us better understand the complex systems at play.</a:t>
            </a:r>
          </a:p>
          <a:p>
            <a:r>
              <a:rPr lang="en-US" b="1" dirty="0" smtClean="0"/>
              <a:t>But data alone is not enough. We must also have the tools and expertise to interpret and make sense of this data. This is where IBM Cloud Databases come in. With their powerful analytical capabilities, they allow us to process and analyze massive amounts of data with ease. This enables us to make more accurate predictions and develop more effective strategies for addressing climate change.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857357" y="357167"/>
            <a:ext cx="5572164" cy="646331"/>
          </a:xfrm>
          <a:prstGeom prst="rect">
            <a:avLst/>
          </a:prstGeom>
        </p:spPr>
        <p:txBody>
          <a:bodyPr wrap="square">
            <a:spAutoFit/>
          </a:bodyPr>
          <a:lstStyle/>
          <a:p>
            <a:pPr algn="ctr"/>
            <a:r>
              <a:rPr lang="en-US" sz="3600" b="1" dirty="0" smtClean="0">
                <a:solidFill>
                  <a:srgbClr val="FF0000"/>
                </a:solidFill>
              </a:rPr>
              <a:t>IBM Cloud Databases</a:t>
            </a:r>
            <a:endParaRPr lang="en-US" sz="3600" b="1" dirty="0">
              <a:solidFill>
                <a:srgbClr val="FF0000"/>
              </a:solidFill>
            </a:endParaRPr>
          </a:p>
        </p:txBody>
      </p:sp>
      <p:sp>
        <p:nvSpPr>
          <p:cNvPr id="5" name="Rectangle 4"/>
          <p:cNvSpPr/>
          <p:nvPr/>
        </p:nvSpPr>
        <p:spPr>
          <a:xfrm>
            <a:off x="571472" y="1142986"/>
            <a:ext cx="8286808" cy="4893647"/>
          </a:xfrm>
          <a:prstGeom prst="rect">
            <a:avLst/>
          </a:prstGeom>
        </p:spPr>
        <p:txBody>
          <a:bodyPr wrap="square">
            <a:spAutoFit/>
          </a:bodyPr>
          <a:lstStyle/>
          <a:p>
            <a:pPr algn="ctr"/>
            <a:r>
              <a:rPr lang="en-US" sz="2400" b="1" dirty="0" smtClean="0">
                <a:solidFill>
                  <a:schemeClr val="tx2">
                    <a:lumMod val="50000"/>
                  </a:schemeClr>
                </a:solidFill>
              </a:rPr>
              <a:t>IBM Cloud Databases are a game-changer in the field of climate change analysis. With its powerful tools and capabilities, it allows researchers and scientists to collect, store, and analyze large amounts of data efficiently. This means that we can now have a better understanding of the impact of climate change on our planet and make informed decisions to mitigate its effects.</a:t>
            </a:r>
          </a:p>
          <a:p>
            <a:pPr algn="ctr"/>
            <a:r>
              <a:rPr lang="en-US" sz="2400" b="1" dirty="0" smtClean="0">
                <a:solidFill>
                  <a:schemeClr val="tx2">
                    <a:lumMod val="50000"/>
                  </a:schemeClr>
                </a:solidFill>
              </a:rPr>
              <a:t>Not only does IBM Cloud Databases provide an efficient way to manage data, but it also offers advanced analytics and visualization tools. These tools enable us to identify trends, patterns, and anomalies in the data and create visualizations that help us communicate complex information in an easy-to-understand format. With IBM Cloud Databases, we can turn data into actionable insights that can drive positive change.</a:t>
            </a:r>
            <a:endParaRPr lang="en-US" sz="2400" b="1" dirty="0">
              <a:solidFill>
                <a:schemeClr val="tx2">
                  <a:lumMod val="50000"/>
                </a:schemeClr>
              </a:solidFill>
            </a:endParaRPr>
          </a:p>
        </p:txBody>
      </p:sp>
      <p:sp>
        <p:nvSpPr>
          <p:cNvPr id="11265" name="Rectangle 1"/>
          <p:cNvSpPr>
            <a:spLocks noChangeArrowheads="1"/>
          </p:cNvSpPr>
          <p:nvPr/>
        </p:nvSpPr>
        <p:spPr bwMode="auto">
          <a:xfrm>
            <a:off x="2"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1266" name="Rectangle 2"/>
          <p:cNvSpPr>
            <a:spLocks noChangeArrowheads="1"/>
          </p:cNvSpPr>
          <p:nvPr/>
        </p:nvSpPr>
        <p:spPr bwMode="auto">
          <a:xfrm>
            <a:off x="4714878" y="307181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85984" y="142852"/>
            <a:ext cx="4500595" cy="707886"/>
          </a:xfrm>
          <a:prstGeom prst="rect">
            <a:avLst/>
          </a:prstGeom>
        </p:spPr>
        <p:txBody>
          <a:bodyPr wrap="square">
            <a:spAutoFit/>
          </a:bodyPr>
          <a:lstStyle/>
          <a:p>
            <a:pPr algn="ctr"/>
            <a:r>
              <a:rPr lang="en-US" sz="4000" b="1" dirty="0" smtClean="0">
                <a:solidFill>
                  <a:srgbClr val="FF0000"/>
                </a:solidFill>
              </a:rPr>
              <a:t>Data Collection</a:t>
            </a:r>
            <a:endParaRPr lang="en-US" sz="4000" b="1" dirty="0">
              <a:solidFill>
                <a:srgbClr val="FF0000"/>
              </a:solidFill>
            </a:endParaRPr>
          </a:p>
        </p:txBody>
      </p:sp>
      <p:pic>
        <p:nvPicPr>
          <p:cNvPr id="4" name="Picture 3" descr="photo_2023-09-28_19-38-19.jpg"/>
          <p:cNvPicPr>
            <a:picLocks noChangeAspect="1"/>
          </p:cNvPicPr>
          <p:nvPr/>
        </p:nvPicPr>
        <p:blipFill>
          <a:blip r:embed="rId2"/>
          <a:stretch>
            <a:fillRect/>
          </a:stretch>
        </p:blipFill>
        <p:spPr>
          <a:xfrm>
            <a:off x="1857357" y="928670"/>
            <a:ext cx="5286412" cy="2857520"/>
          </a:xfrm>
          <a:prstGeom prst="rect">
            <a:avLst/>
          </a:prstGeom>
        </p:spPr>
      </p:pic>
      <p:sp>
        <p:nvSpPr>
          <p:cNvPr id="5" name="Rectangle 4"/>
          <p:cNvSpPr/>
          <p:nvPr/>
        </p:nvSpPr>
        <p:spPr>
          <a:xfrm>
            <a:off x="928661" y="4000505"/>
            <a:ext cx="7358115" cy="2726011"/>
          </a:xfrm>
          <a:prstGeom prst="rect">
            <a:avLst/>
          </a:prstGeom>
        </p:spPr>
        <p:txBody>
          <a:bodyPr wrap="square">
            <a:spAutoFit/>
          </a:bodyPr>
          <a:lstStyle/>
          <a:p>
            <a:pPr algn="ctr"/>
            <a:r>
              <a:rPr lang="en-US" sz="1850" b="1" dirty="0" smtClean="0">
                <a:solidFill>
                  <a:schemeClr val="tx2">
                    <a:lumMod val="50000"/>
                  </a:schemeClr>
                </a:solidFill>
              </a:rPr>
              <a:t>IBM Cloud Databases provide a powerful tool for collecting and storing climate change data. With its scalable architecture, it is capable of handling large amounts of data from various sources, such as satellites, weather stations, and ground sensors. This data can then be organized and stored in a way that makes it easy to search and retrieve for analysis.</a:t>
            </a:r>
          </a:p>
          <a:p>
            <a:pPr algn="ctr"/>
            <a:r>
              <a:rPr lang="en-US" sz="1850" b="1" dirty="0" smtClean="0">
                <a:solidFill>
                  <a:schemeClr val="tx2">
                    <a:lumMod val="50000"/>
                  </a:schemeClr>
                </a:solidFill>
              </a:rPr>
              <a:t>By using IBM Cloud Databases for data collection, researchers can have confidence in the accuracy and reliability of their data. The platform's security features ensure that the data is protected and only accessible by authorized users.</a:t>
            </a:r>
            <a:endParaRPr lang="en-US" sz="1850" b="1" dirty="0">
              <a:solidFill>
                <a:schemeClr val="tx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500297" y="0"/>
            <a:ext cx="4214843" cy="707886"/>
          </a:xfrm>
          <a:prstGeom prst="rect">
            <a:avLst/>
          </a:prstGeom>
        </p:spPr>
        <p:txBody>
          <a:bodyPr wrap="square">
            <a:spAutoFit/>
          </a:bodyPr>
          <a:lstStyle/>
          <a:p>
            <a:pPr algn="ctr"/>
            <a:r>
              <a:rPr lang="en-US" sz="4000" b="1" dirty="0" smtClean="0">
                <a:solidFill>
                  <a:srgbClr val="FF0000"/>
                </a:solidFill>
              </a:rPr>
              <a:t>Visualization</a:t>
            </a:r>
            <a:endParaRPr lang="en-US" sz="4000" b="1" dirty="0">
              <a:solidFill>
                <a:srgbClr val="FF0000"/>
              </a:solidFill>
            </a:endParaRPr>
          </a:p>
        </p:txBody>
      </p:sp>
      <p:pic>
        <p:nvPicPr>
          <p:cNvPr id="5" name="Picture 4" descr="photo_2023-09-28_19-42-02.jpg"/>
          <p:cNvPicPr>
            <a:picLocks noChangeAspect="1"/>
          </p:cNvPicPr>
          <p:nvPr/>
        </p:nvPicPr>
        <p:blipFill>
          <a:blip r:embed="rId2"/>
          <a:stretch>
            <a:fillRect/>
          </a:stretch>
        </p:blipFill>
        <p:spPr>
          <a:xfrm>
            <a:off x="2643174" y="714356"/>
            <a:ext cx="3786215" cy="2571768"/>
          </a:xfrm>
          <a:prstGeom prst="rect">
            <a:avLst/>
          </a:prstGeom>
        </p:spPr>
      </p:pic>
      <p:sp>
        <p:nvSpPr>
          <p:cNvPr id="6" name="Rectangle 5"/>
          <p:cNvSpPr/>
          <p:nvPr/>
        </p:nvSpPr>
        <p:spPr>
          <a:xfrm>
            <a:off x="714349" y="3429001"/>
            <a:ext cx="8072495" cy="2246769"/>
          </a:xfrm>
          <a:prstGeom prst="rect">
            <a:avLst/>
          </a:prstGeom>
        </p:spPr>
        <p:txBody>
          <a:bodyPr wrap="square">
            <a:spAutoFit/>
          </a:bodyPr>
          <a:lstStyle/>
          <a:p>
            <a:pPr algn="ctr"/>
            <a:r>
              <a:rPr lang="en-US" sz="2000" b="1" dirty="0" smtClean="0"/>
              <a:t>IBM Cloud Databases provide a powerful tool for creating visualizations of climate change data. With the ability to store and analyze large amounts of data, IBM Cloud Databases can be used to create detailed and informative visual representations of climate patterns and trends.</a:t>
            </a:r>
          </a:p>
          <a:p>
            <a:pPr algn="ctr"/>
            <a:r>
              <a:rPr lang="en-US" sz="2000" b="1" dirty="0" smtClean="0"/>
              <a:t>From interactive maps to 3D models, IBM Cloud Databases offer a wide range of visualization options that allow users to explore climate change data in new and exciting ways. </a:t>
            </a:r>
            <a:endParaRPr lang="en-US" sz="2000" b="1" dirty="0"/>
          </a:p>
        </p:txBody>
      </p:sp>
    </p:spTree>
  </p:cSld>
  <p:clrMapOvr>
    <a:masterClrMapping/>
  </p:clrMapOvr>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37</TotalTime>
  <Words>1272</Words>
  <Application>Microsoft Office PowerPoint</Application>
  <PresentationFormat>On-screen Show (4:3)</PresentationFormat>
  <Paragraphs>60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presentation</vt:lpstr>
      <vt:lpstr>Slide 1</vt:lpstr>
      <vt:lpstr>PHASE-1:PROBLEM SOLVING AND DESIGN THINKING</vt:lpstr>
      <vt:lpstr>DESIGN THINKING</vt:lpstr>
      <vt:lpstr>ALGORITHM</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cp:revision>
  <dcterms:created xsi:type="dcterms:W3CDTF">2023-09-29T02:33:01Z</dcterms:created>
  <dcterms:modified xsi:type="dcterms:W3CDTF">2023-09-29T03:10:44Z</dcterms:modified>
</cp:coreProperties>
</file>