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8" r:id="rId3"/>
    <p:sldId id="259" r:id="rId4"/>
    <p:sldId id="260" r:id="rId5"/>
    <p:sldId id="261" r:id="rId6"/>
    <p:sldId id="262" r:id="rId7"/>
    <p:sldId id="263" r:id="rId8"/>
    <p:sldId id="264"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75" d="100"/>
          <a:sy n="75" d="100"/>
        </p:scale>
        <p:origin x="540" y="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361C5DA-D174-49E8-B650-2DA19FD3398E}" type="datetimeFigureOut">
              <a:rPr lang="en-US" smtClean="0"/>
              <a:t>11/1/2023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9970A2-9FDC-4306-9E39-0991DD19A312}" type="slidenum">
              <a:rPr lang="en-US" smtClean="0"/>
              <a:t>‹#›</a:t>
            </a:fld>
            <a:endParaRPr lang="en-US"/>
          </a:p>
        </p:txBody>
      </p:sp>
    </p:spTree>
    <p:extLst>
      <p:ext uri="{BB962C8B-B14F-4D97-AF65-F5344CB8AC3E}">
        <p14:creationId xmlns:p14="http://schemas.microsoft.com/office/powerpoint/2010/main" val="18516446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361C5DA-D174-49E8-B650-2DA19FD3398E}" type="datetimeFigureOut">
              <a:rPr lang="en-US" smtClean="0"/>
              <a:t>11/1/2023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9970A2-9FDC-4306-9E39-0991DD19A312}" type="slidenum">
              <a:rPr lang="en-US" smtClean="0"/>
              <a:t>‹#›</a:t>
            </a:fld>
            <a:endParaRPr lang="en-US"/>
          </a:p>
        </p:txBody>
      </p:sp>
    </p:spTree>
    <p:extLst>
      <p:ext uri="{BB962C8B-B14F-4D97-AF65-F5344CB8AC3E}">
        <p14:creationId xmlns:p14="http://schemas.microsoft.com/office/powerpoint/2010/main" val="5484408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361C5DA-D174-49E8-B650-2DA19FD3398E}" type="datetimeFigureOut">
              <a:rPr lang="en-US" smtClean="0"/>
              <a:t>11/1/2023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9970A2-9FDC-4306-9E39-0991DD19A312}" type="slidenum">
              <a:rPr lang="en-US" smtClean="0"/>
              <a:t>‹#›</a:t>
            </a:fld>
            <a:endParaRPr lang="en-US"/>
          </a:p>
        </p:txBody>
      </p:sp>
    </p:spTree>
    <p:extLst>
      <p:ext uri="{BB962C8B-B14F-4D97-AF65-F5344CB8AC3E}">
        <p14:creationId xmlns:p14="http://schemas.microsoft.com/office/powerpoint/2010/main" val="29290333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361C5DA-D174-49E8-B650-2DA19FD3398E}" type="datetimeFigureOut">
              <a:rPr lang="en-US" smtClean="0"/>
              <a:t>11/1/2023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9970A2-9FDC-4306-9E39-0991DD19A312}"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8807274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361C5DA-D174-49E8-B650-2DA19FD3398E}" type="datetimeFigureOut">
              <a:rPr lang="en-US" smtClean="0"/>
              <a:t>11/1/2023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9970A2-9FDC-4306-9E39-0991DD19A312}" type="slidenum">
              <a:rPr lang="en-US" smtClean="0"/>
              <a:t>‹#›</a:t>
            </a:fld>
            <a:endParaRPr lang="en-US"/>
          </a:p>
        </p:txBody>
      </p:sp>
    </p:spTree>
    <p:extLst>
      <p:ext uri="{BB962C8B-B14F-4D97-AF65-F5344CB8AC3E}">
        <p14:creationId xmlns:p14="http://schemas.microsoft.com/office/powerpoint/2010/main" val="4198890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361C5DA-D174-49E8-B650-2DA19FD3398E}" type="datetimeFigureOut">
              <a:rPr lang="en-US" smtClean="0"/>
              <a:t>11/1/2023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9970A2-9FDC-4306-9E39-0991DD19A312}" type="slidenum">
              <a:rPr lang="en-US" smtClean="0"/>
              <a:t>‹#›</a:t>
            </a:fld>
            <a:endParaRPr lang="en-US"/>
          </a:p>
        </p:txBody>
      </p:sp>
    </p:spTree>
    <p:extLst>
      <p:ext uri="{BB962C8B-B14F-4D97-AF65-F5344CB8AC3E}">
        <p14:creationId xmlns:p14="http://schemas.microsoft.com/office/powerpoint/2010/main" val="27609906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361C5DA-D174-49E8-B650-2DA19FD3398E}" type="datetimeFigureOut">
              <a:rPr lang="en-US" smtClean="0"/>
              <a:t>11/1/2023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9970A2-9FDC-4306-9E39-0991DD19A312}" type="slidenum">
              <a:rPr lang="en-US" smtClean="0"/>
              <a:t>‹#›</a:t>
            </a:fld>
            <a:endParaRPr lang="en-US"/>
          </a:p>
        </p:txBody>
      </p:sp>
    </p:spTree>
    <p:extLst>
      <p:ext uri="{BB962C8B-B14F-4D97-AF65-F5344CB8AC3E}">
        <p14:creationId xmlns:p14="http://schemas.microsoft.com/office/powerpoint/2010/main" val="4179402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61C5DA-D174-49E8-B650-2DA19FD3398E}" type="datetimeFigureOut">
              <a:rPr lang="en-US" smtClean="0"/>
              <a:t>11/1/2023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9970A2-9FDC-4306-9E39-0991DD19A312}" type="slidenum">
              <a:rPr lang="en-US" smtClean="0"/>
              <a:t>‹#›</a:t>
            </a:fld>
            <a:endParaRPr lang="en-US"/>
          </a:p>
        </p:txBody>
      </p:sp>
    </p:spTree>
    <p:extLst>
      <p:ext uri="{BB962C8B-B14F-4D97-AF65-F5344CB8AC3E}">
        <p14:creationId xmlns:p14="http://schemas.microsoft.com/office/powerpoint/2010/main" val="22577343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61C5DA-D174-49E8-B650-2DA19FD3398E}" type="datetimeFigureOut">
              <a:rPr lang="en-US" smtClean="0"/>
              <a:t>11/1/2023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9970A2-9FDC-4306-9E39-0991DD19A312}" type="slidenum">
              <a:rPr lang="en-US" smtClean="0"/>
              <a:t>‹#›</a:t>
            </a:fld>
            <a:endParaRPr lang="en-US"/>
          </a:p>
        </p:txBody>
      </p:sp>
    </p:spTree>
    <p:extLst>
      <p:ext uri="{BB962C8B-B14F-4D97-AF65-F5344CB8AC3E}">
        <p14:creationId xmlns:p14="http://schemas.microsoft.com/office/powerpoint/2010/main" val="16970165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1361C5DA-D174-49E8-B650-2DA19FD3398E}" type="datetimeFigureOut">
              <a:rPr lang="en-US" smtClean="0"/>
              <a:t>11/1/2023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9970A2-9FDC-4306-9E39-0991DD19A312}" type="slidenum">
              <a:rPr lang="en-US" smtClean="0"/>
              <a:t>‹#›</a:t>
            </a:fld>
            <a:endParaRPr lang="en-US"/>
          </a:p>
        </p:txBody>
      </p:sp>
    </p:spTree>
    <p:extLst>
      <p:ext uri="{BB962C8B-B14F-4D97-AF65-F5344CB8AC3E}">
        <p14:creationId xmlns:p14="http://schemas.microsoft.com/office/powerpoint/2010/main" val="6945794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361C5DA-D174-49E8-B650-2DA19FD3398E}" type="datetimeFigureOut">
              <a:rPr lang="en-US" smtClean="0"/>
              <a:t>11/1/2023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9970A2-9FDC-4306-9E39-0991DD19A312}" type="slidenum">
              <a:rPr lang="en-US" smtClean="0"/>
              <a:t>‹#›</a:t>
            </a:fld>
            <a:endParaRPr lang="en-US"/>
          </a:p>
        </p:txBody>
      </p:sp>
    </p:spTree>
    <p:extLst>
      <p:ext uri="{BB962C8B-B14F-4D97-AF65-F5344CB8AC3E}">
        <p14:creationId xmlns:p14="http://schemas.microsoft.com/office/powerpoint/2010/main" val="3735443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361C5DA-D174-49E8-B650-2DA19FD3398E}" type="datetimeFigureOut">
              <a:rPr lang="en-US" smtClean="0"/>
              <a:t>11/1/2023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9970A2-9FDC-4306-9E39-0991DD19A312}" type="slidenum">
              <a:rPr lang="en-US" smtClean="0"/>
              <a:t>‹#›</a:t>
            </a:fld>
            <a:endParaRPr lang="en-US"/>
          </a:p>
        </p:txBody>
      </p:sp>
    </p:spTree>
    <p:extLst>
      <p:ext uri="{BB962C8B-B14F-4D97-AF65-F5344CB8AC3E}">
        <p14:creationId xmlns:p14="http://schemas.microsoft.com/office/powerpoint/2010/main" val="26086065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361C5DA-D174-49E8-B650-2DA19FD3398E}" type="datetimeFigureOut">
              <a:rPr lang="en-US" smtClean="0"/>
              <a:t>11/1/2023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99970A2-9FDC-4306-9E39-0991DD19A312}" type="slidenum">
              <a:rPr lang="en-US" smtClean="0"/>
              <a:t>‹#›</a:t>
            </a:fld>
            <a:endParaRPr lang="en-US"/>
          </a:p>
        </p:txBody>
      </p:sp>
    </p:spTree>
    <p:extLst>
      <p:ext uri="{BB962C8B-B14F-4D97-AF65-F5344CB8AC3E}">
        <p14:creationId xmlns:p14="http://schemas.microsoft.com/office/powerpoint/2010/main" val="489748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1361C5DA-D174-49E8-B650-2DA19FD3398E}" type="datetimeFigureOut">
              <a:rPr lang="en-US" smtClean="0"/>
              <a:t>11/1/2023</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599970A2-9FDC-4306-9E39-0991DD19A312}" type="slidenum">
              <a:rPr lang="en-US" smtClean="0"/>
              <a:t>‹#›</a:t>
            </a:fld>
            <a:endParaRPr lang="en-US"/>
          </a:p>
        </p:txBody>
      </p:sp>
    </p:spTree>
    <p:extLst>
      <p:ext uri="{BB962C8B-B14F-4D97-AF65-F5344CB8AC3E}">
        <p14:creationId xmlns:p14="http://schemas.microsoft.com/office/powerpoint/2010/main" val="10386365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1361C5DA-D174-49E8-B650-2DA19FD3398E}" type="datetimeFigureOut">
              <a:rPr lang="en-US" smtClean="0"/>
              <a:t>11/1/2023</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599970A2-9FDC-4306-9E39-0991DD19A312}" type="slidenum">
              <a:rPr lang="en-US" smtClean="0"/>
              <a:t>‹#›</a:t>
            </a:fld>
            <a:endParaRPr lang="en-US"/>
          </a:p>
        </p:txBody>
      </p:sp>
    </p:spTree>
    <p:extLst>
      <p:ext uri="{BB962C8B-B14F-4D97-AF65-F5344CB8AC3E}">
        <p14:creationId xmlns:p14="http://schemas.microsoft.com/office/powerpoint/2010/main" val="29931174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1361C5DA-D174-49E8-B650-2DA19FD3398E}" type="datetimeFigureOut">
              <a:rPr lang="en-US" smtClean="0"/>
              <a:t>11/1/2023</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599970A2-9FDC-4306-9E39-0991DD19A312}" type="slidenum">
              <a:rPr lang="en-US" smtClean="0"/>
              <a:t>‹#›</a:t>
            </a:fld>
            <a:endParaRPr lang="en-US"/>
          </a:p>
        </p:txBody>
      </p:sp>
    </p:spTree>
    <p:extLst>
      <p:ext uri="{BB962C8B-B14F-4D97-AF65-F5344CB8AC3E}">
        <p14:creationId xmlns:p14="http://schemas.microsoft.com/office/powerpoint/2010/main" val="28824055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361C5DA-D174-49E8-B650-2DA19FD3398E}" type="datetimeFigureOut">
              <a:rPr lang="en-US" smtClean="0"/>
              <a:t>11/1/2023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9970A2-9FDC-4306-9E39-0991DD19A312}" type="slidenum">
              <a:rPr lang="en-US" smtClean="0"/>
              <a:t>‹#›</a:t>
            </a:fld>
            <a:endParaRPr lang="en-US"/>
          </a:p>
        </p:txBody>
      </p:sp>
    </p:spTree>
    <p:extLst>
      <p:ext uri="{BB962C8B-B14F-4D97-AF65-F5344CB8AC3E}">
        <p14:creationId xmlns:p14="http://schemas.microsoft.com/office/powerpoint/2010/main" val="11411814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1361C5DA-D174-49E8-B650-2DA19FD3398E}" type="datetimeFigureOut">
              <a:rPr lang="en-US" smtClean="0"/>
              <a:t>11/1/2023</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599970A2-9FDC-4306-9E39-0991DD19A312}" type="slidenum">
              <a:rPr lang="en-US" smtClean="0"/>
              <a:t>‹#›</a:t>
            </a:fld>
            <a:endParaRPr lang="en-US"/>
          </a:p>
        </p:txBody>
      </p:sp>
    </p:spTree>
    <p:extLst>
      <p:ext uri="{BB962C8B-B14F-4D97-AF65-F5344CB8AC3E}">
        <p14:creationId xmlns:p14="http://schemas.microsoft.com/office/powerpoint/2010/main" val="1940089684"/>
      </p:ext>
    </p:extLst>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C40B9-6395-42E2-A527-15FAC81484E4}"/>
              </a:ext>
            </a:extLst>
          </p:cNvPr>
          <p:cNvSpPr>
            <a:spLocks noGrp="1"/>
          </p:cNvSpPr>
          <p:nvPr>
            <p:ph type="ctrTitle"/>
          </p:nvPr>
        </p:nvSpPr>
        <p:spPr/>
        <p:txBody>
          <a:bodyPr/>
          <a:lstStyle/>
          <a:p>
            <a:r>
              <a:rPr lang="en-IN" dirty="0"/>
              <a:t>BIG DATA ANALYSIS WITH IBM CLOUD DATABASE</a:t>
            </a:r>
            <a:endParaRPr lang="en-US" dirty="0"/>
          </a:p>
        </p:txBody>
      </p:sp>
      <p:sp>
        <p:nvSpPr>
          <p:cNvPr id="3" name="Subtitle 2">
            <a:extLst>
              <a:ext uri="{FF2B5EF4-FFF2-40B4-BE49-F238E27FC236}">
                <a16:creationId xmlns:a16="http://schemas.microsoft.com/office/drawing/2014/main" id="{7D9C8EFD-2D95-49AF-B7BE-5F8698D8258C}"/>
              </a:ext>
            </a:extLst>
          </p:cNvPr>
          <p:cNvSpPr>
            <a:spLocks noGrp="1"/>
          </p:cNvSpPr>
          <p:nvPr>
            <p:ph type="subTitle" idx="1"/>
          </p:nvPr>
        </p:nvSpPr>
        <p:spPr/>
        <p:txBody>
          <a:bodyPr>
            <a:noAutofit/>
          </a:bodyPr>
          <a:lstStyle/>
          <a:p>
            <a:r>
              <a:rPr lang="en-IN" sz="2800" dirty="0"/>
              <a:t>PHASE 5: PROJECT DOCUMENTATION AND SUBMISSION</a:t>
            </a:r>
            <a:endParaRPr lang="en-US" sz="2800" dirty="0"/>
          </a:p>
        </p:txBody>
      </p:sp>
    </p:spTree>
    <p:extLst>
      <p:ext uri="{BB962C8B-B14F-4D97-AF65-F5344CB8AC3E}">
        <p14:creationId xmlns:p14="http://schemas.microsoft.com/office/powerpoint/2010/main" val="32038998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4B1B39-5129-4BFB-B2F2-A49D62BFFE0D}"/>
              </a:ext>
            </a:extLst>
          </p:cNvPr>
          <p:cNvSpPr>
            <a:spLocks noGrp="1"/>
          </p:cNvSpPr>
          <p:nvPr>
            <p:ph type="title"/>
          </p:nvPr>
        </p:nvSpPr>
        <p:spPr/>
        <p:txBody>
          <a:bodyPr/>
          <a:lstStyle/>
          <a:p>
            <a:r>
              <a:rPr lang="en-US" dirty="0"/>
              <a:t>Objective :. </a:t>
            </a:r>
          </a:p>
        </p:txBody>
      </p:sp>
      <p:sp>
        <p:nvSpPr>
          <p:cNvPr id="3" name="Content Placeholder 2">
            <a:extLst>
              <a:ext uri="{FF2B5EF4-FFF2-40B4-BE49-F238E27FC236}">
                <a16:creationId xmlns:a16="http://schemas.microsoft.com/office/drawing/2014/main" id="{440BBECD-3A3B-4925-BC10-BED6CC3807FB}"/>
              </a:ext>
            </a:extLst>
          </p:cNvPr>
          <p:cNvSpPr>
            <a:spLocks noGrp="1"/>
          </p:cNvSpPr>
          <p:nvPr>
            <p:ph idx="1"/>
          </p:nvPr>
        </p:nvSpPr>
        <p:spPr/>
        <p:txBody>
          <a:bodyPr/>
          <a:lstStyle/>
          <a:p>
            <a:r>
              <a:rPr lang="en-US" dirty="0"/>
              <a:t>The project involves delving into big data analysis using IBM Cloud Databases. The objective is to extract valuable insights from extensive datasets, ranging from climate trends to social patterns. The project includes designing the analysis process, setting up IBM Cloud Databases, performing data analysis, and visualizing the results for business intelligence</a:t>
            </a:r>
          </a:p>
        </p:txBody>
      </p:sp>
    </p:spTree>
    <p:extLst>
      <p:ext uri="{BB962C8B-B14F-4D97-AF65-F5344CB8AC3E}">
        <p14:creationId xmlns:p14="http://schemas.microsoft.com/office/powerpoint/2010/main" val="35007362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F185C1-D4C6-4728-B61A-B572F031B12C}"/>
              </a:ext>
            </a:extLst>
          </p:cNvPr>
          <p:cNvSpPr>
            <a:spLocks noGrp="1"/>
          </p:cNvSpPr>
          <p:nvPr>
            <p:ph type="title"/>
          </p:nvPr>
        </p:nvSpPr>
        <p:spPr/>
        <p:txBody>
          <a:bodyPr/>
          <a:lstStyle/>
          <a:p>
            <a:r>
              <a:rPr lang="en-IN" dirty="0"/>
              <a:t>DESIGN THINKING PROCESS</a:t>
            </a:r>
            <a:endParaRPr lang="en-US" dirty="0"/>
          </a:p>
        </p:txBody>
      </p:sp>
      <p:sp>
        <p:nvSpPr>
          <p:cNvPr id="3" name="Content Placeholder 2">
            <a:extLst>
              <a:ext uri="{FF2B5EF4-FFF2-40B4-BE49-F238E27FC236}">
                <a16:creationId xmlns:a16="http://schemas.microsoft.com/office/drawing/2014/main" id="{C1F2D78E-3694-4877-AEC6-36A23AF71F38}"/>
              </a:ext>
            </a:extLst>
          </p:cNvPr>
          <p:cNvSpPr>
            <a:spLocks noGrp="1"/>
          </p:cNvSpPr>
          <p:nvPr>
            <p:ph idx="1"/>
          </p:nvPr>
        </p:nvSpPr>
        <p:spPr/>
        <p:txBody>
          <a:bodyPr>
            <a:noAutofit/>
          </a:bodyPr>
          <a:lstStyle/>
          <a:p>
            <a:pPr marL="0" indent="0">
              <a:buNone/>
            </a:pPr>
            <a:r>
              <a:rPr lang="en-US" sz="1400" dirty="0"/>
              <a:t>Empathize</a:t>
            </a:r>
          </a:p>
          <a:p>
            <a:pPr marL="0" indent="0">
              <a:buNone/>
            </a:pPr>
            <a:r>
              <a:rPr lang="en-US" sz="1400" dirty="0"/>
              <a:t> Define.</a:t>
            </a:r>
          </a:p>
          <a:p>
            <a:pPr marL="0" indent="0">
              <a:buNone/>
            </a:pPr>
            <a:r>
              <a:rPr lang="en-US" sz="1400" dirty="0"/>
              <a:t> Ideate</a:t>
            </a:r>
          </a:p>
          <a:p>
            <a:pPr marL="0" indent="0">
              <a:buNone/>
            </a:pPr>
            <a:r>
              <a:rPr lang="en-US" sz="1400" dirty="0"/>
              <a:t> Prototype</a:t>
            </a:r>
          </a:p>
          <a:p>
            <a:pPr marL="0" indent="0">
              <a:buNone/>
            </a:pPr>
            <a:r>
              <a:rPr lang="en-US" sz="1400" dirty="0"/>
              <a:t>Test</a:t>
            </a:r>
          </a:p>
          <a:p>
            <a:pPr marL="0" indent="0">
              <a:buNone/>
            </a:pPr>
            <a:r>
              <a:rPr lang="en-US" sz="1400" dirty="0"/>
              <a:t>Implement</a:t>
            </a:r>
          </a:p>
          <a:p>
            <a:pPr marL="0" indent="0">
              <a:buNone/>
            </a:pPr>
            <a:r>
              <a:rPr lang="en-US" sz="1400" dirty="0"/>
              <a:t>Iterate</a:t>
            </a:r>
          </a:p>
          <a:p>
            <a:pPr marL="0" indent="0">
              <a:buNone/>
            </a:pPr>
            <a:r>
              <a:rPr lang="en-US" sz="1400" dirty="0"/>
              <a:t>Visualize</a:t>
            </a:r>
          </a:p>
          <a:p>
            <a:pPr marL="0" indent="0">
              <a:buNone/>
            </a:pPr>
            <a:r>
              <a:rPr lang="en-US" sz="1400" dirty="0"/>
              <a:t>Communicate</a:t>
            </a:r>
          </a:p>
          <a:p>
            <a:pPr marL="0" indent="0">
              <a:buNone/>
            </a:pPr>
            <a:r>
              <a:rPr lang="en-US" sz="1400" dirty="0"/>
              <a:t>Scale</a:t>
            </a:r>
          </a:p>
          <a:p>
            <a:pPr marL="0" indent="0">
              <a:buNone/>
            </a:pPr>
            <a:r>
              <a:rPr lang="en-US" sz="1400" dirty="0"/>
              <a:t>Maintain a focus on user-centered design and the ultimate goal of delivering valuable insights to your stakeholders. Collaboration and feedback loops with stakeholders and domain experts are crucial to ensure that the analysis aligns with real-world needs and produces actionable insights. Design thinking encourages flexibility and adaptability, which are essential when working with big data and complex analysis tasks</a:t>
            </a:r>
          </a:p>
        </p:txBody>
      </p:sp>
    </p:spTree>
    <p:extLst>
      <p:ext uri="{BB962C8B-B14F-4D97-AF65-F5344CB8AC3E}">
        <p14:creationId xmlns:p14="http://schemas.microsoft.com/office/powerpoint/2010/main" val="41701780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A83567-0259-4586-8ED0-0C79CA81822C}"/>
              </a:ext>
            </a:extLst>
          </p:cNvPr>
          <p:cNvSpPr>
            <a:spLocks noGrp="1"/>
          </p:cNvSpPr>
          <p:nvPr>
            <p:ph type="title"/>
          </p:nvPr>
        </p:nvSpPr>
        <p:spPr/>
        <p:txBody>
          <a:bodyPr/>
          <a:lstStyle/>
          <a:p>
            <a:r>
              <a:rPr lang="en-US" dirty="0"/>
              <a:t>DEVELOPMENT PHASE</a:t>
            </a:r>
          </a:p>
        </p:txBody>
      </p:sp>
      <p:sp>
        <p:nvSpPr>
          <p:cNvPr id="3" name="Content Placeholder 2">
            <a:extLst>
              <a:ext uri="{FF2B5EF4-FFF2-40B4-BE49-F238E27FC236}">
                <a16:creationId xmlns:a16="http://schemas.microsoft.com/office/drawing/2014/main" id="{C0B98FD0-57CB-4202-B616-4CF7119DA51B}"/>
              </a:ext>
            </a:extLst>
          </p:cNvPr>
          <p:cNvSpPr>
            <a:spLocks noGrp="1"/>
          </p:cNvSpPr>
          <p:nvPr>
            <p:ph idx="1"/>
          </p:nvPr>
        </p:nvSpPr>
        <p:spPr/>
        <p:txBody>
          <a:bodyPr>
            <a:normAutofit fontScale="92500" lnSpcReduction="10000"/>
          </a:bodyPr>
          <a:lstStyle/>
          <a:p>
            <a:r>
              <a:rPr lang="en-US" sz="3000" dirty="0"/>
              <a:t>Selected dataset :</a:t>
            </a:r>
          </a:p>
          <a:p>
            <a:r>
              <a:rPr lang="en-US" sz="2200" dirty="0"/>
              <a:t>In order to fully understand the impact of </a:t>
            </a:r>
            <a:r>
              <a:rPr lang="en-US" sz="2200" dirty="0" err="1"/>
              <a:t>dimate</a:t>
            </a:r>
            <a:r>
              <a:rPr lang="en-US" sz="2200" dirty="0"/>
              <a:t> change on our planet, we must first gather and analyze large amounts of data. This data can come from a variety of sources, including satellite imagery, weather stations, and ocean buoys. By collecting and analyzing this data, scientists can identify trends and patterns that help us better understand the complex systems at play. But data alone is not enough. We must also have the tools and expertise to interpret and make sense of this data. This is where IBM Cloud Databases come in. With their powerful analytical capabilities, they allow us to process and analyze massive amounts of data with ease. This enables us to make more accurate predictions and develop more effective strategies for addressing climate change</a:t>
            </a:r>
            <a:r>
              <a:rPr lang="en-US" dirty="0"/>
              <a:t>.</a:t>
            </a:r>
          </a:p>
        </p:txBody>
      </p:sp>
    </p:spTree>
    <p:extLst>
      <p:ext uri="{BB962C8B-B14F-4D97-AF65-F5344CB8AC3E}">
        <p14:creationId xmlns:p14="http://schemas.microsoft.com/office/powerpoint/2010/main" val="34435968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E1DC9-9EEC-4584-99E1-CE3542F75540}"/>
              </a:ext>
            </a:extLst>
          </p:cNvPr>
          <p:cNvSpPr>
            <a:spLocks noGrp="1"/>
          </p:cNvSpPr>
          <p:nvPr>
            <p:ph type="title"/>
          </p:nvPr>
        </p:nvSpPr>
        <p:spPr>
          <a:xfrm>
            <a:off x="874220" y="770218"/>
            <a:ext cx="9404723" cy="1400530"/>
          </a:xfrm>
        </p:spPr>
        <p:txBody>
          <a:bodyPr>
            <a:normAutofit/>
          </a:bodyPr>
          <a:lstStyle/>
          <a:p>
            <a:r>
              <a:rPr lang="en-US" sz="3600" dirty="0"/>
              <a:t>Database setup :</a:t>
            </a:r>
            <a:br>
              <a:rPr lang="en-US" sz="3600" dirty="0"/>
            </a:br>
            <a:endParaRPr lang="en-US" sz="3600" dirty="0"/>
          </a:p>
        </p:txBody>
      </p:sp>
      <p:sp>
        <p:nvSpPr>
          <p:cNvPr id="3" name="Content Placeholder 2">
            <a:extLst>
              <a:ext uri="{FF2B5EF4-FFF2-40B4-BE49-F238E27FC236}">
                <a16:creationId xmlns:a16="http://schemas.microsoft.com/office/drawing/2014/main" id="{67D32F45-99AB-4A78-8DB4-D74BDF102BCE}"/>
              </a:ext>
            </a:extLst>
          </p:cNvPr>
          <p:cNvSpPr>
            <a:spLocks noGrp="1"/>
          </p:cNvSpPr>
          <p:nvPr>
            <p:ph idx="1"/>
          </p:nvPr>
        </p:nvSpPr>
        <p:spPr/>
        <p:txBody>
          <a:bodyPr>
            <a:normAutofit fontScale="77500" lnSpcReduction="20000"/>
          </a:bodyPr>
          <a:lstStyle/>
          <a:p>
            <a:r>
              <a:rPr lang="en-US" dirty="0"/>
              <a:t>IBM Cloud Databases are a game-changer in the field of climate change analysis. With its powerful tools and capabilities, it allows researchers and scientists to collect, store, and analyze large amounts of data efficiently. This means that we can now have a better understanding of the impact of climate change on our planet and make informed decisions to mitigate its effect s. Not only does IBM Cloud Databases provide an efficient way to manage data, but it also offers advanced analytics and visualization tools. These tools enable us to identify trends, patterns, and anomalies in the data and create visualizations that help us communicate complex information in an easy-to-understand format. With IBM Cloud Databases, we can turn data into actionable insights that can drive positive change.</a:t>
            </a:r>
          </a:p>
          <a:p>
            <a:r>
              <a:rPr lang="en-US" dirty="0"/>
              <a:t>IBM Cloud Databases provide a powerful tool for collecting and storing climate change data. With its scalable architecture, it is capable of handling large amounts of data from various sources, such as satellites, weather stations, and ground sensors. This data can then be organized and stored in a way that makes it easy to search and retrieve for analysis.</a:t>
            </a:r>
          </a:p>
          <a:p>
            <a:r>
              <a:rPr lang="en-US" dirty="0"/>
              <a:t>By using IBM Cloud Databases for data collection, researchers can have confidence in the accuracy and reliability of their data. The platform's security features ensure that the data is protected and only accessible by authorized users.</a:t>
            </a:r>
          </a:p>
          <a:p>
            <a:endParaRPr lang="en-US" dirty="0"/>
          </a:p>
        </p:txBody>
      </p:sp>
    </p:spTree>
    <p:extLst>
      <p:ext uri="{BB962C8B-B14F-4D97-AF65-F5344CB8AC3E}">
        <p14:creationId xmlns:p14="http://schemas.microsoft.com/office/powerpoint/2010/main" val="5601550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95841C-D5E7-4518-B0A5-7613EC101FA9}"/>
              </a:ext>
            </a:extLst>
          </p:cNvPr>
          <p:cNvSpPr>
            <a:spLocks noGrp="1"/>
          </p:cNvSpPr>
          <p:nvPr>
            <p:ph type="title"/>
          </p:nvPr>
        </p:nvSpPr>
        <p:spPr/>
        <p:txBody>
          <a:bodyPr>
            <a:normAutofit/>
          </a:bodyPr>
          <a:lstStyle/>
          <a:p>
            <a:r>
              <a:rPr lang="en-US" sz="2800" dirty="0"/>
              <a:t>Analysis Techniques :</a:t>
            </a:r>
          </a:p>
        </p:txBody>
      </p:sp>
      <p:sp>
        <p:nvSpPr>
          <p:cNvPr id="3" name="Content Placeholder 2">
            <a:extLst>
              <a:ext uri="{FF2B5EF4-FFF2-40B4-BE49-F238E27FC236}">
                <a16:creationId xmlns:a16="http://schemas.microsoft.com/office/drawing/2014/main" id="{989D6140-352B-4281-B41A-30EFC319BABE}"/>
              </a:ext>
            </a:extLst>
          </p:cNvPr>
          <p:cNvSpPr>
            <a:spLocks noGrp="1"/>
          </p:cNvSpPr>
          <p:nvPr>
            <p:ph idx="1"/>
          </p:nvPr>
        </p:nvSpPr>
        <p:spPr/>
        <p:txBody>
          <a:bodyPr>
            <a:normAutofit fontScale="62500" lnSpcReduction="20000"/>
          </a:bodyPr>
          <a:lstStyle/>
          <a:p>
            <a:r>
              <a:rPr lang="en-US" dirty="0"/>
              <a:t>Depending on the nature of your dataset and specific objectives, consider various Advanced analysis techniques:</a:t>
            </a:r>
          </a:p>
          <a:p>
            <a:r>
              <a:rPr lang="en-US" dirty="0"/>
              <a:t>Machine Learning Algorithms :Use supervised or unsupervised machine learning algorithms like decision trees, random forests, support vector machines, or clustering algorithms for predictive modeling or pattern recognition.</a:t>
            </a:r>
          </a:p>
          <a:p>
            <a:r>
              <a:rPr lang="en-US" dirty="0"/>
              <a:t>Time Series Analysis: If your data involves time-based data points, use time series analysis techniques to identify trends, seasonality, and forecast future values.</a:t>
            </a:r>
          </a:p>
          <a:p>
            <a:r>
              <a:rPr lang="en-US" dirty="0"/>
              <a:t>Sentiment Analysis : Apply natural language processing techniques to extract sentiment from text data, useful for social media or customer reviews analysis.</a:t>
            </a:r>
          </a:p>
          <a:p>
            <a:r>
              <a:rPr lang="en-US" dirty="0"/>
              <a:t>2. Data Preprocessing : Ensure your data is prepared for analysis, which includes data cleaning, feature engineering, and data transformation. This step is crucial for the success of advanced analytics.</a:t>
            </a:r>
          </a:p>
          <a:p>
            <a:r>
              <a:rPr lang="en-US" dirty="0"/>
              <a:t>3. Machine Learning Model </a:t>
            </a:r>
            <a:r>
              <a:rPr lang="en-US" dirty="0" err="1"/>
              <a:t>Development:If</a:t>
            </a:r>
            <a:r>
              <a:rPr lang="en-US" dirty="0"/>
              <a:t> you're using machine learning, split your dataset into training and testing sets, train various models, and evaluate their performance through metrics such as accuracy, precision, recall, and F1-score.</a:t>
            </a:r>
          </a:p>
          <a:p>
            <a:r>
              <a:rPr lang="en-US" dirty="0"/>
              <a:t>4. Time Series </a:t>
            </a:r>
            <a:r>
              <a:rPr lang="en-US" dirty="0" err="1"/>
              <a:t>Analysis:If</a:t>
            </a:r>
            <a:r>
              <a:rPr lang="en-US" dirty="0"/>
              <a:t> you're working with time series data, perform decomposition to separate the time series into trend, seasonality, and residual components. Then, use forecasting techniques like ARIMA or LSTM neural networks to make predictions.</a:t>
            </a:r>
          </a:p>
          <a:p>
            <a:r>
              <a:rPr lang="en-US" dirty="0"/>
              <a:t>5. Sentiment </a:t>
            </a:r>
            <a:r>
              <a:rPr lang="en-US" dirty="0" err="1"/>
              <a:t>Analysis:For</a:t>
            </a:r>
            <a:r>
              <a:rPr lang="en-US" dirty="0"/>
              <a:t> sentiment analysis, tokenize and preprocess text data, then employ NLP libraries like NLTK or spacy for feature extraction and sentiment classification</a:t>
            </a:r>
          </a:p>
        </p:txBody>
      </p:sp>
    </p:spTree>
    <p:extLst>
      <p:ext uri="{BB962C8B-B14F-4D97-AF65-F5344CB8AC3E}">
        <p14:creationId xmlns:p14="http://schemas.microsoft.com/office/powerpoint/2010/main" val="42843453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FE4BA-D82E-44F9-9F18-CDEF021D946B}"/>
              </a:ext>
            </a:extLst>
          </p:cNvPr>
          <p:cNvSpPr>
            <a:spLocks noGrp="1"/>
          </p:cNvSpPr>
          <p:nvPr>
            <p:ph type="title"/>
          </p:nvPr>
        </p:nvSpPr>
        <p:spPr/>
        <p:txBody>
          <a:bodyPr>
            <a:normAutofit/>
          </a:bodyPr>
          <a:lstStyle/>
          <a:p>
            <a:r>
              <a:rPr lang="en-US" sz="2800" dirty="0"/>
              <a:t>Visualization Methods </a:t>
            </a:r>
          </a:p>
        </p:txBody>
      </p:sp>
      <p:sp>
        <p:nvSpPr>
          <p:cNvPr id="3" name="Content Placeholder 2">
            <a:extLst>
              <a:ext uri="{FF2B5EF4-FFF2-40B4-BE49-F238E27FC236}">
                <a16:creationId xmlns:a16="http://schemas.microsoft.com/office/drawing/2014/main" id="{3DCD6C29-9A3D-42C7-8447-56ACB8F281F6}"/>
              </a:ext>
            </a:extLst>
          </p:cNvPr>
          <p:cNvSpPr>
            <a:spLocks noGrp="1"/>
          </p:cNvSpPr>
          <p:nvPr>
            <p:ph idx="1"/>
          </p:nvPr>
        </p:nvSpPr>
        <p:spPr/>
        <p:txBody>
          <a:bodyPr>
            <a:normAutofit fontScale="70000" lnSpcReduction="20000"/>
          </a:bodyPr>
          <a:lstStyle/>
          <a:p>
            <a:r>
              <a:rPr lang="en-US" dirty="0"/>
              <a:t>Use visualization libraries like Matplotlib, </a:t>
            </a:r>
            <a:r>
              <a:rPr lang="en-US" dirty="0" err="1"/>
              <a:t>Plotly</a:t>
            </a:r>
            <a:r>
              <a:rPr lang="en-US" dirty="0"/>
              <a:t>, or IBM Watson Studio for showcasing the analysis results. Here are some examples of the types of visualizations you can create:</a:t>
            </a:r>
          </a:p>
          <a:p>
            <a:r>
              <a:rPr lang="en-US" dirty="0"/>
              <a:t>Bar Charts and Pie Charts: For showing Scatter Plots: To explore relationships between variables or clusters</a:t>
            </a:r>
          </a:p>
          <a:p>
            <a:r>
              <a:rPr lang="en-US" dirty="0"/>
              <a:t>visualizing time series data and trends over time.</a:t>
            </a:r>
          </a:p>
          <a:p>
            <a:r>
              <a:rPr lang="en-US" dirty="0"/>
              <a:t>categorical data or proportions. Box Plots: To </a:t>
            </a:r>
            <a:r>
              <a:rPr lang="en-US" dirty="0" err="1"/>
              <a:t>visualizeLine</a:t>
            </a:r>
            <a:r>
              <a:rPr lang="en-US" dirty="0"/>
              <a:t> Charts: Ideal </a:t>
            </a:r>
            <a:r>
              <a:rPr lang="en-US" dirty="0" err="1"/>
              <a:t>fordata</a:t>
            </a:r>
            <a:r>
              <a:rPr lang="en-US" dirty="0"/>
              <a:t> distributions and identify outliers.</a:t>
            </a:r>
          </a:p>
          <a:p>
            <a:r>
              <a:rPr lang="en-US" dirty="0"/>
              <a:t>7. Interactive Dashboards : For a more dynamic and interactive representation of your analysis, consider building web-based dashboards using tools like Tableau, Power BI, or Dash by </a:t>
            </a:r>
            <a:r>
              <a:rPr lang="en-US" dirty="0" err="1"/>
              <a:t>Plotly</a:t>
            </a:r>
            <a:r>
              <a:rPr lang="en-US" dirty="0"/>
              <a:t>. Dashboards allow stakeholders to explore the data and insights in real time.</a:t>
            </a:r>
          </a:p>
          <a:p>
            <a:r>
              <a:rPr lang="en-US" dirty="0"/>
              <a:t>8. Documentation and Communication : Document your analysis process, including the steps taken, parameters used, and the rationale behind your decisions. Effective communication is crucial </a:t>
            </a:r>
            <a:r>
              <a:rPr lang="en-US" dirty="0" err="1"/>
              <a:t>forsharing</a:t>
            </a:r>
            <a:r>
              <a:rPr lang="en-US" dirty="0"/>
              <a:t> insights and findings with your team or stakeholders.</a:t>
            </a:r>
          </a:p>
          <a:p>
            <a:r>
              <a:rPr lang="en-US" dirty="0"/>
              <a:t>9. Iterate and Refine : Big data analysis is often an iterative process. Analyze the results, gather feedback, and refine your analysis to gain deeper insights or improve model performance.</a:t>
            </a:r>
          </a:p>
          <a:p>
            <a:r>
              <a:rPr lang="en-US" dirty="0"/>
              <a:t>10. Automate and Operationalize : If this analysis needs to be regularly updated or used in a production environment, consider automating the process and integrating it into your organization's systems</a:t>
            </a:r>
          </a:p>
        </p:txBody>
      </p:sp>
    </p:spTree>
    <p:extLst>
      <p:ext uri="{BB962C8B-B14F-4D97-AF65-F5344CB8AC3E}">
        <p14:creationId xmlns:p14="http://schemas.microsoft.com/office/powerpoint/2010/main" val="41384750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5E022-4337-421F-8B83-7A710587C281}"/>
              </a:ext>
            </a:extLst>
          </p:cNvPr>
          <p:cNvSpPr>
            <a:spLocks noGrp="1"/>
          </p:cNvSpPr>
          <p:nvPr>
            <p:ph type="title"/>
          </p:nvPr>
        </p:nvSpPr>
        <p:spPr>
          <a:xfrm>
            <a:off x="874220" y="224118"/>
            <a:ext cx="9404723" cy="1400530"/>
          </a:xfrm>
        </p:spPr>
        <p:txBody>
          <a:bodyPr/>
          <a:lstStyle/>
          <a:p>
            <a:r>
              <a:rPr lang="en-IN" sz="3600" dirty="0"/>
              <a:t>HOW THE ANALYSIS FINDING TRANSLATE IN TO VALUABLE BUSSINESS SIGHT</a:t>
            </a:r>
            <a:endParaRPr lang="en-US" sz="3600" dirty="0"/>
          </a:p>
        </p:txBody>
      </p:sp>
      <p:sp>
        <p:nvSpPr>
          <p:cNvPr id="3" name="Content Placeholder 2">
            <a:extLst>
              <a:ext uri="{FF2B5EF4-FFF2-40B4-BE49-F238E27FC236}">
                <a16:creationId xmlns:a16="http://schemas.microsoft.com/office/drawing/2014/main" id="{7F425AE9-6D1B-45DC-972A-D412811B2C1E}"/>
              </a:ext>
            </a:extLst>
          </p:cNvPr>
          <p:cNvSpPr>
            <a:spLocks noGrp="1"/>
          </p:cNvSpPr>
          <p:nvPr>
            <p:ph idx="1"/>
          </p:nvPr>
        </p:nvSpPr>
        <p:spPr/>
        <p:txBody>
          <a:bodyPr>
            <a:normAutofit fontScale="85000" lnSpcReduction="20000"/>
          </a:bodyPr>
          <a:lstStyle/>
          <a:p>
            <a:r>
              <a:rPr lang="en-US" dirty="0"/>
              <a:t>As we look towards the future of climate change analysis, it’s important to consider the role that technology will play in advancing our understanding of this critical issue. With the power of IBM Cloud Databases, we can collect and analyze vast amounts of data in real time, allowing us to identify patterns and trends that were previously impossible to detect. </a:t>
            </a:r>
          </a:p>
          <a:p>
            <a:r>
              <a:rPr lang="en-US" dirty="0"/>
              <a:t>From advanced machine learning algorithms to cutting-edge visualization tools, the future of climate change analysis is sure to be filled with innovation and discovery. And with IBM Cloud Databases at the forefront of this revolution, we can be confident that we are well-equipped to tackle the challenges that lie ahead .</a:t>
            </a:r>
          </a:p>
          <a:p>
            <a:r>
              <a:rPr lang="en-US" dirty="0"/>
              <a:t> Implementing machine learning algorithms for climate analysis requires significant computational resources and expertise. However, the potential benefits of more accurate predictions and anomaly detection make it a worthwhile investment. </a:t>
            </a:r>
          </a:p>
          <a:p>
            <a:r>
              <a:rPr lang="en-US" dirty="0"/>
              <a:t>In the future, we can expect to see more advanced machine learning techniques being used for climate analysis, leading to a better understanding of our changing climate.</a:t>
            </a:r>
          </a:p>
        </p:txBody>
      </p:sp>
    </p:spTree>
    <p:extLst>
      <p:ext uri="{BB962C8B-B14F-4D97-AF65-F5344CB8AC3E}">
        <p14:creationId xmlns:p14="http://schemas.microsoft.com/office/powerpoint/2010/main" val="187368067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28</TotalTime>
  <Words>1227</Words>
  <Application>Microsoft Office PowerPoint</Application>
  <PresentationFormat>Widescreen</PresentationFormat>
  <Paragraphs>46</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Century Gothic</vt:lpstr>
      <vt:lpstr>Wingdings 3</vt:lpstr>
      <vt:lpstr>Ion</vt:lpstr>
      <vt:lpstr>BIG DATA ANALYSIS WITH IBM CLOUD DATABASE</vt:lpstr>
      <vt:lpstr>Objective :. </vt:lpstr>
      <vt:lpstr>DESIGN THINKING PROCESS</vt:lpstr>
      <vt:lpstr>DEVELOPMENT PHASE</vt:lpstr>
      <vt:lpstr>Database setup : </vt:lpstr>
      <vt:lpstr>Analysis Techniques :</vt:lpstr>
      <vt:lpstr>Visualization Methods </vt:lpstr>
      <vt:lpstr>HOW THE ANALYSIS FINDING TRANSLATE IN TO VALUABLE BUSSINESS SIGHT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 DATA ANALYSIS WITH IBM CLOUD DATABASE</dc:title>
  <dc:creator>Rahul</dc:creator>
  <cp:lastModifiedBy>Rahul</cp:lastModifiedBy>
  <cp:revision>1</cp:revision>
  <dcterms:created xsi:type="dcterms:W3CDTF">2023-11-01T15:56:30Z</dcterms:created>
  <dcterms:modified xsi:type="dcterms:W3CDTF">2023-11-01T16:25:28Z</dcterms:modified>
</cp:coreProperties>
</file>