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256" r:id="rId2"/>
    <p:sldId id="257" r:id="rId3"/>
    <p:sldId id="280" r:id="rId4"/>
    <p:sldId id="281" r:id="rId5"/>
    <p:sldId id="288" r:id="rId6"/>
    <p:sldId id="258" r:id="rId7"/>
    <p:sldId id="259" r:id="rId8"/>
    <p:sldId id="260" r:id="rId9"/>
    <p:sldId id="261" r:id="rId10"/>
    <p:sldId id="262" r:id="rId11"/>
    <p:sldId id="263" r:id="rId12"/>
    <p:sldId id="264" r:id="rId13"/>
    <p:sldId id="267" r:id="rId14"/>
    <p:sldId id="266" r:id="rId15"/>
    <p:sldId id="268" r:id="rId16"/>
    <p:sldId id="269" r:id="rId17"/>
    <p:sldId id="271" r:id="rId18"/>
    <p:sldId id="285" r:id="rId19"/>
    <p:sldId id="286" r:id="rId20"/>
    <p:sldId id="289" r:id="rId21"/>
    <p:sldId id="284" r:id="rId22"/>
    <p:sldId id="272" r:id="rId23"/>
    <p:sldId id="273" r:id="rId24"/>
    <p:sldId id="275" r:id="rId25"/>
    <p:sldId id="276" r:id="rId26"/>
    <p:sldId id="277" r:id="rId27"/>
    <p:sldId id="278" r:id="rId28"/>
    <p:sldId id="279" r:id="rId29"/>
    <p:sldId id="290"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86473" autoAdjust="0"/>
  </p:normalViewPr>
  <p:slideViewPr>
    <p:cSldViewPr snapToGrid="0">
      <p:cViewPr varScale="1">
        <p:scale>
          <a:sx n="74" d="100"/>
          <a:sy n="74" d="100"/>
        </p:scale>
        <p:origin x="883"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CE49B-3760-4939-8381-2E35719BF016}" type="datetimeFigureOut">
              <a:rPr lang="en-US" smtClean="0"/>
              <a:t>6/13/2024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F700D-700B-4B17-88A3-5703466C6047}" type="slidenum">
              <a:rPr lang="en-US" smtClean="0"/>
              <a:t>‹#›</a:t>
            </a:fld>
            <a:endParaRPr lang="en-US"/>
          </a:p>
        </p:txBody>
      </p:sp>
    </p:spTree>
    <p:extLst>
      <p:ext uri="{BB962C8B-B14F-4D97-AF65-F5344CB8AC3E}">
        <p14:creationId xmlns:p14="http://schemas.microsoft.com/office/powerpoint/2010/main" val="2816426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F700D-700B-4B17-88A3-5703466C6047}" type="slidenum">
              <a:rPr lang="en-US" smtClean="0"/>
              <a:t>15</a:t>
            </a:fld>
            <a:endParaRPr lang="en-US"/>
          </a:p>
        </p:txBody>
      </p:sp>
    </p:spTree>
    <p:extLst>
      <p:ext uri="{BB962C8B-B14F-4D97-AF65-F5344CB8AC3E}">
        <p14:creationId xmlns:p14="http://schemas.microsoft.com/office/powerpoint/2010/main" val="104548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F700D-700B-4B17-88A3-5703466C6047}" type="slidenum">
              <a:rPr lang="en-US" smtClean="0"/>
              <a:t>16</a:t>
            </a:fld>
            <a:endParaRPr lang="en-US"/>
          </a:p>
        </p:txBody>
      </p:sp>
    </p:spTree>
    <p:extLst>
      <p:ext uri="{BB962C8B-B14F-4D97-AF65-F5344CB8AC3E}">
        <p14:creationId xmlns:p14="http://schemas.microsoft.com/office/powerpoint/2010/main" val="161908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F700D-700B-4B17-88A3-5703466C6047}" type="slidenum">
              <a:rPr lang="en-US" smtClean="0"/>
              <a:t>18</a:t>
            </a:fld>
            <a:endParaRPr lang="en-US"/>
          </a:p>
        </p:txBody>
      </p:sp>
    </p:spTree>
    <p:extLst>
      <p:ext uri="{BB962C8B-B14F-4D97-AF65-F5344CB8AC3E}">
        <p14:creationId xmlns:p14="http://schemas.microsoft.com/office/powerpoint/2010/main" val="394309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A68DFE-721D-4A67-A436-60B02A06E311}" type="slidenum">
              <a:rPr lang="en-US" smtClean="0"/>
              <a:t>30</a:t>
            </a:fld>
            <a:endParaRPr lang="en-US"/>
          </a:p>
        </p:txBody>
      </p:sp>
    </p:spTree>
    <p:extLst>
      <p:ext uri="{BB962C8B-B14F-4D97-AF65-F5344CB8AC3E}">
        <p14:creationId xmlns:p14="http://schemas.microsoft.com/office/powerpoint/2010/main" val="88666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54BA8B0-6DAF-4B83-B678-92A91F7F9970}" type="datetimeFigureOut">
              <a:rPr lang="en-US" smtClean="0"/>
              <a:t>6/13/2024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9381204-0C9E-4CD9-BAD2-B0259FB33BC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0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4BA8B0-6DAF-4B83-B678-92A91F7F9970}"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81204-0C9E-4CD9-BAD2-B0259FB33BCC}" type="slidenum">
              <a:rPr lang="en-US" smtClean="0"/>
              <a:t>‹#›</a:t>
            </a:fld>
            <a:endParaRPr lang="en-US"/>
          </a:p>
        </p:txBody>
      </p:sp>
    </p:spTree>
    <p:extLst>
      <p:ext uri="{BB962C8B-B14F-4D97-AF65-F5344CB8AC3E}">
        <p14:creationId xmlns:p14="http://schemas.microsoft.com/office/powerpoint/2010/main" val="232747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4BA8B0-6DAF-4B83-B678-92A91F7F9970}"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81204-0C9E-4CD9-BAD2-B0259FB33BCC}" type="slidenum">
              <a:rPr lang="en-US" smtClean="0"/>
              <a:t>‹#›</a:t>
            </a:fld>
            <a:endParaRPr lang="en-US"/>
          </a:p>
        </p:txBody>
      </p:sp>
    </p:spTree>
    <p:extLst>
      <p:ext uri="{BB962C8B-B14F-4D97-AF65-F5344CB8AC3E}">
        <p14:creationId xmlns:p14="http://schemas.microsoft.com/office/powerpoint/2010/main" val="283709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4BA8B0-6DAF-4B83-B678-92A91F7F9970}"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81204-0C9E-4CD9-BAD2-B0259FB33BCC}" type="slidenum">
              <a:rPr lang="en-US" smtClean="0"/>
              <a:t>‹#›</a:t>
            </a:fld>
            <a:endParaRPr lang="en-US"/>
          </a:p>
        </p:txBody>
      </p:sp>
    </p:spTree>
    <p:extLst>
      <p:ext uri="{BB962C8B-B14F-4D97-AF65-F5344CB8AC3E}">
        <p14:creationId xmlns:p14="http://schemas.microsoft.com/office/powerpoint/2010/main" val="9770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4BA8B0-6DAF-4B83-B678-92A91F7F9970}"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81204-0C9E-4CD9-BAD2-B0259FB33BC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46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4BA8B0-6DAF-4B83-B678-92A91F7F9970}"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81204-0C9E-4CD9-BAD2-B0259FB33BCC}" type="slidenum">
              <a:rPr lang="en-US" smtClean="0"/>
              <a:t>‹#›</a:t>
            </a:fld>
            <a:endParaRPr lang="en-US"/>
          </a:p>
        </p:txBody>
      </p:sp>
    </p:spTree>
    <p:extLst>
      <p:ext uri="{BB962C8B-B14F-4D97-AF65-F5344CB8AC3E}">
        <p14:creationId xmlns:p14="http://schemas.microsoft.com/office/powerpoint/2010/main" val="25463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4BA8B0-6DAF-4B83-B678-92A91F7F9970}"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381204-0C9E-4CD9-BAD2-B0259FB33BCC}" type="slidenum">
              <a:rPr lang="en-US" smtClean="0"/>
              <a:t>‹#›</a:t>
            </a:fld>
            <a:endParaRPr lang="en-US"/>
          </a:p>
        </p:txBody>
      </p:sp>
    </p:spTree>
    <p:extLst>
      <p:ext uri="{BB962C8B-B14F-4D97-AF65-F5344CB8AC3E}">
        <p14:creationId xmlns:p14="http://schemas.microsoft.com/office/powerpoint/2010/main" val="93457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4BA8B0-6DAF-4B83-B678-92A91F7F9970}"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381204-0C9E-4CD9-BAD2-B0259FB33BCC}" type="slidenum">
              <a:rPr lang="en-US" smtClean="0"/>
              <a:t>‹#›</a:t>
            </a:fld>
            <a:endParaRPr lang="en-US"/>
          </a:p>
        </p:txBody>
      </p:sp>
    </p:spTree>
    <p:extLst>
      <p:ext uri="{BB962C8B-B14F-4D97-AF65-F5344CB8AC3E}">
        <p14:creationId xmlns:p14="http://schemas.microsoft.com/office/powerpoint/2010/main" val="302639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BA8B0-6DAF-4B83-B678-92A91F7F9970}"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381204-0C9E-4CD9-BAD2-B0259FB33BCC}" type="slidenum">
              <a:rPr lang="en-US" smtClean="0"/>
              <a:t>‹#›</a:t>
            </a:fld>
            <a:endParaRPr lang="en-US"/>
          </a:p>
        </p:txBody>
      </p:sp>
    </p:spTree>
    <p:extLst>
      <p:ext uri="{BB962C8B-B14F-4D97-AF65-F5344CB8AC3E}">
        <p14:creationId xmlns:p14="http://schemas.microsoft.com/office/powerpoint/2010/main" val="290838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4BA8B0-6DAF-4B83-B678-92A91F7F9970}"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81204-0C9E-4CD9-BAD2-B0259FB33BCC}" type="slidenum">
              <a:rPr lang="en-US" smtClean="0"/>
              <a:t>‹#›</a:t>
            </a:fld>
            <a:endParaRPr lang="en-US"/>
          </a:p>
        </p:txBody>
      </p:sp>
    </p:spTree>
    <p:extLst>
      <p:ext uri="{BB962C8B-B14F-4D97-AF65-F5344CB8AC3E}">
        <p14:creationId xmlns:p14="http://schemas.microsoft.com/office/powerpoint/2010/main" val="359131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4BA8B0-6DAF-4B83-B678-92A91F7F9970}"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81204-0C9E-4CD9-BAD2-B0259FB33BCC}" type="slidenum">
              <a:rPr lang="en-US" smtClean="0"/>
              <a:t>‹#›</a:t>
            </a:fld>
            <a:endParaRPr lang="en-US"/>
          </a:p>
        </p:txBody>
      </p:sp>
    </p:spTree>
    <p:extLst>
      <p:ext uri="{BB962C8B-B14F-4D97-AF65-F5344CB8AC3E}">
        <p14:creationId xmlns:p14="http://schemas.microsoft.com/office/powerpoint/2010/main" val="411546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54BA8B0-6DAF-4B83-B678-92A91F7F9970}" type="datetimeFigureOut">
              <a:rPr lang="en-US" smtClean="0"/>
              <a:t>6/13/2024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9381204-0C9E-4CD9-BAD2-B0259FB33BCC}" type="slidenum">
              <a:rPr lang="en-US" smtClean="0"/>
              <a:t>‹#›</a:t>
            </a:fld>
            <a:endParaRPr lang="en-US"/>
          </a:p>
        </p:txBody>
      </p:sp>
    </p:spTree>
    <p:extLst>
      <p:ext uri="{BB962C8B-B14F-4D97-AF65-F5344CB8AC3E}">
        <p14:creationId xmlns:p14="http://schemas.microsoft.com/office/powerpoint/2010/main" val="26020414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2" descr="Power BI Logo | Information Technology ...">
            <a:extLst>
              <a:ext uri="{FF2B5EF4-FFF2-40B4-BE49-F238E27FC236}">
                <a16:creationId xmlns:a16="http://schemas.microsoft.com/office/drawing/2014/main" id="{110967BE-75FA-7E60-1FE7-285321DB1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943993"/>
            <a:ext cx="3108093"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F1C56066-773F-4450-6F49-07215A0E9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22" y="2929039"/>
            <a:ext cx="2977532"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697E7590-E429-4E48-BF18-59A9B052A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382" y="2972275"/>
            <a:ext cx="1863081"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3C153AC-E91F-2AA4-60BF-BAF4B1929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5517" y="2972275"/>
            <a:ext cx="3199019" cy="12719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Subtitle 10">
            <a:extLst>
              <a:ext uri="{FF2B5EF4-FFF2-40B4-BE49-F238E27FC236}">
                <a16:creationId xmlns:a16="http://schemas.microsoft.com/office/drawing/2014/main" id="{B6B14A3E-F239-C597-90D5-331CB3C9A9A1}"/>
              </a:ext>
            </a:extLst>
          </p:cNvPr>
          <p:cNvSpPr>
            <a:spLocks noGrp="1"/>
          </p:cNvSpPr>
          <p:nvPr>
            <p:ph type="subTitle" idx="1"/>
          </p:nvPr>
        </p:nvSpPr>
        <p:spPr>
          <a:xfrm>
            <a:off x="1191056" y="801279"/>
            <a:ext cx="8989892" cy="1155880"/>
          </a:xfrm>
        </p:spPr>
        <p:txBody>
          <a:bodyPr>
            <a:normAutofit/>
          </a:bodyPr>
          <a:lstStyle/>
          <a:p>
            <a:r>
              <a:rPr lang="en-US" sz="6600" b="1" dirty="0">
                <a:solidFill>
                  <a:schemeClr val="tx1"/>
                </a:solidFill>
                <a:latin typeface="Algerian" panose="04020705040A02060702" pitchFamily="82" charset="0"/>
              </a:rPr>
              <a:t>HR ANALYTICS</a:t>
            </a:r>
          </a:p>
        </p:txBody>
      </p:sp>
    </p:spTree>
    <p:extLst>
      <p:ext uri="{BB962C8B-B14F-4D97-AF65-F5344CB8AC3E}">
        <p14:creationId xmlns:p14="http://schemas.microsoft.com/office/powerpoint/2010/main" val="2378814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79C15-67C2-CA69-7D2F-6790D2EE1393}"/>
              </a:ext>
            </a:extLst>
          </p:cNvPr>
          <p:cNvPicPr>
            <a:picLocks noChangeAspect="1"/>
          </p:cNvPicPr>
          <p:nvPr/>
        </p:nvPicPr>
        <p:blipFill>
          <a:blip r:embed="rId2"/>
          <a:stretch>
            <a:fillRect/>
          </a:stretch>
        </p:blipFill>
        <p:spPr>
          <a:xfrm>
            <a:off x="457200" y="335505"/>
            <a:ext cx="11385755" cy="6227091"/>
          </a:xfrm>
          <a:prstGeom prst="rect">
            <a:avLst/>
          </a:prstGeom>
        </p:spPr>
      </p:pic>
    </p:spTree>
    <p:extLst>
      <p:ext uri="{BB962C8B-B14F-4D97-AF65-F5344CB8AC3E}">
        <p14:creationId xmlns:p14="http://schemas.microsoft.com/office/powerpoint/2010/main" val="413204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TABLEAU</a:t>
            </a:r>
          </a:p>
        </p:txBody>
      </p:sp>
    </p:spTree>
    <p:extLst>
      <p:ext uri="{BB962C8B-B14F-4D97-AF65-F5344CB8AC3E}">
        <p14:creationId xmlns:p14="http://schemas.microsoft.com/office/powerpoint/2010/main" val="74712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D29CC7-266E-0000-62AD-2C3E0B841393}"/>
              </a:ext>
            </a:extLst>
          </p:cNvPr>
          <p:cNvSpPr>
            <a:spLocks noGrp="1"/>
          </p:cNvSpPr>
          <p:nvPr>
            <p:ph type="title"/>
          </p:nvPr>
        </p:nvSpPr>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DATA MODELLING</a:t>
            </a:r>
          </a:p>
        </p:txBody>
      </p:sp>
      <p:pic>
        <p:nvPicPr>
          <p:cNvPr id="16" name="Content Placeholder 15">
            <a:extLst>
              <a:ext uri="{FF2B5EF4-FFF2-40B4-BE49-F238E27FC236}">
                <a16:creationId xmlns:a16="http://schemas.microsoft.com/office/drawing/2014/main" id="{A6B47F5D-0818-9A03-A354-8DA5F4314C15}"/>
              </a:ext>
            </a:extLst>
          </p:cNvPr>
          <p:cNvPicPr>
            <a:picLocks noGrp="1" noChangeAspect="1"/>
          </p:cNvPicPr>
          <p:nvPr>
            <p:ph idx="1"/>
          </p:nvPr>
        </p:nvPicPr>
        <p:blipFill>
          <a:blip r:embed="rId2"/>
          <a:stretch>
            <a:fillRect/>
          </a:stretch>
        </p:blipFill>
        <p:spPr>
          <a:xfrm>
            <a:off x="723823" y="1965960"/>
            <a:ext cx="6182125" cy="1946173"/>
          </a:xfrm>
        </p:spPr>
      </p:pic>
      <p:pic>
        <p:nvPicPr>
          <p:cNvPr id="18" name="Picture 17">
            <a:extLst>
              <a:ext uri="{FF2B5EF4-FFF2-40B4-BE49-F238E27FC236}">
                <a16:creationId xmlns:a16="http://schemas.microsoft.com/office/drawing/2014/main" id="{0431CE61-FA26-E2E6-25EB-339188BC7FE6}"/>
              </a:ext>
            </a:extLst>
          </p:cNvPr>
          <p:cNvPicPr>
            <a:picLocks noChangeAspect="1"/>
          </p:cNvPicPr>
          <p:nvPr/>
        </p:nvPicPr>
        <p:blipFill>
          <a:blip r:embed="rId3"/>
          <a:stretch>
            <a:fillRect/>
          </a:stretch>
        </p:blipFill>
        <p:spPr>
          <a:xfrm>
            <a:off x="7267113" y="1535984"/>
            <a:ext cx="4304303" cy="4863964"/>
          </a:xfrm>
          <a:prstGeom prst="rect">
            <a:avLst/>
          </a:prstGeom>
        </p:spPr>
      </p:pic>
    </p:spTree>
    <p:extLst>
      <p:ext uri="{BB962C8B-B14F-4D97-AF65-F5344CB8AC3E}">
        <p14:creationId xmlns:p14="http://schemas.microsoft.com/office/powerpoint/2010/main" val="191950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5D74A0-CC5C-F70E-06A0-4F2ED976DBE2}"/>
              </a:ext>
            </a:extLst>
          </p:cNvPr>
          <p:cNvPicPr>
            <a:picLocks noChangeAspect="1"/>
          </p:cNvPicPr>
          <p:nvPr/>
        </p:nvPicPr>
        <p:blipFill>
          <a:blip r:embed="rId2"/>
          <a:stretch>
            <a:fillRect/>
          </a:stretch>
        </p:blipFill>
        <p:spPr>
          <a:xfrm>
            <a:off x="2302899" y="2052791"/>
            <a:ext cx="3448972" cy="4419794"/>
          </a:xfrm>
          <a:prstGeom prst="rect">
            <a:avLst/>
          </a:prstGeom>
        </p:spPr>
      </p:pic>
      <p:sp>
        <p:nvSpPr>
          <p:cNvPr id="10" name="Title 9">
            <a:extLst>
              <a:ext uri="{FF2B5EF4-FFF2-40B4-BE49-F238E27FC236}">
                <a16:creationId xmlns:a16="http://schemas.microsoft.com/office/drawing/2014/main" id="{0561CC8F-D0AF-3B55-B6B6-1709E85A543F}"/>
              </a:ext>
            </a:extLst>
          </p:cNvPr>
          <p:cNvSpPr>
            <a:spLocks noGrp="1"/>
          </p:cNvSpPr>
          <p:nvPr>
            <p:ph type="title"/>
          </p:nvPr>
        </p:nvSpPr>
        <p:spPr>
          <a:xfrm>
            <a:off x="235974" y="609600"/>
            <a:ext cx="11562736" cy="865239"/>
          </a:xfrm>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Average Hourly Rate of Male Research Scientist</a:t>
            </a:r>
          </a:p>
        </p:txBody>
      </p:sp>
      <p:pic>
        <p:nvPicPr>
          <p:cNvPr id="3" name="Picture 2">
            <a:extLst>
              <a:ext uri="{FF2B5EF4-FFF2-40B4-BE49-F238E27FC236}">
                <a16:creationId xmlns:a16="http://schemas.microsoft.com/office/drawing/2014/main" id="{63AFACC8-D778-4B3F-8B02-F5B6151E0338}"/>
              </a:ext>
            </a:extLst>
          </p:cNvPr>
          <p:cNvPicPr>
            <a:picLocks noChangeAspect="1"/>
          </p:cNvPicPr>
          <p:nvPr/>
        </p:nvPicPr>
        <p:blipFill>
          <a:blip r:embed="rId3"/>
          <a:stretch>
            <a:fillRect/>
          </a:stretch>
        </p:blipFill>
        <p:spPr>
          <a:xfrm>
            <a:off x="6886142" y="2757365"/>
            <a:ext cx="3753815" cy="1721117"/>
          </a:xfrm>
          <a:prstGeom prst="rect">
            <a:avLst/>
          </a:prstGeom>
        </p:spPr>
      </p:pic>
    </p:spTree>
    <p:extLst>
      <p:ext uri="{BB962C8B-B14F-4D97-AF65-F5344CB8AC3E}">
        <p14:creationId xmlns:p14="http://schemas.microsoft.com/office/powerpoint/2010/main" val="23760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A9A2C1-AB95-629B-F27F-02294FA37692}"/>
              </a:ext>
            </a:extLst>
          </p:cNvPr>
          <p:cNvPicPr>
            <a:picLocks noChangeAspect="1"/>
          </p:cNvPicPr>
          <p:nvPr/>
        </p:nvPicPr>
        <p:blipFill>
          <a:blip r:embed="rId2"/>
          <a:stretch>
            <a:fillRect/>
          </a:stretch>
        </p:blipFill>
        <p:spPr>
          <a:xfrm>
            <a:off x="516963" y="2047009"/>
            <a:ext cx="3697293" cy="3712768"/>
          </a:xfrm>
          <a:prstGeom prst="rect">
            <a:avLst/>
          </a:prstGeom>
        </p:spPr>
      </p:pic>
      <p:sp>
        <p:nvSpPr>
          <p:cNvPr id="6" name="Title 5">
            <a:extLst>
              <a:ext uri="{FF2B5EF4-FFF2-40B4-BE49-F238E27FC236}">
                <a16:creationId xmlns:a16="http://schemas.microsoft.com/office/drawing/2014/main" id="{CD1DE1AD-009A-5586-CCFD-3A2DD0BB906B}"/>
              </a:ext>
            </a:extLst>
          </p:cNvPr>
          <p:cNvSpPr>
            <a:spLocks noGrp="1"/>
          </p:cNvSpPr>
          <p:nvPr>
            <p:ph type="title" idx="4294967295"/>
          </p:nvPr>
        </p:nvSpPr>
        <p:spPr>
          <a:xfrm>
            <a:off x="0" y="609600"/>
            <a:ext cx="11666538" cy="954088"/>
          </a:xfrm>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Attrition Rate Vs Monthly Income Stats</a:t>
            </a:r>
          </a:p>
        </p:txBody>
      </p:sp>
      <p:pic>
        <p:nvPicPr>
          <p:cNvPr id="4" name="Picture 3">
            <a:extLst>
              <a:ext uri="{FF2B5EF4-FFF2-40B4-BE49-F238E27FC236}">
                <a16:creationId xmlns:a16="http://schemas.microsoft.com/office/drawing/2014/main" id="{EDDA89BD-A408-9D9A-EAD5-817AFD43F75B}"/>
              </a:ext>
            </a:extLst>
          </p:cNvPr>
          <p:cNvPicPr>
            <a:picLocks noChangeAspect="1"/>
          </p:cNvPicPr>
          <p:nvPr/>
        </p:nvPicPr>
        <p:blipFill>
          <a:blip r:embed="rId3"/>
          <a:stretch>
            <a:fillRect/>
          </a:stretch>
        </p:blipFill>
        <p:spPr>
          <a:xfrm>
            <a:off x="4488306" y="1922585"/>
            <a:ext cx="7374681" cy="3997960"/>
          </a:xfrm>
          <a:prstGeom prst="rect">
            <a:avLst/>
          </a:prstGeom>
        </p:spPr>
      </p:pic>
    </p:spTree>
    <p:extLst>
      <p:ext uri="{BB962C8B-B14F-4D97-AF65-F5344CB8AC3E}">
        <p14:creationId xmlns:p14="http://schemas.microsoft.com/office/powerpoint/2010/main" val="295561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E565F1-2B9D-628D-D2D4-053236F5E23A}"/>
              </a:ext>
            </a:extLst>
          </p:cNvPr>
          <p:cNvPicPr>
            <a:picLocks noChangeAspect="1"/>
          </p:cNvPicPr>
          <p:nvPr/>
        </p:nvPicPr>
        <p:blipFill>
          <a:blip r:embed="rId3"/>
          <a:stretch>
            <a:fillRect/>
          </a:stretch>
        </p:blipFill>
        <p:spPr>
          <a:xfrm>
            <a:off x="0" y="83127"/>
            <a:ext cx="12192000" cy="7034646"/>
          </a:xfrm>
          <a:prstGeom prst="rect">
            <a:avLst/>
          </a:prstGeom>
        </p:spPr>
      </p:pic>
    </p:spTree>
    <p:extLst>
      <p:ext uri="{BB962C8B-B14F-4D97-AF65-F5344CB8AC3E}">
        <p14:creationId xmlns:p14="http://schemas.microsoft.com/office/powerpoint/2010/main" val="2105976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9D990E-5625-ED16-2260-9228B16B08FD}"/>
              </a:ext>
            </a:extLst>
          </p:cNvPr>
          <p:cNvPicPr>
            <a:picLocks noChangeAspect="1"/>
          </p:cNvPicPr>
          <p:nvPr/>
        </p:nvPicPr>
        <p:blipFill>
          <a:blip r:embed="rId3"/>
          <a:stretch>
            <a:fillRect/>
          </a:stretch>
        </p:blipFill>
        <p:spPr>
          <a:xfrm>
            <a:off x="0" y="207818"/>
            <a:ext cx="12192000" cy="6837218"/>
          </a:xfrm>
          <a:prstGeom prst="rect">
            <a:avLst/>
          </a:prstGeom>
        </p:spPr>
      </p:pic>
    </p:spTree>
    <p:extLst>
      <p:ext uri="{BB962C8B-B14F-4D97-AF65-F5344CB8AC3E}">
        <p14:creationId xmlns:p14="http://schemas.microsoft.com/office/powerpoint/2010/main" val="111161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SQL</a:t>
            </a:r>
          </a:p>
        </p:txBody>
      </p:sp>
    </p:spTree>
    <p:extLst>
      <p:ext uri="{BB962C8B-B14F-4D97-AF65-F5344CB8AC3E}">
        <p14:creationId xmlns:p14="http://schemas.microsoft.com/office/powerpoint/2010/main" val="370639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BDC8-290C-1DB0-EDCE-B9C11674862E}"/>
              </a:ext>
            </a:extLst>
          </p:cNvPr>
          <p:cNvSpPr>
            <a:spLocks noGrp="1"/>
          </p:cNvSpPr>
          <p:nvPr>
            <p:ph type="title"/>
          </p:nvPr>
        </p:nvSpPr>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Importing Data To MySQL Workbench</a:t>
            </a:r>
          </a:p>
        </p:txBody>
      </p:sp>
      <p:sp>
        <p:nvSpPr>
          <p:cNvPr id="3" name="Content Placeholder 2">
            <a:extLst>
              <a:ext uri="{FF2B5EF4-FFF2-40B4-BE49-F238E27FC236}">
                <a16:creationId xmlns:a16="http://schemas.microsoft.com/office/drawing/2014/main" id="{3A0A3097-3C45-8C7C-CBBC-B356BCE897CB}"/>
              </a:ext>
            </a:extLst>
          </p:cNvPr>
          <p:cNvSpPr>
            <a:spLocks noGrp="1"/>
          </p:cNvSpPr>
          <p:nvPr>
            <p:ph idx="1"/>
          </p:nvPr>
        </p:nvSpPr>
        <p:spPr/>
        <p:txBody>
          <a:bodyPr/>
          <a:lstStyle/>
          <a:p>
            <a:pPr>
              <a:buClrTx/>
            </a:pPr>
            <a:r>
              <a:rPr lang="en-US" dirty="0">
                <a:solidFill>
                  <a:schemeClr val="tx1"/>
                </a:solidFill>
              </a:rPr>
              <a:t>First we should convert Excel into CSV file before importing into SQL</a:t>
            </a:r>
            <a:r>
              <a:rPr lang="en-US" dirty="0"/>
              <a:t>.</a:t>
            </a:r>
          </a:p>
          <a:p>
            <a:pPr marL="45720" indent="0">
              <a:buNone/>
            </a:pPr>
            <a:endParaRPr lang="en-US" dirty="0"/>
          </a:p>
        </p:txBody>
      </p:sp>
      <p:pic>
        <p:nvPicPr>
          <p:cNvPr id="5" name="Picture 4">
            <a:extLst>
              <a:ext uri="{FF2B5EF4-FFF2-40B4-BE49-F238E27FC236}">
                <a16:creationId xmlns:a16="http://schemas.microsoft.com/office/drawing/2014/main" id="{C05189A7-0C09-F85D-E6DB-58CB22F3162C}"/>
              </a:ext>
            </a:extLst>
          </p:cNvPr>
          <p:cNvPicPr>
            <a:picLocks noChangeAspect="1"/>
          </p:cNvPicPr>
          <p:nvPr/>
        </p:nvPicPr>
        <p:blipFill>
          <a:blip r:embed="rId3"/>
          <a:stretch>
            <a:fillRect/>
          </a:stretch>
        </p:blipFill>
        <p:spPr>
          <a:xfrm>
            <a:off x="1309379" y="2674068"/>
            <a:ext cx="5286375" cy="1631224"/>
          </a:xfrm>
          <a:prstGeom prst="rect">
            <a:avLst/>
          </a:prstGeom>
        </p:spPr>
      </p:pic>
      <p:pic>
        <p:nvPicPr>
          <p:cNvPr id="7" name="Picture 6">
            <a:extLst>
              <a:ext uri="{FF2B5EF4-FFF2-40B4-BE49-F238E27FC236}">
                <a16:creationId xmlns:a16="http://schemas.microsoft.com/office/drawing/2014/main" id="{E1A0CF3C-BFB2-887F-4300-C17E14250BBB}"/>
              </a:ext>
            </a:extLst>
          </p:cNvPr>
          <p:cNvPicPr>
            <a:picLocks noChangeAspect="1"/>
          </p:cNvPicPr>
          <p:nvPr/>
        </p:nvPicPr>
        <p:blipFill>
          <a:blip r:embed="rId4"/>
          <a:stretch>
            <a:fillRect/>
          </a:stretch>
        </p:blipFill>
        <p:spPr>
          <a:xfrm>
            <a:off x="1309379" y="4566155"/>
            <a:ext cx="5286375" cy="1619250"/>
          </a:xfrm>
          <a:prstGeom prst="rect">
            <a:avLst/>
          </a:prstGeom>
        </p:spPr>
      </p:pic>
      <p:pic>
        <p:nvPicPr>
          <p:cNvPr id="9" name="Picture 8">
            <a:extLst>
              <a:ext uri="{FF2B5EF4-FFF2-40B4-BE49-F238E27FC236}">
                <a16:creationId xmlns:a16="http://schemas.microsoft.com/office/drawing/2014/main" id="{0B2F779F-E5A5-3F95-8112-AB68358C2F93}"/>
              </a:ext>
            </a:extLst>
          </p:cNvPr>
          <p:cNvPicPr>
            <a:picLocks noChangeAspect="1"/>
          </p:cNvPicPr>
          <p:nvPr/>
        </p:nvPicPr>
        <p:blipFill>
          <a:blip r:embed="rId5"/>
          <a:stretch>
            <a:fillRect/>
          </a:stretch>
        </p:blipFill>
        <p:spPr>
          <a:xfrm>
            <a:off x="7468368" y="2551467"/>
            <a:ext cx="4010025" cy="1876425"/>
          </a:xfrm>
          <a:prstGeom prst="rect">
            <a:avLst/>
          </a:prstGeom>
        </p:spPr>
      </p:pic>
    </p:spTree>
    <p:extLst>
      <p:ext uri="{BB962C8B-B14F-4D97-AF65-F5344CB8AC3E}">
        <p14:creationId xmlns:p14="http://schemas.microsoft.com/office/powerpoint/2010/main" val="3986368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B5CAE0-A8ED-04C2-9E94-5380E75780B3}"/>
              </a:ext>
            </a:extLst>
          </p:cNvPr>
          <p:cNvPicPr>
            <a:picLocks noGrp="1" noChangeAspect="1"/>
          </p:cNvPicPr>
          <p:nvPr>
            <p:ph idx="1"/>
          </p:nvPr>
        </p:nvPicPr>
        <p:blipFill>
          <a:blip r:embed="rId2"/>
          <a:stretch>
            <a:fillRect/>
          </a:stretch>
        </p:blipFill>
        <p:spPr>
          <a:xfrm>
            <a:off x="472071" y="1399223"/>
            <a:ext cx="5048250" cy="1714500"/>
          </a:xfrm>
        </p:spPr>
      </p:pic>
      <p:pic>
        <p:nvPicPr>
          <p:cNvPr id="7" name="Picture 6">
            <a:extLst>
              <a:ext uri="{FF2B5EF4-FFF2-40B4-BE49-F238E27FC236}">
                <a16:creationId xmlns:a16="http://schemas.microsoft.com/office/drawing/2014/main" id="{35AEFF27-35BA-CF8A-4FDA-C7C2556DDBAC}"/>
              </a:ext>
            </a:extLst>
          </p:cNvPr>
          <p:cNvPicPr>
            <a:picLocks noChangeAspect="1"/>
          </p:cNvPicPr>
          <p:nvPr/>
        </p:nvPicPr>
        <p:blipFill>
          <a:blip r:embed="rId3"/>
          <a:stretch>
            <a:fillRect/>
          </a:stretch>
        </p:blipFill>
        <p:spPr>
          <a:xfrm>
            <a:off x="319425" y="3649027"/>
            <a:ext cx="5353541" cy="1809750"/>
          </a:xfrm>
          <a:prstGeom prst="rect">
            <a:avLst/>
          </a:prstGeom>
        </p:spPr>
      </p:pic>
      <p:pic>
        <p:nvPicPr>
          <p:cNvPr id="9" name="Picture 8">
            <a:extLst>
              <a:ext uri="{FF2B5EF4-FFF2-40B4-BE49-F238E27FC236}">
                <a16:creationId xmlns:a16="http://schemas.microsoft.com/office/drawing/2014/main" id="{2759BFA8-686A-948E-4254-08914DCEE3D2}"/>
              </a:ext>
            </a:extLst>
          </p:cNvPr>
          <p:cNvPicPr>
            <a:picLocks noChangeAspect="1"/>
          </p:cNvPicPr>
          <p:nvPr/>
        </p:nvPicPr>
        <p:blipFill>
          <a:blip r:embed="rId4"/>
          <a:stretch>
            <a:fillRect/>
          </a:stretch>
        </p:blipFill>
        <p:spPr>
          <a:xfrm>
            <a:off x="5825612" y="494194"/>
            <a:ext cx="5997555" cy="3154834"/>
          </a:xfrm>
          <a:prstGeom prst="rect">
            <a:avLst/>
          </a:prstGeom>
        </p:spPr>
      </p:pic>
      <p:pic>
        <p:nvPicPr>
          <p:cNvPr id="11" name="Picture 10">
            <a:extLst>
              <a:ext uri="{FF2B5EF4-FFF2-40B4-BE49-F238E27FC236}">
                <a16:creationId xmlns:a16="http://schemas.microsoft.com/office/drawing/2014/main" id="{697F4E27-5D63-4570-933C-C40E9FDC2D12}"/>
              </a:ext>
            </a:extLst>
          </p:cNvPr>
          <p:cNvPicPr>
            <a:picLocks noChangeAspect="1"/>
          </p:cNvPicPr>
          <p:nvPr/>
        </p:nvPicPr>
        <p:blipFill>
          <a:blip r:embed="rId5"/>
          <a:stretch>
            <a:fillRect/>
          </a:stretch>
        </p:blipFill>
        <p:spPr>
          <a:xfrm>
            <a:off x="5825611" y="3812611"/>
            <a:ext cx="5997556" cy="2447925"/>
          </a:xfrm>
          <a:prstGeom prst="rect">
            <a:avLst/>
          </a:prstGeom>
        </p:spPr>
      </p:pic>
    </p:spTree>
    <p:extLst>
      <p:ext uri="{BB962C8B-B14F-4D97-AF65-F5344CB8AC3E}">
        <p14:creationId xmlns:p14="http://schemas.microsoft.com/office/powerpoint/2010/main" val="38410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656D9-BA73-75BB-DA52-7CFF11138A59}"/>
              </a:ext>
            </a:extLst>
          </p:cNvPr>
          <p:cNvSpPr>
            <a:spLocks noGrp="1"/>
          </p:cNvSpPr>
          <p:nvPr>
            <p:ph idx="1"/>
          </p:nvPr>
        </p:nvSpPr>
        <p:spPr>
          <a:xfrm>
            <a:off x="1143000" y="1194619"/>
            <a:ext cx="9872871" cy="4901381"/>
          </a:xfrm>
        </p:spPr>
        <p:txBody>
          <a:bodyPr>
            <a:normAutofit lnSpcReduction="10000"/>
          </a:bodyPr>
          <a:lstStyle/>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Name </a:t>
            </a:r>
            <a:r>
              <a:rPr lang="en-US" sz="2400" dirty="0">
                <a:solidFill>
                  <a:schemeClr val="tx1"/>
                </a:solidFill>
                <a:latin typeface="Times New Roman" panose="02020603050405020304" pitchFamily="18" charset="0"/>
                <a:cs typeface="Times New Roman" panose="02020603050405020304" pitchFamily="18" charset="0"/>
              </a:rPr>
              <a:t>: HR Analytics</a:t>
            </a:r>
          </a:p>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Mentor</a:t>
            </a:r>
            <a:r>
              <a:rPr lang="en-US" sz="2400" dirty="0">
                <a:solidFill>
                  <a:schemeClr val="tx1"/>
                </a:solidFill>
                <a:latin typeface="Times New Roman" panose="02020603050405020304" pitchFamily="18" charset="0"/>
                <a:cs typeface="Times New Roman" panose="02020603050405020304" pitchFamily="18" charset="0"/>
              </a:rPr>
              <a:t> : Lakshmi Sirisha </a:t>
            </a:r>
            <a:r>
              <a:rPr lang="en-US" sz="2400" dirty="0" err="1">
                <a:solidFill>
                  <a:schemeClr val="tx1"/>
                </a:solidFill>
                <a:latin typeface="Times New Roman" panose="02020603050405020304" pitchFamily="18" charset="0"/>
                <a:cs typeface="Times New Roman" panose="02020603050405020304" pitchFamily="18" charset="0"/>
              </a:rPr>
              <a:t>Pamidipati</a:t>
            </a:r>
            <a:endParaRPr lang="en-US" sz="24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Members </a:t>
            </a:r>
            <a:r>
              <a:rPr lang="en-US" sz="2400" dirty="0">
                <a:solidFill>
                  <a:schemeClr val="tx1"/>
                </a:solidFill>
                <a:latin typeface="Times New Roman" panose="02020603050405020304" pitchFamily="18" charset="0"/>
                <a:cs typeface="Times New Roman" panose="02020603050405020304" pitchFamily="18" charset="0"/>
              </a:rPr>
              <a:t>:</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Pradeebaa </a:t>
            </a:r>
            <a:r>
              <a:rPr lang="en-US" sz="2400" dirty="0" err="1">
                <a:solidFill>
                  <a:schemeClr val="tx1"/>
                </a:solidFill>
                <a:latin typeface="Times New Roman" panose="02020603050405020304" pitchFamily="18" charset="0"/>
                <a:cs typeface="Times New Roman" panose="02020603050405020304" pitchFamily="18" charset="0"/>
              </a:rPr>
              <a:t>Gurupadmanaban</a:t>
            </a:r>
            <a:r>
              <a:rPr lang="en-US" sz="2400" dirty="0">
                <a:solidFill>
                  <a:schemeClr val="tx1"/>
                </a:solidFill>
                <a:latin typeface="Times New Roman" panose="02020603050405020304" pitchFamily="18" charset="0"/>
                <a:cs typeface="Times New Roman" panose="02020603050405020304" pitchFamily="18" charset="0"/>
              </a:rPr>
              <a:t> </a:t>
            </a:r>
          </a:p>
          <a:p>
            <a:pPr marL="45720" indent="0" algn="just">
              <a:buNone/>
            </a:pPr>
            <a:r>
              <a:rPr lang="en-US" sz="2400" dirty="0" err="1">
                <a:solidFill>
                  <a:schemeClr val="tx1"/>
                </a:solidFill>
                <a:latin typeface="Times New Roman" panose="02020603050405020304" pitchFamily="18" charset="0"/>
                <a:cs typeface="Times New Roman" panose="02020603050405020304" pitchFamily="18" charset="0"/>
              </a:rPr>
              <a:t>Vannalu</a:t>
            </a:r>
            <a:r>
              <a:rPr lang="en-US" sz="2400" dirty="0">
                <a:solidFill>
                  <a:schemeClr val="tx1"/>
                </a:solidFill>
                <a:latin typeface="Times New Roman" panose="02020603050405020304" pitchFamily="18" charset="0"/>
                <a:cs typeface="Times New Roman" panose="02020603050405020304" pitchFamily="18" charset="0"/>
              </a:rPr>
              <a:t> Bhaskar Keerthana</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Venkata Sai </a:t>
            </a:r>
            <a:r>
              <a:rPr lang="en-US" sz="2400" dirty="0" err="1">
                <a:solidFill>
                  <a:schemeClr val="tx1"/>
                </a:solidFill>
                <a:latin typeface="Times New Roman" panose="02020603050405020304" pitchFamily="18" charset="0"/>
                <a:cs typeface="Times New Roman" panose="02020603050405020304" pitchFamily="18" charset="0"/>
              </a:rPr>
              <a:t>Gunishetty</a:t>
            </a:r>
            <a:endParaRPr lang="en-US" sz="24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Jaya Bharadwaj</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Varsha </a:t>
            </a:r>
            <a:r>
              <a:rPr lang="en-US" sz="2400" dirty="0" err="1">
                <a:solidFill>
                  <a:schemeClr val="tx1"/>
                </a:solidFill>
                <a:latin typeface="Times New Roman" panose="02020603050405020304" pitchFamily="18" charset="0"/>
                <a:cs typeface="Times New Roman" panose="02020603050405020304" pitchFamily="18" charset="0"/>
              </a:rPr>
              <a:t>Doosakanti</a:t>
            </a:r>
            <a:endParaRPr lang="en-US" sz="24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Aravind Reddy</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Anil Kumar</a:t>
            </a:r>
          </a:p>
          <a:p>
            <a:endParaRPr lang="en-US" dirty="0">
              <a:solidFill>
                <a:schemeClr val="tx1"/>
              </a:solidFill>
            </a:endParaRPr>
          </a:p>
        </p:txBody>
      </p:sp>
    </p:spTree>
    <p:extLst>
      <p:ext uri="{BB962C8B-B14F-4D97-AF65-F5344CB8AC3E}">
        <p14:creationId xmlns:p14="http://schemas.microsoft.com/office/powerpoint/2010/main" val="262290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B424-D388-3314-FD53-B681DC065B74}"/>
              </a:ext>
            </a:extLst>
          </p:cNvPr>
          <p:cNvSpPr>
            <a:spLocks noGrp="1"/>
          </p:cNvSpPr>
          <p:nvPr>
            <p:ph type="title"/>
          </p:nvPr>
        </p:nvSpPr>
        <p:spPr>
          <a:xfrm>
            <a:off x="1143000" y="609600"/>
            <a:ext cx="9875520" cy="1238250"/>
          </a:xfrm>
        </p:spPr>
        <p:txBody>
          <a:bodyPr>
            <a:normAutofit fontScale="90000"/>
          </a:bodyPr>
          <a:lstStyle/>
          <a:p>
            <a:pPr algn="ctr"/>
            <a:r>
              <a:rPr lang="en-US" b="1" dirty="0">
                <a:solidFill>
                  <a:schemeClr val="tx1"/>
                </a:solidFill>
                <a:latin typeface="Calibri" panose="020F0502020204030204" pitchFamily="34" charset="0"/>
                <a:cs typeface="Calibri" panose="020F0502020204030204" pitchFamily="34" charset="0"/>
              </a:rPr>
              <a:t>AVERAGE WORKING YEARS FOR EACH DEPARTMENT</a:t>
            </a:r>
          </a:p>
        </p:txBody>
      </p:sp>
      <p:pic>
        <p:nvPicPr>
          <p:cNvPr id="5" name="Content Placeholder 4">
            <a:extLst>
              <a:ext uri="{FF2B5EF4-FFF2-40B4-BE49-F238E27FC236}">
                <a16:creationId xmlns:a16="http://schemas.microsoft.com/office/drawing/2014/main" id="{82F1F9D9-CCFD-D46B-398A-C419543235D4}"/>
              </a:ext>
            </a:extLst>
          </p:cNvPr>
          <p:cNvPicPr>
            <a:picLocks noGrp="1" noChangeAspect="1"/>
          </p:cNvPicPr>
          <p:nvPr>
            <p:ph idx="1"/>
          </p:nvPr>
        </p:nvPicPr>
        <p:blipFill>
          <a:blip r:embed="rId2"/>
          <a:stretch>
            <a:fillRect/>
          </a:stretch>
        </p:blipFill>
        <p:spPr>
          <a:xfrm>
            <a:off x="1143000" y="2424112"/>
            <a:ext cx="5591175" cy="3014663"/>
          </a:xfrm>
        </p:spPr>
      </p:pic>
      <p:pic>
        <p:nvPicPr>
          <p:cNvPr id="9" name="Picture 8">
            <a:extLst>
              <a:ext uri="{FF2B5EF4-FFF2-40B4-BE49-F238E27FC236}">
                <a16:creationId xmlns:a16="http://schemas.microsoft.com/office/drawing/2014/main" id="{8F3DB268-19CD-9001-9A57-BDB6E28800E0}"/>
              </a:ext>
            </a:extLst>
          </p:cNvPr>
          <p:cNvPicPr>
            <a:picLocks noChangeAspect="1"/>
          </p:cNvPicPr>
          <p:nvPr/>
        </p:nvPicPr>
        <p:blipFill>
          <a:blip r:embed="rId3"/>
          <a:stretch>
            <a:fillRect/>
          </a:stretch>
        </p:blipFill>
        <p:spPr>
          <a:xfrm>
            <a:off x="6867525" y="2424112"/>
            <a:ext cx="4150996" cy="2843213"/>
          </a:xfrm>
          <a:prstGeom prst="rect">
            <a:avLst/>
          </a:prstGeom>
        </p:spPr>
      </p:pic>
    </p:spTree>
    <p:extLst>
      <p:ext uri="{BB962C8B-B14F-4D97-AF65-F5344CB8AC3E}">
        <p14:creationId xmlns:p14="http://schemas.microsoft.com/office/powerpoint/2010/main" val="257773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POWER BI</a:t>
            </a:r>
          </a:p>
        </p:txBody>
      </p:sp>
    </p:spTree>
    <p:extLst>
      <p:ext uri="{BB962C8B-B14F-4D97-AF65-F5344CB8AC3E}">
        <p14:creationId xmlns:p14="http://schemas.microsoft.com/office/powerpoint/2010/main" val="2913036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D29CC7-266E-0000-62AD-2C3E0B841393}"/>
              </a:ext>
            </a:extLst>
          </p:cNvPr>
          <p:cNvSpPr>
            <a:spLocks noGrp="1"/>
          </p:cNvSpPr>
          <p:nvPr>
            <p:ph type="title"/>
          </p:nvPr>
        </p:nvSpPr>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DATA CLEANING AND DATA MODELLING</a:t>
            </a:r>
          </a:p>
        </p:txBody>
      </p:sp>
      <p:pic>
        <p:nvPicPr>
          <p:cNvPr id="5" name="Content Placeholder 4">
            <a:extLst>
              <a:ext uri="{FF2B5EF4-FFF2-40B4-BE49-F238E27FC236}">
                <a16:creationId xmlns:a16="http://schemas.microsoft.com/office/drawing/2014/main" id="{78449ABB-342D-71FA-6E91-E0CBD57072CC}"/>
              </a:ext>
            </a:extLst>
          </p:cNvPr>
          <p:cNvPicPr>
            <a:picLocks noGrp="1" noChangeAspect="1"/>
          </p:cNvPicPr>
          <p:nvPr>
            <p:ph idx="1"/>
          </p:nvPr>
        </p:nvPicPr>
        <p:blipFill>
          <a:blip r:embed="rId2"/>
          <a:stretch>
            <a:fillRect/>
          </a:stretch>
        </p:blipFill>
        <p:spPr>
          <a:xfrm>
            <a:off x="4596734" y="2098695"/>
            <a:ext cx="6715125" cy="3505200"/>
          </a:xfrm>
        </p:spPr>
      </p:pic>
      <p:pic>
        <p:nvPicPr>
          <p:cNvPr id="6" name="Content Placeholder 4">
            <a:extLst>
              <a:ext uri="{FF2B5EF4-FFF2-40B4-BE49-F238E27FC236}">
                <a16:creationId xmlns:a16="http://schemas.microsoft.com/office/drawing/2014/main" id="{0384411E-993E-69FC-D0BE-74C9795751CC}"/>
              </a:ext>
            </a:extLst>
          </p:cNvPr>
          <p:cNvPicPr>
            <a:picLocks noChangeAspect="1"/>
          </p:cNvPicPr>
          <p:nvPr/>
        </p:nvPicPr>
        <p:blipFill>
          <a:blip r:embed="rId3"/>
          <a:stretch>
            <a:fillRect/>
          </a:stretch>
        </p:blipFill>
        <p:spPr>
          <a:xfrm>
            <a:off x="880141" y="2246178"/>
            <a:ext cx="3089804" cy="3166480"/>
          </a:xfrm>
          <a:prstGeom prst="rect">
            <a:avLst/>
          </a:prstGeom>
        </p:spPr>
      </p:pic>
    </p:spTree>
    <p:extLst>
      <p:ext uri="{BB962C8B-B14F-4D97-AF65-F5344CB8AC3E}">
        <p14:creationId xmlns:p14="http://schemas.microsoft.com/office/powerpoint/2010/main" val="45857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D684AE-E740-E065-9E18-3708C5583E9F}"/>
              </a:ext>
            </a:extLst>
          </p:cNvPr>
          <p:cNvPicPr>
            <a:picLocks noChangeAspect="1"/>
          </p:cNvPicPr>
          <p:nvPr/>
        </p:nvPicPr>
        <p:blipFill>
          <a:blip r:embed="rId2"/>
          <a:stretch>
            <a:fillRect/>
          </a:stretch>
        </p:blipFill>
        <p:spPr>
          <a:xfrm>
            <a:off x="3543300" y="1964360"/>
            <a:ext cx="4406080" cy="3932170"/>
          </a:xfrm>
          <a:prstGeom prst="rect">
            <a:avLst/>
          </a:prstGeom>
        </p:spPr>
      </p:pic>
      <p:sp>
        <p:nvSpPr>
          <p:cNvPr id="6" name="Title 5">
            <a:extLst>
              <a:ext uri="{FF2B5EF4-FFF2-40B4-BE49-F238E27FC236}">
                <a16:creationId xmlns:a16="http://schemas.microsoft.com/office/drawing/2014/main" id="{54990212-2708-81D0-58B7-D3F82C451721}"/>
              </a:ext>
            </a:extLst>
          </p:cNvPr>
          <p:cNvSpPr>
            <a:spLocks noGrp="1"/>
          </p:cNvSpPr>
          <p:nvPr>
            <p:ph type="title"/>
          </p:nvPr>
        </p:nvSpPr>
        <p:spPr>
          <a:xfrm>
            <a:off x="265470" y="425612"/>
            <a:ext cx="11739717" cy="1071716"/>
          </a:xfrm>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Job Role Vs Avg Work Life Balance</a:t>
            </a:r>
          </a:p>
        </p:txBody>
      </p:sp>
    </p:spTree>
    <p:extLst>
      <p:ext uri="{BB962C8B-B14F-4D97-AF65-F5344CB8AC3E}">
        <p14:creationId xmlns:p14="http://schemas.microsoft.com/office/powerpoint/2010/main" val="1772148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BFA5B0-48CF-A49F-841D-DEFC7E7E6C98}"/>
              </a:ext>
            </a:extLst>
          </p:cNvPr>
          <p:cNvPicPr>
            <a:picLocks noChangeAspect="1"/>
          </p:cNvPicPr>
          <p:nvPr/>
        </p:nvPicPr>
        <p:blipFill>
          <a:blip r:embed="rId2"/>
          <a:stretch>
            <a:fillRect/>
          </a:stretch>
        </p:blipFill>
        <p:spPr>
          <a:xfrm>
            <a:off x="1013351" y="1965960"/>
            <a:ext cx="10419294" cy="1850155"/>
          </a:xfrm>
          <a:prstGeom prst="rect">
            <a:avLst/>
          </a:prstGeom>
        </p:spPr>
      </p:pic>
      <p:pic>
        <p:nvPicPr>
          <p:cNvPr id="3" name="Picture 2">
            <a:extLst>
              <a:ext uri="{FF2B5EF4-FFF2-40B4-BE49-F238E27FC236}">
                <a16:creationId xmlns:a16="http://schemas.microsoft.com/office/drawing/2014/main" id="{D4F56E5C-91F8-6C9D-7C1F-E211BED896AD}"/>
              </a:ext>
            </a:extLst>
          </p:cNvPr>
          <p:cNvPicPr>
            <a:picLocks noChangeAspect="1"/>
          </p:cNvPicPr>
          <p:nvPr/>
        </p:nvPicPr>
        <p:blipFill>
          <a:blip r:embed="rId3"/>
          <a:stretch>
            <a:fillRect/>
          </a:stretch>
        </p:blipFill>
        <p:spPr>
          <a:xfrm>
            <a:off x="886353" y="4202523"/>
            <a:ext cx="10673290" cy="1526458"/>
          </a:xfrm>
          <a:prstGeom prst="rect">
            <a:avLst/>
          </a:prstGeom>
        </p:spPr>
      </p:pic>
      <p:sp>
        <p:nvSpPr>
          <p:cNvPr id="4" name="Title 3">
            <a:extLst>
              <a:ext uri="{FF2B5EF4-FFF2-40B4-BE49-F238E27FC236}">
                <a16:creationId xmlns:a16="http://schemas.microsoft.com/office/drawing/2014/main" id="{F7502DA4-B514-1E99-C80D-2047DCC7736A}"/>
              </a:ext>
            </a:extLst>
          </p:cNvPr>
          <p:cNvSpPr>
            <a:spLocks noGrp="1"/>
          </p:cNvSpPr>
          <p:nvPr>
            <p:ph type="title"/>
          </p:nvPr>
        </p:nvSpPr>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Attrition Rate Vs Year Since Last Promotion</a:t>
            </a:r>
          </a:p>
        </p:txBody>
      </p:sp>
    </p:spTree>
    <p:extLst>
      <p:ext uri="{BB962C8B-B14F-4D97-AF65-F5344CB8AC3E}">
        <p14:creationId xmlns:p14="http://schemas.microsoft.com/office/powerpoint/2010/main" val="2557234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620931-A26D-01CF-C21F-E294897482B3}"/>
              </a:ext>
            </a:extLst>
          </p:cNvPr>
          <p:cNvPicPr>
            <a:picLocks noChangeAspect="1"/>
          </p:cNvPicPr>
          <p:nvPr/>
        </p:nvPicPr>
        <p:blipFill>
          <a:blip r:embed="rId2"/>
          <a:stretch>
            <a:fillRect/>
          </a:stretch>
        </p:blipFill>
        <p:spPr>
          <a:xfrm>
            <a:off x="457200" y="176082"/>
            <a:ext cx="11358315" cy="6491417"/>
          </a:xfrm>
          <a:prstGeom prst="rect">
            <a:avLst/>
          </a:prstGeom>
        </p:spPr>
      </p:pic>
    </p:spTree>
    <p:extLst>
      <p:ext uri="{BB962C8B-B14F-4D97-AF65-F5344CB8AC3E}">
        <p14:creationId xmlns:p14="http://schemas.microsoft.com/office/powerpoint/2010/main" val="4114692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67E1A-2457-B91A-53A6-AFCF0F66C66A}"/>
              </a:ext>
            </a:extLst>
          </p:cNvPr>
          <p:cNvPicPr>
            <a:picLocks noChangeAspect="1"/>
          </p:cNvPicPr>
          <p:nvPr/>
        </p:nvPicPr>
        <p:blipFill>
          <a:blip r:embed="rId2"/>
          <a:stretch>
            <a:fillRect/>
          </a:stretch>
        </p:blipFill>
        <p:spPr>
          <a:xfrm>
            <a:off x="342901" y="51647"/>
            <a:ext cx="11125200" cy="6596803"/>
          </a:xfrm>
          <a:prstGeom prst="rect">
            <a:avLst/>
          </a:prstGeom>
        </p:spPr>
      </p:pic>
    </p:spTree>
    <p:extLst>
      <p:ext uri="{BB962C8B-B14F-4D97-AF65-F5344CB8AC3E}">
        <p14:creationId xmlns:p14="http://schemas.microsoft.com/office/powerpoint/2010/main" val="2664074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130991-09B6-3A21-C24D-C10E52CB82EF}"/>
              </a:ext>
            </a:extLst>
          </p:cNvPr>
          <p:cNvPicPr>
            <a:picLocks noChangeAspect="1"/>
          </p:cNvPicPr>
          <p:nvPr/>
        </p:nvPicPr>
        <p:blipFill>
          <a:blip r:embed="rId2"/>
          <a:stretch>
            <a:fillRect/>
          </a:stretch>
        </p:blipFill>
        <p:spPr>
          <a:xfrm>
            <a:off x="996149" y="565573"/>
            <a:ext cx="10194621" cy="5734474"/>
          </a:xfrm>
          <a:prstGeom prst="rect">
            <a:avLst/>
          </a:prstGeom>
        </p:spPr>
      </p:pic>
    </p:spTree>
    <p:extLst>
      <p:ext uri="{BB962C8B-B14F-4D97-AF65-F5344CB8AC3E}">
        <p14:creationId xmlns:p14="http://schemas.microsoft.com/office/powerpoint/2010/main" val="2246449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839EE2-EFC8-C531-4805-3D81184472ED}"/>
              </a:ext>
            </a:extLst>
          </p:cNvPr>
          <p:cNvPicPr>
            <a:picLocks noChangeAspect="1"/>
          </p:cNvPicPr>
          <p:nvPr/>
        </p:nvPicPr>
        <p:blipFill>
          <a:blip r:embed="rId2"/>
          <a:stretch>
            <a:fillRect/>
          </a:stretch>
        </p:blipFill>
        <p:spPr>
          <a:xfrm>
            <a:off x="996149" y="565573"/>
            <a:ext cx="10194621" cy="5734474"/>
          </a:xfrm>
          <a:prstGeom prst="rect">
            <a:avLst/>
          </a:prstGeom>
        </p:spPr>
      </p:pic>
    </p:spTree>
    <p:extLst>
      <p:ext uri="{BB962C8B-B14F-4D97-AF65-F5344CB8AC3E}">
        <p14:creationId xmlns:p14="http://schemas.microsoft.com/office/powerpoint/2010/main" val="3981752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C531-0EAE-47A8-AA29-8B2F90921E78}"/>
              </a:ext>
            </a:extLst>
          </p:cNvPr>
          <p:cNvSpPr>
            <a:spLocks noGrp="1"/>
          </p:cNvSpPr>
          <p:nvPr>
            <p:ph type="title"/>
          </p:nvPr>
        </p:nvSpPr>
        <p:spPr/>
        <p:txBody>
          <a:bodyPr/>
          <a:lstStyle/>
          <a:p>
            <a:pPr algn="ctr"/>
            <a:r>
              <a:rPr lang="en-US" b="1" dirty="0">
                <a:solidFill>
                  <a:schemeClr val="tx1"/>
                </a:solidFill>
                <a:latin typeface="Calibri" panose="020F0502020204030204" pitchFamily="34" charset="0"/>
                <a:cs typeface="Calibri" panose="020F0502020204030204" pitchFamily="34" charset="0"/>
              </a:rPr>
              <a:t>CONCLUSION</a:t>
            </a:r>
            <a:endParaRPr lang="en-US" dirty="0"/>
          </a:p>
        </p:txBody>
      </p:sp>
      <p:sp>
        <p:nvSpPr>
          <p:cNvPr id="3" name="Content Placeholder 2">
            <a:extLst>
              <a:ext uri="{FF2B5EF4-FFF2-40B4-BE49-F238E27FC236}">
                <a16:creationId xmlns:a16="http://schemas.microsoft.com/office/drawing/2014/main" id="{2F48AD68-1494-4452-9829-4EF3AFF7A866}"/>
              </a:ext>
            </a:extLst>
          </p:cNvPr>
          <p:cNvSpPr>
            <a:spLocks noGrp="1"/>
          </p:cNvSpPr>
          <p:nvPr>
            <p:ph idx="1"/>
          </p:nvPr>
        </p:nvSpPr>
        <p:spPr/>
        <p:txBody>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To tackle high attrition rate among long-distance commuters, hiring individuals who live closer to the workplace can be a solution. This reduces commute stress, enhances work-life balance, and fosters a stronger sense of community within the workforce.</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By utilizing key influencer visualizations, we can pinpoint areas with higher attrition rates, aiding in targeted retention efforts to retain employees more effectively. </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High attrition rate among employees with high pay may stem from workload issues or dissatisfaction with employee engagement activities. It's crucial to gather feedback about job satisfaction and create a positive work environment to address these concerns effectively.</a:t>
            </a:r>
          </a:p>
        </p:txBody>
      </p:sp>
    </p:spTree>
    <p:extLst>
      <p:ext uri="{BB962C8B-B14F-4D97-AF65-F5344CB8AC3E}">
        <p14:creationId xmlns:p14="http://schemas.microsoft.com/office/powerpoint/2010/main" val="156532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8E93-6E0C-2B15-6223-5CEF2853E0E5}"/>
              </a:ext>
            </a:extLst>
          </p:cNvPr>
          <p:cNvSpPr>
            <a:spLocks noGrp="1"/>
          </p:cNvSpPr>
          <p:nvPr>
            <p:ph type="title"/>
          </p:nvPr>
        </p:nvSpPr>
        <p:spPr/>
        <p:txBody>
          <a:bodyPr/>
          <a:lstStyle/>
          <a:p>
            <a:pPr algn="ctr"/>
            <a:r>
              <a:rPr lang="en-US" b="1" dirty="0">
                <a:solidFill>
                  <a:schemeClr val="tx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E8DD540D-6183-AF53-A253-C71436A88A46}"/>
              </a:ext>
            </a:extLst>
          </p:cNvPr>
          <p:cNvSpPr>
            <a:spLocks noGrp="1"/>
          </p:cNvSpPr>
          <p:nvPr>
            <p:ph idx="1"/>
          </p:nvPr>
        </p:nvSpPr>
        <p:spPr/>
        <p:txBody>
          <a:bodyPr>
            <a:normAutofit fontScale="92500" lnSpcReduction="10000"/>
          </a:bodyPr>
          <a:lstStyle/>
          <a:p>
            <a:pPr marL="45720" indent="0" algn="just">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HR analytics is the process of using data analysis to improve HR processes and workforce performance. It involves gathering data from various HR sources, such as employee surveys and performance evaluations, and applying statistical analysis and predictive modeling to gain insights into areas like recruitment, retention, and employee engagement. By leveraging HR analytics, organizations can make informed decisions about their people strategies, align HR practices with business objectives, and ultimately optimize their human capital management practices for better business outcomes and improve overall performance.</a:t>
            </a:r>
          </a:p>
          <a:p>
            <a:pPr marL="45720" indent="0" algn="just">
              <a:lnSpc>
                <a:spcPct val="150000"/>
              </a:lnSpc>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dirty="0"/>
          </a:p>
        </p:txBody>
      </p:sp>
    </p:spTree>
    <p:extLst>
      <p:ext uri="{BB962C8B-B14F-4D97-AF65-F5344CB8AC3E}">
        <p14:creationId xmlns:p14="http://schemas.microsoft.com/office/powerpoint/2010/main" val="3414388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CD6320-E507-F2B2-A151-F3F944E18FE6}"/>
              </a:ext>
            </a:extLst>
          </p:cNvPr>
          <p:cNvSpPr txBox="1"/>
          <p:nvPr/>
        </p:nvSpPr>
        <p:spPr>
          <a:xfrm>
            <a:off x="324465" y="2639309"/>
            <a:ext cx="11503741" cy="1015663"/>
          </a:xfrm>
          <a:prstGeom prst="rect">
            <a:avLst/>
          </a:prstGeom>
          <a:noFill/>
        </p:spPr>
        <p:txBody>
          <a:bodyPr wrap="square" rtlCol="0">
            <a:spAutoFit/>
          </a:bodyPr>
          <a:lstStyle/>
          <a:p>
            <a:pPr algn="ctr"/>
            <a:r>
              <a:rPr lang="en-US" sz="6000" dirty="0">
                <a:latin typeface="Algerian" panose="04020705040A02060702" pitchFamily="82" charset="0"/>
              </a:rPr>
              <a:t>THANK YOU</a:t>
            </a:r>
          </a:p>
        </p:txBody>
      </p:sp>
    </p:spTree>
    <p:extLst>
      <p:ext uri="{BB962C8B-B14F-4D97-AF65-F5344CB8AC3E}">
        <p14:creationId xmlns:p14="http://schemas.microsoft.com/office/powerpoint/2010/main" val="278966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605B-83C9-EFB0-7207-DCFB3F6D3E94}"/>
              </a:ext>
            </a:extLst>
          </p:cNvPr>
          <p:cNvSpPr>
            <a:spLocks noGrp="1"/>
          </p:cNvSpPr>
          <p:nvPr>
            <p:ph type="title"/>
          </p:nvPr>
        </p:nvSpPr>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STRATEGIC OBJECTIVE</a:t>
            </a:r>
          </a:p>
        </p:txBody>
      </p:sp>
      <p:sp>
        <p:nvSpPr>
          <p:cNvPr id="3" name="Content Placeholder 2">
            <a:extLst>
              <a:ext uri="{FF2B5EF4-FFF2-40B4-BE49-F238E27FC236}">
                <a16:creationId xmlns:a16="http://schemas.microsoft.com/office/drawing/2014/main" id="{742433B1-2C26-BC68-D84D-3FA820CB587C}"/>
              </a:ext>
            </a:extLst>
          </p:cNvPr>
          <p:cNvSpPr>
            <a:spLocks noGrp="1"/>
          </p:cNvSpPr>
          <p:nvPr>
            <p:ph idx="1"/>
          </p:nvPr>
        </p:nvSpPr>
        <p:spPr>
          <a:xfrm>
            <a:off x="442452" y="1776845"/>
            <a:ext cx="11341509" cy="4471555"/>
          </a:xfrm>
        </p:spPr>
        <p:txBody>
          <a:bodyPr>
            <a:normAutofit/>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objective of this project is to conduct an in-depth analysis of employee retention and attrition rates within the organization and offer actionable insights to the HR team to enhance retention strategies. Utilizing data analysis and visualization techniques, we will pinpoint factors contributing to:</a:t>
            </a:r>
          </a:p>
          <a:p>
            <a:pPr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turnover and attrition.</a:t>
            </a:r>
          </a:p>
          <a:p>
            <a:pPr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Assess the efficacy of current retention tactics.</a:t>
            </a:r>
          </a:p>
          <a:p>
            <a:pPr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Assess employee satisfaction levels within the organization.</a:t>
            </a:r>
          </a:p>
          <a:p>
            <a:pPr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Propose recommendations to bolster employee retention efforts.</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Through this analysis, we aim to provide valuable insights that can guide the development of targeted retention initiatives, ultimately fostering a more satisfied and engaged workforce.</a:t>
            </a:r>
          </a:p>
          <a:p>
            <a:pPr marL="45720" indent="0">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88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9DB3-9010-33B4-AB74-75AD2FCA9B4B}"/>
              </a:ext>
            </a:extLst>
          </p:cNvPr>
          <p:cNvSpPr>
            <a:spLocks noGrp="1"/>
          </p:cNvSpPr>
          <p:nvPr>
            <p:ph type="title"/>
          </p:nvPr>
        </p:nvSpPr>
        <p:spPr>
          <a:xfrm>
            <a:off x="1143000" y="609600"/>
            <a:ext cx="9875520" cy="1114425"/>
          </a:xfrm>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KPI’s</a:t>
            </a:r>
          </a:p>
        </p:txBody>
      </p:sp>
      <p:sp>
        <p:nvSpPr>
          <p:cNvPr id="3" name="Content Placeholder 2">
            <a:extLst>
              <a:ext uri="{FF2B5EF4-FFF2-40B4-BE49-F238E27FC236}">
                <a16:creationId xmlns:a16="http://schemas.microsoft.com/office/drawing/2014/main" id="{158C4567-5BFE-DFCD-75C9-F356F3F24C80}"/>
              </a:ext>
            </a:extLst>
          </p:cNvPr>
          <p:cNvSpPr>
            <a:spLocks noGrp="1"/>
          </p:cNvSpPr>
          <p:nvPr>
            <p:ph idx="1"/>
          </p:nvPr>
        </p:nvSpPr>
        <p:spPr>
          <a:xfrm>
            <a:off x="1173480" y="1724025"/>
            <a:ext cx="9842391" cy="4371975"/>
          </a:xfrm>
        </p:spPr>
        <p:txBody>
          <a:bodyPr/>
          <a:lstStyle/>
          <a:p>
            <a:pPr marL="457200" indent="-457200" algn="just">
              <a:lnSpc>
                <a:spcPct val="150000"/>
              </a:lnSpc>
              <a:buClr>
                <a:schemeClr val="tx1"/>
              </a:buClr>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Average Attrition rate for all Departments.</a:t>
            </a:r>
          </a:p>
          <a:p>
            <a:pPr marL="457200" indent="-457200" algn="just">
              <a:lnSpc>
                <a:spcPct val="150000"/>
              </a:lnSpc>
              <a:buClrTx/>
              <a:buFont typeface="+mj-lt"/>
              <a:buAutoNum type="arabicPeriod"/>
            </a:pPr>
            <a:r>
              <a:rPr lang="en-IN" sz="2000" dirty="0">
                <a:solidFill>
                  <a:schemeClr val="tx1">
                    <a:lumMod val="95000"/>
                  </a:schemeClr>
                </a:solidFill>
                <a:latin typeface="Times New Roman" panose="02020603050405020304" pitchFamily="18" charset="0"/>
                <a:cs typeface="Times New Roman" panose="02020603050405020304" pitchFamily="18" charset="0"/>
              </a:rPr>
              <a:t>Average Hourly rate of Male Research Scientist.</a:t>
            </a:r>
          </a:p>
          <a:p>
            <a:pPr marL="457200" indent="-457200" algn="just">
              <a:lnSpc>
                <a:spcPct val="150000"/>
              </a:lnSpc>
              <a:buClrTx/>
              <a:buFont typeface="+mj-lt"/>
              <a:buAutoNum type="arabicPeriod"/>
            </a:pPr>
            <a:r>
              <a:rPr lang="en-IN" sz="2000" dirty="0">
                <a:solidFill>
                  <a:schemeClr val="tx1">
                    <a:lumMod val="95000"/>
                  </a:schemeClr>
                </a:solidFill>
                <a:latin typeface="Times New Roman" panose="02020603050405020304" pitchFamily="18" charset="0"/>
                <a:cs typeface="Times New Roman" panose="02020603050405020304" pitchFamily="18" charset="0"/>
              </a:rPr>
              <a:t>Attrition rate Vs Monthly income stats.</a:t>
            </a:r>
          </a:p>
          <a:p>
            <a:pPr marL="457200" indent="-457200" algn="just">
              <a:lnSpc>
                <a:spcPct val="150000"/>
              </a:lnSpc>
              <a:buClrTx/>
              <a:buFont typeface="+mj-lt"/>
              <a:buAutoNum type="arabicPeriod"/>
            </a:pPr>
            <a:r>
              <a:rPr lang="en-IN" sz="2000" dirty="0">
                <a:solidFill>
                  <a:schemeClr val="tx1">
                    <a:lumMod val="95000"/>
                  </a:schemeClr>
                </a:solidFill>
                <a:latin typeface="Times New Roman" panose="02020603050405020304" pitchFamily="18" charset="0"/>
                <a:cs typeface="Times New Roman" panose="02020603050405020304" pitchFamily="18" charset="0"/>
              </a:rPr>
              <a:t>Average working years for each Department.</a:t>
            </a:r>
          </a:p>
          <a:p>
            <a:pPr marL="457200" indent="-457200" algn="just">
              <a:lnSpc>
                <a:spcPct val="150000"/>
              </a:lnSpc>
              <a:buClrTx/>
              <a:buFont typeface="+mj-lt"/>
              <a:buAutoNum type="arabicPeriod"/>
            </a:pPr>
            <a:r>
              <a:rPr lang="en-IN" sz="2000" dirty="0">
                <a:solidFill>
                  <a:schemeClr val="tx1">
                    <a:lumMod val="95000"/>
                  </a:schemeClr>
                </a:solidFill>
                <a:latin typeface="Times New Roman" panose="02020603050405020304" pitchFamily="18" charset="0"/>
                <a:cs typeface="Times New Roman" panose="02020603050405020304" pitchFamily="18" charset="0"/>
              </a:rPr>
              <a:t>Job Role Vs Work life balance.</a:t>
            </a:r>
          </a:p>
          <a:p>
            <a:pPr marL="457200" indent="-457200" algn="just">
              <a:lnSpc>
                <a:spcPct val="150000"/>
              </a:lnSpc>
              <a:buClrTx/>
              <a:buFont typeface="+mj-lt"/>
              <a:buAutoNum type="arabicPeriod"/>
            </a:pPr>
            <a:r>
              <a:rPr lang="en-IN" sz="2000" dirty="0">
                <a:solidFill>
                  <a:schemeClr val="tx1">
                    <a:lumMod val="95000"/>
                  </a:schemeClr>
                </a:solidFill>
                <a:latin typeface="Times New Roman" panose="02020603050405020304" pitchFamily="18" charset="0"/>
                <a:cs typeface="Times New Roman" panose="02020603050405020304" pitchFamily="18" charset="0"/>
              </a:rPr>
              <a:t>Attrition rate Vs Year since last promotion relation.</a:t>
            </a:r>
          </a:p>
          <a:p>
            <a:endParaRPr lang="en-US" dirty="0"/>
          </a:p>
        </p:txBody>
      </p:sp>
    </p:spTree>
    <p:extLst>
      <p:ext uri="{BB962C8B-B14F-4D97-AF65-F5344CB8AC3E}">
        <p14:creationId xmlns:p14="http://schemas.microsoft.com/office/powerpoint/2010/main" val="417754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EXCEL</a:t>
            </a:r>
          </a:p>
        </p:txBody>
      </p:sp>
    </p:spTree>
    <p:extLst>
      <p:ext uri="{BB962C8B-B14F-4D97-AF65-F5344CB8AC3E}">
        <p14:creationId xmlns:p14="http://schemas.microsoft.com/office/powerpoint/2010/main" val="48303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8302-4F9D-6097-5954-FD07D18F4B31}"/>
              </a:ext>
            </a:extLst>
          </p:cNvPr>
          <p:cNvSpPr>
            <a:spLocks noGrp="1"/>
          </p:cNvSpPr>
          <p:nvPr>
            <p:ph type="title"/>
          </p:nvPr>
        </p:nvSpPr>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DATA CLEANING AND MODELLING</a:t>
            </a:r>
          </a:p>
        </p:txBody>
      </p:sp>
      <p:sp>
        <p:nvSpPr>
          <p:cNvPr id="12" name="Text Placeholder 11">
            <a:extLst>
              <a:ext uri="{FF2B5EF4-FFF2-40B4-BE49-F238E27FC236}">
                <a16:creationId xmlns:a16="http://schemas.microsoft.com/office/drawing/2014/main" id="{7E4F4984-AAA5-6149-B460-3A579C02540A}"/>
              </a:ext>
            </a:extLst>
          </p:cNvPr>
          <p:cNvSpPr>
            <a:spLocks noGrp="1"/>
          </p:cNvSpPr>
          <p:nvPr>
            <p:ph type="body" idx="1"/>
          </p:nvPr>
        </p:nvSpPr>
        <p:spPr>
          <a:xfrm>
            <a:off x="1143000" y="1917010"/>
            <a:ext cx="4754880" cy="777240"/>
          </a:xfrm>
        </p:spPr>
        <p:txBody>
          <a:bodyPr>
            <a:normAutofit/>
          </a:bodyPr>
          <a:lstStyle/>
          <a:p>
            <a:pPr algn="ct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DATA CLEANING</a:t>
            </a:r>
          </a:p>
          <a:p>
            <a:endParaRPr lang="en-US" dirty="0"/>
          </a:p>
        </p:txBody>
      </p:sp>
      <p:sp>
        <p:nvSpPr>
          <p:cNvPr id="3" name="Content Placeholder 2">
            <a:extLst>
              <a:ext uri="{FF2B5EF4-FFF2-40B4-BE49-F238E27FC236}">
                <a16:creationId xmlns:a16="http://schemas.microsoft.com/office/drawing/2014/main" id="{C70F363A-0293-9271-02ED-8FBB0716F3EF}"/>
              </a:ext>
            </a:extLst>
          </p:cNvPr>
          <p:cNvSpPr>
            <a:spLocks noGrp="1"/>
          </p:cNvSpPr>
          <p:nvPr>
            <p:ph sz="half" idx="2"/>
          </p:nvPr>
        </p:nvSpPr>
        <p:spPr>
          <a:xfrm>
            <a:off x="1143000" y="2507225"/>
            <a:ext cx="4953000" cy="3826899"/>
          </a:xfrm>
        </p:spPr>
        <p:txBody>
          <a:bodyPr>
            <a:noAutofit/>
          </a:bodyPr>
          <a:lstStyle/>
          <a:p>
            <a:pPr algn="just">
              <a:lnSpc>
                <a:spcPct val="100000"/>
              </a:lnSpc>
              <a:buClrTx/>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Accessing Data with Power Query</a:t>
            </a:r>
          </a:p>
          <a:p>
            <a:pPr algn="just">
              <a:lnSpc>
                <a:spcPct val="100000"/>
              </a:lnSpc>
              <a:buClrTx/>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Navigate to the Data tab in Excel.</a:t>
            </a:r>
          </a:p>
          <a:p>
            <a:pPr algn="just">
              <a:lnSpc>
                <a:spcPct val="100000"/>
              </a:lnSpc>
              <a:buClrTx/>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Select "Get Data" and choose "From File."</a:t>
            </a:r>
          </a:p>
          <a:p>
            <a:pPr algn="just">
              <a:lnSpc>
                <a:spcPct val="100000"/>
              </a:lnSpc>
              <a:buClrTx/>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Pick the Excel workbook containing your data.</a:t>
            </a:r>
          </a:p>
          <a:p>
            <a:pPr algn="just">
              <a:lnSpc>
                <a:spcPct val="100000"/>
              </a:lnSpc>
              <a:buClrTx/>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Upon selecting the file and clicking "OK," Power Query Editor opens automatically.</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need to check all the column headers and data types.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removed all duplicates from the datasets.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removed unnecessary columns from the datasets to improve performance. </a:t>
            </a:r>
          </a:p>
          <a:p>
            <a:pPr marL="285750" marR="0" lvl="0" indent="-285750" algn="just">
              <a:lnSpc>
                <a:spcPct val="100000"/>
              </a:lnSpc>
              <a:spcBef>
                <a:spcPts val="0"/>
              </a:spcBef>
              <a:spcAft>
                <a:spcPts val="0"/>
              </a:spcAft>
              <a:buClrTx/>
              <a:buFont typeface="Arial" panose="020B0604020202020204" pitchFamily="34" charset="0"/>
              <a:buChar char="•"/>
              <a:tabLst>
                <a:tab pos="1737360" algn="l"/>
                <a:tab pos="3451860" algn="l"/>
              </a:tabLst>
            </a:pPr>
            <a:endPar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0000"/>
              </a:lnSpc>
              <a:spcBef>
                <a:spcPts val="0"/>
              </a:spcBef>
              <a:spcAft>
                <a:spcPts val="0"/>
              </a:spcAft>
              <a:buNone/>
              <a:tabLst>
                <a:tab pos="1737360" algn="l"/>
                <a:tab pos="3451860" algn="l"/>
              </a:tabLst>
            </a:pPr>
            <a:endParaRPr lang="en-US" sz="18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0000"/>
              </a:lnSpc>
              <a:spcBef>
                <a:spcPts val="0"/>
              </a:spcBef>
              <a:spcAft>
                <a:spcPts val="0"/>
              </a:spcAft>
              <a:buNone/>
              <a:tabLst>
                <a:tab pos="1737360" algn="l"/>
                <a:tab pos="3451860" algn="l"/>
              </a:tabLst>
            </a:pPr>
            <a:endPar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B9F380BA-C10B-03D6-BECB-A7A37C783294}"/>
              </a:ext>
            </a:extLst>
          </p:cNvPr>
          <p:cNvSpPr>
            <a:spLocks noGrp="1"/>
          </p:cNvSpPr>
          <p:nvPr>
            <p:ph type="body" sz="quarter" idx="3"/>
          </p:nvPr>
        </p:nvSpPr>
        <p:spPr>
          <a:xfrm>
            <a:off x="6294122" y="1800225"/>
            <a:ext cx="5183188" cy="707001"/>
          </a:xfrm>
        </p:spPr>
        <p:txBody>
          <a:bodyPr numCol="1">
            <a:normAutofit/>
          </a:bodyPr>
          <a:lstStyle/>
          <a:p>
            <a:pPr algn="ctr"/>
            <a:r>
              <a:rPr lang="en-US" kern="100" dirty="0">
                <a:latin typeface="Times New Roman" panose="02020603050405020304" pitchFamily="18" charset="0"/>
                <a:cs typeface="Times New Roman" panose="02020603050405020304" pitchFamily="18" charset="0"/>
              </a:rPr>
              <a:t>DATA MERGING</a:t>
            </a:r>
          </a:p>
        </p:txBody>
      </p:sp>
      <p:sp>
        <p:nvSpPr>
          <p:cNvPr id="14" name="Content Placeholder 13">
            <a:extLst>
              <a:ext uri="{FF2B5EF4-FFF2-40B4-BE49-F238E27FC236}">
                <a16:creationId xmlns:a16="http://schemas.microsoft.com/office/drawing/2014/main" id="{01228EFD-AC0B-7326-D496-8AA957A21192}"/>
              </a:ext>
            </a:extLst>
          </p:cNvPr>
          <p:cNvSpPr>
            <a:spLocks noGrp="1"/>
          </p:cNvSpPr>
          <p:nvPr>
            <p:ph sz="quarter" idx="4"/>
          </p:nvPr>
        </p:nvSpPr>
        <p:spPr>
          <a:xfrm>
            <a:off x="6722430" y="2694250"/>
            <a:ext cx="4754880" cy="3383280"/>
          </a:xfrm>
        </p:spPr>
        <p:txBody>
          <a:bodyPr>
            <a:normAutofit/>
          </a:bodyPr>
          <a:lstStyle/>
          <a:p>
            <a:pPr marR="0" lvl="0" algn="just" eaLnBrk="0" fontAlgn="base" hangingPunct="0">
              <a:lnSpc>
                <a:spcPct val="120000"/>
              </a:lnSpc>
              <a:spcBef>
                <a:spcPct val="0"/>
              </a:spcBef>
              <a:spcAft>
                <a:spcPct val="0"/>
              </a:spcAft>
              <a:buClrTx/>
              <a:buSzTx/>
              <a:buFontTx/>
              <a:buChar char="•"/>
              <a:tabLst/>
            </a:pPr>
            <a:r>
              <a:rPr lang="en-US" altLang="en-US" sz="1900" dirty="0">
                <a:solidFill>
                  <a:schemeClr val="tx1"/>
                </a:solidFill>
                <a:latin typeface="Times New Roman" panose="02020603050405020304" pitchFamily="18" charset="0"/>
                <a:cs typeface="Times New Roman" panose="02020603050405020304" pitchFamily="18" charset="0"/>
              </a:rPr>
              <a:t>We merged both datasets, HR1 (Employee Number) and HR2 (Employee ID), into a new dataset using the "Merge as New Query" option.</a:t>
            </a:r>
          </a:p>
          <a:p>
            <a:pPr marR="0" lvl="0" algn="just" eaLnBrk="0" fontAlgn="base" hangingPunct="0">
              <a:lnSpc>
                <a:spcPct val="120000"/>
              </a:lnSpc>
              <a:spcBef>
                <a:spcPct val="0"/>
              </a:spcBef>
              <a:spcAft>
                <a:spcPct val="0"/>
              </a:spcAft>
              <a:buClrTx/>
              <a:buSzTx/>
              <a:buFontTx/>
              <a:buChar char="•"/>
              <a:tabLst/>
            </a:pPr>
            <a:r>
              <a:rPr lang="en-US" altLang="en-US" sz="1900" dirty="0">
                <a:solidFill>
                  <a:schemeClr val="tx1"/>
                </a:solidFill>
                <a:latin typeface="Times New Roman" panose="02020603050405020304" pitchFamily="18" charset="0"/>
                <a:cs typeface="Times New Roman" panose="02020603050405020304" pitchFamily="18" charset="0"/>
              </a:rPr>
              <a:t>Apply and close the Power Query Editor.</a:t>
            </a:r>
          </a:p>
          <a:p>
            <a:pPr marR="0" lvl="0" algn="just" eaLnBrk="0" fontAlgn="base" hangingPunct="0">
              <a:lnSpc>
                <a:spcPct val="120000"/>
              </a:lnSpc>
              <a:spcBef>
                <a:spcPct val="0"/>
              </a:spcBef>
              <a:spcAft>
                <a:spcPct val="0"/>
              </a:spcAft>
              <a:buClrTx/>
              <a:buSzTx/>
              <a:buFontTx/>
              <a:buChar char="•"/>
              <a:tabLst/>
            </a:pPr>
            <a:r>
              <a:rPr lang="en-US" altLang="en-US" sz="1900" dirty="0">
                <a:solidFill>
                  <a:schemeClr val="tx1"/>
                </a:solidFill>
                <a:latin typeface="Times New Roman" panose="02020603050405020304" pitchFamily="18" charset="0"/>
                <a:cs typeface="Times New Roman" panose="02020603050405020304" pitchFamily="18" charset="0"/>
              </a:rPr>
              <a:t>The Excel file now opens with the new dataset integrated.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82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3B56F9-4344-C87B-3C7E-A1B3CDD44C46}"/>
              </a:ext>
            </a:extLst>
          </p:cNvPr>
          <p:cNvPicPr>
            <a:picLocks noChangeAspect="1"/>
          </p:cNvPicPr>
          <p:nvPr/>
        </p:nvPicPr>
        <p:blipFill>
          <a:blip r:embed="rId2"/>
          <a:stretch>
            <a:fillRect/>
          </a:stretch>
        </p:blipFill>
        <p:spPr>
          <a:xfrm>
            <a:off x="560922" y="1457325"/>
            <a:ext cx="3076575" cy="1971675"/>
          </a:xfrm>
          <a:prstGeom prst="rect">
            <a:avLst/>
          </a:prstGeom>
        </p:spPr>
      </p:pic>
      <p:pic>
        <p:nvPicPr>
          <p:cNvPr id="8" name="Picture 7">
            <a:extLst>
              <a:ext uri="{FF2B5EF4-FFF2-40B4-BE49-F238E27FC236}">
                <a16:creationId xmlns:a16="http://schemas.microsoft.com/office/drawing/2014/main" id="{BDA0E463-5058-C0BA-6569-C5C92A94A85B}"/>
              </a:ext>
            </a:extLst>
          </p:cNvPr>
          <p:cNvPicPr>
            <a:picLocks noChangeAspect="1"/>
          </p:cNvPicPr>
          <p:nvPr/>
        </p:nvPicPr>
        <p:blipFill>
          <a:blip r:embed="rId3"/>
          <a:stretch>
            <a:fillRect/>
          </a:stretch>
        </p:blipFill>
        <p:spPr>
          <a:xfrm>
            <a:off x="4432350" y="1367421"/>
            <a:ext cx="3762375" cy="2409825"/>
          </a:xfrm>
          <a:prstGeom prst="rect">
            <a:avLst/>
          </a:prstGeom>
        </p:spPr>
      </p:pic>
      <p:pic>
        <p:nvPicPr>
          <p:cNvPr id="10" name="Picture 9">
            <a:extLst>
              <a:ext uri="{FF2B5EF4-FFF2-40B4-BE49-F238E27FC236}">
                <a16:creationId xmlns:a16="http://schemas.microsoft.com/office/drawing/2014/main" id="{A6456F50-90AE-24BE-C852-71368A67997B}"/>
              </a:ext>
            </a:extLst>
          </p:cNvPr>
          <p:cNvPicPr>
            <a:picLocks noChangeAspect="1"/>
          </p:cNvPicPr>
          <p:nvPr/>
        </p:nvPicPr>
        <p:blipFill>
          <a:blip r:embed="rId4"/>
          <a:stretch>
            <a:fillRect/>
          </a:stretch>
        </p:blipFill>
        <p:spPr>
          <a:xfrm>
            <a:off x="8554504" y="1238865"/>
            <a:ext cx="3228975" cy="5359287"/>
          </a:xfrm>
          <a:prstGeom prst="rect">
            <a:avLst/>
          </a:prstGeom>
        </p:spPr>
      </p:pic>
      <p:pic>
        <p:nvPicPr>
          <p:cNvPr id="13" name="Picture 12">
            <a:extLst>
              <a:ext uri="{FF2B5EF4-FFF2-40B4-BE49-F238E27FC236}">
                <a16:creationId xmlns:a16="http://schemas.microsoft.com/office/drawing/2014/main" id="{269C4243-9650-6F82-D1D7-3F65933247B3}"/>
              </a:ext>
            </a:extLst>
          </p:cNvPr>
          <p:cNvPicPr>
            <a:picLocks noChangeAspect="1"/>
          </p:cNvPicPr>
          <p:nvPr/>
        </p:nvPicPr>
        <p:blipFill>
          <a:blip r:embed="rId5"/>
          <a:stretch>
            <a:fillRect/>
          </a:stretch>
        </p:blipFill>
        <p:spPr>
          <a:xfrm>
            <a:off x="1007851" y="4125493"/>
            <a:ext cx="6617066" cy="2286093"/>
          </a:xfrm>
          <a:prstGeom prst="rect">
            <a:avLst/>
          </a:prstGeom>
        </p:spPr>
      </p:pic>
      <p:sp>
        <p:nvSpPr>
          <p:cNvPr id="2" name="Title 1">
            <a:extLst>
              <a:ext uri="{FF2B5EF4-FFF2-40B4-BE49-F238E27FC236}">
                <a16:creationId xmlns:a16="http://schemas.microsoft.com/office/drawing/2014/main" id="{F06208B5-5068-9882-B4F7-9C1DAB499101}"/>
              </a:ext>
            </a:extLst>
          </p:cNvPr>
          <p:cNvSpPr>
            <a:spLocks noGrp="1"/>
          </p:cNvSpPr>
          <p:nvPr>
            <p:ph type="title"/>
          </p:nvPr>
        </p:nvSpPr>
        <p:spPr>
          <a:xfrm>
            <a:off x="408521" y="446414"/>
            <a:ext cx="11222557" cy="792451"/>
          </a:xfrm>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POWER PIVOT</a:t>
            </a:r>
          </a:p>
        </p:txBody>
      </p:sp>
    </p:spTree>
    <p:extLst>
      <p:ext uri="{BB962C8B-B14F-4D97-AF65-F5344CB8AC3E}">
        <p14:creationId xmlns:p14="http://schemas.microsoft.com/office/powerpoint/2010/main" val="302158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A0C271-FB61-1850-76E9-7244AE83F9C9}"/>
              </a:ext>
            </a:extLst>
          </p:cNvPr>
          <p:cNvPicPr>
            <a:picLocks noChangeAspect="1"/>
          </p:cNvPicPr>
          <p:nvPr/>
        </p:nvPicPr>
        <p:blipFill>
          <a:blip r:embed="rId2"/>
          <a:stretch>
            <a:fillRect/>
          </a:stretch>
        </p:blipFill>
        <p:spPr>
          <a:xfrm>
            <a:off x="1159980" y="1830037"/>
            <a:ext cx="4497256" cy="3565944"/>
          </a:xfrm>
          <a:prstGeom prst="rect">
            <a:avLst/>
          </a:prstGeom>
        </p:spPr>
      </p:pic>
      <p:pic>
        <p:nvPicPr>
          <p:cNvPr id="10" name="Picture 9">
            <a:extLst>
              <a:ext uri="{FF2B5EF4-FFF2-40B4-BE49-F238E27FC236}">
                <a16:creationId xmlns:a16="http://schemas.microsoft.com/office/drawing/2014/main" id="{52BE011E-1AF2-EC46-B1CE-0F23DD0E7182}"/>
              </a:ext>
            </a:extLst>
          </p:cNvPr>
          <p:cNvPicPr>
            <a:picLocks noChangeAspect="1"/>
          </p:cNvPicPr>
          <p:nvPr/>
        </p:nvPicPr>
        <p:blipFill>
          <a:blip r:embed="rId3"/>
          <a:stretch>
            <a:fillRect/>
          </a:stretch>
        </p:blipFill>
        <p:spPr>
          <a:xfrm>
            <a:off x="1002891" y="5704485"/>
            <a:ext cx="4119716" cy="754185"/>
          </a:xfrm>
          <a:prstGeom prst="rect">
            <a:avLst/>
          </a:prstGeom>
        </p:spPr>
      </p:pic>
      <p:sp>
        <p:nvSpPr>
          <p:cNvPr id="11" name="Title 10">
            <a:extLst>
              <a:ext uri="{FF2B5EF4-FFF2-40B4-BE49-F238E27FC236}">
                <a16:creationId xmlns:a16="http://schemas.microsoft.com/office/drawing/2014/main" id="{6EA05ED5-8E31-E13C-FD7D-B93D7F1967B8}"/>
              </a:ext>
            </a:extLst>
          </p:cNvPr>
          <p:cNvSpPr>
            <a:spLocks noGrp="1"/>
          </p:cNvSpPr>
          <p:nvPr>
            <p:ph type="title"/>
          </p:nvPr>
        </p:nvSpPr>
        <p:spPr>
          <a:xfrm>
            <a:off x="1158239" y="399330"/>
            <a:ext cx="10227515" cy="1356360"/>
          </a:xfrm>
        </p:spPr>
        <p:txBody>
          <a:bodyPr>
            <a:normAutofit/>
          </a:bodyPr>
          <a:lstStyle/>
          <a:p>
            <a:pPr algn="ctr"/>
            <a:r>
              <a:rPr lang="en-US" sz="4000" b="1" dirty="0">
                <a:solidFill>
                  <a:schemeClr val="tx1"/>
                </a:solidFill>
                <a:latin typeface="Calibri" panose="020F0502020204030204" pitchFamily="34" charset="0"/>
                <a:cs typeface="Calibri" panose="020F0502020204030204" pitchFamily="34" charset="0"/>
              </a:rPr>
              <a:t>Average Attrition Rate For All The Departments</a:t>
            </a:r>
          </a:p>
        </p:txBody>
      </p:sp>
      <p:sp>
        <p:nvSpPr>
          <p:cNvPr id="3" name="TextBox 2">
            <a:extLst>
              <a:ext uri="{FF2B5EF4-FFF2-40B4-BE49-F238E27FC236}">
                <a16:creationId xmlns:a16="http://schemas.microsoft.com/office/drawing/2014/main" id="{C4D4787A-8A81-C135-D2D3-134D57C29314}"/>
              </a:ext>
            </a:extLst>
          </p:cNvPr>
          <p:cNvSpPr txBox="1"/>
          <p:nvPr/>
        </p:nvSpPr>
        <p:spPr>
          <a:xfrm>
            <a:off x="5657236" y="2484009"/>
            <a:ext cx="6098458" cy="723275"/>
          </a:xfrm>
          <a:prstGeom prst="rect">
            <a:avLst/>
          </a:prstGeom>
          <a:noFill/>
        </p:spPr>
        <p:txBody>
          <a:bodyPr wrap="square">
            <a:spAutoFit/>
          </a:bodyPr>
          <a:lstStyle/>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Attrition Formula:</a:t>
            </a:r>
          </a:p>
          <a:p>
            <a:pPr marL="0" marR="0" lvl="0" indent="0" defTabSz="914400" rtl="0" eaLnBrk="0" fontAlgn="base" latinLnBrk="0" hangingPunct="0">
              <a:spcBef>
                <a:spcPct val="0"/>
              </a:spcBef>
              <a:spcAft>
                <a:spcPts val="600"/>
              </a:spcAft>
              <a:buClrTx/>
              <a:buSzTx/>
              <a:buFontTx/>
              <a:buNone/>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Employees left (Attrition) / Total employees * 100</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7E76C0-B056-6198-9BBB-7F79EDF5D60C}"/>
              </a:ext>
            </a:extLst>
          </p:cNvPr>
          <p:cNvPicPr>
            <a:picLocks noChangeAspect="1"/>
          </p:cNvPicPr>
          <p:nvPr/>
        </p:nvPicPr>
        <p:blipFill>
          <a:blip r:embed="rId4"/>
          <a:stretch>
            <a:fillRect/>
          </a:stretch>
        </p:blipFill>
        <p:spPr>
          <a:xfrm>
            <a:off x="6810682" y="4555868"/>
            <a:ext cx="3467100" cy="371475"/>
          </a:xfrm>
          <a:prstGeom prst="rect">
            <a:avLst/>
          </a:prstGeom>
        </p:spPr>
      </p:pic>
    </p:spTree>
    <p:extLst>
      <p:ext uri="{BB962C8B-B14F-4D97-AF65-F5344CB8AC3E}">
        <p14:creationId xmlns:p14="http://schemas.microsoft.com/office/powerpoint/2010/main" val="219517788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Basis</Template>
  <TotalTime>741</TotalTime>
  <Words>615</Words>
  <Application>Microsoft Office PowerPoint</Application>
  <PresentationFormat>Widescreen</PresentationFormat>
  <Paragraphs>70</Paragraphs>
  <Slides>30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Aptos</vt:lpstr>
      <vt:lpstr>Arial</vt:lpstr>
      <vt:lpstr>Calibri</vt:lpstr>
      <vt:lpstr>Corbel</vt:lpstr>
      <vt:lpstr>Times New Roman</vt:lpstr>
      <vt:lpstr>Wingdings</vt:lpstr>
      <vt:lpstr>Basis</vt:lpstr>
      <vt:lpstr>PowerPoint Presentation</vt:lpstr>
      <vt:lpstr>PowerPoint Presentation</vt:lpstr>
      <vt:lpstr>INTRODUCTION</vt:lpstr>
      <vt:lpstr>STRATEGIC OBJECTIVE</vt:lpstr>
      <vt:lpstr>KPI’s</vt:lpstr>
      <vt:lpstr>EXCEL</vt:lpstr>
      <vt:lpstr>DATA CLEANING AND MODELLING</vt:lpstr>
      <vt:lpstr>POWER PIVOT</vt:lpstr>
      <vt:lpstr>Average Attrition Rate For All The Departments</vt:lpstr>
      <vt:lpstr>PowerPoint Presentation</vt:lpstr>
      <vt:lpstr>TABLEAU</vt:lpstr>
      <vt:lpstr>DATA MODELLING</vt:lpstr>
      <vt:lpstr>Average Hourly Rate of Male Research Scientist</vt:lpstr>
      <vt:lpstr>Attrition Rate Vs Monthly Income Stats</vt:lpstr>
      <vt:lpstr>PowerPoint Presentation</vt:lpstr>
      <vt:lpstr>PowerPoint Presentation</vt:lpstr>
      <vt:lpstr>SQL</vt:lpstr>
      <vt:lpstr>Importing Data To MySQL Workbench</vt:lpstr>
      <vt:lpstr>PowerPoint Presentation</vt:lpstr>
      <vt:lpstr>AVERAGE WORKING YEARS FOR EACH DEPARTMENT</vt:lpstr>
      <vt:lpstr>POWER BI</vt:lpstr>
      <vt:lpstr>DATA CLEANING AND DATA MODELLING</vt:lpstr>
      <vt:lpstr>Job Role Vs Avg Work Life Balance</vt:lpstr>
      <vt:lpstr>Attrition Rate Vs Year Since Last Promotion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pradeebaa guru</dc:creator>
  <cp:lastModifiedBy>Keerthana Vannal</cp:lastModifiedBy>
  <cp:revision>44</cp:revision>
  <dcterms:created xsi:type="dcterms:W3CDTF">2024-06-08T09:11:34Z</dcterms:created>
  <dcterms:modified xsi:type="dcterms:W3CDTF">2024-06-13T08:10:03Z</dcterms:modified>
</cp:coreProperties>
</file>