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0" r:id="rId7"/>
    <p:sldId id="261" r:id="rId8"/>
    <p:sldId id="262" r:id="rId9"/>
    <p:sldId id="267" r:id="rId10"/>
    <p:sldId id="268" r:id="rId11"/>
    <p:sldId id="269"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8E2AE7-B73E-450B-B1D4-A82712E77E9C}" type="datetimeFigureOut">
              <a:rPr lang="en-US" smtClean="0"/>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E8D1C-3B22-40B9-A2DB-0273C6B34852}" type="slidenum">
              <a:rPr lang="en-US" smtClean="0"/>
              <a:t>‹#›</a:t>
            </a:fld>
            <a:endParaRPr lang="en-US"/>
          </a:p>
        </p:txBody>
      </p:sp>
    </p:spTree>
    <p:extLst>
      <p:ext uri="{BB962C8B-B14F-4D97-AF65-F5344CB8AC3E}">
        <p14:creationId xmlns:p14="http://schemas.microsoft.com/office/powerpoint/2010/main" val="3730307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8E2AE7-B73E-450B-B1D4-A82712E77E9C}" type="datetimeFigureOut">
              <a:rPr lang="en-US" smtClean="0"/>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E8D1C-3B22-40B9-A2DB-0273C6B34852}" type="slidenum">
              <a:rPr lang="en-US" smtClean="0"/>
              <a:t>‹#›</a:t>
            </a:fld>
            <a:endParaRPr lang="en-US"/>
          </a:p>
        </p:txBody>
      </p:sp>
    </p:spTree>
    <p:extLst>
      <p:ext uri="{BB962C8B-B14F-4D97-AF65-F5344CB8AC3E}">
        <p14:creationId xmlns:p14="http://schemas.microsoft.com/office/powerpoint/2010/main" val="33248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8E2AE7-B73E-450B-B1D4-A82712E77E9C}" type="datetimeFigureOut">
              <a:rPr lang="en-US" smtClean="0"/>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E8D1C-3B22-40B9-A2DB-0273C6B34852}" type="slidenum">
              <a:rPr lang="en-US" smtClean="0"/>
              <a:t>‹#›</a:t>
            </a:fld>
            <a:endParaRPr lang="en-US"/>
          </a:p>
        </p:txBody>
      </p:sp>
    </p:spTree>
    <p:extLst>
      <p:ext uri="{BB962C8B-B14F-4D97-AF65-F5344CB8AC3E}">
        <p14:creationId xmlns:p14="http://schemas.microsoft.com/office/powerpoint/2010/main" val="1002485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8E2AE7-B73E-450B-B1D4-A82712E77E9C}" type="datetimeFigureOut">
              <a:rPr lang="en-US" smtClean="0"/>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E8D1C-3B22-40B9-A2DB-0273C6B34852}" type="slidenum">
              <a:rPr lang="en-US" smtClean="0"/>
              <a:t>‹#›</a:t>
            </a:fld>
            <a:endParaRPr lang="en-US"/>
          </a:p>
        </p:txBody>
      </p:sp>
    </p:spTree>
    <p:extLst>
      <p:ext uri="{BB962C8B-B14F-4D97-AF65-F5344CB8AC3E}">
        <p14:creationId xmlns:p14="http://schemas.microsoft.com/office/powerpoint/2010/main" val="439796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8E2AE7-B73E-450B-B1D4-A82712E77E9C}" type="datetimeFigureOut">
              <a:rPr lang="en-US" smtClean="0"/>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E8D1C-3B22-40B9-A2DB-0273C6B34852}" type="slidenum">
              <a:rPr lang="en-US" smtClean="0"/>
              <a:t>‹#›</a:t>
            </a:fld>
            <a:endParaRPr lang="en-US"/>
          </a:p>
        </p:txBody>
      </p:sp>
    </p:spTree>
    <p:extLst>
      <p:ext uri="{BB962C8B-B14F-4D97-AF65-F5344CB8AC3E}">
        <p14:creationId xmlns:p14="http://schemas.microsoft.com/office/powerpoint/2010/main" val="1213028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8E2AE7-B73E-450B-B1D4-A82712E77E9C}" type="datetimeFigureOut">
              <a:rPr lang="en-US" smtClean="0"/>
              <a:t>1/13/2025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2E8D1C-3B22-40B9-A2DB-0273C6B34852}" type="slidenum">
              <a:rPr lang="en-US" smtClean="0"/>
              <a:t>‹#›</a:t>
            </a:fld>
            <a:endParaRPr lang="en-US"/>
          </a:p>
        </p:txBody>
      </p:sp>
    </p:spTree>
    <p:extLst>
      <p:ext uri="{BB962C8B-B14F-4D97-AF65-F5344CB8AC3E}">
        <p14:creationId xmlns:p14="http://schemas.microsoft.com/office/powerpoint/2010/main" val="2230693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8E2AE7-B73E-450B-B1D4-A82712E77E9C}" type="datetimeFigureOut">
              <a:rPr lang="en-US" smtClean="0"/>
              <a:t>1/13/2025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2E8D1C-3B22-40B9-A2DB-0273C6B34852}" type="slidenum">
              <a:rPr lang="en-US" smtClean="0"/>
              <a:t>‹#›</a:t>
            </a:fld>
            <a:endParaRPr lang="en-US"/>
          </a:p>
        </p:txBody>
      </p:sp>
    </p:spTree>
    <p:extLst>
      <p:ext uri="{BB962C8B-B14F-4D97-AF65-F5344CB8AC3E}">
        <p14:creationId xmlns:p14="http://schemas.microsoft.com/office/powerpoint/2010/main" val="7140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8E2AE7-B73E-450B-B1D4-A82712E77E9C}" type="datetimeFigureOut">
              <a:rPr lang="en-US" smtClean="0"/>
              <a:t>1/13/2025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2E8D1C-3B22-40B9-A2DB-0273C6B34852}" type="slidenum">
              <a:rPr lang="en-US" smtClean="0"/>
              <a:t>‹#›</a:t>
            </a:fld>
            <a:endParaRPr lang="en-US"/>
          </a:p>
        </p:txBody>
      </p:sp>
    </p:spTree>
    <p:extLst>
      <p:ext uri="{BB962C8B-B14F-4D97-AF65-F5344CB8AC3E}">
        <p14:creationId xmlns:p14="http://schemas.microsoft.com/office/powerpoint/2010/main" val="3532768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8E2AE7-B73E-450B-B1D4-A82712E77E9C}" type="datetimeFigureOut">
              <a:rPr lang="en-US" smtClean="0"/>
              <a:t>1/13/2025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2E8D1C-3B22-40B9-A2DB-0273C6B34852}" type="slidenum">
              <a:rPr lang="en-US" smtClean="0"/>
              <a:t>‹#›</a:t>
            </a:fld>
            <a:endParaRPr lang="en-US"/>
          </a:p>
        </p:txBody>
      </p:sp>
    </p:spTree>
    <p:extLst>
      <p:ext uri="{BB962C8B-B14F-4D97-AF65-F5344CB8AC3E}">
        <p14:creationId xmlns:p14="http://schemas.microsoft.com/office/powerpoint/2010/main" val="3504362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8E2AE7-B73E-450B-B1D4-A82712E77E9C}" type="datetimeFigureOut">
              <a:rPr lang="en-US" smtClean="0"/>
              <a:t>1/13/2025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2E8D1C-3B22-40B9-A2DB-0273C6B34852}" type="slidenum">
              <a:rPr lang="en-US" smtClean="0"/>
              <a:t>‹#›</a:t>
            </a:fld>
            <a:endParaRPr lang="en-US"/>
          </a:p>
        </p:txBody>
      </p:sp>
    </p:spTree>
    <p:extLst>
      <p:ext uri="{BB962C8B-B14F-4D97-AF65-F5344CB8AC3E}">
        <p14:creationId xmlns:p14="http://schemas.microsoft.com/office/powerpoint/2010/main" val="656685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8E2AE7-B73E-450B-B1D4-A82712E77E9C}" type="datetimeFigureOut">
              <a:rPr lang="en-US" smtClean="0"/>
              <a:t>1/13/2025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2E8D1C-3B22-40B9-A2DB-0273C6B34852}" type="slidenum">
              <a:rPr lang="en-US" smtClean="0"/>
              <a:t>‹#›</a:t>
            </a:fld>
            <a:endParaRPr lang="en-US"/>
          </a:p>
        </p:txBody>
      </p:sp>
    </p:spTree>
    <p:extLst>
      <p:ext uri="{BB962C8B-B14F-4D97-AF65-F5344CB8AC3E}">
        <p14:creationId xmlns:p14="http://schemas.microsoft.com/office/powerpoint/2010/main" val="3671651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8E2AE7-B73E-450B-B1D4-A82712E77E9C}" type="datetimeFigureOut">
              <a:rPr lang="en-US" smtClean="0"/>
              <a:t>1/13/2025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2E8D1C-3B22-40B9-A2DB-0273C6B34852}" type="slidenum">
              <a:rPr lang="en-US" smtClean="0"/>
              <a:t>‹#›</a:t>
            </a:fld>
            <a:endParaRPr lang="en-US"/>
          </a:p>
        </p:txBody>
      </p:sp>
    </p:spTree>
    <p:extLst>
      <p:ext uri="{BB962C8B-B14F-4D97-AF65-F5344CB8AC3E}">
        <p14:creationId xmlns:p14="http://schemas.microsoft.com/office/powerpoint/2010/main" val="2420287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Socket Programming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25237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Advantages</a:t>
            </a:r>
            <a:endParaRPr lang="en-US" dirty="0"/>
          </a:p>
        </p:txBody>
      </p:sp>
      <p:sp>
        <p:nvSpPr>
          <p:cNvPr id="3" name="Content Placeholder 2"/>
          <p:cNvSpPr>
            <a:spLocks noGrp="1"/>
          </p:cNvSpPr>
          <p:nvPr>
            <p:ph idx="1"/>
          </p:nvPr>
        </p:nvSpPr>
        <p:spPr>
          <a:xfrm>
            <a:off x="195943" y="1410788"/>
            <a:ext cx="11795759" cy="5264331"/>
          </a:xfrm>
        </p:spPr>
        <p:txBody>
          <a:bodyPr>
            <a:normAutofit fontScale="77500" lnSpcReduction="20000"/>
          </a:bodyPr>
          <a:lstStyle/>
          <a:p>
            <a:r>
              <a:rPr lang="en-US" sz="2900" b="1" dirty="0"/>
              <a:t>Platform Independence</a:t>
            </a:r>
            <a:r>
              <a:rPr lang="en-US" sz="2900" dirty="0"/>
              <a:t> − One of the biggest advantages of Java Sockets is that they are platform-independent. This means that the same Java code can be run on multiple operating systems and devices without the need for modification. This allows for easy deployment of network-based applications across different systems and ensures that the application can be run on different devices without the need for platform-specific code.</a:t>
            </a:r>
          </a:p>
          <a:p>
            <a:r>
              <a:rPr lang="en-US" sz="2900" b="1" dirty="0"/>
              <a:t>Easy to Use</a:t>
            </a:r>
            <a:r>
              <a:rPr lang="en-US" sz="2900" dirty="0"/>
              <a:t> − Java Sockets are also relatively easy to use, even for developers who are new to network programming. The Java API provides a simple, consistent interface for creating and managing sockets, which makes it easy to implement network-based applications without needing to understand the underlying network protocols.</a:t>
            </a:r>
          </a:p>
          <a:p>
            <a:r>
              <a:rPr lang="en-US" sz="2900" b="1" dirty="0"/>
              <a:t>Scalability</a:t>
            </a:r>
            <a:r>
              <a:rPr lang="en-US" sz="2900" dirty="0"/>
              <a:t> − Java Sockets are highly scalable, making them suitable for large-scale network-based applications. They can easily handle thousands of simultaneous connections and can be used to create distributed systems that can handle high levels of traffic.</a:t>
            </a:r>
          </a:p>
          <a:p>
            <a:r>
              <a:rPr lang="en-US" sz="2900" b="1" dirty="0"/>
              <a:t>Security</a:t>
            </a:r>
            <a:r>
              <a:rPr lang="en-US" sz="2900" dirty="0"/>
              <a:t> − Java Sockets provide built-in support for secure communication, including SSL and TLS encryption. This makes it easy to create secure network-based applications and ensures that sensitive data is protected while in transit.</a:t>
            </a:r>
          </a:p>
          <a:p>
            <a:r>
              <a:rPr lang="en-US" sz="2900" b="1" dirty="0"/>
              <a:t>Multithreading</a:t>
            </a:r>
            <a:r>
              <a:rPr lang="en-US" sz="2900" dirty="0"/>
              <a:t> − Java Sockets support multithreading, which means that multiple threads can be used to handle multiple connections simultaneously. This improves the performance of network-based applications and allows them to handle a large number of requests without becoming overloaded.</a:t>
            </a:r>
          </a:p>
          <a:p>
            <a:endParaRPr lang="en-US" dirty="0"/>
          </a:p>
        </p:txBody>
      </p:sp>
    </p:spTree>
    <p:extLst>
      <p:ext uri="{BB962C8B-B14F-4D97-AF65-F5344CB8AC3E}">
        <p14:creationId xmlns:p14="http://schemas.microsoft.com/office/powerpoint/2010/main" val="1298079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79" y="0"/>
            <a:ext cx="10539549" cy="1298802"/>
          </a:xfrm>
        </p:spPr>
        <p:txBody>
          <a:bodyPr/>
          <a:lstStyle/>
          <a:p>
            <a:r>
              <a:rPr lang="en-US" dirty="0" smtClean="0"/>
              <a:t>Disadvantages</a:t>
            </a:r>
            <a:endParaRPr lang="en-US" dirty="0"/>
          </a:p>
        </p:txBody>
      </p:sp>
      <p:sp>
        <p:nvSpPr>
          <p:cNvPr id="3" name="Content Placeholder 2"/>
          <p:cNvSpPr>
            <a:spLocks noGrp="1"/>
          </p:cNvSpPr>
          <p:nvPr>
            <p:ph idx="1"/>
          </p:nvPr>
        </p:nvSpPr>
        <p:spPr>
          <a:xfrm>
            <a:off x="209005" y="1825625"/>
            <a:ext cx="11782697" cy="4901746"/>
          </a:xfrm>
        </p:spPr>
        <p:txBody>
          <a:bodyPr>
            <a:normAutofit fontScale="77500" lnSpcReduction="20000"/>
          </a:bodyPr>
          <a:lstStyle/>
          <a:p>
            <a:r>
              <a:rPr lang="en-US" sz="2900" b="1" dirty="0"/>
              <a:t>Complexity</a:t>
            </a:r>
            <a:r>
              <a:rPr lang="en-US" sz="2900" dirty="0"/>
              <a:t> − While Java Sockets are relatively easy to use, they can still be complex to implement, particularly for developers who are new to network programming. This complexity can make it difficult to debug and troubleshoot network-based applications, which can be time-consuming and frustrating.</a:t>
            </a:r>
          </a:p>
          <a:p>
            <a:r>
              <a:rPr lang="en-US" sz="2900" b="1" dirty="0"/>
              <a:t>Latency</a:t>
            </a:r>
            <a:r>
              <a:rPr lang="en-US" sz="2900" dirty="0"/>
              <a:t> − Java Sockets can introduce latency into network-based applications, particularly when dealing with large amounts of data. This can be a problem for applications that require real-time communication, such as online gaming or video conferencing.</a:t>
            </a:r>
          </a:p>
          <a:p>
            <a:r>
              <a:rPr lang="en-US" sz="2900" b="1" dirty="0"/>
              <a:t>Resource Intensive</a:t>
            </a:r>
            <a:r>
              <a:rPr lang="en-US" sz="2900" dirty="0"/>
              <a:t> − Java Sockets can be resource-intensive, particularly when dealing with large numbers of connections or large amounts of data. This can be a problem for systems with limited resources, such as mobile devices or embedded systems.</a:t>
            </a:r>
          </a:p>
          <a:p>
            <a:r>
              <a:rPr lang="en-US" sz="2900" b="1" dirty="0"/>
              <a:t>Limited Protocol Support</a:t>
            </a:r>
            <a:r>
              <a:rPr lang="en-US" sz="2900" dirty="0"/>
              <a:t> − Java Sockets support a limited number of network protocols, which can be a limitation for certain types of network-based applications. This can make it difficult to create applications that need to communicate with other systems using proprietary protocols.</a:t>
            </a:r>
          </a:p>
          <a:p>
            <a:r>
              <a:rPr lang="en-US" sz="2900" b="1" dirty="0"/>
              <a:t>Potential for Security Vulnerabilities</a:t>
            </a:r>
            <a:r>
              <a:rPr lang="en-US" sz="2900" dirty="0"/>
              <a:t> − Java Sockets, like any network-based application, are vulnerable to security threats, such as hacking and man-in-the-middle attacks. Careful attention must be paid to security when designing and implementing Java Socket-based systems to ensure that sensitive data is protected and potential vulnerabilities are identified and addressed.</a:t>
            </a:r>
          </a:p>
          <a:p>
            <a:endParaRPr lang="en-US" dirty="0"/>
          </a:p>
        </p:txBody>
      </p:sp>
    </p:spTree>
    <p:extLst>
      <p:ext uri="{BB962C8B-B14F-4D97-AF65-F5344CB8AC3E}">
        <p14:creationId xmlns:p14="http://schemas.microsoft.com/office/powerpoint/2010/main" val="808881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869" y="0"/>
            <a:ext cx="10515600" cy="1325563"/>
          </a:xfrm>
        </p:spPr>
        <p:txBody>
          <a:bodyPr/>
          <a:lstStyle/>
          <a:p>
            <a:r>
              <a:rPr lang="en-US" dirty="0" smtClean="0"/>
              <a:t>Applications of Socket Programming</a:t>
            </a:r>
            <a:endParaRPr lang="en-US" dirty="0"/>
          </a:p>
        </p:txBody>
      </p:sp>
      <p:sp>
        <p:nvSpPr>
          <p:cNvPr id="3" name="Content Placeholder 2"/>
          <p:cNvSpPr>
            <a:spLocks noGrp="1"/>
          </p:cNvSpPr>
          <p:nvPr>
            <p:ph idx="1"/>
          </p:nvPr>
        </p:nvSpPr>
        <p:spPr>
          <a:xfrm>
            <a:off x="145869" y="1058091"/>
            <a:ext cx="11728267" cy="5603966"/>
          </a:xfrm>
        </p:spPr>
        <p:txBody>
          <a:bodyPr>
            <a:normAutofit fontScale="70000" lnSpcReduction="20000"/>
          </a:bodyPr>
          <a:lstStyle/>
          <a:p>
            <a:pPr algn="just"/>
            <a:r>
              <a:rPr lang="en-US" sz="3200" b="1" dirty="0"/>
              <a:t>Chat Applications</a:t>
            </a:r>
            <a:r>
              <a:rPr lang="en-US" sz="3200" dirty="0"/>
              <a:t> − Java Sockets are often used to create chat applications, such as instant messaging programs and online chat rooms. These types of applications typically use a client-server architecture, where clients connect to a central server to send and receive messages.</a:t>
            </a:r>
          </a:p>
          <a:p>
            <a:pPr algn="just"/>
            <a:r>
              <a:rPr lang="en-US" sz="3200" b="1" dirty="0"/>
              <a:t>File Transfer Applications</a:t>
            </a:r>
            <a:r>
              <a:rPr lang="en-US" sz="3200" dirty="0"/>
              <a:t> − Java Sockets can also be used to create file transfer applications, such as peer-to-peer file sharing programs. These types of applications use a peer-to-peer architecture, where each device acts as both a client and a server. This allows for direct communication between devices, which can improve the speed and reliability of file transfers.</a:t>
            </a:r>
          </a:p>
          <a:p>
            <a:pPr algn="just"/>
            <a:r>
              <a:rPr lang="en-US" sz="3200" b="1" dirty="0"/>
              <a:t>Remote Control Applications</a:t>
            </a:r>
            <a:r>
              <a:rPr lang="en-US" sz="3200" dirty="0"/>
              <a:t> − Java Sockets can also be used to create remote control applications, such as remote desktop software. These types of applications use a client-server architecture, where a client connects to a remote server to control the desktop of the server. This allows users to access and control their desktop from any device with an internet connection.</a:t>
            </a:r>
          </a:p>
          <a:p>
            <a:pPr algn="just"/>
            <a:r>
              <a:rPr lang="en-US" sz="3200" b="1" dirty="0"/>
              <a:t>Multiplayer Games</a:t>
            </a:r>
            <a:r>
              <a:rPr lang="en-US" sz="3200" dirty="0"/>
              <a:t> − Java Sockets are also commonly used to create multiplayer games, such as online role-playing games and first-person shooters. These types of applications typically use a client-server architecture, where clients connect to a central server to play the game. The server acts as the intermediary between clients, handling communication and game logic.</a:t>
            </a:r>
          </a:p>
          <a:p>
            <a:pPr algn="just"/>
            <a:r>
              <a:rPr lang="en-US" sz="3200" b="1" dirty="0" err="1"/>
              <a:t>IoT</a:t>
            </a:r>
            <a:r>
              <a:rPr lang="en-US" sz="3200" b="1" dirty="0"/>
              <a:t> Applications</a:t>
            </a:r>
            <a:r>
              <a:rPr lang="en-US" sz="3200" dirty="0"/>
              <a:t> − Java Sockets can also be used in </a:t>
            </a:r>
            <a:r>
              <a:rPr lang="en-US" sz="3200" dirty="0" err="1"/>
              <a:t>IoT</a:t>
            </a:r>
            <a:r>
              <a:rPr lang="en-US" sz="3200" dirty="0"/>
              <a:t> (Internet of Things) applications, such as smart home systems. These types of applications use a client-server architecture, where </a:t>
            </a:r>
            <a:r>
              <a:rPr lang="en-US" sz="3200" dirty="0" err="1"/>
              <a:t>IoT</a:t>
            </a:r>
            <a:r>
              <a:rPr lang="en-US" sz="3200" dirty="0"/>
              <a:t> devices connect to a central server to send and receive data. This allows for remote monitoring and control of the devices, as well as data collection and analysis.</a:t>
            </a:r>
          </a:p>
          <a:p>
            <a:endParaRPr lang="en-US" dirty="0"/>
          </a:p>
        </p:txBody>
      </p:sp>
    </p:spTree>
    <p:extLst>
      <p:ext uri="{BB962C8B-B14F-4D97-AF65-F5344CB8AC3E}">
        <p14:creationId xmlns:p14="http://schemas.microsoft.com/office/powerpoint/2010/main" val="569725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 to Remember</a:t>
            </a:r>
            <a:endParaRPr lang="en-US" dirty="0"/>
          </a:p>
        </p:txBody>
      </p:sp>
      <p:sp>
        <p:nvSpPr>
          <p:cNvPr id="23" name="Rectangle 20"/>
          <p:cNvSpPr>
            <a:spLocks noGrp="1" noChangeArrowheads="1"/>
          </p:cNvSpPr>
          <p:nvPr>
            <p:ph idx="1"/>
          </p:nvPr>
        </p:nvSpPr>
        <p:spPr bwMode="auto">
          <a:xfrm>
            <a:off x="838200" y="1600637"/>
            <a:ext cx="976884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sz="2400" b="1" i="0" u="none" strike="noStrike" cap="none" normalizeH="0" baseline="0" dirty="0" smtClean="0">
                <a:ln>
                  <a:noFill/>
                </a:ln>
                <a:solidFill>
                  <a:schemeClr val="tx1"/>
                </a:solidFill>
                <a:effectLst/>
                <a:latin typeface="Arial" panose="020B0604020202020204" pitchFamily="34" charset="0"/>
              </a:rPr>
              <a:t>Blocking </a:t>
            </a:r>
            <a:r>
              <a:rPr kumimoji="0" lang="en-US" sz="2400" b="1" i="0" u="none" strike="noStrike" cap="none" normalizeH="0" baseline="0" dirty="0" err="1" smtClean="0">
                <a:ln>
                  <a:noFill/>
                </a:ln>
                <a:solidFill>
                  <a:schemeClr val="tx1"/>
                </a:solidFill>
                <a:effectLst/>
                <a:latin typeface="Arial" panose="020B0604020202020204" pitchFamily="34" charset="0"/>
              </a:rPr>
              <a:t>vs</a:t>
            </a:r>
            <a:r>
              <a:rPr kumimoji="0" lang="en-US" sz="2400" b="1" i="0" u="none" strike="noStrike" cap="none" normalizeH="0" baseline="0" dirty="0" smtClean="0">
                <a:ln>
                  <a:noFill/>
                </a:ln>
                <a:solidFill>
                  <a:schemeClr val="tx1"/>
                </a:solidFill>
                <a:effectLst/>
                <a:latin typeface="Arial" panose="020B0604020202020204" pitchFamily="34" charset="0"/>
              </a:rPr>
              <a:t> Non-blocking</a:t>
            </a:r>
            <a:r>
              <a:rPr kumimoji="0" lang="en-US" sz="24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Arial" panose="020B0604020202020204" pitchFamily="34" charset="0"/>
              </a:rPr>
              <a:t>Standard sockets are blocking, meaning the program waits for an operation to complete.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Arial" panose="020B0604020202020204" pitchFamily="34" charset="0"/>
              </a:rPr>
              <a:t>Non-blocking sockets use asynchronous calls.</a:t>
            </a:r>
          </a:p>
          <a:p>
            <a:pPr marL="0" marR="0" lvl="0" indent="0" algn="l" defTabSz="914400" rtl="0" eaLnBrk="0" fontAlgn="base" latinLnBrk="0" hangingPunct="0">
              <a:lnSpc>
                <a:spcPct val="100000"/>
              </a:lnSpc>
              <a:spcBef>
                <a:spcPct val="0"/>
              </a:spcBef>
              <a:spcAft>
                <a:spcPct val="0"/>
              </a:spcAft>
              <a:buClrTx/>
              <a:buSzTx/>
              <a:buNone/>
              <a:tabLst/>
            </a:pPr>
            <a:r>
              <a:rPr kumimoji="0" lang="en-US" sz="2400" b="1" i="0" u="none" strike="noStrike" cap="none" normalizeH="0" baseline="0" dirty="0" smtClean="0">
                <a:ln>
                  <a:noFill/>
                </a:ln>
                <a:solidFill>
                  <a:schemeClr val="tx1"/>
                </a:solidFill>
                <a:effectLst/>
                <a:latin typeface="Arial" panose="020B0604020202020204" pitchFamily="34" charset="0"/>
              </a:rPr>
              <a:t>Concurrency</a:t>
            </a:r>
            <a:r>
              <a:rPr kumimoji="0" lang="en-US" sz="24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Arial" panose="020B0604020202020204" pitchFamily="34" charset="0"/>
              </a:rPr>
              <a:t>Use threads or thread pools on the server-side to handle multiple clients.</a:t>
            </a:r>
          </a:p>
          <a:p>
            <a:pPr marL="0" marR="0" lvl="0" indent="0" algn="l" defTabSz="914400" rtl="0" eaLnBrk="0" fontAlgn="base" latinLnBrk="0" hangingPunct="0">
              <a:lnSpc>
                <a:spcPct val="100000"/>
              </a:lnSpc>
              <a:spcBef>
                <a:spcPct val="0"/>
              </a:spcBef>
              <a:spcAft>
                <a:spcPct val="0"/>
              </a:spcAft>
              <a:buClrTx/>
              <a:buSzTx/>
              <a:buNone/>
              <a:tabLst/>
            </a:pPr>
            <a:r>
              <a:rPr kumimoji="0" lang="en-US" sz="2400" b="1" i="0" u="none" strike="noStrike" cap="none" normalizeH="0" baseline="0" dirty="0" smtClean="0">
                <a:ln>
                  <a:noFill/>
                </a:ln>
                <a:solidFill>
                  <a:schemeClr val="tx1"/>
                </a:solidFill>
                <a:effectLst/>
                <a:latin typeface="Arial" panose="020B0604020202020204" pitchFamily="34" charset="0"/>
              </a:rPr>
              <a:t>Error Handling</a:t>
            </a:r>
            <a:r>
              <a:rPr kumimoji="0" lang="en-US" sz="24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Arial" panose="020B0604020202020204" pitchFamily="34" charset="0"/>
              </a:rPr>
              <a:t>Always handle exceptions like connection timeouts or socket closures gracefully.</a:t>
            </a:r>
          </a:p>
          <a:p>
            <a:pPr marL="0" marR="0" lvl="0" indent="0" algn="l" defTabSz="914400" rtl="0" eaLnBrk="0" fontAlgn="base" latinLnBrk="0" hangingPunct="0">
              <a:lnSpc>
                <a:spcPct val="100000"/>
              </a:lnSpc>
              <a:spcBef>
                <a:spcPct val="0"/>
              </a:spcBef>
              <a:spcAft>
                <a:spcPct val="0"/>
              </a:spcAft>
              <a:buClrTx/>
              <a:buSzTx/>
              <a:buNone/>
              <a:tabLst/>
            </a:pPr>
            <a:r>
              <a:rPr kumimoji="0" lang="en-US" sz="2400" b="1" i="0" u="none" strike="noStrike" cap="none" normalizeH="0" baseline="0" dirty="0" smtClean="0">
                <a:ln>
                  <a:noFill/>
                </a:ln>
                <a:solidFill>
                  <a:schemeClr val="tx1"/>
                </a:solidFill>
                <a:effectLst/>
                <a:latin typeface="Arial" panose="020B0604020202020204" pitchFamily="34" charset="0"/>
              </a:rPr>
              <a:t>Security</a:t>
            </a:r>
            <a:r>
              <a:rPr kumimoji="0" lang="en-US" sz="24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Arial" panose="020B0604020202020204" pitchFamily="34" charset="0"/>
              </a:rPr>
              <a:t>Use secure sockets (e.g., SSL/TLS) for encrypted communication.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2489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Theory of Socket Programming</a:t>
            </a:r>
            <a:endParaRPr lang="en-US" dirty="0"/>
          </a:p>
        </p:txBody>
      </p:sp>
      <p:sp>
        <p:nvSpPr>
          <p:cNvPr id="3" name="Content Placeholder 2"/>
          <p:cNvSpPr>
            <a:spLocks noGrp="1"/>
          </p:cNvSpPr>
          <p:nvPr>
            <p:ph idx="1"/>
          </p:nvPr>
        </p:nvSpPr>
        <p:spPr/>
        <p:txBody>
          <a:bodyPr/>
          <a:lstStyle/>
          <a:p>
            <a:pPr algn="just"/>
            <a:r>
              <a:rPr lang="en-US" dirty="0" smtClean="0"/>
              <a:t>Socket programming is a method of enabling communication between two devices (computers, servers, etc.) over a network. It is widely used to build network-based applications, such as chat applications, file sharing systems, or web servers.</a:t>
            </a:r>
          </a:p>
          <a:p>
            <a:pPr algn="just"/>
            <a:endParaRPr lang="en-US" dirty="0"/>
          </a:p>
          <a:p>
            <a:r>
              <a:rPr lang="en-US" b="1" dirty="0" smtClean="0"/>
              <a:t>What is a Socket?</a:t>
            </a:r>
          </a:p>
          <a:p>
            <a:pPr algn="just"/>
            <a:r>
              <a:rPr lang="en-US" dirty="0" smtClean="0"/>
              <a:t>A </a:t>
            </a:r>
            <a:r>
              <a:rPr lang="en-US" b="1" dirty="0" smtClean="0"/>
              <a:t>socket</a:t>
            </a:r>
            <a:r>
              <a:rPr lang="en-US" dirty="0" smtClean="0"/>
              <a:t> is one endpoint of a two-way communication link between two programs running on a network. A socket is bound to a port number and an IP address so that it can communicate with other sockets.</a:t>
            </a:r>
          </a:p>
          <a:p>
            <a:pPr algn="just"/>
            <a:endParaRPr lang="en-US" dirty="0"/>
          </a:p>
        </p:txBody>
      </p:sp>
    </p:spTree>
    <p:extLst>
      <p:ext uri="{BB962C8B-B14F-4D97-AF65-F5344CB8AC3E}">
        <p14:creationId xmlns:p14="http://schemas.microsoft.com/office/powerpoint/2010/main" val="822526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994" y="160876"/>
            <a:ext cx="10515600" cy="679904"/>
          </a:xfrm>
        </p:spPr>
        <p:txBody>
          <a:bodyPr>
            <a:normAutofit fontScale="90000"/>
          </a:bodyPr>
          <a:lstStyle/>
          <a:p>
            <a:r>
              <a:rPr lang="en-US" dirty="0" smtClean="0"/>
              <a:t>Key Terms</a:t>
            </a:r>
            <a:endParaRPr lang="en-US" dirty="0"/>
          </a:p>
        </p:txBody>
      </p:sp>
      <p:sp>
        <p:nvSpPr>
          <p:cNvPr id="4" name="Rectangle 1"/>
          <p:cNvSpPr>
            <a:spLocks noGrp="1" noChangeArrowheads="1"/>
          </p:cNvSpPr>
          <p:nvPr>
            <p:ph idx="1"/>
          </p:nvPr>
        </p:nvSpPr>
        <p:spPr bwMode="auto">
          <a:xfrm>
            <a:off x="838200" y="840780"/>
            <a:ext cx="10515600"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sz="2400" b="1" i="0" u="none" strike="noStrike" cap="none" normalizeH="0" baseline="0" dirty="0" smtClean="0">
                <a:ln>
                  <a:noFill/>
                </a:ln>
                <a:solidFill>
                  <a:schemeClr val="tx1"/>
                </a:solidFill>
                <a:effectLst/>
                <a:latin typeface="Arial" panose="020B0604020202020204" pitchFamily="34" charset="0"/>
              </a:rPr>
              <a:t>1. Client-Server Model</a:t>
            </a:r>
            <a:r>
              <a:rPr kumimoji="0" lang="en-US" sz="24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sz="2400" b="0" i="0" u="none" strike="noStrike" cap="none" normalizeH="0" baseline="0" dirty="0" smtClean="0">
                <a:ln>
                  <a:noFill/>
                </a:ln>
                <a:solidFill>
                  <a:schemeClr val="tx1"/>
                </a:solidFill>
                <a:effectLst/>
                <a:latin typeface="Arial" panose="020B0604020202020204" pitchFamily="34" charset="0"/>
              </a:rPr>
              <a:t>Most socket programming follows the client-server architecture.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Arial" panose="020B0604020202020204" pitchFamily="34" charset="0"/>
              </a:rPr>
              <a:t>Server</a:t>
            </a:r>
            <a:r>
              <a:rPr kumimoji="0" lang="en-US" sz="2400" b="0" i="0" u="none" strike="noStrike" cap="none" normalizeH="0" baseline="0" dirty="0" smtClean="0">
                <a:ln>
                  <a:noFill/>
                </a:ln>
                <a:solidFill>
                  <a:schemeClr val="tx1"/>
                </a:solidFill>
                <a:effectLst/>
                <a:latin typeface="Arial" panose="020B0604020202020204" pitchFamily="34" charset="0"/>
              </a:rPr>
              <a:t>: Waits for incoming client requests.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Arial" panose="020B0604020202020204" pitchFamily="34" charset="0"/>
              </a:rPr>
              <a:t>Client</a:t>
            </a:r>
            <a:r>
              <a:rPr kumimoji="0" lang="en-US" sz="2400" b="0" i="0" u="none" strike="noStrike" cap="none" normalizeH="0" baseline="0" dirty="0" smtClean="0">
                <a:ln>
                  <a:noFill/>
                </a:ln>
                <a:solidFill>
                  <a:schemeClr val="tx1"/>
                </a:solidFill>
                <a:effectLst/>
                <a:latin typeface="Arial" panose="020B0604020202020204" pitchFamily="34" charset="0"/>
              </a:rPr>
              <a:t>: Initiates the communication with the server.</a:t>
            </a:r>
          </a:p>
          <a:p>
            <a:pPr marL="0" marR="0" lvl="0" indent="0" algn="l" defTabSz="914400" rtl="0" eaLnBrk="0" fontAlgn="base" latinLnBrk="0" hangingPunct="0">
              <a:lnSpc>
                <a:spcPct val="100000"/>
              </a:lnSpc>
              <a:spcBef>
                <a:spcPct val="0"/>
              </a:spcBef>
              <a:spcAft>
                <a:spcPct val="0"/>
              </a:spcAft>
              <a:buClrTx/>
              <a:buSzTx/>
              <a:buNone/>
              <a:tabLst/>
            </a:pPr>
            <a:r>
              <a:rPr kumimoji="0" lang="en-US" sz="2400" b="1" i="0" u="none" strike="noStrike" cap="none" normalizeH="0" baseline="0" dirty="0" smtClean="0">
                <a:ln>
                  <a:noFill/>
                </a:ln>
                <a:solidFill>
                  <a:schemeClr val="tx1"/>
                </a:solidFill>
                <a:effectLst/>
                <a:latin typeface="Arial" panose="020B0604020202020204" pitchFamily="34" charset="0"/>
              </a:rPr>
              <a:t>2. IP Address</a:t>
            </a:r>
            <a:r>
              <a:rPr kumimoji="0" lang="en-US" sz="24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sz="2400" b="0" i="0" u="none" strike="noStrike" cap="none" normalizeH="0" baseline="0" dirty="0" smtClean="0">
                <a:ln>
                  <a:noFill/>
                </a:ln>
                <a:solidFill>
                  <a:schemeClr val="tx1"/>
                </a:solidFill>
                <a:effectLst/>
                <a:latin typeface="Arial" panose="020B0604020202020204" pitchFamily="34" charset="0"/>
              </a:rPr>
              <a:t>Uniquely identifies a device on the network.</a:t>
            </a:r>
          </a:p>
          <a:p>
            <a:pPr marL="0" marR="0" lvl="0" indent="0" algn="l" defTabSz="914400" rtl="0" eaLnBrk="0" fontAlgn="base" latinLnBrk="0" hangingPunct="0">
              <a:lnSpc>
                <a:spcPct val="100000"/>
              </a:lnSpc>
              <a:spcBef>
                <a:spcPct val="0"/>
              </a:spcBef>
              <a:spcAft>
                <a:spcPct val="0"/>
              </a:spcAft>
              <a:buClrTx/>
              <a:buSzTx/>
              <a:buNone/>
              <a:tabLst/>
            </a:pPr>
            <a:r>
              <a:rPr kumimoji="0" lang="en-US" sz="2400" b="0" i="0" u="none" strike="noStrike" cap="none" normalizeH="0" baseline="0" dirty="0" smtClean="0">
                <a:ln>
                  <a:noFill/>
                </a:ln>
                <a:solidFill>
                  <a:schemeClr val="tx1"/>
                </a:solidFill>
                <a:effectLst/>
                <a:latin typeface="Arial" panose="020B0604020202020204" pitchFamily="34" charset="0"/>
              </a:rPr>
              <a:t>Example: </a:t>
            </a:r>
            <a:r>
              <a:rPr kumimoji="0" lang="en-US" sz="2400" b="0" i="0" u="none" strike="noStrike" cap="none" normalizeH="0" baseline="0" dirty="0" smtClean="0">
                <a:ln>
                  <a:noFill/>
                </a:ln>
                <a:solidFill>
                  <a:schemeClr val="tx1"/>
                </a:solidFill>
                <a:effectLst/>
                <a:latin typeface="Arial Unicode MS" panose="020B0604020202020204" pitchFamily="34" charset="-128"/>
              </a:rPr>
              <a:t>192.168.1.1</a:t>
            </a:r>
            <a:endParaRPr kumimoji="0" 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sz="2400" b="1" i="0" u="none" strike="noStrike" cap="none" normalizeH="0" baseline="0" dirty="0" smtClean="0">
                <a:ln>
                  <a:noFill/>
                </a:ln>
                <a:solidFill>
                  <a:schemeClr val="tx1"/>
                </a:solidFill>
                <a:effectLst/>
                <a:latin typeface="Arial" panose="020B0604020202020204" pitchFamily="34" charset="0"/>
              </a:rPr>
              <a:t>3. Port Number</a:t>
            </a:r>
            <a:r>
              <a:rPr kumimoji="0" lang="en-US" sz="24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sz="2400" b="0" i="0" u="none" strike="noStrike" cap="none" normalizeH="0" baseline="0" dirty="0" smtClean="0">
                <a:ln>
                  <a:noFill/>
                </a:ln>
                <a:solidFill>
                  <a:schemeClr val="tx1"/>
                </a:solidFill>
                <a:effectLst/>
                <a:latin typeface="Arial" panose="020B0604020202020204" pitchFamily="34" charset="0"/>
              </a:rPr>
              <a:t>Identifies a specific process or application on a device.</a:t>
            </a:r>
          </a:p>
          <a:p>
            <a:pPr marL="0" marR="0" lvl="0" indent="0" algn="l" defTabSz="914400" rtl="0" eaLnBrk="0" fontAlgn="base" latinLnBrk="0" hangingPunct="0">
              <a:lnSpc>
                <a:spcPct val="100000"/>
              </a:lnSpc>
              <a:spcBef>
                <a:spcPct val="0"/>
              </a:spcBef>
              <a:spcAft>
                <a:spcPct val="0"/>
              </a:spcAft>
              <a:buClrTx/>
              <a:buSzTx/>
              <a:buNone/>
              <a:tabLst/>
            </a:pPr>
            <a:r>
              <a:rPr kumimoji="0" lang="en-US" sz="2400" b="0" i="0" u="none" strike="noStrike" cap="none" normalizeH="0" baseline="0" dirty="0" smtClean="0">
                <a:ln>
                  <a:noFill/>
                </a:ln>
                <a:solidFill>
                  <a:schemeClr val="tx1"/>
                </a:solidFill>
                <a:effectLst/>
                <a:latin typeface="Arial" panose="020B0604020202020204" pitchFamily="34" charset="0"/>
              </a:rPr>
              <a:t>Common ports: </a:t>
            </a:r>
            <a:r>
              <a:rPr kumimoji="0" lang="en-US" sz="2400" b="0" i="0" u="none" strike="noStrike" cap="none" normalizeH="0" baseline="0" dirty="0" smtClean="0">
                <a:ln>
                  <a:noFill/>
                </a:ln>
                <a:solidFill>
                  <a:schemeClr val="tx1"/>
                </a:solidFill>
                <a:effectLst/>
                <a:latin typeface="Arial Unicode MS" panose="020B0604020202020204" pitchFamily="34" charset="-128"/>
              </a:rPr>
              <a:t>80</a:t>
            </a:r>
            <a:r>
              <a:rPr kumimoji="0" lang="en-US" sz="2400" b="0" i="0" u="none" strike="noStrike" cap="none" normalizeH="0" baseline="0" dirty="0" smtClean="0">
                <a:ln>
                  <a:noFill/>
                </a:ln>
                <a:solidFill>
                  <a:schemeClr val="tx1"/>
                </a:solidFill>
                <a:effectLst/>
              </a:rPr>
              <a:t> (HTTP), </a:t>
            </a:r>
            <a:r>
              <a:rPr kumimoji="0" lang="en-US" sz="2400" b="0" i="0" u="none" strike="noStrike" cap="none" normalizeH="0" baseline="0" dirty="0" smtClean="0">
                <a:ln>
                  <a:noFill/>
                </a:ln>
                <a:solidFill>
                  <a:schemeClr val="tx1"/>
                </a:solidFill>
                <a:effectLst/>
                <a:latin typeface="Arial Unicode MS" panose="020B0604020202020204" pitchFamily="34" charset="-128"/>
              </a:rPr>
              <a:t>443</a:t>
            </a:r>
            <a:r>
              <a:rPr kumimoji="0" lang="en-US" sz="2400" b="0" i="0" u="none" strike="noStrike" cap="none" normalizeH="0" baseline="0" dirty="0" smtClean="0">
                <a:ln>
                  <a:noFill/>
                </a:ln>
                <a:solidFill>
                  <a:schemeClr val="tx1"/>
                </a:solidFill>
                <a:effectLst/>
              </a:rPr>
              <a:t> (HTTPS), </a:t>
            </a:r>
            <a:r>
              <a:rPr kumimoji="0" lang="en-US" sz="2400" b="0" i="0" u="none" strike="noStrike" cap="none" normalizeH="0" baseline="0" dirty="0" smtClean="0">
                <a:ln>
                  <a:noFill/>
                </a:ln>
                <a:solidFill>
                  <a:schemeClr val="tx1"/>
                </a:solidFill>
                <a:effectLst/>
                <a:latin typeface="Arial Unicode MS" panose="020B0604020202020204" pitchFamily="34" charset="-128"/>
              </a:rPr>
              <a:t>21</a:t>
            </a:r>
            <a:r>
              <a:rPr kumimoji="0" lang="en-US" sz="2400" b="0" i="0" u="none" strike="noStrike" cap="none" normalizeH="0" baseline="0" dirty="0" smtClean="0">
                <a:ln>
                  <a:noFill/>
                </a:ln>
                <a:solidFill>
                  <a:schemeClr val="tx1"/>
                </a:solidFill>
                <a:effectLst/>
              </a:rPr>
              <a:t> (FTP).</a:t>
            </a:r>
            <a:endParaRPr kumimoji="0" 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sz="2400" b="1" i="0" u="none" strike="noStrike" cap="none" normalizeH="0" baseline="0" dirty="0" smtClean="0">
                <a:ln>
                  <a:noFill/>
                </a:ln>
                <a:solidFill>
                  <a:schemeClr val="tx1"/>
                </a:solidFill>
                <a:effectLst/>
                <a:latin typeface="Arial" panose="020B0604020202020204" pitchFamily="34" charset="0"/>
              </a:rPr>
              <a:t>4. Protocol</a:t>
            </a:r>
            <a:r>
              <a:rPr kumimoji="0" lang="en-US" sz="24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sz="2400" b="0" i="0" u="none" strike="noStrike" cap="none" normalizeH="0" baseline="0" dirty="0" smtClean="0">
                <a:ln>
                  <a:noFill/>
                </a:ln>
                <a:solidFill>
                  <a:schemeClr val="tx1"/>
                </a:solidFill>
                <a:effectLst/>
                <a:latin typeface="Arial" panose="020B0604020202020204" pitchFamily="34" charset="0"/>
              </a:rPr>
              <a:t>Defines rules for communication.</a:t>
            </a:r>
          </a:p>
          <a:p>
            <a:pPr marL="0" marR="0" lvl="0" indent="0" algn="l" defTabSz="914400" rtl="0" eaLnBrk="0" fontAlgn="base" latinLnBrk="0" hangingPunct="0">
              <a:lnSpc>
                <a:spcPct val="100000"/>
              </a:lnSpc>
              <a:spcBef>
                <a:spcPct val="0"/>
              </a:spcBef>
              <a:spcAft>
                <a:spcPct val="0"/>
              </a:spcAft>
              <a:buClrTx/>
              <a:buSzTx/>
              <a:buNone/>
              <a:tabLst/>
            </a:pPr>
            <a:r>
              <a:rPr kumimoji="0" lang="en-US" sz="2400" b="1" i="0" u="none" strike="noStrike" cap="none" normalizeH="0" baseline="0" dirty="0" smtClean="0">
                <a:ln>
                  <a:noFill/>
                </a:ln>
                <a:solidFill>
                  <a:schemeClr val="tx1"/>
                </a:solidFill>
                <a:effectLst/>
                <a:latin typeface="Arial" panose="020B0604020202020204" pitchFamily="34" charset="0"/>
              </a:rPr>
              <a:t>TCP</a:t>
            </a:r>
            <a:r>
              <a:rPr kumimoji="0" lang="en-US" sz="2400" b="0" i="0" u="none" strike="noStrike" cap="none" normalizeH="0" baseline="0" dirty="0" smtClean="0">
                <a:ln>
                  <a:noFill/>
                </a:ln>
                <a:solidFill>
                  <a:schemeClr val="tx1"/>
                </a:solidFill>
                <a:effectLst/>
                <a:latin typeface="Arial" panose="020B0604020202020204" pitchFamily="34" charset="0"/>
              </a:rPr>
              <a:t>: Reliable, connection-oriented protocol.</a:t>
            </a:r>
          </a:p>
          <a:p>
            <a:pPr marL="0" marR="0" lvl="0" indent="0" algn="l" defTabSz="914400" rtl="0" eaLnBrk="0" fontAlgn="base" latinLnBrk="0" hangingPunct="0">
              <a:lnSpc>
                <a:spcPct val="100000"/>
              </a:lnSpc>
              <a:spcBef>
                <a:spcPct val="0"/>
              </a:spcBef>
              <a:spcAft>
                <a:spcPct val="0"/>
              </a:spcAft>
              <a:buClrTx/>
              <a:buSzTx/>
              <a:buNone/>
              <a:tabLst/>
            </a:pPr>
            <a:r>
              <a:rPr kumimoji="0" lang="en-US" sz="2400" b="1" i="0" u="none" strike="noStrike" cap="none" normalizeH="0" baseline="0" dirty="0" smtClean="0">
                <a:ln>
                  <a:noFill/>
                </a:ln>
                <a:solidFill>
                  <a:schemeClr val="tx1"/>
                </a:solidFill>
                <a:effectLst/>
                <a:latin typeface="Arial" panose="020B0604020202020204" pitchFamily="34" charset="0"/>
              </a:rPr>
              <a:t>UDP</a:t>
            </a:r>
            <a:r>
              <a:rPr kumimoji="0" lang="en-US" sz="2400" b="0" i="0" u="none" strike="noStrike" cap="none" normalizeH="0" baseline="0" dirty="0" smtClean="0">
                <a:ln>
                  <a:noFill/>
                </a:ln>
                <a:solidFill>
                  <a:schemeClr val="tx1"/>
                </a:solidFill>
                <a:effectLst/>
                <a:latin typeface="Arial" panose="020B0604020202020204" pitchFamily="34" charset="0"/>
              </a:rPr>
              <a:t>: Faster, connectionless protocol.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2522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Sockets</a:t>
            </a:r>
            <a:br>
              <a:rPr lang="en-US" b="1" dirty="0" smtClean="0"/>
            </a:br>
            <a:endParaRPr lang="en-US" dirty="0"/>
          </a:p>
        </p:txBody>
      </p:sp>
      <p:sp>
        <p:nvSpPr>
          <p:cNvPr id="3" name="Content Placeholder 2"/>
          <p:cNvSpPr>
            <a:spLocks noGrp="1"/>
          </p:cNvSpPr>
          <p:nvPr>
            <p:ph idx="1"/>
          </p:nvPr>
        </p:nvSpPr>
        <p:spPr/>
        <p:txBody>
          <a:bodyPr/>
          <a:lstStyle/>
          <a:p>
            <a:r>
              <a:rPr lang="en-US" b="1" dirty="0" smtClean="0"/>
              <a:t>Stream Sockets (TCP)</a:t>
            </a:r>
            <a:r>
              <a:rPr lang="en-US" dirty="0" smtClean="0"/>
              <a:t>:</a:t>
            </a:r>
          </a:p>
          <a:p>
            <a:pPr lvl="1"/>
            <a:r>
              <a:rPr lang="en-US" dirty="0" smtClean="0"/>
              <a:t>Reliable and ensures ordered delivery of data.</a:t>
            </a:r>
          </a:p>
          <a:p>
            <a:pPr lvl="1"/>
            <a:r>
              <a:rPr lang="en-US" dirty="0" smtClean="0"/>
              <a:t>Used for applications like HTTP, FTP, and SMTP.</a:t>
            </a:r>
          </a:p>
          <a:p>
            <a:r>
              <a:rPr lang="en-US" b="1" dirty="0" smtClean="0"/>
              <a:t>Datagram Sockets (UDP)</a:t>
            </a:r>
            <a:r>
              <a:rPr lang="en-US" dirty="0" smtClean="0"/>
              <a:t>:</a:t>
            </a:r>
          </a:p>
          <a:p>
            <a:pPr lvl="1"/>
            <a:r>
              <a:rPr lang="en-US" dirty="0" smtClean="0"/>
              <a:t>Unreliable but faster.</a:t>
            </a:r>
          </a:p>
          <a:p>
            <a:pPr lvl="1"/>
            <a:r>
              <a:rPr lang="en-US" dirty="0" smtClean="0"/>
              <a:t>Used for real-time applications like VoIP, online gaming.</a:t>
            </a:r>
          </a:p>
          <a:p>
            <a:endParaRPr lang="en-US" dirty="0"/>
          </a:p>
        </p:txBody>
      </p:sp>
    </p:spTree>
    <p:extLst>
      <p:ext uri="{BB962C8B-B14F-4D97-AF65-F5344CB8AC3E}">
        <p14:creationId xmlns:p14="http://schemas.microsoft.com/office/powerpoint/2010/main" val="1120051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ocket Programming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3742" y="1391871"/>
            <a:ext cx="6667500" cy="52387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a:spLocks noChangeArrowheads="1"/>
          </p:cNvSpPr>
          <p:nvPr/>
        </p:nvSpPr>
        <p:spPr bwMode="auto">
          <a:xfrm>
            <a:off x="195942" y="1391871"/>
            <a:ext cx="5447211"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smtClean="0">
                <a:ln>
                  <a:noFill/>
                </a:ln>
                <a:solidFill>
                  <a:schemeClr val="tx1"/>
                </a:solidFill>
                <a:effectLst/>
                <a:latin typeface="Arial Unicode MS" panose="020B0604020202020204" pitchFamily="34" charset="-128"/>
              </a:rPr>
              <a:t>socket()</a:t>
            </a:r>
            <a:r>
              <a:rPr kumimoji="0" lang="en-US" sz="2800" b="0" i="0" u="none" strike="noStrike" cap="none" normalizeH="0" baseline="0" dirty="0" smtClean="0">
                <a:ln>
                  <a:noFill/>
                </a:ln>
                <a:solidFill>
                  <a:schemeClr val="tx1"/>
                </a:solidFill>
                <a:effectLst/>
              </a:rPr>
              <a:t>: Creates a new socket.</a:t>
            </a:r>
            <a:endParaRPr kumimoji="0" lang="en-US" sz="2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smtClean="0">
                <a:ln>
                  <a:noFill/>
                </a:ln>
                <a:solidFill>
                  <a:schemeClr val="tx1"/>
                </a:solidFill>
                <a:effectLst/>
                <a:latin typeface="Arial Unicode MS" panose="020B0604020202020204" pitchFamily="34" charset="-128"/>
              </a:rPr>
              <a:t>bind()</a:t>
            </a:r>
            <a:r>
              <a:rPr kumimoji="0" lang="en-US" sz="2800" b="0" i="0" u="none" strike="noStrike" cap="none" normalizeH="0" baseline="0" dirty="0" smtClean="0">
                <a:ln>
                  <a:noFill/>
                </a:ln>
                <a:solidFill>
                  <a:schemeClr val="tx1"/>
                </a:solidFill>
                <a:effectLst/>
              </a:rPr>
              <a:t>: Binds the socket to a specific address and port.</a:t>
            </a:r>
            <a:endParaRPr kumimoji="0" lang="en-US" sz="2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smtClean="0">
                <a:ln>
                  <a:noFill/>
                </a:ln>
                <a:solidFill>
                  <a:schemeClr val="tx1"/>
                </a:solidFill>
                <a:effectLst/>
                <a:latin typeface="Arial Unicode MS" panose="020B0604020202020204" pitchFamily="34" charset="-128"/>
              </a:rPr>
              <a:t>listen()</a:t>
            </a:r>
            <a:r>
              <a:rPr kumimoji="0" lang="en-US" sz="2800" b="0" i="0" u="none" strike="noStrike" cap="none" normalizeH="0" baseline="0" dirty="0" smtClean="0">
                <a:ln>
                  <a:noFill/>
                </a:ln>
                <a:solidFill>
                  <a:schemeClr val="tx1"/>
                </a:solidFill>
                <a:effectLst/>
              </a:rPr>
              <a:t>: Prepares the server to accept incoming connections (TCP).</a:t>
            </a:r>
            <a:endParaRPr kumimoji="0" lang="en-US" sz="2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smtClean="0">
                <a:ln>
                  <a:noFill/>
                </a:ln>
                <a:solidFill>
                  <a:schemeClr val="tx1"/>
                </a:solidFill>
                <a:effectLst/>
                <a:latin typeface="Arial Unicode MS" panose="020B0604020202020204" pitchFamily="34" charset="-128"/>
              </a:rPr>
              <a:t>accept()</a:t>
            </a:r>
            <a:r>
              <a:rPr kumimoji="0" lang="en-US" sz="2800" b="0" i="0" u="none" strike="noStrike" cap="none" normalizeH="0" baseline="0" dirty="0" smtClean="0">
                <a:ln>
                  <a:noFill/>
                </a:ln>
                <a:solidFill>
                  <a:schemeClr val="tx1"/>
                </a:solidFill>
                <a:effectLst/>
              </a:rPr>
              <a:t>: Accepts an incoming connection from a client.</a:t>
            </a:r>
            <a:endParaRPr kumimoji="0" lang="en-US" sz="2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smtClean="0">
                <a:ln>
                  <a:noFill/>
                </a:ln>
                <a:solidFill>
                  <a:schemeClr val="tx1"/>
                </a:solidFill>
                <a:effectLst/>
                <a:latin typeface="Arial Unicode MS" panose="020B0604020202020204" pitchFamily="34" charset="-128"/>
              </a:rPr>
              <a:t>connect()</a:t>
            </a:r>
            <a:r>
              <a:rPr kumimoji="0" lang="en-US" sz="2800" b="0" i="0" u="none" strike="noStrike" cap="none" normalizeH="0" baseline="0" dirty="0" smtClean="0">
                <a:ln>
                  <a:noFill/>
                </a:ln>
                <a:solidFill>
                  <a:schemeClr val="tx1"/>
                </a:solidFill>
                <a:effectLst/>
              </a:rPr>
              <a:t>: Connects a client socket to a server.</a:t>
            </a:r>
            <a:endParaRPr kumimoji="0" lang="en-US" sz="2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smtClean="0">
                <a:ln>
                  <a:noFill/>
                </a:ln>
                <a:solidFill>
                  <a:schemeClr val="tx1"/>
                </a:solidFill>
                <a:effectLst/>
                <a:latin typeface="Arial Unicode MS" panose="020B0604020202020204" pitchFamily="34" charset="-128"/>
              </a:rPr>
              <a:t>send()</a:t>
            </a:r>
            <a:r>
              <a:rPr kumimoji="0" lang="en-US" sz="2800" b="1" i="0" u="none" strike="noStrike" cap="none" normalizeH="0" baseline="0" dirty="0" smtClean="0">
                <a:ln>
                  <a:noFill/>
                </a:ln>
                <a:solidFill>
                  <a:schemeClr val="tx1"/>
                </a:solidFill>
                <a:effectLst/>
              </a:rPr>
              <a:t> / </a:t>
            </a:r>
            <a:r>
              <a:rPr kumimoji="0" lang="en-US" sz="2800" b="1" i="0" u="none" strike="noStrike" cap="none" normalizeH="0" baseline="0" dirty="0" err="1" smtClean="0">
                <a:ln>
                  <a:noFill/>
                </a:ln>
                <a:solidFill>
                  <a:schemeClr val="tx1"/>
                </a:solidFill>
                <a:effectLst/>
                <a:latin typeface="Arial Unicode MS" panose="020B0604020202020204" pitchFamily="34" charset="-128"/>
              </a:rPr>
              <a:t>recv</a:t>
            </a:r>
            <a:r>
              <a:rPr kumimoji="0" lang="en-US" sz="2800" b="1" i="0" u="none" strike="noStrike" cap="none" normalizeH="0" baseline="0" dirty="0" smtClean="0">
                <a:ln>
                  <a:noFill/>
                </a:ln>
                <a:solidFill>
                  <a:schemeClr val="tx1"/>
                </a:solidFill>
                <a:effectLst/>
                <a:latin typeface="Arial Unicode MS" panose="020B0604020202020204" pitchFamily="34" charset="-128"/>
              </a:rPr>
              <a:t>()</a:t>
            </a:r>
            <a:r>
              <a:rPr kumimoji="0" lang="en-US" sz="2800" b="0" i="0" u="none" strike="noStrike" cap="none" normalizeH="0" baseline="0" dirty="0" smtClean="0">
                <a:ln>
                  <a:noFill/>
                </a:ln>
                <a:solidFill>
                  <a:schemeClr val="tx1"/>
                </a:solidFill>
                <a:effectLst/>
              </a:rPr>
              <a:t>: Sends and receives data over a connection.</a:t>
            </a:r>
            <a:endParaRPr kumimoji="0" lang="en-US" sz="2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smtClean="0">
                <a:ln>
                  <a:noFill/>
                </a:ln>
                <a:solidFill>
                  <a:schemeClr val="tx1"/>
                </a:solidFill>
                <a:effectLst/>
                <a:latin typeface="Arial Unicode MS" panose="020B0604020202020204" pitchFamily="34" charset="-128"/>
              </a:rPr>
              <a:t>close()</a:t>
            </a:r>
            <a:r>
              <a:rPr kumimoji="0" lang="en-US" sz="2800" b="0" i="0" u="none" strike="noStrike" cap="none" normalizeH="0" baseline="0" dirty="0" smtClean="0">
                <a:ln>
                  <a:noFill/>
                </a:ln>
                <a:solidFill>
                  <a:schemeClr val="tx1"/>
                </a:solidFill>
                <a:effectLst/>
              </a:rPr>
              <a:t>: Closes the socket.</a:t>
            </a:r>
            <a:r>
              <a:rPr kumimoji="0" lang="en-US" sz="2800" b="0" i="0" u="none" strike="noStrike" cap="none" normalizeH="0" baseline="0" dirty="0" smtClean="0">
                <a:ln>
                  <a:noFill/>
                </a:ln>
                <a:solidFill>
                  <a:schemeClr val="tx1"/>
                </a:solidFill>
                <a:effectLst/>
                <a:latin typeface="Arial" panose="020B0604020202020204" pitchFamily="34" charset="0"/>
              </a:rPr>
              <a:t> </a:t>
            </a:r>
          </a:p>
        </p:txBody>
      </p:sp>
      <p:sp>
        <p:nvSpPr>
          <p:cNvPr id="4" name="Title 3"/>
          <p:cNvSpPr>
            <a:spLocks noGrp="1"/>
          </p:cNvSpPr>
          <p:nvPr>
            <p:ph type="title"/>
          </p:nvPr>
        </p:nvSpPr>
        <p:spPr>
          <a:xfrm>
            <a:off x="195942" y="195308"/>
            <a:ext cx="10515600" cy="1325563"/>
          </a:xfrm>
        </p:spPr>
        <p:txBody>
          <a:bodyPr/>
          <a:lstStyle/>
          <a:p>
            <a:r>
              <a:rPr lang="en-US" dirty="0" smtClean="0"/>
              <a:t>Functions</a:t>
            </a:r>
            <a:endParaRPr lang="en-US" dirty="0"/>
          </a:p>
        </p:txBody>
      </p:sp>
    </p:spTree>
    <p:extLst>
      <p:ext uri="{BB962C8B-B14F-4D97-AF65-F5344CB8AC3E}">
        <p14:creationId xmlns:p14="http://schemas.microsoft.com/office/powerpoint/2010/main" val="3844543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1344"/>
          </a:xfrm>
        </p:spPr>
        <p:txBody>
          <a:bodyPr/>
          <a:lstStyle/>
          <a:p>
            <a:r>
              <a:rPr lang="en-US" dirty="0" smtClean="0"/>
              <a:t>Steps in Socket Programming</a:t>
            </a:r>
            <a:endParaRPr lang="en-US" dirty="0"/>
          </a:p>
        </p:txBody>
      </p:sp>
      <p:sp>
        <p:nvSpPr>
          <p:cNvPr id="4" name="Rectangle 1"/>
          <p:cNvSpPr>
            <a:spLocks noGrp="1" noChangeArrowheads="1"/>
          </p:cNvSpPr>
          <p:nvPr>
            <p:ph idx="1"/>
          </p:nvPr>
        </p:nvSpPr>
        <p:spPr bwMode="auto">
          <a:xfrm>
            <a:off x="838200" y="963891"/>
            <a:ext cx="9657387"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sz="3200" b="1" i="0" u="none" strike="noStrike" cap="none" normalizeH="0" baseline="0" dirty="0" smtClean="0">
                <a:ln>
                  <a:noFill/>
                </a:ln>
                <a:solidFill>
                  <a:schemeClr val="tx1"/>
                </a:solidFill>
                <a:effectLst/>
                <a:latin typeface="Arial" panose="020B0604020202020204" pitchFamily="34" charset="0"/>
              </a:rPr>
              <a:t>Server Side</a:t>
            </a:r>
            <a:r>
              <a:rPr kumimoji="0" lang="en-US" sz="32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200" b="0" i="0" u="none" strike="noStrike" cap="none" normalizeH="0" baseline="0" dirty="0" smtClean="0">
                <a:ln>
                  <a:noFill/>
                </a:ln>
                <a:solidFill>
                  <a:schemeClr val="tx1"/>
                </a:solidFill>
                <a:effectLst/>
                <a:latin typeface="Arial" panose="020B0604020202020204" pitchFamily="34" charset="0"/>
              </a:rPr>
              <a:t>Create a socket.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200" b="0" i="0" u="none" strike="noStrike" cap="none" normalizeH="0" baseline="0" dirty="0" smtClean="0">
                <a:ln>
                  <a:noFill/>
                </a:ln>
                <a:solidFill>
                  <a:schemeClr val="tx1"/>
                </a:solidFill>
                <a:effectLst/>
                <a:latin typeface="Arial" panose="020B0604020202020204" pitchFamily="34" charset="0"/>
              </a:rPr>
              <a:t>Bind it to an IP address and port.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200" b="0" i="0" u="none" strike="noStrike" cap="none" normalizeH="0" baseline="0" dirty="0" smtClean="0">
                <a:ln>
                  <a:noFill/>
                </a:ln>
                <a:solidFill>
                  <a:schemeClr val="tx1"/>
                </a:solidFill>
                <a:effectLst/>
                <a:latin typeface="Arial" panose="020B0604020202020204" pitchFamily="34" charset="0"/>
              </a:rPr>
              <a:t>Listen for incoming connections.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200" b="0" i="0" u="none" strike="noStrike" cap="none" normalizeH="0" baseline="0" dirty="0" smtClean="0">
                <a:ln>
                  <a:noFill/>
                </a:ln>
                <a:solidFill>
                  <a:schemeClr val="tx1"/>
                </a:solidFill>
                <a:effectLst/>
                <a:latin typeface="Arial" panose="020B0604020202020204" pitchFamily="34" charset="0"/>
              </a:rPr>
              <a:t>Accept a connection from a client.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200" b="0" i="0" u="none" strike="noStrike" cap="none" normalizeH="0" baseline="0" dirty="0" smtClean="0">
                <a:ln>
                  <a:noFill/>
                </a:ln>
                <a:solidFill>
                  <a:schemeClr val="tx1"/>
                </a:solidFill>
                <a:effectLst/>
                <a:latin typeface="Arial" panose="020B0604020202020204" pitchFamily="34" charset="0"/>
              </a:rPr>
              <a:t>Send and receive data.</a:t>
            </a:r>
          </a:p>
          <a:p>
            <a:pPr marL="0" marR="0" lvl="0" indent="0" algn="l" defTabSz="914400" rtl="0" eaLnBrk="0" fontAlgn="base" latinLnBrk="0" hangingPunct="0">
              <a:lnSpc>
                <a:spcPct val="100000"/>
              </a:lnSpc>
              <a:spcBef>
                <a:spcPct val="0"/>
              </a:spcBef>
              <a:spcAft>
                <a:spcPct val="0"/>
              </a:spcAft>
              <a:buClrTx/>
              <a:buSzTx/>
              <a:buNone/>
              <a:tabLst/>
            </a:pPr>
            <a:r>
              <a:rPr kumimoji="0" lang="en-US" sz="3200" b="1" i="0" u="none" strike="noStrike" cap="none" normalizeH="0" baseline="0" dirty="0" smtClean="0">
                <a:ln>
                  <a:noFill/>
                </a:ln>
                <a:solidFill>
                  <a:schemeClr val="tx1"/>
                </a:solidFill>
                <a:effectLst/>
                <a:latin typeface="Arial" panose="020B0604020202020204" pitchFamily="34" charset="0"/>
              </a:rPr>
              <a:t>Client Side</a:t>
            </a:r>
            <a:r>
              <a:rPr kumimoji="0" lang="en-US" sz="32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200" b="0" i="0" u="none" strike="noStrike" cap="none" normalizeH="0" baseline="0" dirty="0" smtClean="0">
                <a:ln>
                  <a:noFill/>
                </a:ln>
                <a:solidFill>
                  <a:schemeClr val="tx1"/>
                </a:solidFill>
                <a:effectLst/>
                <a:latin typeface="Arial" panose="020B0604020202020204" pitchFamily="34" charset="0"/>
              </a:rPr>
              <a:t>Create a socket.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200" b="0" i="0" u="none" strike="noStrike" cap="none" normalizeH="0" baseline="0" dirty="0" smtClean="0">
                <a:ln>
                  <a:noFill/>
                </a:ln>
                <a:solidFill>
                  <a:schemeClr val="tx1"/>
                </a:solidFill>
                <a:effectLst/>
                <a:latin typeface="Arial" panose="020B0604020202020204" pitchFamily="34" charset="0"/>
              </a:rPr>
              <a:t>Connect to the server using its IP address and port.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200" b="0" i="0" u="none" strike="noStrike" cap="none" normalizeH="0" baseline="0" dirty="0" smtClean="0">
                <a:ln>
                  <a:noFill/>
                </a:ln>
                <a:solidFill>
                  <a:schemeClr val="tx1"/>
                </a:solidFill>
                <a:effectLst/>
                <a:latin typeface="Arial" panose="020B0604020202020204" pitchFamily="34" charset="0"/>
              </a:rPr>
              <a:t>Send and receive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6650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Workflow</a:t>
            </a:r>
            <a:endParaRPr lang="en-US" dirty="0"/>
          </a:p>
        </p:txBody>
      </p:sp>
      <p:sp>
        <p:nvSpPr>
          <p:cNvPr id="3" name="Content Placeholder 2"/>
          <p:cNvSpPr>
            <a:spLocks noGrp="1"/>
          </p:cNvSpPr>
          <p:nvPr>
            <p:ph idx="1"/>
          </p:nvPr>
        </p:nvSpPr>
        <p:spPr/>
        <p:txBody>
          <a:bodyPr/>
          <a:lstStyle/>
          <a:p>
            <a:pPr algn="just"/>
            <a:r>
              <a:rPr lang="en-US" sz="4000" b="1" dirty="0" smtClean="0"/>
              <a:t>Server</a:t>
            </a:r>
            <a:r>
              <a:rPr lang="en-US" sz="4000" dirty="0" smtClean="0"/>
              <a:t> starts and listens on a specific port.</a:t>
            </a:r>
          </a:p>
          <a:p>
            <a:pPr algn="just"/>
            <a:r>
              <a:rPr lang="en-US" sz="4000" b="1" dirty="0" smtClean="0"/>
              <a:t>Client</a:t>
            </a:r>
            <a:r>
              <a:rPr lang="en-US" sz="4000" dirty="0" smtClean="0"/>
              <a:t> connects to the server on the same port.</a:t>
            </a:r>
          </a:p>
          <a:p>
            <a:pPr marL="0" indent="0" algn="just">
              <a:buNone/>
            </a:pPr>
            <a:r>
              <a:rPr lang="en-US" sz="4000" dirty="0" smtClean="0"/>
              <a:t>Data is exchanged between the client and server.</a:t>
            </a:r>
          </a:p>
          <a:p>
            <a:pPr marL="0" indent="0" algn="just">
              <a:buNone/>
            </a:pPr>
            <a:r>
              <a:rPr lang="en-US" sz="4000" dirty="0" smtClean="0"/>
              <a:t>The connection is closed when communication ends.</a:t>
            </a:r>
          </a:p>
          <a:p>
            <a:endParaRPr lang="en-US" dirty="0"/>
          </a:p>
        </p:txBody>
      </p:sp>
    </p:spTree>
    <p:extLst>
      <p:ext uri="{BB962C8B-B14F-4D97-AF65-F5344CB8AC3E}">
        <p14:creationId xmlns:p14="http://schemas.microsoft.com/office/powerpoint/2010/main" val="507262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Functions in Java</a:t>
            </a:r>
            <a:endParaRPr lang="en-US" dirty="0"/>
          </a:p>
        </p:txBody>
      </p:sp>
      <p:sp>
        <p:nvSpPr>
          <p:cNvPr id="17" name="Rectangle 14"/>
          <p:cNvSpPr>
            <a:spLocks noGrp="1" noChangeArrowheads="1"/>
          </p:cNvSpPr>
          <p:nvPr>
            <p:ph idx="1"/>
          </p:nvPr>
        </p:nvSpPr>
        <p:spPr bwMode="auto">
          <a:xfrm>
            <a:off x="838200" y="1354416"/>
            <a:ext cx="10211000"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sz="3200" b="1" i="0" u="none" strike="noStrike" cap="none" normalizeH="0" baseline="0" dirty="0" smtClean="0">
                <a:ln>
                  <a:noFill/>
                </a:ln>
                <a:solidFill>
                  <a:schemeClr val="tx1"/>
                </a:solidFill>
                <a:effectLst/>
                <a:latin typeface="Arial Unicode MS" panose="020B0604020202020204" pitchFamily="34" charset="-128"/>
              </a:rPr>
              <a:t>Socket</a:t>
            </a:r>
            <a:r>
              <a:rPr kumimoji="0" lang="en-US" sz="3200" b="0" i="0" u="none" strike="noStrike" cap="none" normalizeH="0" baseline="0" dirty="0" smtClean="0">
                <a:ln>
                  <a:noFill/>
                </a:ln>
                <a:solidFill>
                  <a:schemeClr val="tx1"/>
                </a:solidFill>
                <a:effectLst/>
              </a:rPr>
              <a:t>:</a:t>
            </a:r>
            <a:endParaRPr kumimoji="0" lang="en-US" sz="3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200" b="0" i="0" u="none" strike="noStrike" cap="none" normalizeH="0" baseline="0" dirty="0" smtClean="0">
                <a:ln>
                  <a:noFill/>
                </a:ln>
                <a:solidFill>
                  <a:schemeClr val="tx1"/>
                </a:solidFill>
                <a:effectLst/>
                <a:latin typeface="Arial" panose="020B0604020202020204" pitchFamily="34" charset="0"/>
              </a:rPr>
              <a:t>Represents the client-side socket.</a:t>
            </a:r>
          </a:p>
          <a:p>
            <a:pPr marL="0" marR="0" lvl="0" indent="0" algn="l" defTabSz="914400" rtl="0" eaLnBrk="0" fontAlgn="base" latinLnBrk="0" hangingPunct="0">
              <a:lnSpc>
                <a:spcPct val="100000"/>
              </a:lnSpc>
              <a:spcBef>
                <a:spcPct val="0"/>
              </a:spcBef>
              <a:spcAft>
                <a:spcPct val="0"/>
              </a:spcAft>
              <a:buClrTx/>
              <a:buSzTx/>
              <a:buNone/>
              <a:tabLst/>
            </a:pPr>
            <a:r>
              <a:rPr kumimoji="0" lang="en-US" sz="3200" b="1" i="0" u="none" strike="noStrike" cap="none" normalizeH="0" baseline="0" dirty="0" err="1" smtClean="0">
                <a:ln>
                  <a:noFill/>
                </a:ln>
                <a:solidFill>
                  <a:schemeClr val="tx1"/>
                </a:solidFill>
                <a:effectLst/>
                <a:latin typeface="Arial Unicode MS" panose="020B0604020202020204" pitchFamily="34" charset="-128"/>
              </a:rPr>
              <a:t>ServerSocket</a:t>
            </a:r>
            <a:r>
              <a:rPr kumimoji="0" lang="en-US" sz="3200" b="0" i="0" u="none" strike="noStrike" cap="none" normalizeH="0" baseline="0" dirty="0" smtClean="0">
                <a:ln>
                  <a:noFill/>
                </a:ln>
                <a:solidFill>
                  <a:schemeClr val="tx1"/>
                </a:solidFill>
                <a:effectLst/>
              </a:rPr>
              <a:t>:</a:t>
            </a:r>
            <a:endParaRPr kumimoji="0" lang="en-US" sz="3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200" b="0" i="0" u="none" strike="noStrike" cap="none" normalizeH="0" baseline="0" dirty="0" smtClean="0">
                <a:ln>
                  <a:noFill/>
                </a:ln>
                <a:solidFill>
                  <a:schemeClr val="tx1"/>
                </a:solidFill>
                <a:effectLst/>
                <a:latin typeface="Arial" panose="020B0604020202020204" pitchFamily="34" charset="0"/>
              </a:rPr>
              <a:t>Represents the server-side socket.</a:t>
            </a:r>
          </a:p>
          <a:p>
            <a:pPr marL="0" marR="0" lvl="0" indent="0" algn="l" defTabSz="914400" rtl="0" eaLnBrk="0" fontAlgn="base" latinLnBrk="0" hangingPunct="0">
              <a:lnSpc>
                <a:spcPct val="100000"/>
              </a:lnSpc>
              <a:spcBef>
                <a:spcPct val="0"/>
              </a:spcBef>
              <a:spcAft>
                <a:spcPct val="0"/>
              </a:spcAft>
              <a:buClrTx/>
              <a:buSzTx/>
              <a:buNone/>
              <a:tabLst/>
            </a:pPr>
            <a:r>
              <a:rPr kumimoji="0" lang="en-US" sz="3200" b="1" i="0" u="none" strike="noStrike" cap="none" normalizeH="0" baseline="0" dirty="0" err="1" smtClean="0">
                <a:ln>
                  <a:noFill/>
                </a:ln>
                <a:solidFill>
                  <a:schemeClr val="tx1"/>
                </a:solidFill>
                <a:effectLst/>
                <a:latin typeface="Arial" panose="020B0604020202020204" pitchFamily="34" charset="0"/>
              </a:rPr>
              <a:t>Input/Output</a:t>
            </a:r>
            <a:r>
              <a:rPr kumimoji="0" lang="en-US" sz="3200" b="1" i="0" u="none" strike="noStrike" cap="none" normalizeH="0" baseline="0" dirty="0" smtClean="0">
                <a:ln>
                  <a:noFill/>
                </a:ln>
                <a:solidFill>
                  <a:schemeClr val="tx1"/>
                </a:solidFill>
                <a:effectLst/>
                <a:latin typeface="Arial" panose="020B0604020202020204" pitchFamily="34" charset="0"/>
              </a:rPr>
              <a:t> Streams</a:t>
            </a:r>
            <a:r>
              <a:rPr kumimoji="0" lang="en-US" sz="32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200" b="0" i="0" u="none" strike="noStrike" cap="none" normalizeH="0" baseline="0" dirty="0" smtClean="0">
                <a:ln>
                  <a:noFill/>
                </a:ln>
                <a:solidFill>
                  <a:schemeClr val="tx1"/>
                </a:solidFill>
                <a:effectLst/>
                <a:latin typeface="Arial" panose="020B0604020202020204" pitchFamily="34" charset="0"/>
              </a:rPr>
              <a:t>Used to send and receive data between sockets.</a:t>
            </a:r>
          </a:p>
          <a:p>
            <a:pPr marL="0" marR="0" lvl="0" indent="0" algn="l" defTabSz="914400" rtl="0" eaLnBrk="0" fontAlgn="base" latinLnBrk="0" hangingPunct="0">
              <a:lnSpc>
                <a:spcPct val="100000"/>
              </a:lnSpc>
              <a:spcBef>
                <a:spcPct val="0"/>
              </a:spcBef>
              <a:spcAft>
                <a:spcPct val="0"/>
              </a:spcAft>
              <a:buClrTx/>
              <a:buSzTx/>
              <a:buNone/>
              <a:tabLst/>
            </a:pPr>
            <a:r>
              <a:rPr kumimoji="0" lang="en-US" sz="3200" b="1" i="0" u="none" strike="noStrike" cap="none" normalizeH="0" baseline="0" dirty="0" smtClean="0">
                <a:ln>
                  <a:noFill/>
                </a:ln>
                <a:solidFill>
                  <a:schemeClr val="tx1"/>
                </a:solidFill>
                <a:effectLst/>
                <a:latin typeface="Arial" panose="020B0604020202020204" pitchFamily="34" charset="0"/>
              </a:rPr>
              <a:t>Key Methods</a:t>
            </a:r>
            <a:r>
              <a:rPr kumimoji="0" lang="en-US" sz="32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200" b="0" i="0" u="none" strike="noStrike" cap="none" normalizeH="0" baseline="0" dirty="0" smtClean="0">
                <a:ln>
                  <a:noFill/>
                </a:ln>
                <a:solidFill>
                  <a:schemeClr val="tx1"/>
                </a:solidFill>
                <a:effectLst/>
                <a:latin typeface="Arial Unicode MS" panose="020B0604020202020204" pitchFamily="34" charset="-128"/>
              </a:rPr>
              <a:t>accept()</a:t>
            </a:r>
            <a:r>
              <a:rPr kumimoji="0" lang="en-US" sz="3200" b="0" i="0" u="none" strike="noStrike" cap="none" normalizeH="0" baseline="0" dirty="0" smtClean="0">
                <a:ln>
                  <a:noFill/>
                </a:ln>
                <a:solidFill>
                  <a:schemeClr val="tx1"/>
                </a:solidFill>
                <a:effectLst/>
              </a:rPr>
              <a:t>: Waits for a client connection (server-side).</a:t>
            </a:r>
            <a:endParaRPr kumimoji="0" lang="en-US" sz="3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200" b="0" i="0" u="none" strike="noStrike" cap="none" normalizeH="0" baseline="0" dirty="0" smtClean="0">
                <a:ln>
                  <a:noFill/>
                </a:ln>
                <a:solidFill>
                  <a:schemeClr val="tx1"/>
                </a:solidFill>
                <a:effectLst/>
                <a:latin typeface="Arial Unicode MS" panose="020B0604020202020204" pitchFamily="34" charset="-128"/>
              </a:rPr>
              <a:t>connect()</a:t>
            </a:r>
            <a:r>
              <a:rPr kumimoji="0" lang="en-US" sz="3200" b="0" i="0" u="none" strike="noStrike" cap="none" normalizeH="0" baseline="0" dirty="0" smtClean="0">
                <a:ln>
                  <a:noFill/>
                </a:ln>
                <a:solidFill>
                  <a:schemeClr val="tx1"/>
                </a:solidFill>
                <a:effectLst/>
              </a:rPr>
              <a:t>: Initiates a connection to the server (client-side).</a:t>
            </a:r>
            <a:endParaRPr kumimoji="0" lang="en-US" sz="3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200" b="0" i="0" u="none" strike="noStrike" cap="none" normalizeH="0" baseline="0" dirty="0" smtClean="0">
                <a:ln>
                  <a:noFill/>
                </a:ln>
                <a:solidFill>
                  <a:schemeClr val="tx1"/>
                </a:solidFill>
                <a:effectLst/>
                <a:latin typeface="Arial Unicode MS" panose="020B0604020202020204" pitchFamily="34" charset="-128"/>
              </a:rPr>
              <a:t>close()</a:t>
            </a:r>
            <a:r>
              <a:rPr kumimoji="0" lang="en-US" sz="3200" b="0" i="0" u="none" strike="noStrike" cap="none" normalizeH="0" baseline="0" dirty="0" smtClean="0">
                <a:ln>
                  <a:noFill/>
                </a:ln>
                <a:solidFill>
                  <a:schemeClr val="tx1"/>
                </a:solidFill>
                <a:effectLst/>
              </a:rPr>
              <a:t>: Closes the socket.</a:t>
            </a:r>
            <a:endParaRPr kumimoji="0" lang="en-US" sz="3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08298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of Socket Programming in Java</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The server </a:t>
            </a:r>
            <a:r>
              <a:rPr lang="en-US" dirty="0" smtClean="0"/>
              <a:t>initiates </a:t>
            </a:r>
            <a:r>
              <a:rPr lang="en-US" dirty="0"/>
              <a:t>a </a:t>
            </a:r>
            <a:r>
              <a:rPr lang="en-US" dirty="0" err="1"/>
              <a:t>ServerSocket</a:t>
            </a:r>
            <a:r>
              <a:rPr lang="en-US" dirty="0"/>
              <a:t> object, denoting which port number communication is to occur on.</a:t>
            </a:r>
          </a:p>
          <a:p>
            <a:r>
              <a:rPr lang="en-US" dirty="0"/>
              <a:t>The server invokes the accept() method of the </a:t>
            </a:r>
            <a:r>
              <a:rPr lang="en-US" dirty="0" err="1"/>
              <a:t>ServerSocket</a:t>
            </a:r>
            <a:r>
              <a:rPr lang="en-US" dirty="0"/>
              <a:t> class. This method waits until a client connects to the server on the given port.</a:t>
            </a:r>
          </a:p>
          <a:p>
            <a:r>
              <a:rPr lang="en-US" dirty="0"/>
              <a:t>After the server is waiting, a client instantiates a Socket object, specifying the server name and the port number to connect to.</a:t>
            </a:r>
          </a:p>
          <a:p>
            <a:r>
              <a:rPr lang="en-US" dirty="0"/>
              <a:t>The constructor of the Socket class attempts to connect the client to the specified server and the port number. If communication is established, the client now has a Socket object capable of communicating with the server.</a:t>
            </a:r>
          </a:p>
          <a:p>
            <a:r>
              <a:rPr lang="en-US" dirty="0"/>
              <a:t>On the server side, the accept() method returns a reference to a new socket on the server that is connected to the client's socket.</a:t>
            </a:r>
          </a:p>
          <a:p>
            <a:endParaRPr lang="en-US" dirty="0"/>
          </a:p>
        </p:txBody>
      </p:sp>
    </p:spTree>
    <p:extLst>
      <p:ext uri="{BB962C8B-B14F-4D97-AF65-F5344CB8AC3E}">
        <p14:creationId xmlns:p14="http://schemas.microsoft.com/office/powerpoint/2010/main" val="1214327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695</Words>
  <Application>Microsoft Office PowerPoint</Application>
  <PresentationFormat>Widescreen</PresentationFormat>
  <Paragraphs>97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 Unicode MS</vt:lpstr>
      <vt:lpstr>Arial</vt:lpstr>
      <vt:lpstr>Calibri</vt:lpstr>
      <vt:lpstr>Calibri Light</vt:lpstr>
      <vt:lpstr>Office Theme</vt:lpstr>
      <vt:lpstr>Socket Programming </vt:lpstr>
      <vt:lpstr>Basic Theory of Socket Programming</vt:lpstr>
      <vt:lpstr>Key Terms</vt:lpstr>
      <vt:lpstr>Types of Sockets </vt:lpstr>
      <vt:lpstr>Functions</vt:lpstr>
      <vt:lpstr>Steps in Socket Programming</vt:lpstr>
      <vt:lpstr>Example Workflow</vt:lpstr>
      <vt:lpstr>Common Functions in Java</vt:lpstr>
      <vt:lpstr>Steps of Socket Programming in Java </vt:lpstr>
      <vt:lpstr>Advantages</vt:lpstr>
      <vt:lpstr>Disadvantages</vt:lpstr>
      <vt:lpstr>Applications of Socket Programming</vt:lpstr>
      <vt:lpstr>Key Points to Remember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sumona madam</dc:creator>
  <cp:lastModifiedBy>sumona madam</cp:lastModifiedBy>
  <cp:revision>8</cp:revision>
  <dcterms:created xsi:type="dcterms:W3CDTF">2025-01-07T07:05:03Z</dcterms:created>
  <dcterms:modified xsi:type="dcterms:W3CDTF">2025-01-13T05:05:27Z</dcterms:modified>
</cp:coreProperties>
</file>