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5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0628F-6877-41E7-9F1E-9ADC68E5DEF1}" type="datetimeFigureOut">
              <a:rPr lang="en-IN" smtClean="0"/>
              <a:t>16-04-2020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43422-7315-4B6F-B9E9-78F0FCE82512}" type="slidenum">
              <a:rPr lang="en-IN" smtClean="0"/>
              <a:t>‹#›</a:t>
            </a:fld>
            <a:endParaRPr lang="en-IN"/>
          </a:p>
        </p:txBody>
      </p:sp>
    </p:spTree>
    <p:extLst>
      <p:ext uri="{BB962C8B-B14F-4D97-AF65-F5344CB8AC3E}">
        <p14:creationId xmlns:p14="http://schemas.microsoft.com/office/powerpoint/2010/main" val="37559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300CF0-AC65-4442-BD73-58BE054D72D5}"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ADC6-64AF-439E-869A-CBFB766F1E2D}"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00CF0-AC65-4442-BD73-58BE054D72D5}"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00CF0-AC65-4442-BD73-58BE054D72D5}"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00CF0-AC65-4442-BD73-58BE054D72D5}"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0CF0-AC65-4442-BD73-58BE054D72D5}"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ADC6-64AF-439E-869A-CBFB766F1E2D}"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00CF0-AC65-4442-BD73-58BE054D72D5}"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00CF0-AC65-4442-BD73-58BE054D72D5}"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3ADC6-64AF-439E-869A-CBFB766F1E2D}"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300CF0-AC65-4442-BD73-58BE054D72D5}" type="datetimeFigureOut">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0CF0-AC65-4442-BD73-58BE054D72D5}" type="datetimeFigureOut">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0CF0-AC65-4442-BD73-58BE054D72D5}"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ADC6-64AF-439E-869A-CBFB766F1E2D}"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0CF0-AC65-4442-BD73-58BE054D72D5}"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ADC6-64AF-439E-869A-CBFB766F1E2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4300CF0-AC65-4442-BD73-58BE054D72D5}" type="datetimeFigureOut">
              <a:rPr lang="en-IN" smtClean="0"/>
              <a:t>16-04-2020</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B93ADC6-64AF-439E-869A-CBFB766F1E2D}"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ata-flair.training/blogs/machine-learning-tutorial/" TargetMode="External"/><Relationship Id="rId2" Type="http://schemas.openxmlformats.org/officeDocument/2006/relationships/hyperlink" Target="http://data-flair.training/blogs/what-is-big-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ducba.com/course/artificial-intelligence-machine-learning-training/" TargetMode="External"/><Relationship Id="rId2" Type="http://schemas.openxmlformats.org/officeDocument/2006/relationships/hyperlink" Target="https://www.educba.com/what-is-structured-fina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cba.com/business-analytics-vs-predictive-analytics/" TargetMode="External"/><Relationship Id="rId2" Type="http://schemas.openxmlformats.org/officeDocument/2006/relationships/hyperlink" Target="https://www.educba.com/data-science-vs-machine-learning/" TargetMode="External"/><Relationship Id="rId1" Type="http://schemas.openxmlformats.org/officeDocument/2006/relationships/slideLayout" Target="../slideLayouts/slideLayout2.xml"/><Relationship Id="rId4" Type="http://schemas.openxmlformats.org/officeDocument/2006/relationships/hyperlink" Target="https://www.educba.com/is-sql-microsof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ducba.com/course/machine-learning-matlab/" TargetMode="External"/><Relationship Id="rId2" Type="http://schemas.openxmlformats.org/officeDocument/2006/relationships/hyperlink" Target="https://www.educba.com/course/log-data-analysis-hadoo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ducba.com/career-in-sas/" TargetMode="External"/><Relationship Id="rId2" Type="http://schemas.openxmlformats.org/officeDocument/2006/relationships/hyperlink" Target="https://www.educba.com/how-to-use-excel-for-beginner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educba.com/mapreduce-vs-apache-spark/" TargetMode="External"/><Relationship Id="rId4" Type="http://schemas.openxmlformats.org/officeDocument/2006/relationships/hyperlink" Target="https://www.educba.com/python-and-django-for-web-developmen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isense.com/dashboard-examples/?utm_campaign=quora_craig_project&amp;utm_medium=referral&amp;utm_source=quor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ucba.com/course/artificial-intelligence-machine-learning-training/" TargetMode="External"/><Relationship Id="rId2" Type="http://schemas.openxmlformats.org/officeDocument/2006/relationships/hyperlink" Target="https://www.educba.com/what-is-structured-fin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200400"/>
            <a:ext cx="7543800" cy="2748880"/>
          </a:xfrm>
        </p:spPr>
        <p:txBody>
          <a:bodyPr/>
          <a:lstStyle/>
          <a:p>
            <a:pPr algn="ctr"/>
            <a:r>
              <a:rPr lang="en-IN" sz="3600" dirty="0" smtClean="0">
                <a:solidFill>
                  <a:schemeClr val="tx1"/>
                </a:solidFill>
              </a:rPr>
              <a:t>Data Analytics </a:t>
            </a:r>
            <a:br>
              <a:rPr lang="en-IN" sz="3600" dirty="0" smtClean="0">
                <a:solidFill>
                  <a:schemeClr val="tx1"/>
                </a:solidFill>
              </a:rPr>
            </a:br>
            <a:r>
              <a:rPr lang="en-IN" sz="3600" dirty="0" smtClean="0">
                <a:solidFill>
                  <a:schemeClr val="tx1"/>
                </a:solidFill>
              </a:rPr>
              <a:t>Vs. </a:t>
            </a:r>
            <a:br>
              <a:rPr lang="en-IN" sz="3600" dirty="0" smtClean="0">
                <a:solidFill>
                  <a:schemeClr val="tx1"/>
                </a:solidFill>
              </a:rPr>
            </a:br>
            <a:r>
              <a:rPr lang="en-IN" sz="3600" dirty="0" smtClean="0">
                <a:solidFill>
                  <a:schemeClr val="tx1"/>
                </a:solidFill>
              </a:rPr>
              <a:t>Data Analysis </a:t>
            </a:r>
            <a:br>
              <a:rPr lang="en-IN" sz="3600" dirty="0" smtClean="0">
                <a:solidFill>
                  <a:schemeClr val="tx1"/>
                </a:solidFill>
              </a:rPr>
            </a:br>
            <a:r>
              <a:rPr lang="en-IN" sz="3600" dirty="0" smtClean="0">
                <a:solidFill>
                  <a:schemeClr val="tx1"/>
                </a:solidFill>
              </a:rPr>
              <a:t>Vs. </a:t>
            </a:r>
            <a:br>
              <a:rPr lang="en-IN" sz="3600" dirty="0" smtClean="0">
                <a:solidFill>
                  <a:schemeClr val="tx1"/>
                </a:solidFill>
              </a:rPr>
            </a:br>
            <a:r>
              <a:rPr lang="en-IN" sz="3600" dirty="0" smtClean="0">
                <a:solidFill>
                  <a:schemeClr val="tx1"/>
                </a:solidFill>
              </a:rPr>
              <a:t>Data Science</a:t>
            </a:r>
            <a:endParaRPr lang="en-IN" sz="3600" dirty="0">
              <a:solidFill>
                <a:schemeClr val="tx1"/>
              </a:solidFill>
            </a:endParaRPr>
          </a:p>
        </p:txBody>
      </p:sp>
    </p:spTree>
    <p:extLst>
      <p:ext uri="{BB962C8B-B14F-4D97-AF65-F5344CB8AC3E}">
        <p14:creationId xmlns:p14="http://schemas.microsoft.com/office/powerpoint/2010/main" val="227747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682232"/>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6400" b="1" dirty="0" smtClean="0"/>
          </a:p>
          <a:p>
            <a:endParaRPr lang="en-US" sz="6400" b="1" dirty="0"/>
          </a:p>
          <a:p>
            <a:endParaRPr lang="en-US" sz="6400" b="1" dirty="0" smtClean="0"/>
          </a:p>
          <a:p>
            <a:endParaRPr lang="en-US" sz="6400" b="1" dirty="0"/>
          </a:p>
          <a:p>
            <a:endParaRPr lang="en-US" sz="6400" b="1" dirty="0" smtClean="0"/>
          </a:p>
          <a:p>
            <a:endParaRPr lang="en-US" sz="6400" b="1" dirty="0"/>
          </a:p>
          <a:p>
            <a:endParaRPr lang="en-US" sz="6400" b="1" dirty="0" smtClean="0"/>
          </a:p>
          <a:p>
            <a:r>
              <a:rPr lang="en-US" sz="6400" b="1" dirty="0" smtClean="0"/>
              <a:t>Data </a:t>
            </a:r>
            <a:r>
              <a:rPr lang="en-US" sz="6400" b="1" dirty="0"/>
              <a:t>Science</a:t>
            </a:r>
            <a:r>
              <a:rPr lang="en-US" sz="6400" dirty="0"/>
              <a:t> is a field that encompasses related to data cleansing, preparation, and analysis. Data science is an umbrella term in which many scientific methods apply</a:t>
            </a:r>
            <a:r>
              <a:rPr lang="en-US" sz="6400" dirty="0" smtClean="0"/>
              <a:t>.</a:t>
            </a:r>
          </a:p>
          <a:p>
            <a:r>
              <a:rPr lang="en-US" sz="6400" dirty="0"/>
              <a:t>For example mathematics, statistics, and many other tools scientists apply to data sets. Scientist applies the tools to extract knowledge from data</a:t>
            </a:r>
            <a:r>
              <a:rPr lang="en-US" sz="6400" dirty="0" smtClean="0"/>
              <a:t>.</a:t>
            </a:r>
          </a:p>
          <a:p>
            <a:r>
              <a:rPr lang="en-US" sz="6400" dirty="0"/>
              <a:t>It is a tool to tackle </a:t>
            </a:r>
            <a:r>
              <a:rPr lang="en-US" sz="6400" b="1" dirty="0">
                <a:hlinkClick r:id="rId2"/>
              </a:rPr>
              <a:t>Big Data</a:t>
            </a:r>
            <a:r>
              <a:rPr lang="en-US" sz="6400" dirty="0"/>
              <a:t>. And then extract information from it. First Data scientist gathers datasets from multi-disciplines and compiles it. After that, apply </a:t>
            </a:r>
            <a:r>
              <a:rPr lang="en-US" sz="6400" b="1" dirty="0">
                <a:hlinkClick r:id="rId3"/>
              </a:rPr>
              <a:t>machine learning</a:t>
            </a:r>
            <a:r>
              <a:rPr lang="en-US" sz="6400" dirty="0"/>
              <a:t>, predictive and sentimental analysis</a:t>
            </a:r>
            <a:r>
              <a:rPr lang="en-US" sz="6400" dirty="0" smtClean="0"/>
              <a:t>.</a:t>
            </a:r>
          </a:p>
          <a:p>
            <a:r>
              <a:rPr lang="en-US" sz="6400" dirty="0"/>
              <a:t>Data scientist understands data from a business point of view. His work is to give the most accurate prediction. He takes charge of giving his predictions. The prediction of data scientist is very accurate</a:t>
            </a:r>
            <a:r>
              <a:rPr lang="en-US" sz="6400" dirty="0" smtClean="0"/>
              <a:t>.</a:t>
            </a:r>
          </a:p>
          <a:p>
            <a:r>
              <a:rPr lang="en-US" sz="6400" dirty="0"/>
              <a:t>In </a:t>
            </a:r>
            <a:r>
              <a:rPr lang="en-US" sz="6400" b="1" dirty="0"/>
              <a:t>artificial intelligence</a:t>
            </a:r>
            <a:r>
              <a:rPr lang="en-US" sz="6400" dirty="0"/>
              <a:t> and </a:t>
            </a:r>
            <a:r>
              <a:rPr lang="en-US" sz="6400" b="1" dirty="0"/>
              <a:t>machine learning</a:t>
            </a:r>
            <a:r>
              <a:rPr lang="en-US" sz="6400" dirty="0"/>
              <a:t>, Data scientist has a great role to play. For Data scientist, knowledge of machine learning is the must</a:t>
            </a:r>
            <a:r>
              <a:rPr lang="en-US" sz="6400" dirty="0" smtClean="0"/>
              <a:t>.</a:t>
            </a:r>
          </a:p>
          <a:p>
            <a:r>
              <a:rPr lang="en-US" sz="6400" dirty="0"/>
              <a:t>In simple words, data science is the processing and analysis of data that you generate for various insights that will serve a myriad of business purposes. </a:t>
            </a:r>
          </a:p>
          <a:p>
            <a:r>
              <a:rPr lang="en-US" sz="6400" dirty="0" smtClean="0"/>
              <a:t>This </a:t>
            </a:r>
            <a:r>
              <a:rPr lang="en-US" sz="6400" dirty="0"/>
              <a:t>data will be used by a data scientist at the backend to understand your </a:t>
            </a:r>
            <a:r>
              <a:rPr lang="en-US" sz="6400" dirty="0" smtClean="0"/>
              <a:t>behavior </a:t>
            </a:r>
            <a:r>
              <a:rPr lang="en-US" sz="6400" dirty="0"/>
              <a:t>and push you retargeted advertisements and deals to get you purchase what you browsed</a:t>
            </a:r>
            <a:r>
              <a:rPr lang="en-US" sz="6400" dirty="0" smtClean="0"/>
              <a:t>.</a:t>
            </a:r>
          </a:p>
          <a:p>
            <a:r>
              <a:rPr lang="en-US" sz="6400" dirty="0" smtClean="0"/>
              <a:t>Data science involves the processes of</a:t>
            </a:r>
          </a:p>
          <a:p>
            <a:pPr lvl="1"/>
            <a:r>
              <a:rPr lang="en-US" sz="6200" dirty="0"/>
              <a:t>Data </a:t>
            </a:r>
            <a:r>
              <a:rPr lang="en-US" sz="6200" dirty="0" smtClean="0"/>
              <a:t>extraction / Loading</a:t>
            </a:r>
            <a:endParaRPr lang="en-US" sz="6200" dirty="0"/>
          </a:p>
          <a:p>
            <a:pPr lvl="1"/>
            <a:r>
              <a:rPr lang="en-US" sz="6200" dirty="0"/>
              <a:t>Data </a:t>
            </a:r>
            <a:r>
              <a:rPr lang="en-US" sz="6200" dirty="0" smtClean="0"/>
              <a:t>Cleansing / Scrubbing / Manipulation / Transformation</a:t>
            </a:r>
            <a:endParaRPr lang="en-US" sz="6200" dirty="0"/>
          </a:p>
          <a:p>
            <a:pPr lvl="1"/>
            <a:r>
              <a:rPr lang="en-US" sz="6200" dirty="0" smtClean="0"/>
              <a:t>Analysis - ML</a:t>
            </a:r>
          </a:p>
          <a:p>
            <a:pPr lvl="1"/>
            <a:r>
              <a:rPr lang="en-US" sz="6200" dirty="0" smtClean="0"/>
              <a:t>Analytics - ML</a:t>
            </a:r>
            <a:endParaRPr lang="en-US" sz="6200" dirty="0"/>
          </a:p>
          <a:p>
            <a:pPr lvl="1"/>
            <a:r>
              <a:rPr lang="en-US" sz="6200" dirty="0" smtClean="0"/>
              <a:t>Visualization – Python Libraries (</a:t>
            </a:r>
            <a:r>
              <a:rPr lang="en-US" sz="6200" dirty="0" err="1" smtClean="0"/>
              <a:t>MatPlotLib</a:t>
            </a:r>
            <a:r>
              <a:rPr lang="en-US" sz="6200" smtClean="0"/>
              <a:t>)</a:t>
            </a:r>
            <a:endParaRPr lang="en-US" sz="6200" dirty="0"/>
          </a:p>
          <a:p>
            <a:pPr lvl="1"/>
            <a:endParaRPr lang="en-US" sz="4700" dirty="0" smtClean="0"/>
          </a:p>
          <a:p>
            <a:endParaRPr lang="en-US" sz="4500" dirty="0" smtClean="0"/>
          </a:p>
          <a:p>
            <a:endParaRPr lang="en-US" sz="3800" dirty="0"/>
          </a:p>
          <a:p>
            <a:endParaRPr lang="en-US" sz="3800" dirty="0" smtClean="0"/>
          </a:p>
          <a:p>
            <a:endParaRPr lang="en-US" sz="3800" dirty="0"/>
          </a:p>
          <a:p>
            <a:endParaRPr lang="en-US" sz="3800" dirty="0" smtClean="0"/>
          </a:p>
          <a:p>
            <a:endParaRPr lang="en-US" sz="3200" dirty="0" smtClean="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4254087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682232"/>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6400" dirty="0" smtClean="0"/>
          </a:p>
          <a:p>
            <a:endParaRPr lang="en-US" sz="6400" dirty="0"/>
          </a:p>
          <a:p>
            <a:r>
              <a:rPr lang="en-US" sz="6400" dirty="0" smtClean="0"/>
              <a:t>Traditionally</a:t>
            </a:r>
            <a:r>
              <a:rPr lang="en-US" sz="6400" dirty="0"/>
              <a:t>, the data that we had was mostly structured and small in size, which could be analyzed by using the simple BI tools. Unlike data in the traditional systems which was mostly structured, today most of the data is unstructured or semi-structured. Let’s have a look at the data trends in the image given below which shows that by 2020, more than 80 % of the data will be unstructured</a:t>
            </a:r>
            <a:r>
              <a:rPr lang="en-US" sz="6400" dirty="0" smtClean="0"/>
              <a:t>.</a:t>
            </a:r>
          </a:p>
          <a:p>
            <a:endParaRPr lang="en-US" sz="6400" dirty="0"/>
          </a:p>
          <a:p>
            <a:endParaRPr lang="en-US" sz="6400" dirty="0" smtClean="0"/>
          </a:p>
          <a:p>
            <a:endParaRPr lang="en-US" sz="6400" dirty="0"/>
          </a:p>
          <a:p>
            <a:pPr lvl="1"/>
            <a:endParaRPr lang="en-US" sz="6400" dirty="0" smtClean="0"/>
          </a:p>
          <a:p>
            <a:endParaRPr lang="en-US" sz="6400" dirty="0" smtClean="0"/>
          </a:p>
          <a:p>
            <a:endParaRPr lang="en-US" sz="6400" dirty="0"/>
          </a:p>
          <a:p>
            <a:endParaRPr lang="en-US" sz="6400" dirty="0" smtClean="0"/>
          </a:p>
          <a:p>
            <a:endParaRPr lang="en-US" sz="6400" dirty="0"/>
          </a:p>
          <a:p>
            <a:endParaRPr lang="en-US" sz="6400" dirty="0" smtClean="0"/>
          </a:p>
          <a:p>
            <a:endParaRPr lang="en-US" sz="6400" dirty="0" smtClean="0"/>
          </a:p>
          <a:p>
            <a:endParaRPr lang="en-US" sz="6400" dirty="0"/>
          </a:p>
          <a:p>
            <a:endParaRPr lang="en-US" sz="6400" dirty="0" smtClean="0"/>
          </a:p>
          <a:p>
            <a:r>
              <a:rPr lang="en-US" sz="6400" dirty="0" smtClean="0"/>
              <a:t>This </a:t>
            </a:r>
            <a:r>
              <a:rPr lang="en-US" sz="6400" dirty="0"/>
              <a:t>data is generated from different sources like financial logs, text files, multimedia forms, sensors, and instruments. Simple BI tools are not capable of processing this huge volume and variety of data. This is why we need more complex and advanced analytical tools and algorithms for processing, analyzing and drawing meaningful insights out of it.</a:t>
            </a:r>
            <a:endParaRPr lang="en-US" sz="6400" dirty="0" smtClean="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618" y="1988840"/>
            <a:ext cx="56959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10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682232"/>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6400" dirty="0" smtClean="0"/>
          </a:p>
          <a:p>
            <a:endParaRPr lang="en-US" sz="6400" dirty="0"/>
          </a:p>
          <a:p>
            <a:endParaRPr lang="en-US" sz="6400" dirty="0"/>
          </a:p>
          <a:p>
            <a:endParaRPr lang="en-US" sz="6400" dirty="0" smtClean="0"/>
          </a:p>
          <a:p>
            <a:endParaRPr lang="en-US" sz="6400" dirty="0"/>
          </a:p>
          <a:p>
            <a:pPr lvl="1"/>
            <a:endParaRPr lang="en-US" sz="6400" dirty="0" smtClean="0"/>
          </a:p>
          <a:p>
            <a:pPr marL="0" indent="0">
              <a:buNone/>
            </a:pPr>
            <a:endParaRPr lang="en-US" sz="1800" dirty="0" smtClean="0"/>
          </a:p>
          <a:p>
            <a:endParaRPr lang="en-US" sz="6400" dirty="0"/>
          </a:p>
          <a:p>
            <a:endParaRPr lang="en-US" sz="6400" dirty="0" smtClean="0"/>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60" y="836712"/>
            <a:ext cx="7848871" cy="324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191" y="4149080"/>
            <a:ext cx="359092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73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682232"/>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endParaRPr lang="en-US" sz="5500" dirty="0" smtClean="0">
              <a:solidFill>
                <a:schemeClr val="tx1"/>
              </a:solidFill>
            </a:endParaRPr>
          </a:p>
          <a:p>
            <a:endParaRPr lang="en-US" sz="7200" dirty="0" smtClean="0">
              <a:solidFill>
                <a:schemeClr val="tx1"/>
              </a:solidFill>
            </a:endParaRPr>
          </a:p>
          <a:p>
            <a:endParaRPr lang="en-US" sz="7200" dirty="0">
              <a:solidFill>
                <a:schemeClr val="tx1"/>
              </a:solidFill>
            </a:endParaRPr>
          </a:p>
          <a:p>
            <a:endParaRPr lang="en-US" sz="7200" dirty="0" smtClean="0">
              <a:solidFill>
                <a:schemeClr val="tx1"/>
              </a:solidFill>
            </a:endParaRPr>
          </a:p>
          <a:p>
            <a:endParaRPr lang="en-US" sz="7200" dirty="0">
              <a:solidFill>
                <a:schemeClr val="tx1"/>
              </a:solidFill>
            </a:endParaRPr>
          </a:p>
          <a:p>
            <a:endParaRPr lang="en-US" sz="7200" dirty="0" smtClean="0">
              <a:solidFill>
                <a:schemeClr val="tx1"/>
              </a:solidFill>
            </a:endParaRPr>
          </a:p>
          <a:p>
            <a:r>
              <a:rPr lang="en-US" sz="7200" dirty="0" smtClean="0">
                <a:solidFill>
                  <a:schemeClr val="tx1"/>
                </a:solidFill>
              </a:rPr>
              <a:t>Data </a:t>
            </a:r>
            <a:r>
              <a:rPr lang="en-US" sz="7200" dirty="0">
                <a:solidFill>
                  <a:schemeClr val="tx1"/>
                </a:solidFill>
              </a:rPr>
              <a:t>Science is a discipline that utilizes a combination of mathematical, statistical, and computational tools to acquire, process, and analyze Big Data</a:t>
            </a:r>
            <a:r>
              <a:rPr lang="en-US" sz="7200" dirty="0" smtClean="0">
                <a:solidFill>
                  <a:schemeClr val="tx1"/>
                </a:solidFill>
              </a:rPr>
              <a:t>.</a:t>
            </a:r>
          </a:p>
          <a:p>
            <a:r>
              <a:rPr lang="en-US" sz="7200" dirty="0">
                <a:solidFill>
                  <a:schemeClr val="tx1"/>
                </a:solidFill>
              </a:rPr>
              <a:t>Data scientists and data analysts use statistical inference and data visualization techniques along with their domain expertise to not only extract hidden and useful patterns from large datasets but also to communicate those insights into business-oriented directives</a:t>
            </a:r>
            <a:r>
              <a:rPr lang="en-US" sz="7200" dirty="0" smtClean="0">
                <a:solidFill>
                  <a:schemeClr val="tx1"/>
                </a:solidFill>
              </a:rPr>
              <a:t>.</a:t>
            </a:r>
          </a:p>
          <a:p>
            <a:r>
              <a:rPr lang="en-US" sz="7200" dirty="0" smtClean="0">
                <a:solidFill>
                  <a:schemeClr val="tx1"/>
                </a:solidFill>
              </a:rPr>
              <a:t>Data </a:t>
            </a:r>
            <a:r>
              <a:rPr lang="en-US" sz="7200" dirty="0">
                <a:solidFill>
                  <a:schemeClr val="tx1"/>
                </a:solidFill>
              </a:rPr>
              <a:t>Science involves the following five processes:</a:t>
            </a:r>
          </a:p>
          <a:p>
            <a:pPr lvl="1"/>
            <a:r>
              <a:rPr lang="en-US" sz="7000" dirty="0">
                <a:solidFill>
                  <a:schemeClr val="tx1"/>
                </a:solidFill>
              </a:rPr>
              <a:t>Data extraction</a:t>
            </a:r>
          </a:p>
          <a:p>
            <a:pPr lvl="1"/>
            <a:r>
              <a:rPr lang="en-US" sz="7000" dirty="0">
                <a:solidFill>
                  <a:schemeClr val="tx1"/>
                </a:solidFill>
              </a:rPr>
              <a:t>Data Cleansing</a:t>
            </a:r>
          </a:p>
          <a:p>
            <a:pPr lvl="1"/>
            <a:r>
              <a:rPr lang="en-US" sz="7000" dirty="0">
                <a:solidFill>
                  <a:schemeClr val="tx1"/>
                </a:solidFill>
              </a:rPr>
              <a:t>Analysis</a:t>
            </a:r>
          </a:p>
          <a:p>
            <a:pPr lvl="1"/>
            <a:r>
              <a:rPr lang="en-US" sz="7000" dirty="0">
                <a:solidFill>
                  <a:schemeClr val="tx1"/>
                </a:solidFill>
              </a:rPr>
              <a:t>Visualization</a:t>
            </a:r>
          </a:p>
          <a:p>
            <a:pPr lvl="1"/>
            <a:r>
              <a:rPr lang="en-US" sz="7000" dirty="0">
                <a:solidFill>
                  <a:schemeClr val="tx1"/>
                </a:solidFill>
              </a:rPr>
              <a:t>Generation of Actionable </a:t>
            </a:r>
            <a:r>
              <a:rPr lang="en-US" sz="7000" dirty="0" smtClean="0">
                <a:solidFill>
                  <a:schemeClr val="tx1"/>
                </a:solidFill>
              </a:rPr>
              <a:t>Insights</a:t>
            </a:r>
          </a:p>
          <a:p>
            <a:r>
              <a:rPr lang="en-US" sz="7200" dirty="0"/>
              <a:t>Data Science involves the processing of big data (both structured and unstructured) including the preparation, analysis, cleansing of the data. It also involves programming, mathematics, statistics, problem-solving, capability to view things differently, intuitively capturing data etc.</a:t>
            </a:r>
          </a:p>
          <a:p>
            <a:r>
              <a:rPr lang="en-US" sz="7200" dirty="0" smtClean="0"/>
              <a:t>You </a:t>
            </a:r>
            <a:r>
              <a:rPr lang="en-US" sz="7200" dirty="0"/>
              <a:t>can say that data science is a broader term for the techniques involved in retrieving insights and information from the data.</a:t>
            </a:r>
          </a:p>
          <a:p>
            <a:endParaRPr lang="en-US" sz="7200" dirty="0"/>
          </a:p>
          <a:p>
            <a:endParaRPr lang="en-US" sz="2900" dirty="0" smtClean="0"/>
          </a:p>
          <a:p>
            <a:endParaRPr lang="en-US" sz="2900" dirty="0"/>
          </a:p>
          <a:p>
            <a:endParaRPr lang="en-US" sz="6400" dirty="0" smtClean="0"/>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2601435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682232"/>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endParaRPr lang="en-US" sz="5500" dirty="0" smtClean="0">
              <a:solidFill>
                <a:schemeClr val="tx1"/>
              </a:solidFill>
            </a:endParaRPr>
          </a:p>
          <a:p>
            <a:endParaRPr lang="en-US" sz="7200" dirty="0"/>
          </a:p>
          <a:p>
            <a:endParaRPr lang="en-US" sz="2900" dirty="0" smtClean="0"/>
          </a:p>
          <a:p>
            <a:endParaRPr lang="en-US" sz="2900" dirty="0"/>
          </a:p>
          <a:p>
            <a:endParaRPr lang="en-US" sz="1800" dirty="0" smtClean="0"/>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66775"/>
            <a:ext cx="7848872"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910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908720"/>
            <a:ext cx="7620000" cy="5184576"/>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r>
              <a:rPr lang="en-US" sz="7400" b="1" dirty="0" smtClean="0">
                <a:solidFill>
                  <a:schemeClr val="tx1"/>
                </a:solidFill>
              </a:rPr>
              <a:t>What </a:t>
            </a:r>
            <a:r>
              <a:rPr lang="en-US" sz="7400" b="1" dirty="0">
                <a:solidFill>
                  <a:schemeClr val="tx1"/>
                </a:solidFill>
              </a:rPr>
              <a:t>Skills Are Required to Be a Data Scientist</a:t>
            </a:r>
            <a:r>
              <a:rPr lang="en-US" sz="7400" b="1" dirty="0" smtClean="0">
                <a:solidFill>
                  <a:schemeClr val="tx1"/>
                </a:solidFill>
              </a:rPr>
              <a:t>?</a:t>
            </a:r>
          </a:p>
          <a:p>
            <a:r>
              <a:rPr lang="en-US" sz="7400" dirty="0">
                <a:solidFill>
                  <a:schemeClr val="tx1"/>
                </a:solidFill>
              </a:rPr>
              <a:t>Deep knowledge of </a:t>
            </a:r>
            <a:r>
              <a:rPr lang="en-US" sz="7400" dirty="0" smtClean="0">
                <a:solidFill>
                  <a:schemeClr val="tx1"/>
                </a:solidFill>
              </a:rPr>
              <a:t>Python, R.</a:t>
            </a:r>
            <a:endParaRPr lang="en-US" sz="7400" dirty="0">
              <a:solidFill>
                <a:schemeClr val="tx1"/>
              </a:solidFill>
            </a:endParaRPr>
          </a:p>
          <a:p>
            <a:r>
              <a:rPr lang="en-US" sz="7400" dirty="0" smtClean="0">
                <a:solidFill>
                  <a:schemeClr val="tx1"/>
                </a:solidFill>
              </a:rPr>
              <a:t>Knowledge </a:t>
            </a:r>
            <a:r>
              <a:rPr lang="en-US" sz="7400" dirty="0">
                <a:solidFill>
                  <a:schemeClr val="tx1"/>
                </a:solidFill>
              </a:rPr>
              <a:t>of databases like SQL.</a:t>
            </a:r>
          </a:p>
          <a:p>
            <a:r>
              <a:rPr lang="en-US" sz="7400" dirty="0" smtClean="0">
                <a:solidFill>
                  <a:schemeClr val="tx1"/>
                </a:solidFill>
              </a:rPr>
              <a:t>Good </a:t>
            </a:r>
            <a:r>
              <a:rPr lang="en-US" sz="7400" dirty="0">
                <a:solidFill>
                  <a:schemeClr val="tx1"/>
                </a:solidFill>
              </a:rPr>
              <a:t>knowledge in the field of mathematics and statistics.</a:t>
            </a:r>
          </a:p>
          <a:p>
            <a:r>
              <a:rPr lang="en-US" sz="7400" dirty="0" smtClean="0">
                <a:solidFill>
                  <a:schemeClr val="tx1"/>
                </a:solidFill>
              </a:rPr>
              <a:t>Understanding </a:t>
            </a:r>
            <a:r>
              <a:rPr lang="en-US" sz="7400" dirty="0">
                <a:solidFill>
                  <a:schemeClr val="tx1"/>
                </a:solidFill>
              </a:rPr>
              <a:t>of analytical functions.</a:t>
            </a:r>
          </a:p>
          <a:p>
            <a:r>
              <a:rPr lang="en-US" sz="7400" dirty="0" smtClean="0">
                <a:solidFill>
                  <a:schemeClr val="tx1"/>
                </a:solidFill>
              </a:rPr>
              <a:t>Knowledge </a:t>
            </a:r>
            <a:r>
              <a:rPr lang="en-US" sz="7400" dirty="0">
                <a:solidFill>
                  <a:schemeClr val="tx1"/>
                </a:solidFill>
              </a:rPr>
              <a:t>and experience in machine learning</a:t>
            </a:r>
            <a:r>
              <a:rPr lang="en-US" sz="7400" dirty="0" smtClean="0">
                <a:solidFill>
                  <a:schemeClr val="tx1"/>
                </a:solidFill>
              </a:rPr>
              <a:t>.</a:t>
            </a:r>
          </a:p>
          <a:p>
            <a:endParaRPr lang="en-US" sz="7400" dirty="0" smtClean="0">
              <a:solidFill>
                <a:schemeClr val="tx1"/>
              </a:solidFill>
            </a:endParaRPr>
          </a:p>
          <a:p>
            <a:pPr marL="0" indent="0">
              <a:buNone/>
            </a:pPr>
            <a:r>
              <a:rPr lang="en-US" sz="7400" b="1" dirty="0">
                <a:solidFill>
                  <a:schemeClr val="tx1"/>
                </a:solidFill>
              </a:rPr>
              <a:t>What Skills Are Required to Be a Data </a:t>
            </a:r>
            <a:r>
              <a:rPr lang="en-US" sz="7400" b="1" dirty="0" smtClean="0">
                <a:solidFill>
                  <a:schemeClr val="tx1"/>
                </a:solidFill>
              </a:rPr>
              <a:t>Analyst?</a:t>
            </a:r>
            <a:endParaRPr lang="en-US" sz="7400" b="1" dirty="0">
              <a:solidFill>
                <a:schemeClr val="tx1"/>
              </a:solidFill>
            </a:endParaRPr>
          </a:p>
          <a:p>
            <a:r>
              <a:rPr lang="en-US" sz="7400" dirty="0">
                <a:solidFill>
                  <a:schemeClr val="tx1"/>
                </a:solidFill>
              </a:rPr>
              <a:t>Sound knowledge of R and Python</a:t>
            </a:r>
          </a:p>
          <a:p>
            <a:r>
              <a:rPr lang="en-US" sz="7400" dirty="0">
                <a:solidFill>
                  <a:schemeClr val="tx1"/>
                </a:solidFill>
              </a:rPr>
              <a:t>Communication and Data visualization skills.</a:t>
            </a:r>
          </a:p>
          <a:p>
            <a:r>
              <a:rPr lang="en-US" sz="7400" dirty="0">
                <a:solidFill>
                  <a:schemeClr val="tx1"/>
                </a:solidFill>
              </a:rPr>
              <a:t>In-depth knowledge in Data wrangling skills</a:t>
            </a:r>
          </a:p>
          <a:p>
            <a:r>
              <a:rPr lang="en-US" sz="7400" dirty="0">
                <a:solidFill>
                  <a:schemeClr val="tx1"/>
                </a:solidFill>
              </a:rPr>
              <a:t>In-depth knowledge of HIVE</a:t>
            </a:r>
          </a:p>
          <a:p>
            <a:r>
              <a:rPr lang="en-US" sz="7400" dirty="0">
                <a:solidFill>
                  <a:schemeClr val="tx1"/>
                </a:solidFill>
              </a:rPr>
              <a:t>Mathematics and Statistical skills</a:t>
            </a:r>
            <a:endParaRPr lang="en-US" sz="7400" dirty="0" smtClean="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1396175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r>
              <a:rPr lang="en-US" sz="7200" b="1" dirty="0" smtClean="0">
                <a:solidFill>
                  <a:schemeClr val="tx1"/>
                </a:solidFill>
              </a:rPr>
              <a:t>Data </a:t>
            </a:r>
            <a:r>
              <a:rPr lang="en-US" sz="7200" b="1" dirty="0">
                <a:solidFill>
                  <a:schemeClr val="tx1"/>
                </a:solidFill>
              </a:rPr>
              <a:t>Science vs Data Analytics – </a:t>
            </a:r>
            <a:r>
              <a:rPr lang="en-US" sz="7200" b="1" dirty="0" smtClean="0">
                <a:solidFill>
                  <a:schemeClr val="tx1"/>
                </a:solidFill>
              </a:rPr>
              <a:t>Responsibilities</a:t>
            </a:r>
          </a:p>
          <a:p>
            <a:pPr marL="0" indent="0">
              <a:buNone/>
            </a:pPr>
            <a:endParaRPr lang="en-US" sz="7200" dirty="0">
              <a:solidFill>
                <a:schemeClr val="tx1"/>
              </a:solidFill>
            </a:endParaRPr>
          </a:p>
          <a:p>
            <a:pPr marL="0" indent="0">
              <a:buNone/>
            </a:pPr>
            <a:r>
              <a:rPr lang="en-US" sz="7200" b="1" dirty="0" smtClean="0">
                <a:solidFill>
                  <a:schemeClr val="tx1"/>
                </a:solidFill>
              </a:rPr>
              <a:t>A </a:t>
            </a:r>
            <a:r>
              <a:rPr lang="en-US" sz="7200" b="1" dirty="0">
                <a:solidFill>
                  <a:schemeClr val="tx1"/>
                </a:solidFill>
              </a:rPr>
              <a:t>Data Scientist Responsibilities</a:t>
            </a:r>
          </a:p>
          <a:p>
            <a:r>
              <a:rPr lang="en-US" sz="7200" dirty="0" smtClean="0">
                <a:solidFill>
                  <a:schemeClr val="tx1"/>
                </a:solidFill>
              </a:rPr>
              <a:t>Data </a:t>
            </a:r>
            <a:r>
              <a:rPr lang="en-US" sz="7200" dirty="0">
                <a:solidFill>
                  <a:schemeClr val="tx1"/>
                </a:solidFill>
              </a:rPr>
              <a:t>cleansing and processing.</a:t>
            </a:r>
          </a:p>
          <a:p>
            <a:r>
              <a:rPr lang="en-US" sz="7200" dirty="0">
                <a:solidFill>
                  <a:schemeClr val="tx1"/>
                </a:solidFill>
              </a:rPr>
              <a:t>Prediction of the business problem. His roles are to give future results of that business.</a:t>
            </a:r>
          </a:p>
          <a:p>
            <a:r>
              <a:rPr lang="en-US" sz="7200" dirty="0">
                <a:solidFill>
                  <a:schemeClr val="tx1"/>
                </a:solidFill>
              </a:rPr>
              <a:t>Develop machine learning models and analytical methods.</a:t>
            </a:r>
          </a:p>
          <a:p>
            <a:r>
              <a:rPr lang="en-US" sz="7200" dirty="0">
                <a:solidFill>
                  <a:schemeClr val="tx1"/>
                </a:solidFill>
              </a:rPr>
              <a:t>Find new business questions that can then add value to the business.</a:t>
            </a:r>
          </a:p>
          <a:p>
            <a:r>
              <a:rPr lang="en-US" sz="7200" dirty="0">
                <a:solidFill>
                  <a:schemeClr val="tx1"/>
                </a:solidFill>
              </a:rPr>
              <a:t>Data mining using state-of-the-art methods.</a:t>
            </a:r>
          </a:p>
          <a:p>
            <a:r>
              <a:rPr lang="en-US" sz="7200" dirty="0">
                <a:solidFill>
                  <a:schemeClr val="tx1"/>
                </a:solidFill>
              </a:rPr>
              <a:t>Presenting results in a clear manner and doing the ad-hoc analysis.</a:t>
            </a:r>
          </a:p>
          <a:p>
            <a:pPr marL="0" indent="0">
              <a:buNone/>
            </a:pPr>
            <a:endParaRPr lang="en-US" sz="7200" dirty="0">
              <a:solidFill>
                <a:schemeClr val="tx1"/>
              </a:solidFill>
            </a:endParaRPr>
          </a:p>
          <a:p>
            <a:pPr marL="0" indent="0">
              <a:buNone/>
            </a:pPr>
            <a:r>
              <a:rPr lang="en-US" sz="7200" b="1" dirty="0">
                <a:solidFill>
                  <a:schemeClr val="tx1"/>
                </a:solidFill>
              </a:rPr>
              <a:t>Data Analyst Responsibilities</a:t>
            </a:r>
          </a:p>
          <a:p>
            <a:r>
              <a:rPr lang="en-US" sz="7200" dirty="0" smtClean="0">
                <a:solidFill>
                  <a:schemeClr val="tx1"/>
                </a:solidFill>
              </a:rPr>
              <a:t>Identify </a:t>
            </a:r>
            <a:r>
              <a:rPr lang="en-US" sz="7200" dirty="0">
                <a:solidFill>
                  <a:schemeClr val="tx1"/>
                </a:solidFill>
              </a:rPr>
              <a:t>any data quality issues in data acquisition.</a:t>
            </a:r>
          </a:p>
          <a:p>
            <a:r>
              <a:rPr lang="en-US" sz="7200" dirty="0">
                <a:solidFill>
                  <a:schemeClr val="tx1"/>
                </a:solidFill>
              </a:rPr>
              <a:t>Solving business problems. By mapping and then tracing the data.</a:t>
            </a:r>
          </a:p>
          <a:p>
            <a:r>
              <a:rPr lang="en-US" sz="7200" dirty="0">
                <a:solidFill>
                  <a:schemeClr val="tx1"/>
                </a:solidFill>
              </a:rPr>
              <a:t>A Data analyst should coordinate with engineers to gather new data.</a:t>
            </a:r>
          </a:p>
          <a:p>
            <a:r>
              <a:rPr lang="en-US" sz="7200" dirty="0">
                <a:solidFill>
                  <a:schemeClr val="tx1"/>
                </a:solidFill>
              </a:rPr>
              <a:t>Perform statistical analysis of business data.</a:t>
            </a:r>
          </a:p>
          <a:p>
            <a:r>
              <a:rPr lang="en-US" sz="7200" dirty="0">
                <a:solidFill>
                  <a:schemeClr val="tx1"/>
                </a:solidFill>
              </a:rPr>
              <a:t>Documenting the types and structure of the business data.</a:t>
            </a:r>
            <a:endParaRPr lang="en-US" sz="7200" dirty="0" smtClean="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4102267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784887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219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19"/>
            <a:ext cx="7848871"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094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77686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546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620000" cy="850106"/>
          </a:xfrm>
        </p:spPr>
        <p:txBody>
          <a:bodyPr>
            <a:noAutofit/>
          </a:bodyPr>
          <a:lstStyle/>
          <a:p>
            <a:r>
              <a:rPr lang="en-IN" sz="3600" dirty="0" smtClean="0"/>
              <a:t>Contents</a:t>
            </a:r>
            <a:endParaRPr lang="en-IN" sz="3600" dirty="0"/>
          </a:p>
        </p:txBody>
      </p:sp>
      <p:sp>
        <p:nvSpPr>
          <p:cNvPr id="5" name="Content Placeholder 4"/>
          <p:cNvSpPr>
            <a:spLocks noGrp="1"/>
          </p:cNvSpPr>
          <p:nvPr>
            <p:ph idx="1"/>
          </p:nvPr>
        </p:nvSpPr>
        <p:spPr>
          <a:xfrm>
            <a:off x="457200" y="1052736"/>
            <a:ext cx="7620000" cy="5348064"/>
          </a:xfrm>
        </p:spPr>
        <p:txBody>
          <a:bodyPr/>
          <a:lstStyle/>
          <a:p>
            <a:r>
              <a:rPr lang="en-IN" b="1" dirty="0" smtClean="0">
                <a:solidFill>
                  <a:schemeClr val="tx1"/>
                </a:solidFill>
              </a:rPr>
              <a:t>Data Analytics vs. Data Analysis</a:t>
            </a:r>
          </a:p>
          <a:p>
            <a:r>
              <a:rPr lang="en-IN" b="1" dirty="0" smtClean="0">
                <a:solidFill>
                  <a:schemeClr val="tx1"/>
                </a:solidFill>
              </a:rPr>
              <a:t>What is Data Science</a:t>
            </a:r>
          </a:p>
          <a:p>
            <a:endParaRPr lang="en-IN" b="1" dirty="0"/>
          </a:p>
          <a:p>
            <a:endParaRPr lang="en-IN" b="1" dirty="0" smtClean="0"/>
          </a:p>
          <a:p>
            <a:endParaRPr lang="en-IN" b="1" dirty="0" smtClean="0"/>
          </a:p>
          <a:p>
            <a:endParaRPr lang="en-IN" b="1" dirty="0" smtClean="0"/>
          </a:p>
          <a:p>
            <a:endParaRPr lang="en-IN" b="1" dirty="0"/>
          </a:p>
          <a:p>
            <a:endParaRPr lang="en-IN" b="1" dirty="0" smtClean="0"/>
          </a:p>
          <a:p>
            <a:endParaRPr lang="en-IN" b="1" dirty="0"/>
          </a:p>
          <a:p>
            <a:endParaRPr lang="en-IN" b="1" dirty="0" smtClean="0"/>
          </a:p>
          <a:p>
            <a:endParaRPr lang="en-IN" dirty="0"/>
          </a:p>
        </p:txBody>
      </p:sp>
    </p:spTree>
    <p:extLst>
      <p:ext uri="{BB962C8B-B14F-4D97-AF65-F5344CB8AC3E}">
        <p14:creationId xmlns:p14="http://schemas.microsoft.com/office/powerpoint/2010/main" val="3060700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560840"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390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77686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891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
        <p:nvSpPr>
          <p:cNvPr id="2" name="Rectangle 1"/>
          <p:cNvSpPr/>
          <p:nvPr/>
        </p:nvSpPr>
        <p:spPr>
          <a:xfrm>
            <a:off x="395536" y="836712"/>
            <a:ext cx="8568952"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schemeClr val="bg1"/>
              </a:solidFill>
              <a:latin typeface="Gotham Rounded SSm A"/>
            </a:endParaRPr>
          </a:p>
          <a:p>
            <a:pPr algn="just"/>
            <a:r>
              <a:rPr lang="en-US" dirty="0" smtClean="0">
                <a:solidFill>
                  <a:schemeClr val="bg1"/>
                </a:solidFill>
              </a:rPr>
              <a:t>Data </a:t>
            </a:r>
            <a:r>
              <a:rPr lang="en-US" dirty="0">
                <a:solidFill>
                  <a:schemeClr val="bg1"/>
                </a:solidFill>
              </a:rPr>
              <a:t>Science is the art and science of extracting actionable insight from raw data. We can define data science as a multidisciplinary blend of data inference, algorithm development, and technology in order to solve analytically complex problems.</a:t>
            </a:r>
          </a:p>
          <a:p>
            <a:pPr algn="just"/>
            <a:r>
              <a:rPr lang="en-US" dirty="0">
                <a:solidFill>
                  <a:schemeClr val="bg1"/>
                </a:solidFill>
              </a:rPr>
              <a:t>“Data Science is when you are dealing with Big Data, large amounts of data”.</a:t>
            </a:r>
          </a:p>
          <a:p>
            <a:pPr algn="just">
              <a:buFont typeface="Arial"/>
              <a:buChar char="•"/>
            </a:pPr>
            <a:r>
              <a:rPr lang="en-US" dirty="0">
                <a:solidFill>
                  <a:schemeClr val="bg1"/>
                </a:solidFill>
              </a:rPr>
              <a:t>Data Science is mining </a:t>
            </a:r>
            <a:r>
              <a:rPr lang="en-US" dirty="0">
                <a:solidFill>
                  <a:schemeClr val="bg1"/>
                </a:solidFill>
                <a:hlinkClick r:id="rId2"/>
              </a:rPr>
              <a:t>large amounts of structured</a:t>
            </a:r>
            <a:r>
              <a:rPr lang="en-US" dirty="0">
                <a:solidFill>
                  <a:schemeClr val="bg1"/>
                </a:solidFill>
              </a:rPr>
              <a:t> and unstructured data to identify patterns.</a:t>
            </a:r>
          </a:p>
          <a:p>
            <a:pPr algn="just">
              <a:buFont typeface="Arial"/>
              <a:buChar char="•"/>
            </a:pPr>
            <a:r>
              <a:rPr lang="en-US" dirty="0">
                <a:solidFill>
                  <a:schemeClr val="bg1"/>
                </a:solidFill>
              </a:rPr>
              <a:t>Data Science includes a combination of programming, statistical skills, </a:t>
            </a:r>
            <a:r>
              <a:rPr lang="en-US" dirty="0">
                <a:solidFill>
                  <a:schemeClr val="bg1"/>
                </a:solidFill>
                <a:hlinkClick r:id="rId3"/>
              </a:rPr>
              <a:t>Machine Learning Algorithm</a:t>
            </a:r>
            <a:r>
              <a:rPr lang="en-US" dirty="0">
                <a:solidFill>
                  <a:schemeClr val="bg1"/>
                </a:solidFill>
              </a:rPr>
              <a:t>.</a:t>
            </a:r>
          </a:p>
          <a:p>
            <a:pPr algn="just">
              <a:buFont typeface="Arial"/>
              <a:buChar char="•"/>
            </a:pPr>
            <a:r>
              <a:rPr lang="en-US" dirty="0">
                <a:solidFill>
                  <a:schemeClr val="bg1"/>
                </a:solidFill>
              </a:rPr>
              <a:t>Data science is all about uncovering findings from data through a different process, tools, and techniques involved to identify patterns from raw data. These raw data are basically Big Data in form of structured, semi-structured and unstructured data.</a:t>
            </a:r>
          </a:p>
          <a:p>
            <a:pPr algn="just">
              <a:buFont typeface="Arial"/>
              <a:buChar char="•"/>
            </a:pPr>
            <a:r>
              <a:rPr lang="en-US" dirty="0">
                <a:solidFill>
                  <a:schemeClr val="bg1"/>
                </a:solidFill>
              </a:rPr>
              <a:t>Data science is the study of where information comes from, what it represents and how it can be turned into a valuable resource in the creation of business and IT strategies. Mining large amounts of structured and unstructured data to identify patterns can help an organization rein in costs, increase efficiencies, recognize new market opportunities and increase the organization’s competitive advantage.</a:t>
            </a:r>
          </a:p>
          <a:p>
            <a:pPr algn="just">
              <a:buFont typeface="Arial"/>
              <a:buChar char="•"/>
            </a:pPr>
            <a:r>
              <a:rPr lang="en-US" dirty="0">
                <a:solidFill>
                  <a:schemeClr val="bg1"/>
                </a:solidFill>
              </a:rPr>
              <a:t>Data scientist work depends on a requirement, business needs, market requirement and exploring more business from black data.</a:t>
            </a:r>
          </a:p>
          <a:p>
            <a:pPr algn="ctr"/>
            <a:endParaRPr lang="en-IN" dirty="0"/>
          </a:p>
        </p:txBody>
      </p:sp>
    </p:spTree>
    <p:extLst>
      <p:ext uri="{BB962C8B-B14F-4D97-AF65-F5344CB8AC3E}">
        <p14:creationId xmlns:p14="http://schemas.microsoft.com/office/powerpoint/2010/main" val="2251048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  vs. Data Analytics</a:t>
            </a:r>
            <a:endParaRPr lang="en-IN" sz="2800" b="1" dirty="0">
              <a:solidFill>
                <a:schemeClr val="tx1"/>
              </a:solidFill>
            </a:endParaRPr>
          </a:p>
        </p:txBody>
      </p:sp>
      <p:sp>
        <p:nvSpPr>
          <p:cNvPr id="5" name="Content Placeholder 4"/>
          <p:cNvSpPr>
            <a:spLocks noGrp="1"/>
          </p:cNvSpPr>
          <p:nvPr>
            <p:ph idx="1"/>
          </p:nvPr>
        </p:nvSpPr>
        <p:spPr>
          <a:xfrm>
            <a:off x="395536" y="908720"/>
            <a:ext cx="8064896" cy="5472608"/>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3800" b="1" dirty="0" smtClean="0"/>
          </a:p>
          <a:p>
            <a:endParaRPr lang="en-US" sz="3800" b="1" dirty="0" smtClean="0"/>
          </a:p>
          <a:p>
            <a:endParaRPr lang="en-US" sz="2900" dirty="0" smtClean="0"/>
          </a:p>
          <a:p>
            <a:endParaRPr lang="en-US" sz="2900" dirty="0"/>
          </a:p>
          <a:p>
            <a:endParaRPr lang="en-US" sz="2900" dirty="0" smtClean="0"/>
          </a:p>
          <a:p>
            <a:pPr marL="0" indent="0">
              <a:buNone/>
            </a:pPr>
            <a:endParaRPr lang="en-US" sz="7400" b="1" dirty="0" smtClean="0">
              <a:solidFill>
                <a:schemeClr val="tx1"/>
              </a:solidFill>
            </a:endParaRPr>
          </a:p>
          <a:p>
            <a:pPr marL="0" indent="0">
              <a:buNone/>
            </a:pPr>
            <a:endParaRPr lang="en-US" sz="7400" b="1" dirty="0">
              <a:solidFill>
                <a:schemeClr val="tx1"/>
              </a:solidFill>
            </a:endParaRPr>
          </a:p>
          <a:p>
            <a:pPr marL="0" indent="0">
              <a:buNone/>
            </a:pPr>
            <a:endParaRPr lang="en-US" sz="7400" b="1" dirty="0" smtClean="0">
              <a:solidFill>
                <a:schemeClr val="tx1"/>
              </a:solidFill>
            </a:endParaRPr>
          </a:p>
          <a:p>
            <a:pPr marL="0" indent="0">
              <a:buNone/>
            </a:pPr>
            <a:endParaRPr lang="en-US" sz="7400" dirty="0" smtClean="0">
              <a:solidFill>
                <a:schemeClr val="tx1"/>
              </a:solidFill>
            </a:endParaRPr>
          </a:p>
          <a:p>
            <a:pPr marL="0" indent="0">
              <a:buNone/>
            </a:pPr>
            <a:endParaRPr lang="en-US" sz="7400" dirty="0">
              <a:solidFill>
                <a:schemeClr val="tx1"/>
              </a:solidFill>
            </a:endParaRPr>
          </a:p>
          <a:p>
            <a:pPr marL="0" indent="0">
              <a:buNone/>
            </a:pPr>
            <a:endParaRPr lang="en-US" sz="4900" dirty="0">
              <a:solidFill>
                <a:schemeClr val="tx1"/>
              </a:solidFill>
            </a:endParaRPr>
          </a:p>
          <a:p>
            <a:endParaRPr lang="en-US" sz="2900" dirty="0" smtClean="0">
              <a:solidFill>
                <a:schemeClr val="tx1"/>
              </a:solidFill>
            </a:endParaRPr>
          </a:p>
          <a:p>
            <a:endParaRPr lang="en-US" sz="6400" dirty="0"/>
          </a:p>
          <a:p>
            <a:endParaRPr lang="en-US" sz="6400" dirty="0" smtClean="0"/>
          </a:p>
          <a:p>
            <a:endParaRPr lang="en-US" sz="6400" dirty="0" smtClean="0"/>
          </a:p>
          <a:p>
            <a:endParaRPr lang="en-US" sz="6400" dirty="0"/>
          </a:p>
          <a:p>
            <a:endParaRPr lang="en-US" sz="2100" dirty="0"/>
          </a:p>
          <a:p>
            <a:endParaRPr lang="en-US" sz="2100" dirty="0" smtClean="0"/>
          </a:p>
          <a:p>
            <a:endParaRPr lang="en-US" sz="2100" dirty="0" smtClean="0"/>
          </a:p>
          <a:p>
            <a:endParaRPr lang="en-US" sz="2100" dirty="0" smtClean="0"/>
          </a:p>
          <a:p>
            <a:endParaRPr lang="en-US" sz="6400" dirty="0" smtClean="0"/>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
        <p:nvSpPr>
          <p:cNvPr id="2" name="Rectangle 1"/>
          <p:cNvSpPr/>
          <p:nvPr/>
        </p:nvSpPr>
        <p:spPr>
          <a:xfrm>
            <a:off x="395536" y="836712"/>
            <a:ext cx="8568952"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a:t>
            </a:r>
            <a:r>
              <a:rPr lang="en-US" sz="2000" dirty="0"/>
              <a:t>Analytics, or data analysis, is similar to data science, but in a more concentrated way. Data analytics is a data science. The purpose of data analytics is to generate insights from data by connecting patterns and trends with organizational goals. Comparing data assets against organizational hypotheses is a common use case of data analytics, and the practice tends to be focused on business and strategy.</a:t>
            </a:r>
          </a:p>
          <a:p>
            <a:r>
              <a:rPr lang="en-US" sz="2000" dirty="0"/>
              <a:t>Data analytics deals less in AI, </a:t>
            </a:r>
            <a:r>
              <a:rPr lang="en-US" sz="2000" dirty="0">
                <a:hlinkClick r:id="rId2"/>
              </a:rPr>
              <a:t>machine learning</a:t>
            </a:r>
            <a:r>
              <a:rPr lang="en-US" sz="2000" dirty="0"/>
              <a:t>, and </a:t>
            </a:r>
            <a:r>
              <a:rPr lang="en-US" sz="2000" dirty="0">
                <a:hlinkClick r:id="rId3"/>
              </a:rPr>
              <a:t>predictive modeling</a:t>
            </a:r>
            <a:r>
              <a:rPr lang="en-US" sz="2000" dirty="0"/>
              <a:t>, and more with viewing historical data in context.</a:t>
            </a:r>
          </a:p>
          <a:p>
            <a:r>
              <a:rPr lang="en-US" sz="2000" dirty="0"/>
              <a:t>Data analysts are not commonly responsible for building statistical models or deploying machine learning tools.</a:t>
            </a:r>
          </a:p>
          <a:p>
            <a:r>
              <a:rPr lang="en-US" sz="2000" dirty="0"/>
              <a:t>Data Analytics uses basic query expressions like </a:t>
            </a:r>
            <a:r>
              <a:rPr lang="en-US" sz="2000" dirty="0">
                <a:hlinkClick r:id="rId4"/>
              </a:rPr>
              <a:t>SQL to slice and dice data</a:t>
            </a:r>
            <a:r>
              <a:rPr lang="en-US" sz="2000" dirty="0"/>
              <a:t>.</a:t>
            </a:r>
          </a:p>
          <a:p>
            <a:r>
              <a:rPr lang="en-US" sz="2000" dirty="0"/>
              <a:t>Data Analysts are less likely to be versed in big data settings.</a:t>
            </a:r>
          </a:p>
          <a:p>
            <a:r>
              <a:rPr lang="en-US" sz="2000" dirty="0"/>
              <a:t>Data Analysts wrangle data that are either localized or smaller in footprint.</a:t>
            </a:r>
          </a:p>
          <a:p>
            <a:r>
              <a:rPr lang="en-US" sz="2000" dirty="0"/>
              <a:t>Data analysts have less freedom in scope and practice and practice a more focused approach to analyzing data. They’re also much less involved in the culture of data work.</a:t>
            </a:r>
          </a:p>
          <a:p>
            <a:pPr algn="ctr"/>
            <a:endParaRPr lang="en-IN" dirty="0"/>
          </a:p>
        </p:txBody>
      </p:sp>
    </p:spTree>
    <p:extLst>
      <p:ext uri="{BB962C8B-B14F-4D97-AF65-F5344CB8AC3E}">
        <p14:creationId xmlns:p14="http://schemas.microsoft.com/office/powerpoint/2010/main" val="4087490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t>Data Analytics vs. Data Analysis</a:t>
            </a:r>
            <a:endParaRPr lang="en-IN" sz="2800" b="1" dirty="0"/>
          </a:p>
        </p:txBody>
      </p:sp>
      <p:sp>
        <p:nvSpPr>
          <p:cNvPr id="5" name="Content Placeholder 4"/>
          <p:cNvSpPr>
            <a:spLocks noGrp="1"/>
          </p:cNvSpPr>
          <p:nvPr>
            <p:ph idx="1"/>
          </p:nvPr>
        </p:nvSpPr>
        <p:spPr>
          <a:xfrm>
            <a:off x="395536" y="836712"/>
            <a:ext cx="7620000" cy="5348064"/>
          </a:xfrm>
        </p:spPr>
        <p:txBody>
          <a:bodyPr>
            <a:normAutofit fontScale="25000" lnSpcReduction="20000"/>
          </a:bodyPr>
          <a:lstStyle/>
          <a:p>
            <a:endParaRPr lang="en-US" dirty="0" smtClean="0"/>
          </a:p>
          <a:p>
            <a:endParaRPr lang="en-US" sz="7200" dirty="0"/>
          </a:p>
          <a:p>
            <a:endParaRPr lang="en-US" sz="7200" dirty="0" smtClean="0"/>
          </a:p>
          <a:p>
            <a:endParaRPr lang="en-US" sz="7200" dirty="0" smtClean="0"/>
          </a:p>
          <a:p>
            <a:r>
              <a:rPr lang="en-US" sz="7200" dirty="0" smtClean="0"/>
              <a:t>Data </a:t>
            </a:r>
            <a:r>
              <a:rPr lang="en-US" sz="7200" dirty="0"/>
              <a:t>is information processed or reserved by a computer. This information or may be in the form of text, images, audio, programs, or other types of data.</a:t>
            </a:r>
            <a:endParaRPr lang="en-US" sz="7200" dirty="0" smtClean="0"/>
          </a:p>
          <a:p>
            <a:pPr>
              <a:lnSpc>
                <a:spcPct val="120000"/>
              </a:lnSpc>
            </a:pPr>
            <a:r>
              <a:rPr lang="en-US" sz="7200" dirty="0"/>
              <a:t>Data can be of a gigabyte, petabyte, Exabyte or even more this type of data come under big data.</a:t>
            </a:r>
            <a:endParaRPr lang="en-US" sz="7200" dirty="0" smtClean="0"/>
          </a:p>
          <a:p>
            <a:r>
              <a:rPr lang="en-US" sz="7200" dirty="0"/>
              <a:t>Big Data follows the principle of 4Vs that are high volume, high-velocity high variety and high veracity information that wants cost-effective, unconventional forms of information processing for aggrandizing insight and decision making.</a:t>
            </a:r>
            <a:endParaRPr lang="en-US" sz="7200" dirty="0" smtClean="0"/>
          </a:p>
          <a:p>
            <a:r>
              <a:rPr lang="en-US" sz="7200" dirty="0"/>
              <a:t>Big data can be used in many domains like banking, media, telecommunication, retail and wholesale, government, insurance, transportation. With the help of data, one can perform data analytics and data analysis both</a:t>
            </a:r>
            <a:r>
              <a:rPr lang="en-US" sz="7200" dirty="0" smtClean="0"/>
              <a:t>.</a:t>
            </a:r>
          </a:p>
          <a:p>
            <a:r>
              <a:rPr lang="en-US" sz="7200" dirty="0"/>
              <a:t>Data analysis is a procedure of investigating, cleaning, transforming, and training of the data with the aim of finding some useful information, recommend conclusions and helps in decision-making.</a:t>
            </a:r>
            <a:endParaRPr lang="en-IN" sz="7200" dirty="0" smtClean="0"/>
          </a:p>
          <a:p>
            <a:r>
              <a:rPr lang="en-US" sz="7200" u="sng" dirty="0">
                <a:solidFill>
                  <a:schemeClr val="tx1"/>
                </a:solidFill>
                <a:hlinkClick r:id="rId2"/>
              </a:rPr>
              <a:t>Data analysis tools</a:t>
            </a:r>
            <a:r>
              <a:rPr lang="en-US" sz="7200" u="sng" dirty="0">
                <a:solidFill>
                  <a:schemeClr val="tx1"/>
                </a:solidFill>
              </a:rPr>
              <a:t> </a:t>
            </a:r>
            <a:r>
              <a:rPr lang="en-US" sz="7200" dirty="0">
                <a:solidFill>
                  <a:schemeClr val="tx1"/>
                </a:solidFill>
              </a:rPr>
              <a:t>are Open Refine, Tableau public, KNIME, Google Fusion Tables, Node XL and many more</a:t>
            </a:r>
            <a:r>
              <a:rPr lang="en-US" sz="7200" dirty="0" smtClean="0">
                <a:solidFill>
                  <a:schemeClr val="tx1"/>
                </a:solidFill>
              </a:rPr>
              <a:t>.</a:t>
            </a:r>
          </a:p>
          <a:p>
            <a:r>
              <a:rPr lang="en-US" sz="7200" dirty="0">
                <a:solidFill>
                  <a:schemeClr val="tx1"/>
                </a:solidFill>
              </a:rPr>
              <a:t>Analytics is utilizing data, </a:t>
            </a:r>
            <a:r>
              <a:rPr lang="en-US" sz="7200" dirty="0">
                <a:solidFill>
                  <a:schemeClr val="tx1"/>
                </a:solidFill>
                <a:hlinkClick r:id="rId3"/>
              </a:rPr>
              <a:t>machine learning</a:t>
            </a:r>
            <a:r>
              <a:rPr lang="en-US" sz="7200" dirty="0">
                <a:solidFill>
                  <a:schemeClr val="tx1"/>
                </a:solidFill>
              </a:rPr>
              <a:t>, statistical analysis and computer-based models to get better insight and make better decisions from the data. </a:t>
            </a:r>
            <a:endParaRPr lang="en-IN" sz="7200" dirty="0">
              <a:solidFill>
                <a:schemeClr val="tx1"/>
              </a:solidFill>
            </a:endParaRP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473838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a:t>Data Analytics vs. Data Analysis</a:t>
            </a:r>
          </a:p>
        </p:txBody>
      </p:sp>
      <p:sp>
        <p:nvSpPr>
          <p:cNvPr id="5" name="Content Placeholder 4"/>
          <p:cNvSpPr>
            <a:spLocks noGrp="1"/>
          </p:cNvSpPr>
          <p:nvPr>
            <p:ph idx="1"/>
          </p:nvPr>
        </p:nvSpPr>
        <p:spPr>
          <a:xfrm>
            <a:off x="395536" y="843112"/>
            <a:ext cx="7620000" cy="5348064"/>
          </a:xfrm>
        </p:spPr>
        <p:txBody>
          <a:bodyPr>
            <a:normAutofit/>
          </a:bodyPr>
          <a:lstStyle/>
          <a:p>
            <a:r>
              <a:rPr lang="en-US" sz="1900" dirty="0" smtClean="0">
                <a:solidFill>
                  <a:schemeClr val="tx1"/>
                </a:solidFill>
              </a:rPr>
              <a:t>Analytics </a:t>
            </a:r>
            <a:r>
              <a:rPr lang="en-US" sz="1900" dirty="0">
                <a:solidFill>
                  <a:schemeClr val="tx1"/>
                </a:solidFill>
              </a:rPr>
              <a:t>is defined as “a process of transforming data into actions through analysis and insight in the context of </a:t>
            </a:r>
            <a:r>
              <a:rPr lang="en-US" sz="1900" dirty="0" smtClean="0">
                <a:solidFill>
                  <a:schemeClr val="tx1"/>
                </a:solidFill>
              </a:rPr>
              <a:t>organizational </a:t>
            </a:r>
            <a:r>
              <a:rPr lang="en-US" sz="1900" dirty="0">
                <a:solidFill>
                  <a:schemeClr val="tx1"/>
                </a:solidFill>
              </a:rPr>
              <a:t>decision making and problem-solving.” Analytics is supported by many tools such as </a:t>
            </a:r>
            <a:r>
              <a:rPr lang="en-US" sz="1900" dirty="0">
                <a:solidFill>
                  <a:schemeClr val="tx1"/>
                </a:solidFill>
                <a:hlinkClick r:id="rId2"/>
              </a:rPr>
              <a:t>Microsoft Excel</a:t>
            </a:r>
            <a:r>
              <a:rPr lang="en-US" sz="1900" dirty="0">
                <a:solidFill>
                  <a:schemeClr val="tx1"/>
                </a:solidFill>
              </a:rPr>
              <a:t>, </a:t>
            </a:r>
            <a:r>
              <a:rPr lang="en-US" sz="1900" dirty="0">
                <a:solidFill>
                  <a:schemeClr val="tx1"/>
                </a:solidFill>
                <a:hlinkClick r:id="rId3"/>
              </a:rPr>
              <a:t>SAS</a:t>
            </a:r>
            <a:r>
              <a:rPr lang="en-US" sz="1900" dirty="0">
                <a:solidFill>
                  <a:schemeClr val="tx1"/>
                </a:solidFill>
              </a:rPr>
              <a:t>, R, </a:t>
            </a:r>
            <a:r>
              <a:rPr lang="en-US" sz="1900" dirty="0">
                <a:solidFill>
                  <a:schemeClr val="tx1"/>
                </a:solidFill>
                <a:hlinkClick r:id="rId4"/>
              </a:rPr>
              <a:t>Python</a:t>
            </a:r>
            <a:r>
              <a:rPr lang="en-US" sz="1900" dirty="0">
                <a:solidFill>
                  <a:schemeClr val="tx1"/>
                </a:solidFill>
              </a:rPr>
              <a:t>(libraries), tableau public, </a:t>
            </a:r>
            <a:r>
              <a:rPr lang="en-US" sz="1900" dirty="0">
                <a:solidFill>
                  <a:schemeClr val="tx1"/>
                </a:solidFill>
                <a:hlinkClick r:id="rId5"/>
              </a:rPr>
              <a:t>Apache Spark</a:t>
            </a:r>
            <a:r>
              <a:rPr lang="en-US" sz="1900" dirty="0">
                <a:solidFill>
                  <a:schemeClr val="tx1"/>
                </a:solidFill>
              </a:rPr>
              <a:t>, and excel</a:t>
            </a:r>
            <a:r>
              <a:rPr lang="en-US" sz="1900" dirty="0" smtClean="0">
                <a:solidFill>
                  <a:schemeClr val="tx1"/>
                </a:solidFill>
              </a:rPr>
              <a:t>.</a:t>
            </a:r>
          </a:p>
          <a:p>
            <a:endParaRPr lang="en-US" sz="1900" dirty="0" smtClean="0">
              <a:solidFill>
                <a:schemeClr val="tx1"/>
              </a:solidFill>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492897"/>
            <a:ext cx="539115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311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a:t>Data Analytics vs. Data Analysis</a:t>
            </a:r>
          </a:p>
        </p:txBody>
      </p:sp>
      <p:sp>
        <p:nvSpPr>
          <p:cNvPr id="5" name="Content Placeholder 4"/>
          <p:cNvSpPr>
            <a:spLocks noGrp="1"/>
          </p:cNvSpPr>
          <p:nvPr>
            <p:ph idx="1"/>
          </p:nvPr>
        </p:nvSpPr>
        <p:spPr>
          <a:xfrm>
            <a:off x="395536" y="843112"/>
            <a:ext cx="7620000" cy="5348064"/>
          </a:xfrm>
        </p:spPr>
        <p:txBody>
          <a:bodyPr>
            <a:normAutofit/>
          </a:bodyPr>
          <a:lstStyle/>
          <a:p>
            <a:endParaRPr lang="en-US" sz="1900" dirty="0" smtClean="0">
              <a:solidFill>
                <a:schemeClr val="tx1"/>
              </a:solidFill>
            </a:endParaRPr>
          </a:p>
          <a:p>
            <a:endParaRPr lang="en-US" sz="1900" dirty="0" smtClean="0">
              <a:solidFill>
                <a:schemeClr val="tx1"/>
              </a:solidFill>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790575"/>
            <a:ext cx="54006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325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a:t>Data Analytics vs. Data Analysis</a:t>
            </a:r>
          </a:p>
        </p:txBody>
      </p:sp>
      <p:sp>
        <p:nvSpPr>
          <p:cNvPr id="5" name="Content Placeholder 4"/>
          <p:cNvSpPr>
            <a:spLocks noGrp="1"/>
          </p:cNvSpPr>
          <p:nvPr>
            <p:ph idx="1"/>
          </p:nvPr>
        </p:nvSpPr>
        <p:spPr>
          <a:xfrm>
            <a:off x="395536" y="843112"/>
            <a:ext cx="7620000" cy="5348064"/>
          </a:xfrm>
        </p:spPr>
        <p:txBody>
          <a:bodyPr>
            <a:normAutofit/>
          </a:bodyPr>
          <a:lstStyle/>
          <a:p>
            <a:endParaRPr lang="en-US" sz="1900" dirty="0" smtClean="0">
              <a:solidFill>
                <a:schemeClr val="tx1"/>
              </a:solidFill>
            </a:endParaRPr>
          </a:p>
          <a:p>
            <a:endParaRPr lang="en-US" sz="1900" dirty="0" smtClean="0">
              <a:solidFill>
                <a:schemeClr val="tx1"/>
              </a:solidFill>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785813"/>
            <a:ext cx="54102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765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a:t>Data Analytics vs. Data Analysis</a:t>
            </a:r>
          </a:p>
        </p:txBody>
      </p:sp>
      <p:sp>
        <p:nvSpPr>
          <p:cNvPr id="5" name="Content Placeholder 4"/>
          <p:cNvSpPr>
            <a:spLocks noGrp="1"/>
          </p:cNvSpPr>
          <p:nvPr>
            <p:ph idx="1"/>
          </p:nvPr>
        </p:nvSpPr>
        <p:spPr>
          <a:xfrm>
            <a:off x="395536" y="843112"/>
            <a:ext cx="7620000" cy="5348064"/>
          </a:xfrm>
        </p:spPr>
        <p:txBody>
          <a:bodyPr>
            <a:normAutofit fontScale="32500" lnSpcReduction="20000"/>
          </a:bodyPr>
          <a:lstStyle/>
          <a:p>
            <a:endParaRPr lang="en-US" sz="1800" b="1" i="1" dirty="0" smtClean="0"/>
          </a:p>
          <a:p>
            <a:endParaRPr lang="en-US" sz="1800" b="1" i="1" dirty="0"/>
          </a:p>
          <a:p>
            <a:endParaRPr lang="en-US" sz="1800" b="1" i="1" dirty="0" smtClean="0"/>
          </a:p>
          <a:p>
            <a:endParaRPr lang="en-US" sz="5500" b="1" i="1" dirty="0" smtClean="0">
              <a:solidFill>
                <a:schemeClr val="tx1"/>
              </a:solidFill>
            </a:endParaRPr>
          </a:p>
          <a:p>
            <a:endParaRPr lang="en-US" sz="5500" b="1" i="1" dirty="0">
              <a:solidFill>
                <a:schemeClr val="tx1"/>
              </a:solidFill>
            </a:endParaRPr>
          </a:p>
          <a:p>
            <a:r>
              <a:rPr lang="en-US" sz="5500" b="1" i="1" dirty="0" smtClean="0">
                <a:solidFill>
                  <a:schemeClr val="tx1"/>
                </a:solidFill>
              </a:rPr>
              <a:t>Analysis</a:t>
            </a:r>
            <a:r>
              <a:rPr lang="en-US" sz="5500" b="1" i="1" dirty="0">
                <a:solidFill>
                  <a:schemeClr val="tx1"/>
                </a:solidFill>
              </a:rPr>
              <a:t> </a:t>
            </a:r>
            <a:r>
              <a:rPr lang="en-US" sz="5500" dirty="0">
                <a:solidFill>
                  <a:schemeClr val="tx1"/>
                </a:solidFill>
              </a:rPr>
              <a:t>is separating out a whole into parts, study the parts individually and their relationships with one another.</a:t>
            </a:r>
          </a:p>
          <a:p>
            <a:r>
              <a:rPr lang="en-US" sz="5500" dirty="0">
                <a:solidFill>
                  <a:schemeClr val="tx1"/>
                </a:solidFill>
              </a:rPr>
              <a:t>For example - if we have a whole data set and we are doing analysis on it means we pull sample data set from the whole data and then learn more about it and how it is related to the other samples.</a:t>
            </a:r>
          </a:p>
          <a:p>
            <a:r>
              <a:rPr lang="en-US" sz="5500" b="1" i="1" dirty="0">
                <a:solidFill>
                  <a:schemeClr val="tx1"/>
                </a:solidFill>
              </a:rPr>
              <a:t>Analytics </a:t>
            </a:r>
            <a:r>
              <a:rPr lang="en-US" sz="5500" dirty="0">
                <a:solidFill>
                  <a:schemeClr val="tx1"/>
                </a:solidFill>
              </a:rPr>
              <a:t>is the principle or logic that drives the analysis.</a:t>
            </a:r>
          </a:p>
          <a:p>
            <a:r>
              <a:rPr lang="en-US" sz="5500" dirty="0">
                <a:solidFill>
                  <a:schemeClr val="tx1"/>
                </a:solidFill>
              </a:rPr>
              <a:t>For example - As mentioned in above example when we pull the sample and do analysis on it, the techniques or logic we are using to </a:t>
            </a:r>
            <a:r>
              <a:rPr lang="en-US" sz="5500" dirty="0" err="1">
                <a:solidFill>
                  <a:schemeClr val="tx1"/>
                </a:solidFill>
              </a:rPr>
              <a:t>analyse</a:t>
            </a:r>
            <a:r>
              <a:rPr lang="en-US" sz="5500" dirty="0">
                <a:solidFill>
                  <a:schemeClr val="tx1"/>
                </a:solidFill>
              </a:rPr>
              <a:t> the sample is analytics</a:t>
            </a:r>
            <a:r>
              <a:rPr lang="en-US" sz="5500" dirty="0" smtClean="0">
                <a:solidFill>
                  <a:schemeClr val="tx1"/>
                </a:solidFill>
              </a:rPr>
              <a:t>.</a:t>
            </a:r>
          </a:p>
          <a:p>
            <a:r>
              <a:rPr lang="en-US" sz="5500" b="1" dirty="0">
                <a:solidFill>
                  <a:schemeClr val="tx1"/>
                </a:solidFill>
              </a:rPr>
              <a:t>Data Analysis.</a:t>
            </a:r>
            <a:r>
              <a:rPr lang="en-US" sz="5500" dirty="0">
                <a:solidFill>
                  <a:schemeClr val="tx1"/>
                </a:solidFill>
              </a:rPr>
              <a:t> This process (and I stress ‘process’) largely involves the collection, manipulation and examination of data. Data Analysis can be broken down into a few component parts…</a:t>
            </a:r>
          </a:p>
          <a:p>
            <a:pPr lvl="1"/>
            <a:r>
              <a:rPr lang="en-US" sz="5500" dirty="0">
                <a:solidFill>
                  <a:schemeClr val="tx1"/>
                </a:solidFill>
              </a:rPr>
              <a:t>Gathering data. This can involve drawing data from a number of disparate sources, including data centers or even locally.</a:t>
            </a:r>
          </a:p>
          <a:p>
            <a:pPr lvl="1"/>
            <a:r>
              <a:rPr lang="en-US" sz="5500" dirty="0">
                <a:solidFill>
                  <a:schemeClr val="tx1"/>
                </a:solidFill>
              </a:rPr>
              <a:t>Separating data into component parts. This involves dividing data sets into related categories, even if they are from different sources.</a:t>
            </a:r>
          </a:p>
          <a:p>
            <a:pPr lvl="1"/>
            <a:r>
              <a:rPr lang="en-US" sz="5500" dirty="0">
                <a:solidFill>
                  <a:schemeClr val="tx1"/>
                </a:solidFill>
              </a:rPr>
              <a:t>Examining the data for insights. What can you learn from your newly organized data sets? What insights are hidden there</a:t>
            </a:r>
            <a:r>
              <a:rPr lang="en-US" sz="5500" dirty="0" smtClean="0">
                <a:solidFill>
                  <a:schemeClr val="tx1"/>
                </a:solidFill>
              </a:rPr>
              <a:t>?</a:t>
            </a: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933638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a:t>Data Analytics vs. Data Analysis</a:t>
            </a:r>
          </a:p>
        </p:txBody>
      </p:sp>
      <p:sp>
        <p:nvSpPr>
          <p:cNvPr id="5" name="Content Placeholder 4"/>
          <p:cNvSpPr>
            <a:spLocks noGrp="1"/>
          </p:cNvSpPr>
          <p:nvPr>
            <p:ph idx="1"/>
          </p:nvPr>
        </p:nvSpPr>
        <p:spPr>
          <a:xfrm>
            <a:off x="395536" y="843112"/>
            <a:ext cx="7620000" cy="5348064"/>
          </a:xfrm>
        </p:spPr>
        <p:txBody>
          <a:bodyPr>
            <a:normAutofit/>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2600" b="1" dirty="0" smtClean="0"/>
          </a:p>
          <a:p>
            <a:endParaRPr lang="en-US" sz="2600" b="1" dirty="0"/>
          </a:p>
          <a:p>
            <a:r>
              <a:rPr lang="en-US" sz="1800" b="1" dirty="0" smtClean="0">
                <a:solidFill>
                  <a:schemeClr val="tx1"/>
                </a:solidFill>
              </a:rPr>
              <a:t>Data </a:t>
            </a:r>
            <a:r>
              <a:rPr lang="en-US" sz="1800" b="1" dirty="0">
                <a:solidFill>
                  <a:schemeClr val="tx1"/>
                </a:solidFill>
              </a:rPr>
              <a:t>Analytics.</a:t>
            </a:r>
            <a:r>
              <a:rPr lang="en-US" sz="1800" dirty="0">
                <a:solidFill>
                  <a:schemeClr val="tx1"/>
                </a:solidFill>
              </a:rPr>
              <a:t> This is similar to Data Analysis in that we are looking at examined / manipulated data. But it is much more.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Data Analytics is taking the data we have unearthed and </a:t>
            </a:r>
            <a:r>
              <a:rPr lang="en-US" sz="1800" dirty="0" err="1">
                <a:solidFill>
                  <a:schemeClr val="tx1"/>
                </a:solidFill>
              </a:rPr>
              <a:t>analysed</a:t>
            </a:r>
            <a:r>
              <a:rPr lang="en-US" sz="1800" dirty="0">
                <a:solidFill>
                  <a:schemeClr val="tx1"/>
                </a:solidFill>
              </a:rPr>
              <a:t>, and presenting it to management and other team members in a meaningful and useful way, such as clearly designed and intuitive dashboards - (</a:t>
            </a:r>
            <a:r>
              <a:rPr lang="en-US" sz="1800" dirty="0">
                <a:solidFill>
                  <a:schemeClr val="tx1"/>
                </a:solidFill>
                <a:hlinkClick r:id="rId2"/>
              </a:rPr>
              <a:t>here are some great examples</a:t>
            </a:r>
            <a:r>
              <a:rPr lang="en-US" sz="1800" dirty="0">
                <a:solidFill>
                  <a:schemeClr val="tx1"/>
                </a:solidFill>
              </a:rPr>
              <a:t>). This is where we begin to look into the future to help make better informed business </a:t>
            </a:r>
            <a:r>
              <a:rPr lang="en-US" sz="1800" dirty="0" smtClean="0">
                <a:solidFill>
                  <a:schemeClr val="tx1"/>
                </a:solidFill>
              </a:rPr>
              <a:t>decisions</a:t>
            </a: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2849649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7620000" cy="634082"/>
          </a:xfrm>
        </p:spPr>
        <p:txBody>
          <a:bodyPr>
            <a:normAutofit/>
          </a:bodyPr>
          <a:lstStyle/>
          <a:p>
            <a:r>
              <a:rPr lang="en-IN" sz="2800" b="1" dirty="0" smtClean="0">
                <a:solidFill>
                  <a:schemeClr val="tx1"/>
                </a:solidFill>
              </a:rPr>
              <a:t>Data Science</a:t>
            </a:r>
            <a:endParaRPr lang="en-IN" sz="2800" b="1" dirty="0">
              <a:solidFill>
                <a:schemeClr val="tx1"/>
              </a:solidFill>
            </a:endParaRPr>
          </a:p>
        </p:txBody>
      </p:sp>
      <p:sp>
        <p:nvSpPr>
          <p:cNvPr id="5" name="Content Placeholder 4"/>
          <p:cNvSpPr>
            <a:spLocks noGrp="1"/>
          </p:cNvSpPr>
          <p:nvPr>
            <p:ph idx="1"/>
          </p:nvPr>
        </p:nvSpPr>
        <p:spPr>
          <a:xfrm>
            <a:off x="395536" y="843112"/>
            <a:ext cx="7620000" cy="5348064"/>
          </a:xfrm>
        </p:spPr>
        <p:txBody>
          <a:bodyPr>
            <a:normAutofit fontScale="25000" lnSpcReduction="20000"/>
          </a:bodyPr>
          <a:lstStyle/>
          <a:p>
            <a:endParaRPr lang="en-US" sz="1800" b="1" i="1" dirty="0" smtClean="0"/>
          </a:p>
          <a:p>
            <a:endParaRPr lang="en-US" sz="1800" b="1" i="1" dirty="0"/>
          </a:p>
          <a:p>
            <a:endParaRPr lang="en-US" sz="1800" b="1" i="1" dirty="0" smtClean="0"/>
          </a:p>
          <a:p>
            <a:endParaRPr lang="en-US" sz="2600" b="1" dirty="0" smtClean="0"/>
          </a:p>
          <a:p>
            <a:endParaRPr lang="en-US" sz="2600" b="1" dirty="0"/>
          </a:p>
          <a:p>
            <a:endParaRPr lang="en-US" sz="6400" dirty="0" smtClean="0"/>
          </a:p>
          <a:p>
            <a:endParaRPr lang="en-US" sz="6400" dirty="0"/>
          </a:p>
          <a:p>
            <a:endParaRPr lang="en-US" sz="6400" dirty="0" smtClean="0"/>
          </a:p>
          <a:p>
            <a:endParaRPr lang="en-US" sz="6400" dirty="0" smtClean="0"/>
          </a:p>
          <a:p>
            <a:r>
              <a:rPr lang="en-US" sz="6400" dirty="0" smtClean="0"/>
              <a:t>Data </a:t>
            </a:r>
            <a:r>
              <a:rPr lang="en-US" sz="6400" dirty="0"/>
              <a:t>Science is the art and science of extracting actionable insight from raw data. We can define data science as a multidisciplinary blend of data inference, algorithm development, and technology in order to solve analytically complex problems</a:t>
            </a:r>
            <a:r>
              <a:rPr lang="en-US" sz="6400" dirty="0" smtClean="0"/>
              <a:t>.</a:t>
            </a:r>
          </a:p>
          <a:p>
            <a:r>
              <a:rPr lang="en-US" sz="6400" dirty="0"/>
              <a:t>“Data Science is when you are dealing with Big Data, large amounts of data</a:t>
            </a:r>
            <a:r>
              <a:rPr lang="en-US" sz="6400" dirty="0" smtClean="0"/>
              <a:t>”.</a:t>
            </a:r>
          </a:p>
          <a:p>
            <a:pPr lvl="1"/>
            <a:r>
              <a:rPr lang="en-US" sz="6400" dirty="0"/>
              <a:t>Data Science is mining </a:t>
            </a:r>
            <a:r>
              <a:rPr lang="en-US" sz="6400" dirty="0">
                <a:hlinkClick r:id="rId2"/>
              </a:rPr>
              <a:t>large amounts of structured</a:t>
            </a:r>
            <a:r>
              <a:rPr lang="en-US" sz="6400" dirty="0"/>
              <a:t> and unstructured data to identify patterns.</a:t>
            </a:r>
          </a:p>
          <a:p>
            <a:pPr lvl="1"/>
            <a:r>
              <a:rPr lang="en-US" sz="6400" dirty="0"/>
              <a:t>Data Science includes a combination of programming, statistical skills, </a:t>
            </a:r>
            <a:r>
              <a:rPr lang="en-US" sz="6400" dirty="0">
                <a:hlinkClick r:id="rId3"/>
              </a:rPr>
              <a:t>Machine Learning Algorithm</a:t>
            </a:r>
            <a:r>
              <a:rPr lang="en-US" sz="6400" dirty="0"/>
              <a:t>.</a:t>
            </a:r>
          </a:p>
          <a:p>
            <a:pPr lvl="1"/>
            <a:r>
              <a:rPr lang="en-US" sz="6400" dirty="0"/>
              <a:t>Data science is all about uncovering findings from data through a different process, tools, and techniques involved to identify patterns from raw data. These raw data are basically Big Data in form of structured, semi-structured and unstructured data.</a:t>
            </a:r>
          </a:p>
          <a:p>
            <a:pPr lvl="1"/>
            <a:r>
              <a:rPr lang="en-US" sz="6400" dirty="0"/>
              <a:t>Data science is the study of where information comes from, what it represents and how it can be turned into a valuable resource in the creation of business and IT strategies. Mining large amounts of structured and unstructured data to identify patterns can help an organization rein in costs, increase efficiencies, recognize new market opportunities and increase the organization’s competitive advantage.</a:t>
            </a:r>
          </a:p>
          <a:p>
            <a:pPr lvl="1"/>
            <a:r>
              <a:rPr lang="en-US" sz="6400" dirty="0"/>
              <a:t>Data scientist work depends on a requirement, business needs, market requirement and exploring more business from black data</a:t>
            </a:r>
            <a:r>
              <a:rPr lang="en-US" sz="6400" dirty="0" smtClean="0"/>
              <a:t>.</a:t>
            </a:r>
          </a:p>
          <a:p>
            <a:r>
              <a:rPr lang="en-US" sz="6400" dirty="0"/>
              <a:t>Data science is a concept used to tackle and monitor huge amounts of data, or 'big data.' Data science includes processes like data cleansing, preparation, and analysis. A data scientist collects data from multiple sources like surveys, physical data </a:t>
            </a:r>
            <a:r>
              <a:rPr lang="en-US" sz="6400" dirty="0" smtClean="0"/>
              <a:t>plotting's, </a:t>
            </a:r>
            <a:r>
              <a:rPr lang="en-US" sz="6400" dirty="0"/>
              <a:t>etc. They then pass the data through vigorous algorithms to extract critical information from the data and make a data set. This dataset could be further fed to analyzing algorithms to make more meaning out of it. This is where data analytics comes in.</a:t>
            </a:r>
          </a:p>
          <a:p>
            <a:pPr lvl="1"/>
            <a:endParaRPr lang="en-US" sz="4900" dirty="0"/>
          </a:p>
          <a:p>
            <a:endParaRPr lang="en-US" sz="1800" b="1" dirty="0" smtClean="0"/>
          </a:p>
          <a:p>
            <a:endParaRPr lang="en-US" sz="2600" b="1" dirty="0"/>
          </a:p>
          <a:p>
            <a:endParaRPr lang="en-US" sz="1800" dirty="0" smtClean="0">
              <a:solidFill>
                <a:schemeClr val="tx1"/>
              </a:solidFill>
            </a:endParaRPr>
          </a:p>
          <a:p>
            <a:endParaRPr lang="en-US" sz="1800" b="1" i="1" dirty="0" smtClean="0">
              <a:solidFill>
                <a:schemeClr val="tx1"/>
              </a:solidFill>
            </a:endParaRPr>
          </a:p>
          <a:p>
            <a:endParaRPr lang="en-US" sz="1800" b="1" i="1" dirty="0">
              <a:solidFill>
                <a:schemeClr val="tx1"/>
              </a:solidFill>
            </a:endParaRPr>
          </a:p>
          <a:p>
            <a:endParaRPr lang="en-US" sz="5500" dirty="0" smtClean="0">
              <a:solidFill>
                <a:schemeClr val="tx1"/>
              </a:solidFill>
            </a:endParaRPr>
          </a:p>
          <a:p>
            <a:pPr lvl="1"/>
            <a:endParaRPr lang="en-US" sz="4900" dirty="0">
              <a:solidFill>
                <a:schemeClr val="tx1"/>
              </a:solidFill>
            </a:endParaRPr>
          </a:p>
          <a:p>
            <a:endParaRPr lang="en-IN" sz="4900" dirty="0" smtClean="0"/>
          </a:p>
          <a:p>
            <a:endParaRPr lang="en-IN" sz="4900" dirty="0"/>
          </a:p>
          <a:p>
            <a:endParaRPr lang="en-IN" sz="4900" dirty="0" smtClean="0"/>
          </a:p>
          <a:p>
            <a:endParaRPr lang="en-IN" dirty="0"/>
          </a:p>
          <a:p>
            <a:endParaRPr lang="en-IN" dirty="0"/>
          </a:p>
        </p:txBody>
      </p:sp>
    </p:spTree>
    <p:extLst>
      <p:ext uri="{BB962C8B-B14F-4D97-AF65-F5344CB8AC3E}">
        <p14:creationId xmlns:p14="http://schemas.microsoft.com/office/powerpoint/2010/main" val="2350357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21871</TotalTime>
  <Words>870</Words>
  <Application>Microsoft Office PowerPoint</Application>
  <PresentationFormat>On-screen Show (4:3)</PresentationFormat>
  <Paragraphs>743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NewsPrint</vt:lpstr>
      <vt:lpstr>Data Analytics  Vs.  Data Analysis  Vs.  Data Science</vt:lpstr>
      <vt:lpstr>Contents</vt:lpstr>
      <vt:lpstr>Data Analytics vs. Data Analysis</vt:lpstr>
      <vt:lpstr>Data Analytics vs. Data Analysis</vt:lpstr>
      <vt:lpstr>Data Analytics vs. Data Analysis</vt:lpstr>
      <vt:lpstr>Data Analytics vs. Data Analysis</vt:lpstr>
      <vt:lpstr>Data Analytics vs. Data Analysis</vt:lpstr>
      <vt:lpstr>Data Analytics vs. Data Analysis</vt:lpstr>
      <vt:lpstr>Data Science</vt:lpstr>
      <vt:lpstr>Data Science</vt:lpstr>
      <vt:lpstr>Data Science</vt:lpstr>
      <vt:lpstr>Data Science</vt:lpstr>
      <vt:lpstr>Data Science</vt:lpstr>
      <vt:lpstr>Data Science</vt:lpstr>
      <vt:lpstr>Data Science</vt:lpstr>
      <vt:lpstr>Data Science</vt:lpstr>
      <vt:lpstr>Data Science  vs. Data Analytics</vt:lpstr>
      <vt:lpstr>Data Science  vs. Data Analytics</vt:lpstr>
      <vt:lpstr>Data Science  vs. Data Analytics</vt:lpstr>
      <vt:lpstr>Data Science  vs. Data Analytics</vt:lpstr>
      <vt:lpstr>Data Science  vs. Data Analytics</vt:lpstr>
      <vt:lpstr>Data Science  vs. Data Analytics</vt:lpstr>
      <vt:lpstr>Data Science  vs. Data Analytics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Windows User</dc:creator>
  <cp:lastModifiedBy>Windows User</cp:lastModifiedBy>
  <cp:revision>166</cp:revision>
  <dcterms:created xsi:type="dcterms:W3CDTF">2018-11-17T03:48:37Z</dcterms:created>
  <dcterms:modified xsi:type="dcterms:W3CDTF">2020-04-16T03:35:43Z</dcterms:modified>
</cp:coreProperties>
</file>