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801D57-214D-4030-9313-CFB43DFCD09C}" v="33" dt="2023-04-24T08:50:57.6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 chandra" userId="d349f5abe1492e71" providerId="Windows Live" clId="Web-{0A801D57-214D-4030-9313-CFB43DFCD09C}"/>
    <pc:docChg chg="modSld">
      <pc:chgData name="jay chandra" userId="d349f5abe1492e71" providerId="Windows Live" clId="Web-{0A801D57-214D-4030-9313-CFB43DFCD09C}" dt="2023-04-24T08:50:57.605" v="32" actId="20577"/>
      <pc:docMkLst>
        <pc:docMk/>
      </pc:docMkLst>
      <pc:sldChg chg="modSp">
        <pc:chgData name="jay chandra" userId="d349f5abe1492e71" providerId="Windows Live" clId="Web-{0A801D57-214D-4030-9313-CFB43DFCD09C}" dt="2023-04-24T08:50:57.605" v="32" actId="20577"/>
        <pc:sldMkLst>
          <pc:docMk/>
          <pc:sldMk cId="0" sldId="256"/>
        </pc:sldMkLst>
        <pc:spChg chg="mod">
          <ac:chgData name="jay chandra" userId="d349f5abe1492e71" providerId="Windows Live" clId="Web-{0A801D57-214D-4030-9313-CFB43DFCD09C}" dt="2023-04-24T08:50:57.605" v="32" actId="20577"/>
          <ac:spMkLst>
            <pc:docMk/>
            <pc:sldMk cId="0"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91BF47-A89E-4AB1-BFF2-A9FA92A63ED5}" type="datetimeFigureOut">
              <a:rPr lang="en-US" smtClean="0"/>
              <a:t>4/24/2023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52A260-5E3E-4ABC-8728-86DC7792C97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52A260-5E3E-4ABC-8728-86DC7792C976}"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C75B953A-8CD5-4941-BB10-5350D824094F}" type="datetimeFigureOut">
              <a:rPr lang="en-US" smtClean="0"/>
              <a:t>4/24/2023</a:t>
            </a:fld>
            <a:endParaRPr lang="en-US"/>
          </a:p>
        </p:txBody>
      </p:sp>
      <p:sp>
        <p:nvSpPr>
          <p:cNvPr id="16" name="Slide Number Placeholder 15"/>
          <p:cNvSpPr>
            <a:spLocks noGrp="1"/>
          </p:cNvSpPr>
          <p:nvPr>
            <p:ph type="sldNum" sz="quarter" idx="11"/>
          </p:nvPr>
        </p:nvSpPr>
        <p:spPr/>
        <p:txBody>
          <a:bodyPr/>
          <a:lstStyle/>
          <a:p>
            <a:fld id="{0A5CB3F2-8F93-40D8-8C5D-842A9A859961}"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5B953A-8CD5-4941-BB10-5350D824094F}"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CB3F2-8F93-40D8-8C5D-842A9A85996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5B953A-8CD5-4941-BB10-5350D824094F}"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CB3F2-8F93-40D8-8C5D-842A9A85996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C75B953A-8CD5-4941-BB10-5350D824094F}" type="datetimeFigureOut">
              <a:rPr lang="en-US" smtClean="0"/>
              <a:t>4/24/2023</a:t>
            </a:fld>
            <a:endParaRPr lang="en-US"/>
          </a:p>
        </p:txBody>
      </p:sp>
      <p:sp>
        <p:nvSpPr>
          <p:cNvPr id="15" name="Slide Number Placeholder 14"/>
          <p:cNvSpPr>
            <a:spLocks noGrp="1"/>
          </p:cNvSpPr>
          <p:nvPr>
            <p:ph type="sldNum" sz="quarter" idx="15"/>
          </p:nvPr>
        </p:nvSpPr>
        <p:spPr/>
        <p:txBody>
          <a:bodyPr/>
          <a:lstStyle>
            <a:lvl1pPr algn="ctr">
              <a:defRPr/>
            </a:lvl1pPr>
          </a:lstStyle>
          <a:p>
            <a:fld id="{0A5CB3F2-8F93-40D8-8C5D-842A9A859961}"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5B953A-8CD5-4941-BB10-5350D824094F}"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CB3F2-8F93-40D8-8C5D-842A9A859961}"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5B953A-8CD5-4941-BB10-5350D824094F}"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CB3F2-8F93-40D8-8C5D-842A9A859961}"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0A5CB3F2-8F93-40D8-8C5D-842A9A859961}"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C75B953A-8CD5-4941-BB10-5350D824094F}" type="datetimeFigureOut">
              <a:rPr lang="en-US" smtClean="0"/>
              <a:t>4/24/2023</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75B953A-8CD5-4941-BB10-5350D824094F}"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5CB3F2-8F93-40D8-8C5D-842A9A859961}"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5B953A-8CD5-4941-BB10-5350D824094F}"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5CB3F2-8F93-40D8-8C5D-842A9A85996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C75B953A-8CD5-4941-BB10-5350D824094F}" type="datetimeFigureOut">
              <a:rPr lang="en-US" smtClean="0"/>
              <a:t>4/24/2023</a:t>
            </a:fld>
            <a:endParaRPr lang="en-US"/>
          </a:p>
        </p:txBody>
      </p:sp>
      <p:sp>
        <p:nvSpPr>
          <p:cNvPr id="9" name="Slide Number Placeholder 8"/>
          <p:cNvSpPr>
            <a:spLocks noGrp="1"/>
          </p:cNvSpPr>
          <p:nvPr>
            <p:ph type="sldNum" sz="quarter" idx="15"/>
          </p:nvPr>
        </p:nvSpPr>
        <p:spPr/>
        <p:txBody>
          <a:bodyPr/>
          <a:lstStyle/>
          <a:p>
            <a:fld id="{0A5CB3F2-8F93-40D8-8C5D-842A9A859961}"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C75B953A-8CD5-4941-BB10-5350D824094F}" type="datetimeFigureOut">
              <a:rPr lang="en-US" smtClean="0"/>
              <a:t>4/24/2023</a:t>
            </a:fld>
            <a:endParaRPr lang="en-US"/>
          </a:p>
        </p:txBody>
      </p:sp>
      <p:sp>
        <p:nvSpPr>
          <p:cNvPr id="9" name="Slide Number Placeholder 8"/>
          <p:cNvSpPr>
            <a:spLocks noGrp="1"/>
          </p:cNvSpPr>
          <p:nvPr>
            <p:ph type="sldNum" sz="quarter" idx="11"/>
          </p:nvPr>
        </p:nvSpPr>
        <p:spPr/>
        <p:txBody>
          <a:bodyPr/>
          <a:lstStyle/>
          <a:p>
            <a:fld id="{0A5CB3F2-8F93-40D8-8C5D-842A9A85996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1000" r="-11000"/>
          </a:stretch>
        </a:blip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C75B953A-8CD5-4941-BB10-5350D824094F}" type="datetimeFigureOut">
              <a:rPr lang="en-US" smtClean="0"/>
              <a:t>4/24/2023</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A5CB3F2-8F93-40D8-8C5D-842A9A859961}"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vert="horz" lIns="91440" tIns="45720" rIns="91440" bIns="45720" anchor="t">
            <a:noAutofit/>
          </a:bodyPr>
          <a:lstStyle/>
          <a:p>
            <a:r>
              <a:rPr lang="en-GB" sz="2000" dirty="0">
                <a:solidFill>
                  <a:schemeClr val="bg1"/>
                </a:solidFill>
              </a:rPr>
              <a:t>Made by ~</a:t>
            </a:r>
          </a:p>
          <a:p>
            <a:r>
              <a:rPr lang="en-GB" sz="2000" dirty="0">
                <a:solidFill>
                  <a:schemeClr val="bg1"/>
                </a:solidFill>
              </a:rPr>
              <a:t>Megha </a:t>
            </a:r>
            <a:r>
              <a:rPr lang="en-GB" sz="2000">
                <a:solidFill>
                  <a:schemeClr val="bg1"/>
                </a:solidFill>
              </a:rPr>
              <a:t>shyam(RA2011002810076)</a:t>
            </a:r>
          </a:p>
          <a:p>
            <a:r>
              <a:rPr lang="en-GB" sz="2000" dirty="0" err="1">
                <a:solidFill>
                  <a:schemeClr val="bg1"/>
                </a:solidFill>
              </a:rPr>
              <a:t>Shashwath</a:t>
            </a:r>
            <a:r>
              <a:rPr lang="en-GB" sz="2000" dirty="0">
                <a:solidFill>
                  <a:schemeClr val="bg1"/>
                </a:solidFill>
              </a:rPr>
              <a:t> </a:t>
            </a:r>
            <a:r>
              <a:rPr lang="en-GB" sz="2000" dirty="0" err="1">
                <a:solidFill>
                  <a:schemeClr val="bg1"/>
                </a:solidFill>
              </a:rPr>
              <a:t>Suvarna</a:t>
            </a:r>
            <a:r>
              <a:rPr lang="en-GB" sz="2000" dirty="0">
                <a:solidFill>
                  <a:schemeClr val="bg1"/>
                </a:solidFill>
              </a:rPr>
              <a:t> (RA2011003010077)</a:t>
            </a:r>
          </a:p>
          <a:p>
            <a:endParaRPr lang="en-GB" sz="2000" dirty="0">
              <a:solidFill>
                <a:schemeClr val="bg1"/>
              </a:solidFill>
            </a:endParaRPr>
          </a:p>
        </p:txBody>
      </p:sp>
      <p:sp>
        <p:nvSpPr>
          <p:cNvPr id="2" name="Title 1"/>
          <p:cNvSpPr>
            <a:spLocks noGrp="1"/>
          </p:cNvSpPr>
          <p:nvPr>
            <p:ph type="ctrTitle"/>
          </p:nvPr>
        </p:nvSpPr>
        <p:spPr/>
        <p:txBody>
          <a:bodyPr/>
          <a:lstStyle/>
          <a:p>
            <a:r>
              <a:rPr lang="en-GB" b="1" dirty="0">
                <a:solidFill>
                  <a:schemeClr val="bg1"/>
                </a:solidFill>
                <a:latin typeface="Franklin Gothic Demi" pitchFamily="34" charset="0"/>
              </a:rPr>
              <a:t>HOSTEL MANAGEMENT SYSTEM</a:t>
            </a:r>
            <a:endParaRPr lang="en-US" b="1" dirty="0">
              <a:solidFill>
                <a:schemeClr val="bg1"/>
              </a:solidFill>
              <a:latin typeface="Franklin Gothic Dem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5119710"/>
          </a:xfrm>
        </p:spPr>
        <p:txBody>
          <a:bodyPr/>
          <a:lstStyle/>
          <a:p>
            <a:pPr>
              <a:buNone/>
            </a:pPr>
            <a:r>
              <a:rPr lang="en-GB" dirty="0">
                <a:solidFill>
                  <a:schemeClr val="bg1"/>
                </a:solidFill>
              </a:rPr>
              <a:t>   </a:t>
            </a:r>
          </a:p>
          <a:p>
            <a:pPr>
              <a:buNone/>
            </a:pPr>
            <a:r>
              <a:rPr lang="en-GB" dirty="0">
                <a:solidFill>
                  <a:schemeClr val="bg1"/>
                </a:solidFill>
              </a:rPr>
              <a:t>   The objective of creating a Hostel Management System in DBMS is to design and develop a comprehensive and efficient software system that automates and streamlines the processes involved in managing a hostel. The system should be able to store and retrieve data related to student details, room allocation, fee payments, attendance records, hostel facilities, and complaints, among others. The system should also provide a user-friendly interface for administrators, students, and other hostel staff to access the information and perform necessary operations easily.</a:t>
            </a:r>
            <a:endParaRPr lang="en-US" dirty="0">
              <a:solidFill>
                <a:schemeClr val="bg1"/>
              </a:solidFill>
            </a:endParaRPr>
          </a:p>
          <a:p>
            <a:endParaRPr lang="en-US" dirty="0"/>
          </a:p>
        </p:txBody>
      </p:sp>
      <p:sp>
        <p:nvSpPr>
          <p:cNvPr id="3" name="Title 2"/>
          <p:cNvSpPr>
            <a:spLocks noGrp="1"/>
          </p:cNvSpPr>
          <p:nvPr>
            <p:ph type="title"/>
          </p:nvPr>
        </p:nvSpPr>
        <p:spPr/>
        <p:txBody>
          <a:bodyPr/>
          <a:lstStyle/>
          <a:p>
            <a:r>
              <a:rPr lang="en-GB" dirty="0">
                <a:solidFill>
                  <a:srgbClr val="0070C0"/>
                </a:solidFill>
              </a:rPr>
              <a:t>Objective</a:t>
            </a:r>
            <a:endParaRPr lang="en-US" dirty="0">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dirty="0">
                <a:solidFill>
                  <a:schemeClr val="bg1"/>
                </a:solidFill>
              </a:rPr>
              <a:t>    </a:t>
            </a:r>
          </a:p>
          <a:p>
            <a:pPr>
              <a:buNone/>
            </a:pPr>
            <a:r>
              <a:rPr lang="en-GB" dirty="0">
                <a:solidFill>
                  <a:schemeClr val="bg1"/>
                </a:solidFill>
              </a:rPr>
              <a:t>   The Hostel Management System should also be scalable and flexible to accommodate future changes and growth. For instance, it should allow for the addition of new hostel facilities, the integration of new payment gateways, and the incorporation of new features based on feedback from hostel staff and students.</a:t>
            </a:r>
            <a:endParaRPr lang="en-US" dirty="0">
              <a:solidFill>
                <a:schemeClr val="bg1"/>
              </a:solidFill>
            </a:endParaRPr>
          </a:p>
          <a:p>
            <a:endParaRPr lang="en-US" dirty="0"/>
          </a:p>
        </p:txBody>
      </p:sp>
      <p:sp>
        <p:nvSpPr>
          <p:cNvPr id="3" name="Title 2"/>
          <p:cNvSpPr>
            <a:spLocks noGrp="1"/>
          </p:cNvSpPr>
          <p:nvPr>
            <p:ph type="title"/>
          </p:nvPr>
        </p:nvSpPr>
        <p:spPr/>
        <p:txBody>
          <a:bodyPr/>
          <a:lstStyle/>
          <a:p>
            <a:r>
              <a:rPr lang="en-GB" dirty="0">
                <a:solidFill>
                  <a:srgbClr val="0070C0"/>
                </a:solidFill>
              </a:rPr>
              <a:t>Objective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133460"/>
          </a:xfrm>
        </p:spPr>
        <p:txBody>
          <a:bodyPr>
            <a:normAutofit/>
          </a:bodyPr>
          <a:lstStyle/>
          <a:p>
            <a:r>
              <a:rPr lang="en-GB" b="1" dirty="0">
                <a:solidFill>
                  <a:srgbClr val="0070C0"/>
                </a:solidFill>
              </a:rPr>
              <a:t>ARCHITECTURE DIAGRAM</a:t>
            </a:r>
            <a:endParaRPr lang="en-US" dirty="0">
              <a:solidFill>
                <a:srgbClr val="0070C0"/>
              </a:solidFill>
            </a:endParaRPr>
          </a:p>
        </p:txBody>
      </p:sp>
      <p:pic>
        <p:nvPicPr>
          <p:cNvPr id="4" name="Content Placeholder 3" descr="C:\Users\anime\OneDrive\Pictures\er diagram dbms.jpg"/>
          <p:cNvPicPr>
            <a:picLocks noGrp="1"/>
          </p:cNvPicPr>
          <p:nvPr>
            <p:ph idx="1"/>
          </p:nvPr>
        </p:nvPicPr>
        <p:blipFill>
          <a:blip r:embed="rId2"/>
          <a:srcRect/>
          <a:stretch>
            <a:fillRect/>
          </a:stretch>
        </p:blipFill>
        <p:spPr bwMode="auto">
          <a:xfrm>
            <a:off x="0" y="1214422"/>
            <a:ext cx="9144000" cy="564357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8670"/>
            <a:ext cx="8229600" cy="5715040"/>
          </a:xfrm>
        </p:spPr>
        <p:txBody>
          <a:bodyPr>
            <a:noAutofit/>
          </a:bodyPr>
          <a:lstStyle/>
          <a:p>
            <a:r>
              <a:rPr lang="en-GB" sz="2800" b="1" dirty="0">
                <a:solidFill>
                  <a:schemeClr val="bg1"/>
                </a:solidFill>
              </a:rPr>
              <a:t>Table Mess</a:t>
            </a:r>
          </a:p>
          <a:p>
            <a:pPr lvl="1">
              <a:buNone/>
            </a:pPr>
            <a:endParaRPr lang="en-GB" sz="1200" dirty="0">
              <a:solidFill>
                <a:schemeClr val="bg1"/>
              </a:solidFill>
            </a:endParaRPr>
          </a:p>
          <a:p>
            <a:pPr lvl="1">
              <a:buNone/>
            </a:pPr>
            <a:r>
              <a:rPr lang="en-US" sz="1600" dirty="0">
                <a:solidFill>
                  <a:schemeClr val="bg1"/>
                </a:solidFill>
                <a:latin typeface="Times New Roman" pitchFamily="18" charset="0"/>
                <a:cs typeface="Times New Roman" pitchFamily="18" charset="0"/>
              </a:rPr>
              <a:t>CREATE TABLE MESS (</a:t>
            </a:r>
          </a:p>
          <a:p>
            <a:pPr lvl="1">
              <a:buNone/>
            </a:pPr>
            <a:r>
              <a:rPr lang="en-US" sz="1600" dirty="0">
                <a:solidFill>
                  <a:schemeClr val="bg1"/>
                </a:solidFill>
                <a:latin typeface="Times New Roman" pitchFamily="18" charset="0"/>
                <a:cs typeface="Times New Roman" pitchFamily="18" charset="0"/>
              </a:rPr>
              <a:t>MESS_NAME VARCHAR2(30),</a:t>
            </a:r>
          </a:p>
          <a:p>
            <a:pPr lvl="1">
              <a:buNone/>
            </a:pPr>
            <a:r>
              <a:rPr lang="en-US" sz="1600" dirty="0">
                <a:solidFill>
                  <a:schemeClr val="bg1"/>
                </a:solidFill>
                <a:latin typeface="Times New Roman" pitchFamily="18" charset="0"/>
                <a:cs typeface="Times New Roman" pitchFamily="18" charset="0"/>
              </a:rPr>
              <a:t>MESS_NO NUMBER PRIMARY KEY,</a:t>
            </a:r>
          </a:p>
          <a:p>
            <a:pPr lvl="1">
              <a:buNone/>
            </a:pPr>
            <a:r>
              <a:rPr lang="en-US" sz="1600" dirty="0">
                <a:solidFill>
                  <a:schemeClr val="bg1"/>
                </a:solidFill>
                <a:latin typeface="Times New Roman" pitchFamily="18" charset="0"/>
                <a:cs typeface="Times New Roman" pitchFamily="18" charset="0"/>
              </a:rPr>
              <a:t>BREAKFAST VARCHAR2(30),</a:t>
            </a:r>
          </a:p>
          <a:p>
            <a:pPr lvl="1">
              <a:buNone/>
            </a:pPr>
            <a:r>
              <a:rPr lang="en-US" sz="1600" dirty="0">
                <a:solidFill>
                  <a:schemeClr val="bg1"/>
                </a:solidFill>
                <a:latin typeface="Times New Roman" pitchFamily="18" charset="0"/>
                <a:cs typeface="Times New Roman" pitchFamily="18" charset="0"/>
              </a:rPr>
              <a:t>LUNCH VARCHAR2(30),</a:t>
            </a:r>
          </a:p>
          <a:p>
            <a:pPr lvl="1">
              <a:buNone/>
            </a:pPr>
            <a:r>
              <a:rPr lang="en-US" sz="1600" dirty="0">
                <a:solidFill>
                  <a:schemeClr val="bg1"/>
                </a:solidFill>
                <a:latin typeface="Times New Roman" pitchFamily="18" charset="0"/>
                <a:cs typeface="Times New Roman" pitchFamily="18" charset="0"/>
              </a:rPr>
              <a:t>DINNER VARCHAR2(30),</a:t>
            </a:r>
          </a:p>
          <a:p>
            <a:pPr lvl="1">
              <a:buNone/>
            </a:pPr>
            <a:r>
              <a:rPr lang="en-US" sz="1600" dirty="0">
                <a:solidFill>
                  <a:schemeClr val="bg1"/>
                </a:solidFill>
                <a:latin typeface="Times New Roman" pitchFamily="18" charset="0"/>
                <a:cs typeface="Times New Roman" pitchFamily="18" charset="0"/>
              </a:rPr>
              <a:t>FEES NUMBER</a:t>
            </a:r>
          </a:p>
          <a:p>
            <a:pPr lvl="1">
              <a:buNone/>
            </a:pPr>
            <a:r>
              <a:rPr lang="en-US" sz="1600" dirty="0">
                <a:solidFill>
                  <a:schemeClr val="bg1"/>
                </a:solidFill>
                <a:latin typeface="Times New Roman" pitchFamily="18" charset="0"/>
                <a:cs typeface="Times New Roman" pitchFamily="18" charset="0"/>
              </a:rPr>
              <a:t>);</a:t>
            </a:r>
          </a:p>
          <a:p>
            <a:pPr lvl="1">
              <a:buNone/>
            </a:pPr>
            <a:endParaRPr lang="en-GB" sz="1600" dirty="0">
              <a:solidFill>
                <a:schemeClr val="bg1"/>
              </a:solidFill>
              <a:latin typeface="Times New Roman" pitchFamily="18" charset="0"/>
              <a:cs typeface="Times New Roman" pitchFamily="18" charset="0"/>
            </a:endParaRPr>
          </a:p>
          <a:p>
            <a:pPr lvl="1">
              <a:buNone/>
            </a:pPr>
            <a:r>
              <a:rPr lang="en-US" sz="1600" dirty="0">
                <a:solidFill>
                  <a:schemeClr val="bg1"/>
                </a:solidFill>
                <a:latin typeface="Times New Roman" pitchFamily="18" charset="0"/>
                <a:cs typeface="Times New Roman" pitchFamily="18" charset="0"/>
              </a:rPr>
              <a:t>INSERT INTO MESS VALUES ('IFC A', 201, '7:00 AM - 8:00 AM', '11:30 AM - 12:30</a:t>
            </a:r>
          </a:p>
          <a:p>
            <a:pPr lvl="1">
              <a:buNone/>
            </a:pPr>
            <a:r>
              <a:rPr lang="en-US" sz="1600" dirty="0">
                <a:solidFill>
                  <a:schemeClr val="bg1"/>
                </a:solidFill>
                <a:latin typeface="Times New Roman" pitchFamily="18" charset="0"/>
                <a:cs typeface="Times New Roman" pitchFamily="18" charset="0"/>
              </a:rPr>
              <a:t>PM', '7:00 PM - 8:00 PM', 200);</a:t>
            </a:r>
          </a:p>
          <a:p>
            <a:pPr lvl="1">
              <a:buNone/>
            </a:pPr>
            <a:r>
              <a:rPr lang="en-US" sz="1600" dirty="0">
                <a:solidFill>
                  <a:schemeClr val="bg1"/>
                </a:solidFill>
                <a:latin typeface="Times New Roman" pitchFamily="18" charset="0"/>
                <a:cs typeface="Times New Roman" pitchFamily="18" charset="0"/>
              </a:rPr>
              <a:t>INSERT INTO MESS VALUES ('IFC B', 202, '7:30 AM - 8:30 AM', '1:30 PM - 2:30 PM',</a:t>
            </a:r>
          </a:p>
          <a:p>
            <a:pPr lvl="1">
              <a:buNone/>
            </a:pPr>
            <a:r>
              <a:rPr lang="en-US" sz="1600" dirty="0">
                <a:solidFill>
                  <a:schemeClr val="bg1"/>
                </a:solidFill>
                <a:latin typeface="Times New Roman" pitchFamily="18" charset="0"/>
                <a:cs typeface="Times New Roman" pitchFamily="18" charset="0"/>
              </a:rPr>
              <a:t>'8:00 PM - 9:00 PM', 350);</a:t>
            </a:r>
          </a:p>
          <a:p>
            <a:pPr lvl="1">
              <a:buNone/>
            </a:pPr>
            <a:r>
              <a:rPr lang="en-US" sz="1600" dirty="0">
                <a:solidFill>
                  <a:schemeClr val="bg1"/>
                </a:solidFill>
                <a:latin typeface="Times New Roman" pitchFamily="18" charset="0"/>
                <a:cs typeface="Times New Roman" pitchFamily="18" charset="0"/>
              </a:rPr>
              <a:t>INSERT INTO MESS VALUES ('IFC C', 203, '7:00 AM - 8:00 AM', '12:00 PM - 1:00</a:t>
            </a:r>
          </a:p>
          <a:p>
            <a:pPr lvl="1">
              <a:buNone/>
            </a:pPr>
            <a:r>
              <a:rPr lang="en-US" sz="1600" dirty="0">
                <a:solidFill>
                  <a:schemeClr val="bg1"/>
                </a:solidFill>
                <a:latin typeface="Times New Roman" pitchFamily="18" charset="0"/>
                <a:cs typeface="Times New Roman" pitchFamily="18" charset="0"/>
              </a:rPr>
              <a:t>PM', '7:00 PM - 8:00 PM', 175);</a:t>
            </a:r>
          </a:p>
          <a:p>
            <a:pPr lvl="1">
              <a:buNone/>
            </a:pPr>
            <a:r>
              <a:rPr lang="en-US" sz="1600" dirty="0">
                <a:solidFill>
                  <a:schemeClr val="bg1"/>
                </a:solidFill>
                <a:latin typeface="Times New Roman" pitchFamily="18" charset="0"/>
                <a:cs typeface="Times New Roman" pitchFamily="18" charset="0"/>
              </a:rPr>
              <a:t>INSERT INTO MESS VALUES ('</a:t>
            </a:r>
            <a:r>
              <a:rPr lang="en-US" sz="1600" dirty="0" err="1">
                <a:solidFill>
                  <a:schemeClr val="bg1"/>
                </a:solidFill>
                <a:latin typeface="Times New Roman" pitchFamily="18" charset="0"/>
                <a:cs typeface="Times New Roman" pitchFamily="18" charset="0"/>
              </a:rPr>
              <a:t>Kaveri</a:t>
            </a:r>
            <a:r>
              <a:rPr lang="en-US" sz="1600" dirty="0">
                <a:solidFill>
                  <a:schemeClr val="bg1"/>
                </a:solidFill>
                <a:latin typeface="Times New Roman" pitchFamily="18" charset="0"/>
                <a:cs typeface="Times New Roman" pitchFamily="18" charset="0"/>
              </a:rPr>
              <a:t>', 204, '8:00 AM - 9:00 AM', '11:30 AM - 12:30</a:t>
            </a:r>
          </a:p>
          <a:p>
            <a:pPr lvl="1">
              <a:buNone/>
            </a:pPr>
            <a:r>
              <a:rPr lang="en-US" sz="1600" dirty="0">
                <a:solidFill>
                  <a:schemeClr val="bg1"/>
                </a:solidFill>
                <a:latin typeface="Times New Roman" pitchFamily="18" charset="0"/>
                <a:cs typeface="Times New Roman" pitchFamily="18" charset="0"/>
              </a:rPr>
              <a:t>PM', '7:00 PM - 8:00 PM', 250);</a:t>
            </a:r>
          </a:p>
        </p:txBody>
      </p:sp>
      <p:sp>
        <p:nvSpPr>
          <p:cNvPr id="3" name="Title 2"/>
          <p:cNvSpPr>
            <a:spLocks noGrp="1"/>
          </p:cNvSpPr>
          <p:nvPr>
            <p:ph type="title"/>
          </p:nvPr>
        </p:nvSpPr>
        <p:spPr>
          <a:xfrm>
            <a:off x="457200" y="152400"/>
            <a:ext cx="8229600" cy="704832"/>
          </a:xfrm>
        </p:spPr>
        <p:txBody>
          <a:bodyPr>
            <a:normAutofit fontScale="90000"/>
          </a:bodyPr>
          <a:lstStyle/>
          <a:p>
            <a:r>
              <a:rPr lang="en-GB" dirty="0">
                <a:solidFill>
                  <a:srgbClr val="0070C0"/>
                </a:solidFill>
              </a:rPr>
              <a:t>Creation Of Tables</a:t>
            </a:r>
            <a:endParaRPr lang="en-US" dirty="0">
              <a:solidFill>
                <a:srgbClr val="0070C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None/>
            </a:pPr>
            <a:r>
              <a:rPr lang="en-GB" dirty="0"/>
              <a:t> </a:t>
            </a:r>
          </a:p>
          <a:p>
            <a:pPr>
              <a:buNone/>
            </a:pPr>
            <a:endParaRPr lang="en-GB" sz="2300" dirty="0">
              <a:solidFill>
                <a:schemeClr val="bg1"/>
              </a:solidFill>
              <a:latin typeface="Times New Roman" pitchFamily="18" charset="0"/>
              <a:cs typeface="Times New Roman" pitchFamily="18" charset="0"/>
            </a:endParaRPr>
          </a:p>
          <a:p>
            <a:pPr>
              <a:buNone/>
            </a:pPr>
            <a:r>
              <a:rPr lang="en-GB" sz="2300" dirty="0">
                <a:solidFill>
                  <a:schemeClr val="bg1"/>
                </a:solidFill>
                <a:latin typeface="Times New Roman" pitchFamily="18" charset="0"/>
                <a:cs typeface="Times New Roman" pitchFamily="18" charset="0"/>
              </a:rPr>
              <a:t>INSERT INTO MESS VALUES ('Godavari', 205, '7:00 AM - 8:00 AM', '11:30 AM -</a:t>
            </a:r>
          </a:p>
          <a:p>
            <a:pPr>
              <a:buNone/>
            </a:pPr>
            <a:r>
              <a:rPr lang="en-GB" sz="2300" dirty="0">
                <a:solidFill>
                  <a:schemeClr val="bg1"/>
                </a:solidFill>
                <a:latin typeface="Times New Roman" pitchFamily="18" charset="0"/>
                <a:cs typeface="Times New Roman" pitchFamily="18" charset="0"/>
              </a:rPr>
              <a:t>12:30 PM', '7:30 PM - 8:30 PM', 300);</a:t>
            </a:r>
          </a:p>
          <a:p>
            <a:pPr>
              <a:buNone/>
            </a:pPr>
            <a:r>
              <a:rPr lang="en-GB" sz="2300" dirty="0">
                <a:solidFill>
                  <a:schemeClr val="bg1"/>
                </a:solidFill>
                <a:latin typeface="Times New Roman" pitchFamily="18" charset="0"/>
                <a:cs typeface="Times New Roman" pitchFamily="18" charset="0"/>
              </a:rPr>
              <a:t>INSERT INTO MESS VALUES ('</a:t>
            </a:r>
            <a:r>
              <a:rPr lang="en-GB" sz="2300" dirty="0" err="1">
                <a:solidFill>
                  <a:schemeClr val="bg1"/>
                </a:solidFill>
                <a:latin typeface="Times New Roman" pitchFamily="18" charset="0"/>
                <a:cs typeface="Times New Roman" pitchFamily="18" charset="0"/>
              </a:rPr>
              <a:t>Ganga</a:t>
            </a:r>
            <a:r>
              <a:rPr lang="en-GB" sz="2300" dirty="0">
                <a:solidFill>
                  <a:schemeClr val="bg1"/>
                </a:solidFill>
                <a:latin typeface="Times New Roman" pitchFamily="18" charset="0"/>
                <a:cs typeface="Times New Roman" pitchFamily="18" charset="0"/>
              </a:rPr>
              <a:t>', 206, '7:00 AM - 8:00 AM', '1:00 PM - 2:00</a:t>
            </a:r>
          </a:p>
          <a:p>
            <a:pPr>
              <a:buNone/>
            </a:pPr>
            <a:r>
              <a:rPr lang="en-GB" sz="2300" dirty="0">
                <a:solidFill>
                  <a:schemeClr val="bg1"/>
                </a:solidFill>
                <a:latin typeface="Times New Roman" pitchFamily="18" charset="0"/>
                <a:cs typeface="Times New Roman" pitchFamily="18" charset="0"/>
              </a:rPr>
              <a:t>PM', '8:00 PM - 9:00 PM', 150);</a:t>
            </a:r>
          </a:p>
          <a:p>
            <a:pPr>
              <a:buNone/>
            </a:pPr>
            <a:r>
              <a:rPr lang="en-GB" sz="2300" dirty="0">
                <a:solidFill>
                  <a:schemeClr val="bg1"/>
                </a:solidFill>
                <a:latin typeface="Times New Roman" pitchFamily="18" charset="0"/>
                <a:cs typeface="Times New Roman" pitchFamily="18" charset="0"/>
              </a:rPr>
              <a:t>INSERT INTO MESS VALUES ('Yamuna', 207, '7:30 AM - 8:30 AM', '11:30 AM - 12:00</a:t>
            </a:r>
          </a:p>
          <a:p>
            <a:pPr>
              <a:buNone/>
            </a:pPr>
            <a:r>
              <a:rPr lang="en-GB" sz="2300" dirty="0">
                <a:solidFill>
                  <a:schemeClr val="bg1"/>
                </a:solidFill>
                <a:latin typeface="Times New Roman" pitchFamily="18" charset="0"/>
                <a:cs typeface="Times New Roman" pitchFamily="18" charset="0"/>
              </a:rPr>
              <a:t>PM', '7:00 PM - 8:00 PM', 225);</a:t>
            </a:r>
          </a:p>
          <a:p>
            <a:pPr>
              <a:buNone/>
            </a:pPr>
            <a:r>
              <a:rPr lang="en-GB" sz="2300" dirty="0">
                <a:solidFill>
                  <a:schemeClr val="bg1"/>
                </a:solidFill>
                <a:latin typeface="Times New Roman" pitchFamily="18" charset="0"/>
                <a:cs typeface="Times New Roman" pitchFamily="18" charset="0"/>
              </a:rPr>
              <a:t>INSERT INTO MESS VALUES ('Narmada', 208, '7:00 AM - 8:00 AM', '1:00 PM - 2:00</a:t>
            </a:r>
          </a:p>
          <a:p>
            <a:pPr>
              <a:buNone/>
            </a:pPr>
            <a:r>
              <a:rPr lang="en-GB" sz="2300" dirty="0">
                <a:solidFill>
                  <a:schemeClr val="bg1"/>
                </a:solidFill>
                <a:latin typeface="Times New Roman" pitchFamily="18" charset="0"/>
                <a:cs typeface="Times New Roman" pitchFamily="18" charset="0"/>
              </a:rPr>
              <a:t>PM', '8:30 PM - 9:30 PM', 320);</a:t>
            </a:r>
          </a:p>
          <a:p>
            <a:pPr>
              <a:buNone/>
            </a:pPr>
            <a:r>
              <a:rPr lang="en-GB" sz="2300" dirty="0">
                <a:solidFill>
                  <a:schemeClr val="bg1"/>
                </a:solidFill>
                <a:latin typeface="Times New Roman" pitchFamily="18" charset="0"/>
                <a:cs typeface="Times New Roman" pitchFamily="18" charset="0"/>
              </a:rPr>
              <a:t>INSERT INTO MESS VALUES ('Indus', 209, '8:30 AM - 9:30 AM', '12:00 PM - 1:00</a:t>
            </a:r>
          </a:p>
          <a:p>
            <a:pPr>
              <a:buNone/>
            </a:pPr>
            <a:r>
              <a:rPr lang="en-GB" sz="2300" dirty="0">
                <a:solidFill>
                  <a:schemeClr val="bg1"/>
                </a:solidFill>
                <a:latin typeface="Times New Roman" pitchFamily="18" charset="0"/>
                <a:cs typeface="Times New Roman" pitchFamily="18" charset="0"/>
              </a:rPr>
              <a:t>PM', '7:00 PM - 8:00 PM', 200);</a:t>
            </a:r>
          </a:p>
          <a:p>
            <a:pPr>
              <a:buNone/>
            </a:pPr>
            <a:r>
              <a:rPr lang="en-GB" sz="2300" dirty="0">
                <a:solidFill>
                  <a:schemeClr val="bg1"/>
                </a:solidFill>
                <a:latin typeface="Times New Roman" pitchFamily="18" charset="0"/>
                <a:cs typeface="Times New Roman" pitchFamily="18" charset="0"/>
              </a:rPr>
              <a:t>INSERT INTO MESS VALUES ('Krishna', 210, '7:00 AM - 8:00 AM', '12:30 PM - 1:30</a:t>
            </a:r>
          </a:p>
          <a:p>
            <a:pPr>
              <a:buNone/>
            </a:pPr>
            <a:r>
              <a:rPr lang="en-GB" sz="2300" dirty="0">
                <a:solidFill>
                  <a:schemeClr val="bg1"/>
                </a:solidFill>
                <a:latin typeface="Times New Roman" pitchFamily="18" charset="0"/>
                <a:cs typeface="Times New Roman" pitchFamily="18" charset="0"/>
              </a:rPr>
              <a:t>PM', '7:30 PM - 8:30 PM', 400);</a:t>
            </a:r>
            <a:endParaRPr lang="en-US" sz="2300" dirty="0">
              <a:solidFill>
                <a:schemeClr val="bg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GB" dirty="0">
                <a:solidFill>
                  <a:srgbClr val="0070C0"/>
                </a:solidFill>
              </a:rPr>
              <a:t>Creation Of Tables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GB" b="1" dirty="0">
                <a:solidFill>
                  <a:schemeClr val="bg1"/>
                </a:solidFill>
              </a:rPr>
              <a:t>Table Hostel</a:t>
            </a:r>
          </a:p>
          <a:p>
            <a:pPr lvl="1">
              <a:buNone/>
            </a:pPr>
            <a:r>
              <a:rPr lang="en-GB" dirty="0"/>
              <a:t>   </a:t>
            </a:r>
            <a:r>
              <a:rPr lang="en-GB" sz="2300" dirty="0">
                <a:solidFill>
                  <a:schemeClr val="bg1"/>
                </a:solidFill>
                <a:latin typeface="Times New Roman" pitchFamily="18" charset="0"/>
                <a:cs typeface="Times New Roman" pitchFamily="18" charset="0"/>
              </a:rPr>
              <a:t>CREATE TABLE HOSTEL ( </a:t>
            </a:r>
          </a:p>
          <a:p>
            <a:pPr lvl="1">
              <a:buNone/>
            </a:pPr>
            <a:r>
              <a:rPr lang="en-GB" sz="2300" dirty="0">
                <a:solidFill>
                  <a:schemeClr val="bg1"/>
                </a:solidFill>
                <a:latin typeface="Times New Roman" pitchFamily="18" charset="0"/>
                <a:cs typeface="Times New Roman" pitchFamily="18" charset="0"/>
              </a:rPr>
              <a:t>	HOSTEL_ID NUMBER PRIMARY KEY, </a:t>
            </a:r>
          </a:p>
          <a:p>
            <a:pPr lvl="1">
              <a:buNone/>
            </a:pPr>
            <a:r>
              <a:rPr lang="en-GB" sz="2300" dirty="0">
                <a:solidFill>
                  <a:schemeClr val="bg1"/>
                </a:solidFill>
                <a:latin typeface="Times New Roman" pitchFamily="18" charset="0"/>
                <a:cs typeface="Times New Roman" pitchFamily="18" charset="0"/>
              </a:rPr>
              <a:t>     HOSTEL_NAME VARCHAR2(30), </a:t>
            </a:r>
          </a:p>
          <a:p>
            <a:pPr lvl="1">
              <a:buNone/>
            </a:pPr>
            <a:r>
              <a:rPr lang="en-GB" sz="2300" dirty="0">
                <a:solidFill>
                  <a:schemeClr val="bg1"/>
                </a:solidFill>
                <a:latin typeface="Times New Roman" pitchFamily="18" charset="0"/>
                <a:cs typeface="Times New Roman" pitchFamily="18" charset="0"/>
              </a:rPr>
              <a:t>	FLOORS NUMBER, </a:t>
            </a:r>
          </a:p>
          <a:p>
            <a:pPr lvl="1">
              <a:buNone/>
            </a:pPr>
            <a:r>
              <a:rPr lang="en-GB" sz="2300" dirty="0">
                <a:solidFill>
                  <a:schemeClr val="bg1"/>
                </a:solidFill>
                <a:latin typeface="Times New Roman" pitchFamily="18" charset="0"/>
                <a:cs typeface="Times New Roman" pitchFamily="18" charset="0"/>
              </a:rPr>
              <a:t>	NO_OF_ROOMS NUMBER, </a:t>
            </a:r>
          </a:p>
          <a:p>
            <a:pPr lvl="1">
              <a:buNone/>
            </a:pPr>
            <a:r>
              <a:rPr lang="en-GB" sz="2300" dirty="0">
                <a:solidFill>
                  <a:schemeClr val="bg1"/>
                </a:solidFill>
                <a:latin typeface="Times New Roman" pitchFamily="18" charset="0"/>
                <a:cs typeface="Times New Roman" pitchFamily="18" charset="0"/>
              </a:rPr>
              <a:t>	MESS_NO NUMBER, </a:t>
            </a:r>
          </a:p>
          <a:p>
            <a:pPr lvl="1">
              <a:buNone/>
            </a:pPr>
            <a:r>
              <a:rPr lang="en-GB" sz="2300" dirty="0">
                <a:solidFill>
                  <a:schemeClr val="bg1"/>
                </a:solidFill>
                <a:latin typeface="Times New Roman" pitchFamily="18" charset="0"/>
                <a:cs typeface="Times New Roman" pitchFamily="18" charset="0"/>
              </a:rPr>
              <a:t>	FOREIGN KEY (MESS_NO) REFERENCES MESS(MESS_NO) </a:t>
            </a:r>
          </a:p>
          <a:p>
            <a:pPr lvl="1">
              <a:buNone/>
            </a:pPr>
            <a:r>
              <a:rPr lang="en-GB" sz="2300" dirty="0">
                <a:solidFill>
                  <a:schemeClr val="bg1"/>
                </a:solidFill>
                <a:latin typeface="Times New Roman" pitchFamily="18" charset="0"/>
                <a:cs typeface="Times New Roman" pitchFamily="18" charset="0"/>
              </a:rPr>
              <a:t>	); </a:t>
            </a:r>
          </a:p>
          <a:p>
            <a:pPr lvl="1">
              <a:buNone/>
            </a:pPr>
            <a:endParaRPr lang="en-GB" sz="2300" dirty="0">
              <a:solidFill>
                <a:schemeClr val="bg1"/>
              </a:solidFill>
              <a:latin typeface="Times New Roman" pitchFamily="18" charset="0"/>
              <a:cs typeface="Times New Roman" pitchFamily="18" charset="0"/>
            </a:endParaRPr>
          </a:p>
          <a:p>
            <a:pPr lvl="1">
              <a:buNone/>
            </a:pPr>
            <a:r>
              <a:rPr lang="en-GB" sz="2300" dirty="0">
                <a:solidFill>
                  <a:schemeClr val="bg1"/>
                </a:solidFill>
                <a:latin typeface="Times New Roman" pitchFamily="18" charset="0"/>
                <a:cs typeface="Times New Roman" pitchFamily="18" charset="0"/>
              </a:rPr>
              <a:t>	</a:t>
            </a:r>
            <a:r>
              <a:rPr lang="en-US" sz="2300" dirty="0">
                <a:solidFill>
                  <a:schemeClr val="bg1"/>
                </a:solidFill>
                <a:latin typeface="Times New Roman" pitchFamily="18" charset="0"/>
                <a:cs typeface="Times New Roman" pitchFamily="18" charset="0"/>
              </a:rPr>
              <a:t>INSERT INTO HOSTEL VALUES(101,'SAROJINI',10,50,201); </a:t>
            </a:r>
          </a:p>
          <a:p>
            <a:pPr lvl="1">
              <a:buNone/>
            </a:pPr>
            <a:r>
              <a:rPr lang="en-US" sz="2300" dirty="0">
                <a:solidFill>
                  <a:schemeClr val="bg1"/>
                </a:solidFill>
                <a:latin typeface="Times New Roman" pitchFamily="18" charset="0"/>
                <a:cs typeface="Times New Roman" pitchFamily="18" charset="0"/>
              </a:rPr>
              <a:t>	INSERT INTO HOSTEL VALUES(102,'PRIYADARSHINI',8,30,203); </a:t>
            </a:r>
          </a:p>
          <a:p>
            <a:pPr lvl="1">
              <a:buNone/>
            </a:pPr>
            <a:r>
              <a:rPr lang="en-US" sz="2300" dirty="0">
                <a:solidFill>
                  <a:schemeClr val="bg1"/>
                </a:solidFill>
                <a:latin typeface="Times New Roman" pitchFamily="18" charset="0"/>
                <a:cs typeface="Times New Roman" pitchFamily="18" charset="0"/>
              </a:rPr>
              <a:t>	INSERT INTO HOSTEL VALUES(103,'1.8K ULTRA MEGA HOSTEL',11,100,201); </a:t>
            </a:r>
          </a:p>
          <a:p>
            <a:pPr lvl="1">
              <a:buNone/>
            </a:pPr>
            <a:r>
              <a:rPr lang="en-US" sz="2300" dirty="0">
                <a:solidFill>
                  <a:schemeClr val="bg1"/>
                </a:solidFill>
                <a:latin typeface="Times New Roman" pitchFamily="18" charset="0"/>
                <a:cs typeface="Times New Roman" pitchFamily="18" charset="0"/>
              </a:rPr>
              <a:t>	INSERT INTO HOSTEL VALUES(104,'1K HOSTEL',12,70,204); </a:t>
            </a:r>
          </a:p>
          <a:p>
            <a:pPr lvl="1">
              <a:buNone/>
            </a:pPr>
            <a:r>
              <a:rPr lang="en-US" sz="2300" dirty="0">
                <a:solidFill>
                  <a:schemeClr val="bg1"/>
                </a:solidFill>
                <a:latin typeface="Times New Roman" pitchFamily="18" charset="0"/>
                <a:cs typeface="Times New Roman" pitchFamily="18" charset="0"/>
              </a:rPr>
              <a:t>	INSERT INTO HOSTEL VALUES(105,'ISH',10,40,202); </a:t>
            </a:r>
          </a:p>
          <a:p>
            <a:pPr lvl="1">
              <a:buNone/>
            </a:pPr>
            <a:r>
              <a:rPr lang="en-US" sz="2300" dirty="0">
                <a:solidFill>
                  <a:schemeClr val="bg1"/>
                </a:solidFill>
                <a:latin typeface="Times New Roman" pitchFamily="18" charset="0"/>
                <a:cs typeface="Times New Roman" pitchFamily="18" charset="0"/>
              </a:rPr>
              <a:t>	INSERT INTO HOSTEL VALUES(106,'BOSE',6,40,203); </a:t>
            </a:r>
          </a:p>
          <a:p>
            <a:pPr lvl="1">
              <a:buNone/>
            </a:pPr>
            <a:r>
              <a:rPr lang="en-US" sz="2300" dirty="0">
                <a:solidFill>
                  <a:schemeClr val="bg1"/>
                </a:solidFill>
                <a:latin typeface="Times New Roman" pitchFamily="18" charset="0"/>
                <a:cs typeface="Times New Roman" pitchFamily="18" charset="0"/>
              </a:rPr>
              <a:t>	INSERT INTO HOSTEL VALUES(107,'AMBEDKAR',12,120,205); </a:t>
            </a:r>
          </a:p>
        </p:txBody>
      </p:sp>
      <p:sp>
        <p:nvSpPr>
          <p:cNvPr id="3" name="Title 2"/>
          <p:cNvSpPr>
            <a:spLocks noGrp="1"/>
          </p:cNvSpPr>
          <p:nvPr>
            <p:ph type="title"/>
          </p:nvPr>
        </p:nvSpPr>
        <p:spPr/>
        <p:txBody>
          <a:bodyPr/>
          <a:lstStyle/>
          <a:p>
            <a:r>
              <a:rPr lang="en-GB" dirty="0">
                <a:solidFill>
                  <a:srgbClr val="0070C0"/>
                </a:solidFill>
              </a:rPr>
              <a:t>Creation Of Tables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dirty="0">
                <a:solidFill>
                  <a:schemeClr val="bg1"/>
                </a:solidFill>
              </a:rPr>
              <a:t>Table Room</a:t>
            </a:r>
          </a:p>
          <a:p>
            <a:pPr lvl="1">
              <a:buNone/>
            </a:pPr>
            <a:r>
              <a:rPr lang="en-GB" sz="1600" dirty="0">
                <a:solidFill>
                  <a:schemeClr val="bg1"/>
                </a:solidFill>
                <a:latin typeface="Times New Roman" pitchFamily="18" charset="0"/>
                <a:cs typeface="Times New Roman" pitchFamily="18" charset="0"/>
              </a:rPr>
              <a:t>CREATE TABLE ROOM (</a:t>
            </a:r>
          </a:p>
          <a:p>
            <a:pPr lvl="1">
              <a:buNone/>
            </a:pPr>
            <a:r>
              <a:rPr lang="en-GB" sz="1600" dirty="0">
                <a:solidFill>
                  <a:schemeClr val="bg1"/>
                </a:solidFill>
                <a:latin typeface="Times New Roman" pitchFamily="18" charset="0"/>
                <a:cs typeface="Times New Roman" pitchFamily="18" charset="0"/>
              </a:rPr>
              <a:t>	ROOM_NO NUMBER PRIMARY KEY,</a:t>
            </a:r>
          </a:p>
          <a:p>
            <a:pPr lvl="1">
              <a:buNone/>
            </a:pPr>
            <a:r>
              <a:rPr lang="en-GB" sz="1600" dirty="0">
                <a:solidFill>
                  <a:schemeClr val="bg1"/>
                </a:solidFill>
                <a:latin typeface="Times New Roman" pitchFamily="18" charset="0"/>
                <a:cs typeface="Times New Roman" pitchFamily="18" charset="0"/>
              </a:rPr>
              <a:t>	OCCUPANCY NUMBER,</a:t>
            </a:r>
          </a:p>
          <a:p>
            <a:pPr lvl="1">
              <a:buNone/>
            </a:pPr>
            <a:r>
              <a:rPr lang="en-GB" sz="1600" dirty="0">
                <a:solidFill>
                  <a:schemeClr val="bg1"/>
                </a:solidFill>
                <a:latin typeface="Times New Roman" pitchFamily="18" charset="0"/>
                <a:cs typeface="Times New Roman" pitchFamily="18" charset="0"/>
              </a:rPr>
              <a:t>	AVAIL VARCHAR2(30),</a:t>
            </a:r>
          </a:p>
          <a:p>
            <a:pPr lvl="1">
              <a:buNone/>
            </a:pPr>
            <a:r>
              <a:rPr lang="en-GB" sz="1600" dirty="0">
                <a:solidFill>
                  <a:schemeClr val="bg1"/>
                </a:solidFill>
                <a:latin typeface="Times New Roman" pitchFamily="18" charset="0"/>
                <a:cs typeface="Times New Roman" pitchFamily="18" charset="0"/>
              </a:rPr>
              <a:t>	HOSTEL_ID NUMBER,</a:t>
            </a:r>
          </a:p>
          <a:p>
            <a:pPr lvl="1">
              <a:buNone/>
            </a:pPr>
            <a:r>
              <a:rPr lang="en-GB" sz="1600" dirty="0">
                <a:solidFill>
                  <a:schemeClr val="bg1"/>
                </a:solidFill>
                <a:latin typeface="Times New Roman" pitchFamily="18" charset="0"/>
                <a:cs typeface="Times New Roman" pitchFamily="18" charset="0"/>
              </a:rPr>
              <a:t>	FOREIGN KEY(HOSTEL_ID) REFERENCES HOSTEL(HOSTEL_ID)</a:t>
            </a:r>
          </a:p>
          <a:p>
            <a:pPr lvl="1">
              <a:buNone/>
            </a:pPr>
            <a:r>
              <a:rPr lang="en-GB" sz="1600" dirty="0">
                <a:solidFill>
                  <a:schemeClr val="bg1"/>
                </a:solidFill>
                <a:latin typeface="Times New Roman" pitchFamily="18" charset="0"/>
                <a:cs typeface="Times New Roman" pitchFamily="18" charset="0"/>
              </a:rPr>
              <a:t>	);</a:t>
            </a:r>
          </a:p>
          <a:p>
            <a:pPr lvl="1">
              <a:buNone/>
            </a:pPr>
            <a:endParaRPr lang="en-GB" sz="1600" dirty="0">
              <a:solidFill>
                <a:schemeClr val="bg1"/>
              </a:solidFill>
              <a:latin typeface="Times New Roman" pitchFamily="18" charset="0"/>
              <a:cs typeface="Times New Roman" pitchFamily="18" charset="0"/>
            </a:endParaRPr>
          </a:p>
          <a:p>
            <a:pPr lvl="1">
              <a:buNone/>
            </a:pPr>
            <a:r>
              <a:rPr lang="en-US" sz="1600" dirty="0">
                <a:solidFill>
                  <a:schemeClr val="bg1"/>
                </a:solidFill>
                <a:latin typeface="Times New Roman" pitchFamily="18" charset="0"/>
                <a:cs typeface="Times New Roman" pitchFamily="18" charset="0"/>
              </a:rPr>
              <a:t>INSERT INTO ROOM VALUES(101, 4, 'YES', 101);</a:t>
            </a:r>
          </a:p>
          <a:p>
            <a:pPr lvl="1">
              <a:buNone/>
            </a:pPr>
            <a:r>
              <a:rPr lang="en-US" sz="1600" dirty="0">
                <a:solidFill>
                  <a:schemeClr val="bg1"/>
                </a:solidFill>
                <a:latin typeface="Times New Roman" pitchFamily="18" charset="0"/>
                <a:cs typeface="Times New Roman" pitchFamily="18" charset="0"/>
              </a:rPr>
              <a:t>INSERT INTO ROOM VALUES(102, 4, 'YES', 101);</a:t>
            </a:r>
          </a:p>
          <a:p>
            <a:pPr lvl="1">
              <a:buNone/>
            </a:pPr>
            <a:r>
              <a:rPr lang="en-US" sz="1600" dirty="0">
                <a:solidFill>
                  <a:schemeClr val="bg1"/>
                </a:solidFill>
                <a:latin typeface="Times New Roman" pitchFamily="18" charset="0"/>
                <a:cs typeface="Times New Roman" pitchFamily="18" charset="0"/>
              </a:rPr>
              <a:t>INSERT INTO ROOM VALUES(201, 2, 'YES', 102);</a:t>
            </a:r>
          </a:p>
          <a:p>
            <a:pPr lvl="1">
              <a:buNone/>
            </a:pPr>
            <a:r>
              <a:rPr lang="en-US" sz="1600" dirty="0">
                <a:solidFill>
                  <a:schemeClr val="bg1"/>
                </a:solidFill>
                <a:latin typeface="Times New Roman" pitchFamily="18" charset="0"/>
                <a:cs typeface="Times New Roman" pitchFamily="18" charset="0"/>
              </a:rPr>
              <a:t>INSERT INTO ROOM VALUES(203, 2, 'NO', 102);</a:t>
            </a:r>
          </a:p>
          <a:p>
            <a:pPr lvl="1">
              <a:buNone/>
            </a:pPr>
            <a:r>
              <a:rPr lang="en-US" sz="1600" dirty="0">
                <a:solidFill>
                  <a:schemeClr val="bg1"/>
                </a:solidFill>
                <a:latin typeface="Times New Roman" pitchFamily="18" charset="0"/>
                <a:cs typeface="Times New Roman" pitchFamily="18" charset="0"/>
              </a:rPr>
              <a:t>INSERT INTO ROOM VALUES(301, 1, 'NO', 103);</a:t>
            </a:r>
          </a:p>
          <a:p>
            <a:pPr lvl="1">
              <a:buNone/>
            </a:pPr>
            <a:r>
              <a:rPr lang="en-US" sz="1600" dirty="0">
                <a:solidFill>
                  <a:schemeClr val="bg1"/>
                </a:solidFill>
                <a:latin typeface="Times New Roman" pitchFamily="18" charset="0"/>
                <a:cs typeface="Times New Roman" pitchFamily="18" charset="0"/>
              </a:rPr>
              <a:t>INSERT INTO ROOM VALUES(302, 1, 'YES', 103);</a:t>
            </a:r>
          </a:p>
          <a:p>
            <a:pPr lvl="1">
              <a:buNone/>
            </a:pPr>
            <a:r>
              <a:rPr lang="en-US" sz="1600" dirty="0">
                <a:solidFill>
                  <a:schemeClr val="bg1"/>
                </a:solidFill>
                <a:latin typeface="Times New Roman" pitchFamily="18" charset="0"/>
                <a:cs typeface="Times New Roman" pitchFamily="18" charset="0"/>
              </a:rPr>
              <a:t>INSERT INTO ROOM VALUES(401, 2, 'YES', 104);</a:t>
            </a:r>
          </a:p>
          <a:p>
            <a:pPr lvl="1">
              <a:buNone/>
            </a:pPr>
            <a:r>
              <a:rPr lang="en-US" sz="1600" dirty="0">
                <a:solidFill>
                  <a:schemeClr val="bg1"/>
                </a:solidFill>
                <a:latin typeface="Times New Roman" pitchFamily="18" charset="0"/>
                <a:cs typeface="Times New Roman" pitchFamily="18" charset="0"/>
              </a:rPr>
              <a:t>INSERT INTO ROOM VALUES(405, 2, 'YES', 104);</a:t>
            </a:r>
          </a:p>
          <a:p>
            <a:pPr lvl="1">
              <a:buNone/>
            </a:pPr>
            <a:endParaRPr lang="en-US" sz="1600" dirty="0">
              <a:solidFill>
                <a:schemeClr val="bg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GB" dirty="0">
                <a:solidFill>
                  <a:srgbClr val="0070C0"/>
                </a:solidFill>
              </a:rPr>
              <a:t>Creation Of Tables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a:solidFill>
                  <a:schemeClr val="bg1"/>
                </a:solidFill>
              </a:rPr>
              <a:t>Table Admin</a:t>
            </a:r>
          </a:p>
          <a:p>
            <a:pPr lvl="1">
              <a:buNone/>
            </a:pPr>
            <a:r>
              <a:rPr lang="en-GB" sz="1600" dirty="0">
                <a:solidFill>
                  <a:schemeClr val="bg1"/>
                </a:solidFill>
                <a:latin typeface="Times New Roman" pitchFamily="18" charset="0"/>
                <a:cs typeface="Times New Roman" pitchFamily="18" charset="0"/>
              </a:rPr>
              <a:t>CREATE TABLE ADMIN (</a:t>
            </a:r>
          </a:p>
          <a:p>
            <a:pPr lvl="1">
              <a:buNone/>
            </a:pPr>
            <a:r>
              <a:rPr lang="en-GB" sz="1600" dirty="0">
                <a:solidFill>
                  <a:schemeClr val="bg1"/>
                </a:solidFill>
                <a:latin typeface="Times New Roman" pitchFamily="18" charset="0"/>
                <a:cs typeface="Times New Roman" pitchFamily="18" charset="0"/>
              </a:rPr>
              <a:t>FACULTY_ID NUMBER PRIMARY KEY,</a:t>
            </a:r>
          </a:p>
          <a:p>
            <a:pPr lvl="1">
              <a:buNone/>
            </a:pPr>
            <a:r>
              <a:rPr lang="en-GB" sz="1600" dirty="0">
                <a:solidFill>
                  <a:schemeClr val="bg1"/>
                </a:solidFill>
                <a:latin typeface="Times New Roman" pitchFamily="18" charset="0"/>
                <a:cs typeface="Times New Roman" pitchFamily="18" charset="0"/>
              </a:rPr>
              <a:t>FAC_NAME VARCHAR2(20),</a:t>
            </a:r>
          </a:p>
          <a:p>
            <a:pPr lvl="1">
              <a:buNone/>
            </a:pPr>
            <a:r>
              <a:rPr lang="en-GB" sz="1600" dirty="0">
                <a:solidFill>
                  <a:schemeClr val="bg1"/>
                </a:solidFill>
                <a:latin typeface="Times New Roman" pitchFamily="18" charset="0"/>
                <a:cs typeface="Times New Roman" pitchFamily="18" charset="0"/>
              </a:rPr>
              <a:t>CONTACT_NO NUMBER,</a:t>
            </a:r>
          </a:p>
          <a:p>
            <a:pPr lvl="1">
              <a:buNone/>
            </a:pPr>
            <a:r>
              <a:rPr lang="en-GB" sz="1600" dirty="0">
                <a:solidFill>
                  <a:schemeClr val="bg1"/>
                </a:solidFill>
                <a:latin typeface="Times New Roman" pitchFamily="18" charset="0"/>
                <a:cs typeface="Times New Roman" pitchFamily="18" charset="0"/>
              </a:rPr>
              <a:t>6</a:t>
            </a:r>
          </a:p>
          <a:p>
            <a:pPr lvl="1">
              <a:buNone/>
            </a:pPr>
            <a:r>
              <a:rPr lang="en-GB" sz="1600" dirty="0">
                <a:solidFill>
                  <a:schemeClr val="bg1"/>
                </a:solidFill>
                <a:latin typeface="Times New Roman" pitchFamily="18" charset="0"/>
                <a:cs typeface="Times New Roman" pitchFamily="18" charset="0"/>
              </a:rPr>
              <a:t>HOSTEL_ID NUMBER,</a:t>
            </a:r>
          </a:p>
          <a:p>
            <a:pPr lvl="1">
              <a:buNone/>
            </a:pPr>
            <a:r>
              <a:rPr lang="en-GB" sz="1600" dirty="0">
                <a:solidFill>
                  <a:schemeClr val="bg1"/>
                </a:solidFill>
                <a:latin typeface="Times New Roman" pitchFamily="18" charset="0"/>
                <a:cs typeface="Times New Roman" pitchFamily="18" charset="0"/>
              </a:rPr>
              <a:t>FOREIGN KEY (HOSTEL_ID) REFERENCES HOSTEL(HOSTEL_ID)</a:t>
            </a:r>
          </a:p>
          <a:p>
            <a:pPr lvl="1">
              <a:buNone/>
            </a:pPr>
            <a:r>
              <a:rPr lang="en-GB" sz="1600" dirty="0">
                <a:solidFill>
                  <a:schemeClr val="bg1"/>
                </a:solidFill>
                <a:latin typeface="Times New Roman" pitchFamily="18" charset="0"/>
                <a:cs typeface="Times New Roman" pitchFamily="18" charset="0"/>
              </a:rPr>
              <a:t>)</a:t>
            </a:r>
            <a:endParaRPr lang="en-US" sz="1600" dirty="0">
              <a:solidFill>
                <a:schemeClr val="bg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GB" dirty="0">
                <a:solidFill>
                  <a:srgbClr val="0070C0"/>
                </a:solidFill>
              </a:rPr>
              <a:t>Creation Of Tables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b="1" dirty="0">
                <a:solidFill>
                  <a:schemeClr val="bg1"/>
                </a:solidFill>
              </a:rPr>
              <a:t>Table Enquiry</a:t>
            </a:r>
          </a:p>
          <a:p>
            <a:pPr lvl="1">
              <a:buNone/>
            </a:pPr>
            <a:r>
              <a:rPr lang="en-GB" sz="1600" dirty="0">
                <a:solidFill>
                  <a:schemeClr val="bg1"/>
                </a:solidFill>
                <a:latin typeface="Times New Roman" pitchFamily="18" charset="0"/>
                <a:cs typeface="Times New Roman" pitchFamily="18" charset="0"/>
              </a:rPr>
              <a:t>CREATE TABLE ENQUIRY (</a:t>
            </a:r>
          </a:p>
          <a:p>
            <a:pPr lvl="1">
              <a:buNone/>
            </a:pPr>
            <a:r>
              <a:rPr lang="en-GB" sz="1600" dirty="0">
                <a:solidFill>
                  <a:schemeClr val="bg1"/>
                </a:solidFill>
                <a:latin typeface="Times New Roman" pitchFamily="18" charset="0"/>
                <a:cs typeface="Times New Roman" pitchFamily="18" charset="0"/>
              </a:rPr>
              <a:t>COMPLAINT_NO NUMBER PRIMARY KEY,</a:t>
            </a:r>
          </a:p>
          <a:p>
            <a:pPr lvl="1">
              <a:buNone/>
            </a:pPr>
            <a:r>
              <a:rPr lang="en-GB" sz="1600" dirty="0">
                <a:solidFill>
                  <a:schemeClr val="bg1"/>
                </a:solidFill>
                <a:latin typeface="Times New Roman" pitchFamily="18" charset="0"/>
                <a:cs typeface="Times New Roman" pitchFamily="18" charset="0"/>
              </a:rPr>
              <a:t>HOSTEL_ID NUMBER,</a:t>
            </a:r>
          </a:p>
          <a:p>
            <a:pPr lvl="1">
              <a:buNone/>
            </a:pPr>
            <a:r>
              <a:rPr lang="en-GB" sz="1600" dirty="0">
                <a:solidFill>
                  <a:schemeClr val="bg1"/>
                </a:solidFill>
                <a:latin typeface="Times New Roman" pitchFamily="18" charset="0"/>
                <a:cs typeface="Times New Roman" pitchFamily="18" charset="0"/>
              </a:rPr>
              <a:t>FACULTY_ID NUMBER,</a:t>
            </a:r>
          </a:p>
          <a:p>
            <a:pPr lvl="1">
              <a:buNone/>
            </a:pPr>
            <a:r>
              <a:rPr lang="en-GB" sz="1600" dirty="0">
                <a:solidFill>
                  <a:schemeClr val="bg1"/>
                </a:solidFill>
                <a:latin typeface="Times New Roman" pitchFamily="18" charset="0"/>
                <a:cs typeface="Times New Roman" pitchFamily="18" charset="0"/>
              </a:rPr>
              <a:t>E_DATE DATE,</a:t>
            </a:r>
          </a:p>
          <a:p>
            <a:pPr lvl="1">
              <a:buNone/>
            </a:pPr>
            <a:r>
              <a:rPr lang="en-GB" sz="1600" dirty="0">
                <a:solidFill>
                  <a:schemeClr val="bg1"/>
                </a:solidFill>
                <a:latin typeface="Times New Roman" pitchFamily="18" charset="0"/>
                <a:cs typeface="Times New Roman" pitchFamily="18" charset="0"/>
              </a:rPr>
              <a:t>STATUS VARCHAR(20)</a:t>
            </a:r>
          </a:p>
          <a:p>
            <a:pPr lvl="1">
              <a:buNone/>
            </a:pPr>
            <a:r>
              <a:rPr lang="en-GB" sz="1600" dirty="0">
                <a:solidFill>
                  <a:schemeClr val="bg1"/>
                </a:solidFill>
                <a:latin typeface="Times New Roman" pitchFamily="18" charset="0"/>
                <a:cs typeface="Times New Roman" pitchFamily="18" charset="0"/>
              </a:rPr>
              <a:t>FOREIGN KEY(HOSTEL_ID) REFERENCES HOSTEL(HOSTEL_ID),</a:t>
            </a:r>
          </a:p>
          <a:p>
            <a:pPr lvl="1">
              <a:buNone/>
            </a:pPr>
            <a:r>
              <a:rPr lang="en-GB" sz="1600" dirty="0">
                <a:solidFill>
                  <a:schemeClr val="bg1"/>
                </a:solidFill>
                <a:latin typeface="Times New Roman" pitchFamily="18" charset="0"/>
                <a:cs typeface="Times New Roman" pitchFamily="18" charset="0"/>
              </a:rPr>
              <a:t>FOREIGN KEY(FACULTY_ID) REFERENCES ADMIN(FACULTY_ID)</a:t>
            </a:r>
          </a:p>
          <a:p>
            <a:pPr lvl="1">
              <a:buNone/>
            </a:pPr>
            <a:r>
              <a:rPr lang="en-GB" sz="1600" dirty="0">
                <a:solidFill>
                  <a:schemeClr val="bg1"/>
                </a:solidFill>
                <a:latin typeface="Times New Roman" pitchFamily="18" charset="0"/>
                <a:cs typeface="Times New Roman" pitchFamily="18" charset="0"/>
              </a:rPr>
              <a:t>);</a:t>
            </a:r>
          </a:p>
          <a:p>
            <a:pPr lvl="1">
              <a:buNone/>
            </a:pPr>
            <a:endParaRPr lang="en-US" b="1" dirty="0">
              <a:solidFill>
                <a:schemeClr val="bg1"/>
              </a:solidFill>
            </a:endParaRPr>
          </a:p>
        </p:txBody>
      </p:sp>
      <p:sp>
        <p:nvSpPr>
          <p:cNvPr id="3" name="Title 2"/>
          <p:cNvSpPr>
            <a:spLocks noGrp="1"/>
          </p:cNvSpPr>
          <p:nvPr>
            <p:ph type="title"/>
          </p:nvPr>
        </p:nvSpPr>
        <p:spPr/>
        <p:txBody>
          <a:bodyPr/>
          <a:lstStyle/>
          <a:p>
            <a:r>
              <a:rPr lang="en-GB" dirty="0">
                <a:solidFill>
                  <a:srgbClr val="0070C0"/>
                </a:solidFill>
              </a:rPr>
              <a:t>Creation Of Tables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b="1" dirty="0">
                <a:solidFill>
                  <a:schemeClr val="bg1"/>
                </a:solidFill>
              </a:rPr>
              <a:t>Table Student</a:t>
            </a:r>
          </a:p>
          <a:p>
            <a:pPr lvl="1">
              <a:buNone/>
            </a:pPr>
            <a:r>
              <a:rPr lang="en-GB" sz="1600" dirty="0">
                <a:solidFill>
                  <a:schemeClr val="bg1"/>
                </a:solidFill>
                <a:latin typeface="Times New Roman" pitchFamily="18" charset="0"/>
                <a:cs typeface="Times New Roman" pitchFamily="18" charset="0"/>
              </a:rPr>
              <a:t>CREATE TABLE STUDENT (</a:t>
            </a:r>
          </a:p>
          <a:p>
            <a:pPr lvl="1">
              <a:buNone/>
            </a:pPr>
            <a:r>
              <a:rPr lang="en-GB" sz="1600" dirty="0">
                <a:solidFill>
                  <a:schemeClr val="bg1"/>
                </a:solidFill>
                <a:latin typeface="Times New Roman" pitchFamily="18" charset="0"/>
                <a:cs typeface="Times New Roman" pitchFamily="18" charset="0"/>
              </a:rPr>
              <a:t>STUD_ID NUMBER PRIMARY KEY,</a:t>
            </a:r>
          </a:p>
          <a:p>
            <a:pPr lvl="1">
              <a:buNone/>
            </a:pPr>
            <a:r>
              <a:rPr lang="en-GB" sz="1600" dirty="0">
                <a:solidFill>
                  <a:schemeClr val="bg1"/>
                </a:solidFill>
                <a:latin typeface="Times New Roman" pitchFamily="18" charset="0"/>
                <a:cs typeface="Times New Roman" pitchFamily="18" charset="0"/>
              </a:rPr>
              <a:t>NAME VARCHAR2(30),</a:t>
            </a:r>
          </a:p>
          <a:p>
            <a:pPr lvl="1">
              <a:buNone/>
            </a:pPr>
            <a:r>
              <a:rPr lang="en-GB" sz="1600" dirty="0">
                <a:solidFill>
                  <a:schemeClr val="bg1"/>
                </a:solidFill>
                <a:latin typeface="Times New Roman" pitchFamily="18" charset="0"/>
                <a:cs typeface="Times New Roman" pitchFamily="18" charset="0"/>
              </a:rPr>
              <a:t>YEAR_OF_STUDY NUMBER,</a:t>
            </a:r>
          </a:p>
          <a:p>
            <a:pPr lvl="1">
              <a:buNone/>
            </a:pPr>
            <a:r>
              <a:rPr lang="en-GB" sz="1600" dirty="0">
                <a:solidFill>
                  <a:schemeClr val="bg1"/>
                </a:solidFill>
                <a:latin typeface="Times New Roman" pitchFamily="18" charset="0"/>
                <a:cs typeface="Times New Roman" pitchFamily="18" charset="0"/>
              </a:rPr>
              <a:t>CONTACT NUMBER,</a:t>
            </a:r>
          </a:p>
          <a:p>
            <a:pPr lvl="1">
              <a:buNone/>
            </a:pPr>
            <a:r>
              <a:rPr lang="en-GB" sz="1600" dirty="0">
                <a:solidFill>
                  <a:schemeClr val="bg1"/>
                </a:solidFill>
                <a:latin typeface="Times New Roman" pitchFamily="18" charset="0"/>
                <a:cs typeface="Times New Roman" pitchFamily="18" charset="0"/>
              </a:rPr>
              <a:t>EMAIL VARCHAR2(50),</a:t>
            </a:r>
          </a:p>
          <a:p>
            <a:pPr lvl="1">
              <a:buNone/>
            </a:pPr>
            <a:r>
              <a:rPr lang="en-GB" sz="1600" dirty="0">
                <a:solidFill>
                  <a:schemeClr val="bg1"/>
                </a:solidFill>
                <a:latin typeface="Times New Roman" pitchFamily="18" charset="0"/>
                <a:cs typeface="Times New Roman" pitchFamily="18" charset="0"/>
              </a:rPr>
              <a:t>ROOM_NO NUMBER,</a:t>
            </a:r>
          </a:p>
          <a:p>
            <a:pPr lvl="1">
              <a:buNone/>
            </a:pPr>
            <a:r>
              <a:rPr lang="en-GB" sz="1600" dirty="0">
                <a:solidFill>
                  <a:schemeClr val="bg1"/>
                </a:solidFill>
                <a:latin typeface="Times New Roman" pitchFamily="18" charset="0"/>
                <a:cs typeface="Times New Roman" pitchFamily="18" charset="0"/>
              </a:rPr>
              <a:t>ADDRESS VARCHAR2(30),</a:t>
            </a:r>
          </a:p>
          <a:p>
            <a:pPr lvl="1">
              <a:buNone/>
            </a:pPr>
            <a:r>
              <a:rPr lang="en-GB" sz="1600" dirty="0">
                <a:solidFill>
                  <a:schemeClr val="bg1"/>
                </a:solidFill>
                <a:latin typeface="Times New Roman" pitchFamily="18" charset="0"/>
                <a:cs typeface="Times New Roman" pitchFamily="18" charset="0"/>
              </a:rPr>
              <a:t>HOSTEL_ID NUMBER,</a:t>
            </a:r>
          </a:p>
          <a:p>
            <a:pPr lvl="1">
              <a:buNone/>
            </a:pPr>
            <a:r>
              <a:rPr lang="en-GB" sz="1600" dirty="0">
                <a:solidFill>
                  <a:schemeClr val="bg1"/>
                </a:solidFill>
                <a:latin typeface="Times New Roman" pitchFamily="18" charset="0"/>
                <a:cs typeface="Times New Roman" pitchFamily="18" charset="0"/>
              </a:rPr>
              <a:t>FOREIGN KEY(ROOM_NO) REFERENCES ROOM(ROOM_NO),</a:t>
            </a:r>
          </a:p>
          <a:p>
            <a:pPr lvl="1">
              <a:buNone/>
            </a:pPr>
            <a:r>
              <a:rPr lang="en-GB" sz="1600" dirty="0">
                <a:solidFill>
                  <a:schemeClr val="bg1"/>
                </a:solidFill>
                <a:latin typeface="Times New Roman" pitchFamily="18" charset="0"/>
                <a:cs typeface="Times New Roman" pitchFamily="18" charset="0"/>
              </a:rPr>
              <a:t>FOREIGN KEY(HOSTEL_ID) REFERENCES HOSTEL(HOSTEL_ID)</a:t>
            </a:r>
          </a:p>
          <a:p>
            <a:pPr lvl="1">
              <a:buNone/>
            </a:pPr>
            <a:r>
              <a:rPr lang="en-GB" sz="1600" dirty="0">
                <a:solidFill>
                  <a:schemeClr val="bg1"/>
                </a:solidFill>
                <a:latin typeface="Times New Roman" pitchFamily="18" charset="0"/>
                <a:cs typeface="Times New Roman" pitchFamily="18" charset="0"/>
              </a:rPr>
              <a:t>);</a:t>
            </a:r>
            <a:endParaRPr lang="en-US" sz="1600" dirty="0">
              <a:solidFill>
                <a:schemeClr val="bg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GB" dirty="0">
                <a:solidFill>
                  <a:srgbClr val="0070C0"/>
                </a:solidFill>
              </a:rPr>
              <a:t>Creation Of Tables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428736"/>
            <a:ext cx="8401080" cy="5143536"/>
          </a:xfrm>
        </p:spPr>
        <p:txBody>
          <a:bodyPr>
            <a:normAutofit fontScale="92500" lnSpcReduction="20000"/>
          </a:bodyPr>
          <a:lstStyle/>
          <a:p>
            <a:pPr>
              <a:buNone/>
            </a:pPr>
            <a:r>
              <a:rPr lang="en-GB" dirty="0">
                <a:solidFill>
                  <a:schemeClr val="bg1"/>
                </a:solidFill>
              </a:rPr>
              <a:t>    The Hostel Management System is a database management system built using SQL developer, with the aim of simplifying the process of accessing and retrieving information related to hostel management. The system provides a user-friendly interface to hostel staff and residents, enabling them to efficiently manage and access information on room allocation, student records, maintenance, and billing. The system uses SQL queries to retrieve and manage data, ensuring data consistency and integrity. It also supports features such as online booking, payment, and messaging to enhance the user experience. The Hostel Management System provides efficient data handling and automation, making it easier for hostel staff to manage day-to-day operations and improve the overall hostel management process. With its easy-to-use interface and powerful SQL-based database management, the system can help hostels provide better services to their residents.</a:t>
            </a:r>
            <a:endParaRPr lang="en-US" dirty="0">
              <a:solidFill>
                <a:schemeClr val="bg1"/>
              </a:solidFill>
            </a:endParaRPr>
          </a:p>
          <a:p>
            <a:endParaRPr lang="en-US" dirty="0"/>
          </a:p>
        </p:txBody>
      </p:sp>
      <p:sp>
        <p:nvSpPr>
          <p:cNvPr id="3" name="Title 2"/>
          <p:cNvSpPr>
            <a:spLocks noGrp="1"/>
          </p:cNvSpPr>
          <p:nvPr>
            <p:ph type="title"/>
          </p:nvPr>
        </p:nvSpPr>
        <p:spPr/>
        <p:txBody>
          <a:bodyPr>
            <a:normAutofit/>
          </a:bodyPr>
          <a:lstStyle/>
          <a:p>
            <a:r>
              <a:rPr lang="en-GB" sz="4800" dirty="0">
                <a:solidFill>
                  <a:srgbClr val="0070C0"/>
                </a:solidFill>
              </a:rPr>
              <a:t>Introduction</a:t>
            </a:r>
            <a:endParaRPr lang="en-US" sz="4800" dirty="0">
              <a:solidFill>
                <a:srgbClr val="0070C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a:solidFill>
                  <a:schemeClr val="bg1"/>
                </a:solidFill>
              </a:rPr>
              <a:t>Table Payment</a:t>
            </a:r>
          </a:p>
          <a:p>
            <a:pPr lvl="1">
              <a:buNone/>
            </a:pPr>
            <a:r>
              <a:rPr lang="en-GB" sz="1600" dirty="0">
                <a:solidFill>
                  <a:schemeClr val="bg1"/>
                </a:solidFill>
                <a:latin typeface="Times New Roman" pitchFamily="18" charset="0"/>
                <a:cs typeface="Times New Roman" pitchFamily="18" charset="0"/>
              </a:rPr>
              <a:t>CREATE TABLE PAYMENT (</a:t>
            </a:r>
          </a:p>
          <a:p>
            <a:pPr lvl="1">
              <a:buNone/>
            </a:pPr>
            <a:r>
              <a:rPr lang="en-GB" sz="1600" dirty="0">
                <a:solidFill>
                  <a:schemeClr val="bg1"/>
                </a:solidFill>
                <a:latin typeface="Times New Roman" pitchFamily="18" charset="0"/>
                <a:cs typeface="Times New Roman" pitchFamily="18" charset="0"/>
              </a:rPr>
              <a:t>TRANS_ID NUMBER PRIMARY KEY,</a:t>
            </a:r>
          </a:p>
          <a:p>
            <a:pPr lvl="1">
              <a:buNone/>
            </a:pPr>
            <a:r>
              <a:rPr lang="en-GB" sz="1600" dirty="0">
                <a:solidFill>
                  <a:schemeClr val="bg1"/>
                </a:solidFill>
                <a:latin typeface="Times New Roman" pitchFamily="18" charset="0"/>
                <a:cs typeface="Times New Roman" pitchFamily="18" charset="0"/>
              </a:rPr>
              <a:t>MODE_OF_PAYMENT VARCHAR2(20),</a:t>
            </a:r>
          </a:p>
          <a:p>
            <a:pPr lvl="1">
              <a:buNone/>
            </a:pPr>
            <a:r>
              <a:rPr lang="en-GB" sz="1600" dirty="0">
                <a:solidFill>
                  <a:schemeClr val="bg1"/>
                </a:solidFill>
                <a:latin typeface="Times New Roman" pitchFamily="18" charset="0"/>
                <a:cs typeface="Times New Roman" pitchFamily="18" charset="0"/>
              </a:rPr>
              <a:t>HOSTEL_ID NUMBER,</a:t>
            </a:r>
          </a:p>
          <a:p>
            <a:pPr lvl="1">
              <a:buNone/>
            </a:pPr>
            <a:r>
              <a:rPr lang="en-GB" sz="1600" dirty="0">
                <a:solidFill>
                  <a:schemeClr val="bg1"/>
                </a:solidFill>
                <a:latin typeface="Times New Roman" pitchFamily="18" charset="0"/>
                <a:cs typeface="Times New Roman" pitchFamily="18" charset="0"/>
              </a:rPr>
              <a:t>STUD_ID NUMBER,</a:t>
            </a:r>
          </a:p>
          <a:p>
            <a:pPr lvl="1">
              <a:buNone/>
            </a:pPr>
            <a:r>
              <a:rPr lang="en-GB" sz="1600" dirty="0">
                <a:solidFill>
                  <a:schemeClr val="bg1"/>
                </a:solidFill>
                <a:latin typeface="Times New Roman" pitchFamily="18" charset="0"/>
                <a:cs typeface="Times New Roman" pitchFamily="18" charset="0"/>
              </a:rPr>
              <a:t>FOREIGN KEY (HOSTEL_ID) REFERENCES HOSTEL(HOSTEL_ID),</a:t>
            </a:r>
          </a:p>
          <a:p>
            <a:pPr lvl="1">
              <a:buNone/>
            </a:pPr>
            <a:r>
              <a:rPr lang="en-GB" sz="1600" dirty="0">
                <a:solidFill>
                  <a:schemeClr val="bg1"/>
                </a:solidFill>
                <a:latin typeface="Times New Roman" pitchFamily="18" charset="0"/>
                <a:cs typeface="Times New Roman" pitchFamily="18" charset="0"/>
              </a:rPr>
              <a:t>FOREIGN KEY (STUD_ID) REFERENCES STUDENT (STUD_ID)</a:t>
            </a:r>
          </a:p>
          <a:p>
            <a:pPr lvl="1">
              <a:buNone/>
            </a:pPr>
            <a:r>
              <a:rPr lang="en-GB" sz="1600" dirty="0">
                <a:solidFill>
                  <a:schemeClr val="bg1"/>
                </a:solidFill>
                <a:latin typeface="Times New Roman" pitchFamily="18" charset="0"/>
                <a:cs typeface="Times New Roman" pitchFamily="18" charset="0"/>
              </a:rPr>
              <a:t>);</a:t>
            </a:r>
          </a:p>
          <a:p>
            <a:pPr lvl="1">
              <a:buNone/>
            </a:pPr>
            <a:endParaRPr lang="en-US" dirty="0">
              <a:solidFill>
                <a:schemeClr val="bg1"/>
              </a:solidFill>
            </a:endParaRPr>
          </a:p>
        </p:txBody>
      </p:sp>
      <p:sp>
        <p:nvSpPr>
          <p:cNvPr id="3" name="Title 2"/>
          <p:cNvSpPr>
            <a:spLocks noGrp="1"/>
          </p:cNvSpPr>
          <p:nvPr>
            <p:ph type="title"/>
          </p:nvPr>
        </p:nvSpPr>
        <p:spPr/>
        <p:txBody>
          <a:bodyPr/>
          <a:lstStyle/>
          <a:p>
            <a:r>
              <a:rPr lang="en-GB" dirty="0">
                <a:solidFill>
                  <a:srgbClr val="0070C0"/>
                </a:solidFill>
              </a:rPr>
              <a:t>Creation Of Tables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a:solidFill>
                  <a:schemeClr val="bg1"/>
                </a:solidFill>
              </a:rPr>
              <a:t>Table Visitor</a:t>
            </a:r>
          </a:p>
          <a:p>
            <a:pPr lvl="1">
              <a:buNone/>
            </a:pPr>
            <a:r>
              <a:rPr lang="en-GB" sz="1600" dirty="0">
                <a:solidFill>
                  <a:schemeClr val="bg1"/>
                </a:solidFill>
                <a:latin typeface="Times New Roman" pitchFamily="18" charset="0"/>
                <a:cs typeface="Times New Roman" pitchFamily="18" charset="0"/>
              </a:rPr>
              <a:t>CREATE TABLE VISITOR(</a:t>
            </a:r>
          </a:p>
          <a:p>
            <a:pPr lvl="1">
              <a:buNone/>
            </a:pPr>
            <a:r>
              <a:rPr lang="en-GB" sz="1600" dirty="0">
                <a:solidFill>
                  <a:schemeClr val="bg1"/>
                </a:solidFill>
                <a:latin typeface="Times New Roman" pitchFamily="18" charset="0"/>
                <a:cs typeface="Times New Roman" pitchFamily="18" charset="0"/>
              </a:rPr>
              <a:t>VISITOR_ID NUMBER PRIMARY KEY NOT NULL,</a:t>
            </a:r>
          </a:p>
          <a:p>
            <a:pPr lvl="1">
              <a:buNone/>
            </a:pPr>
            <a:r>
              <a:rPr lang="en-GB" sz="1600" dirty="0">
                <a:solidFill>
                  <a:schemeClr val="bg1"/>
                </a:solidFill>
                <a:latin typeface="Times New Roman" pitchFamily="18" charset="0"/>
                <a:cs typeface="Times New Roman" pitchFamily="18" charset="0"/>
              </a:rPr>
              <a:t>VISITOR_NAME VARCHAR2(50) NOT NULL,</a:t>
            </a:r>
          </a:p>
          <a:p>
            <a:pPr lvl="1">
              <a:buNone/>
            </a:pPr>
            <a:r>
              <a:rPr lang="en-GB" sz="1600" dirty="0">
                <a:solidFill>
                  <a:schemeClr val="bg1"/>
                </a:solidFill>
                <a:latin typeface="Times New Roman" pitchFamily="18" charset="0"/>
                <a:cs typeface="Times New Roman" pitchFamily="18" charset="0"/>
              </a:rPr>
              <a:t>STUD_ID NUMBER,</a:t>
            </a:r>
          </a:p>
          <a:p>
            <a:pPr lvl="1">
              <a:buNone/>
            </a:pPr>
            <a:r>
              <a:rPr lang="en-GB" sz="1600" dirty="0">
                <a:solidFill>
                  <a:schemeClr val="bg1"/>
                </a:solidFill>
                <a:latin typeface="Times New Roman" pitchFamily="18" charset="0"/>
                <a:cs typeface="Times New Roman" pitchFamily="18" charset="0"/>
              </a:rPr>
              <a:t>VISITING_DATE DATE,</a:t>
            </a:r>
          </a:p>
          <a:p>
            <a:pPr lvl="1">
              <a:buNone/>
            </a:pPr>
            <a:r>
              <a:rPr lang="en-GB" sz="1600" dirty="0">
                <a:solidFill>
                  <a:schemeClr val="bg1"/>
                </a:solidFill>
                <a:latin typeface="Times New Roman" pitchFamily="18" charset="0"/>
                <a:cs typeface="Times New Roman" pitchFamily="18" charset="0"/>
              </a:rPr>
              <a:t>TIME_IN VARCHAR2(15),</a:t>
            </a:r>
          </a:p>
          <a:p>
            <a:pPr lvl="1">
              <a:buNone/>
            </a:pPr>
            <a:r>
              <a:rPr lang="en-GB" sz="1600" dirty="0">
                <a:solidFill>
                  <a:schemeClr val="bg1"/>
                </a:solidFill>
                <a:latin typeface="Times New Roman" pitchFamily="18" charset="0"/>
                <a:cs typeface="Times New Roman" pitchFamily="18" charset="0"/>
              </a:rPr>
              <a:t>TIME_OUT VARCHAR2(15),</a:t>
            </a:r>
          </a:p>
          <a:p>
            <a:pPr lvl="1">
              <a:buNone/>
            </a:pPr>
            <a:r>
              <a:rPr lang="en-GB" sz="1600" dirty="0">
                <a:solidFill>
                  <a:schemeClr val="bg1"/>
                </a:solidFill>
                <a:latin typeface="Times New Roman" pitchFamily="18" charset="0"/>
                <a:cs typeface="Times New Roman" pitchFamily="18" charset="0"/>
              </a:rPr>
              <a:t>FOREIGN KEY (STUD_ID) REFERENCES STUDENT(STUD_ID)</a:t>
            </a:r>
          </a:p>
          <a:p>
            <a:pPr lvl="1">
              <a:buNone/>
            </a:pPr>
            <a:r>
              <a:rPr lang="en-GB" sz="1600" dirty="0">
                <a:solidFill>
                  <a:schemeClr val="bg1"/>
                </a:solidFill>
                <a:latin typeface="Times New Roman" pitchFamily="18" charset="0"/>
                <a:cs typeface="Times New Roman" pitchFamily="18" charset="0"/>
              </a:rPr>
              <a:t>);</a:t>
            </a:r>
            <a:endParaRPr lang="en-US" sz="1600" dirty="0">
              <a:solidFill>
                <a:schemeClr val="bg1"/>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GB" dirty="0">
                <a:solidFill>
                  <a:srgbClr val="0070C0"/>
                </a:solidFill>
              </a:rPr>
              <a:t>Creation Of Tables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a:solidFill>
                  <a:schemeClr val="bg1"/>
                </a:solidFill>
              </a:rPr>
              <a:t>Table </a:t>
            </a:r>
            <a:r>
              <a:rPr lang="en-GB" b="1" dirty="0" err="1">
                <a:solidFill>
                  <a:schemeClr val="bg1"/>
                </a:solidFill>
              </a:rPr>
              <a:t>Student_log</a:t>
            </a:r>
            <a:endParaRPr lang="en-GB" b="1" dirty="0">
              <a:solidFill>
                <a:schemeClr val="bg1"/>
              </a:solidFill>
            </a:endParaRPr>
          </a:p>
          <a:p>
            <a:pPr lvl="1">
              <a:buNone/>
            </a:pPr>
            <a:r>
              <a:rPr lang="en-GB" sz="1600" dirty="0">
                <a:solidFill>
                  <a:schemeClr val="bg1"/>
                </a:solidFill>
                <a:latin typeface="Times New Roman" pitchFamily="18" charset="0"/>
                <a:cs typeface="Times New Roman" pitchFamily="18" charset="0"/>
              </a:rPr>
              <a:t>CREATE TABLE STUDENT_LOG(</a:t>
            </a:r>
          </a:p>
          <a:p>
            <a:pPr lvl="1">
              <a:buNone/>
            </a:pPr>
            <a:r>
              <a:rPr lang="en-GB" sz="1600" dirty="0">
                <a:solidFill>
                  <a:schemeClr val="bg1"/>
                </a:solidFill>
                <a:latin typeface="Times New Roman" pitchFamily="18" charset="0"/>
                <a:cs typeface="Times New Roman" pitchFamily="18" charset="0"/>
              </a:rPr>
              <a:t>STUD_ID NUMBER,</a:t>
            </a:r>
          </a:p>
          <a:p>
            <a:pPr lvl="1">
              <a:buNone/>
            </a:pPr>
            <a:r>
              <a:rPr lang="en-GB" sz="1600" dirty="0">
                <a:solidFill>
                  <a:schemeClr val="bg1"/>
                </a:solidFill>
                <a:latin typeface="Times New Roman" pitchFamily="18" charset="0"/>
                <a:cs typeface="Times New Roman" pitchFamily="18" charset="0"/>
              </a:rPr>
              <a:t>DATE_OF_DEP DATE,</a:t>
            </a:r>
          </a:p>
          <a:p>
            <a:pPr lvl="1">
              <a:buNone/>
            </a:pPr>
            <a:r>
              <a:rPr lang="en-GB" sz="1600" dirty="0">
                <a:solidFill>
                  <a:schemeClr val="bg1"/>
                </a:solidFill>
                <a:latin typeface="Times New Roman" pitchFamily="18" charset="0"/>
                <a:cs typeface="Times New Roman" pitchFamily="18" charset="0"/>
              </a:rPr>
              <a:t>DATE_OF_ARR DATE,</a:t>
            </a:r>
          </a:p>
          <a:p>
            <a:pPr lvl="1">
              <a:buNone/>
            </a:pPr>
            <a:r>
              <a:rPr lang="en-GB" sz="1600" dirty="0">
                <a:solidFill>
                  <a:schemeClr val="bg1"/>
                </a:solidFill>
                <a:latin typeface="Times New Roman" pitchFamily="18" charset="0"/>
                <a:cs typeface="Times New Roman" pitchFamily="18" charset="0"/>
              </a:rPr>
              <a:t>PLACE VARCHAR2(30),</a:t>
            </a:r>
          </a:p>
          <a:p>
            <a:pPr lvl="1">
              <a:buNone/>
            </a:pPr>
            <a:r>
              <a:rPr lang="en-GB" sz="1600" dirty="0">
                <a:solidFill>
                  <a:schemeClr val="bg1"/>
                </a:solidFill>
                <a:latin typeface="Times New Roman" pitchFamily="18" charset="0"/>
                <a:cs typeface="Times New Roman" pitchFamily="18" charset="0"/>
              </a:rPr>
              <a:t>PURPOSE_OF_VISIT VARCHAR2(30),</a:t>
            </a:r>
          </a:p>
          <a:p>
            <a:pPr lvl="1">
              <a:buNone/>
            </a:pPr>
            <a:r>
              <a:rPr lang="en-GB" sz="1600" dirty="0">
                <a:solidFill>
                  <a:schemeClr val="bg1"/>
                </a:solidFill>
                <a:latin typeface="Times New Roman" pitchFamily="18" charset="0"/>
                <a:cs typeface="Times New Roman" pitchFamily="18" charset="0"/>
              </a:rPr>
              <a:t>PRIMARY KEY(STUD_ID, DATE_OF_DEP),</a:t>
            </a:r>
          </a:p>
          <a:p>
            <a:pPr lvl="1">
              <a:buNone/>
            </a:pPr>
            <a:r>
              <a:rPr lang="en-GB" sz="1600" dirty="0">
                <a:solidFill>
                  <a:schemeClr val="bg1"/>
                </a:solidFill>
                <a:latin typeface="Times New Roman" pitchFamily="18" charset="0"/>
                <a:cs typeface="Times New Roman" pitchFamily="18" charset="0"/>
              </a:rPr>
              <a:t>FOREIGN KEY (STUD_ID) REFERENCES STUDENT(STUD_ID)</a:t>
            </a:r>
          </a:p>
          <a:p>
            <a:pPr lvl="1">
              <a:buNone/>
            </a:pPr>
            <a:r>
              <a:rPr lang="en-GB" sz="1600" dirty="0">
                <a:solidFill>
                  <a:schemeClr val="bg1"/>
                </a:solidFill>
                <a:latin typeface="Times New Roman" pitchFamily="18" charset="0"/>
                <a:cs typeface="Times New Roman" pitchFamily="18" charset="0"/>
              </a:rPr>
              <a:t>);</a:t>
            </a:r>
          </a:p>
          <a:p>
            <a:pPr lvl="1">
              <a:buNone/>
            </a:pPr>
            <a:endParaRPr lang="en-US" b="1" dirty="0">
              <a:solidFill>
                <a:schemeClr val="bg1"/>
              </a:solidFill>
            </a:endParaRPr>
          </a:p>
        </p:txBody>
      </p:sp>
      <p:sp>
        <p:nvSpPr>
          <p:cNvPr id="3" name="Title 2"/>
          <p:cNvSpPr>
            <a:spLocks noGrp="1"/>
          </p:cNvSpPr>
          <p:nvPr>
            <p:ph type="title"/>
          </p:nvPr>
        </p:nvSpPr>
        <p:spPr/>
        <p:txBody>
          <a:bodyPr/>
          <a:lstStyle/>
          <a:p>
            <a:r>
              <a:rPr lang="en-GB" dirty="0">
                <a:solidFill>
                  <a:srgbClr val="0070C0"/>
                </a:solidFill>
              </a:rPr>
              <a:t>Creation Of Tables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dirty="0"/>
              <a:t>   </a:t>
            </a:r>
          </a:p>
          <a:p>
            <a:pPr>
              <a:buNone/>
            </a:pPr>
            <a:r>
              <a:rPr lang="en-GB" sz="2400" dirty="0">
                <a:solidFill>
                  <a:schemeClr val="bg1"/>
                </a:solidFill>
              </a:rPr>
              <a:t>    Hostel management is a complex and time-consuming process that involves several tasks such as room allocation, student records management, maintenance, and billing. The manual management of these tasks is often inefficient, leading to errors and delays in the management process.</a:t>
            </a:r>
            <a:endParaRPr lang="en-US" sz="2400" dirty="0">
              <a:solidFill>
                <a:schemeClr val="bg1"/>
              </a:solidFill>
            </a:endParaRPr>
          </a:p>
          <a:p>
            <a:endParaRPr lang="en-GB" dirty="0">
              <a:solidFill>
                <a:schemeClr val="bg1"/>
              </a:solidFill>
            </a:endParaRPr>
          </a:p>
          <a:p>
            <a:pPr>
              <a:buNone/>
            </a:pPr>
            <a:r>
              <a:rPr lang="en-GB" dirty="0">
                <a:solidFill>
                  <a:schemeClr val="bg1"/>
                </a:solidFill>
              </a:rPr>
              <a:t>	problems that the Hostel Management System aims to address are </a:t>
            </a:r>
          </a:p>
        </p:txBody>
      </p:sp>
      <p:sp>
        <p:nvSpPr>
          <p:cNvPr id="3" name="Title 2"/>
          <p:cNvSpPr>
            <a:spLocks noGrp="1"/>
          </p:cNvSpPr>
          <p:nvPr>
            <p:ph type="title"/>
          </p:nvPr>
        </p:nvSpPr>
        <p:spPr/>
        <p:txBody>
          <a:bodyPr>
            <a:normAutofit/>
          </a:bodyPr>
          <a:lstStyle/>
          <a:p>
            <a:r>
              <a:rPr lang="en-GB" sz="4800" dirty="0">
                <a:solidFill>
                  <a:srgbClr val="0070C0"/>
                </a:solidFill>
              </a:rPr>
              <a:t>Problem Definition</a:t>
            </a:r>
            <a:endParaRPr lang="en-US" sz="4800"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Font typeface="Wingdings" pitchFamily="2" charset="2"/>
              <a:buChar char="q"/>
            </a:pPr>
            <a:r>
              <a:rPr lang="en-GB" b="1" dirty="0">
                <a:solidFill>
                  <a:schemeClr val="bg1"/>
                </a:solidFill>
              </a:rPr>
              <a:t>Separate System for Booking and Management </a:t>
            </a:r>
          </a:p>
          <a:p>
            <a:pPr marL="514350" indent="-514350">
              <a:buFont typeface="+mj-lt"/>
              <a:buAutoNum type="arabicPeriod"/>
            </a:pPr>
            <a:endParaRPr lang="en-GB" dirty="0">
              <a:solidFill>
                <a:schemeClr val="bg1"/>
              </a:solidFill>
            </a:endParaRPr>
          </a:p>
          <a:p>
            <a:pPr marL="880110" lvl="1" indent="-514350">
              <a:buFont typeface="Wingdings" pitchFamily="2" charset="2"/>
              <a:buChar char="§"/>
            </a:pPr>
            <a:r>
              <a:rPr lang="en-GB" sz="2000" dirty="0">
                <a:solidFill>
                  <a:schemeClr val="bg1"/>
                </a:solidFill>
              </a:rPr>
              <a:t>The current system for booking rooms and managing hostel operations are separate, leading to inefficiencies and difficulties in coordinating tasks.</a:t>
            </a:r>
          </a:p>
          <a:p>
            <a:pPr marL="880110" lvl="1" indent="-514350">
              <a:buFont typeface="+mj-lt"/>
              <a:buAutoNum type="arabicPeriod"/>
            </a:pPr>
            <a:endParaRPr lang="en-GB" sz="2000" dirty="0">
              <a:solidFill>
                <a:schemeClr val="bg1"/>
              </a:solidFill>
            </a:endParaRPr>
          </a:p>
          <a:p>
            <a:pPr marL="880110" lvl="1" indent="-514350">
              <a:buFont typeface="Wingdings" pitchFamily="2" charset="2"/>
              <a:buChar char="§"/>
            </a:pPr>
            <a:r>
              <a:rPr lang="en-GB" sz="2000" dirty="0">
                <a:solidFill>
                  <a:schemeClr val="bg1"/>
                </a:solidFill>
              </a:rPr>
              <a:t>The lack of integration between booking and management systems makes it challenging to manage reservations, billing, and other tasks effectively.</a:t>
            </a:r>
            <a:endParaRPr lang="en-US" sz="2000" dirty="0">
              <a:solidFill>
                <a:schemeClr val="bg1"/>
              </a:solidFill>
            </a:endParaRPr>
          </a:p>
          <a:p>
            <a:pPr marL="880110" lvl="1" indent="-514350">
              <a:buFont typeface="+mj-lt"/>
              <a:buAutoNum type="arabicPeriod"/>
            </a:pPr>
            <a:endParaRPr lang="en-GB" sz="2000" dirty="0">
              <a:solidFill>
                <a:schemeClr val="bg1"/>
              </a:solidFill>
            </a:endParaRPr>
          </a:p>
        </p:txBody>
      </p:sp>
      <p:sp>
        <p:nvSpPr>
          <p:cNvPr id="3" name="Title 2"/>
          <p:cNvSpPr>
            <a:spLocks noGrp="1"/>
          </p:cNvSpPr>
          <p:nvPr>
            <p:ph type="title"/>
          </p:nvPr>
        </p:nvSpPr>
        <p:spPr/>
        <p:txBody>
          <a:bodyPr/>
          <a:lstStyle/>
          <a:p>
            <a:r>
              <a:rPr lang="en-GB" sz="4400" dirty="0">
                <a:solidFill>
                  <a:srgbClr val="0070C0"/>
                </a:solidFill>
              </a:rPr>
              <a:t>Problem Definition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Font typeface="Wingdings" pitchFamily="2" charset="2"/>
              <a:buChar char="q"/>
            </a:pPr>
            <a:r>
              <a:rPr lang="en-GB" b="1" dirty="0">
                <a:solidFill>
                  <a:schemeClr val="bg1"/>
                </a:solidFill>
              </a:rPr>
              <a:t>No Separate Page for issues </a:t>
            </a:r>
          </a:p>
          <a:p>
            <a:pPr marL="514350" indent="-514350">
              <a:buNone/>
            </a:pPr>
            <a:endParaRPr lang="en-GB" b="1" dirty="0">
              <a:solidFill>
                <a:schemeClr val="bg1"/>
              </a:solidFill>
            </a:endParaRPr>
          </a:p>
          <a:p>
            <a:pPr marL="880110" lvl="1" indent="-514350">
              <a:buFont typeface="Wingdings" pitchFamily="2" charset="2"/>
              <a:buChar char="§"/>
            </a:pPr>
            <a:r>
              <a:rPr lang="en-GB" dirty="0">
                <a:solidFill>
                  <a:schemeClr val="bg1"/>
                </a:solidFill>
              </a:rPr>
              <a:t>The current system lacks a portal for reporting and tracking issues such as maintenance requests or complaints.</a:t>
            </a:r>
          </a:p>
          <a:p>
            <a:pPr marL="880110" lvl="1" indent="-514350">
              <a:buNone/>
            </a:pPr>
            <a:endParaRPr lang="en-US" dirty="0">
              <a:solidFill>
                <a:schemeClr val="bg1"/>
              </a:solidFill>
            </a:endParaRPr>
          </a:p>
          <a:p>
            <a:pPr marL="880110" lvl="1" indent="-514350">
              <a:buFont typeface="Wingdings" pitchFamily="2" charset="2"/>
              <a:buChar char="§"/>
            </a:pPr>
            <a:r>
              <a:rPr lang="en-GB" dirty="0">
                <a:solidFill>
                  <a:schemeClr val="bg1"/>
                </a:solidFill>
              </a:rPr>
              <a:t>The lack of a centralized system for managing issues can result in delays in addressing issues and can lead to dissatisfaction among residents.</a:t>
            </a:r>
            <a:endParaRPr lang="en-US" dirty="0">
              <a:solidFill>
                <a:schemeClr val="bg1"/>
              </a:solidFill>
            </a:endParaRPr>
          </a:p>
          <a:p>
            <a:pPr marL="880110" lvl="1" indent="-514350">
              <a:buFont typeface="+mj-lt"/>
              <a:buAutoNum type="arabicPeriod"/>
            </a:pPr>
            <a:endParaRPr lang="en-US" dirty="0">
              <a:solidFill>
                <a:schemeClr val="bg1"/>
              </a:solidFill>
            </a:endParaRPr>
          </a:p>
        </p:txBody>
      </p:sp>
      <p:sp>
        <p:nvSpPr>
          <p:cNvPr id="3" name="Title 2"/>
          <p:cNvSpPr>
            <a:spLocks noGrp="1"/>
          </p:cNvSpPr>
          <p:nvPr>
            <p:ph type="title"/>
          </p:nvPr>
        </p:nvSpPr>
        <p:spPr/>
        <p:txBody>
          <a:bodyPr/>
          <a:lstStyle/>
          <a:p>
            <a:r>
              <a:rPr lang="en-GB" sz="4000" dirty="0">
                <a:solidFill>
                  <a:srgbClr val="0070C0"/>
                </a:solidFill>
              </a:rPr>
              <a:t>Problem Definition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q"/>
            </a:pPr>
            <a:r>
              <a:rPr lang="en-GB" b="1" dirty="0">
                <a:solidFill>
                  <a:schemeClr val="bg1"/>
                </a:solidFill>
              </a:rPr>
              <a:t>  </a:t>
            </a:r>
            <a:r>
              <a:rPr lang="en-GB" b="1" dirty="0" err="1">
                <a:solidFill>
                  <a:schemeClr val="bg1"/>
                </a:solidFill>
              </a:rPr>
              <a:t>Inefficent</a:t>
            </a:r>
            <a:r>
              <a:rPr lang="en-GB" b="1" dirty="0">
                <a:solidFill>
                  <a:schemeClr val="bg1"/>
                </a:solidFill>
              </a:rPr>
              <a:t> Billing Process </a:t>
            </a:r>
          </a:p>
          <a:p>
            <a:pPr>
              <a:buNone/>
            </a:pPr>
            <a:endParaRPr lang="en-GB" b="1" dirty="0">
              <a:solidFill>
                <a:schemeClr val="bg1"/>
              </a:solidFill>
            </a:endParaRPr>
          </a:p>
          <a:p>
            <a:pPr lvl="1">
              <a:buFont typeface="Wingdings" pitchFamily="2" charset="2"/>
              <a:buChar char="§"/>
            </a:pPr>
            <a:r>
              <a:rPr lang="en-GB" dirty="0">
                <a:solidFill>
                  <a:schemeClr val="bg1"/>
                </a:solidFill>
              </a:rPr>
              <a:t>The manual billing process is often prone to errors and can result in delays in the payment process.</a:t>
            </a:r>
          </a:p>
          <a:p>
            <a:pPr lvl="1">
              <a:buFont typeface="Wingdings" pitchFamily="2" charset="2"/>
              <a:buChar char="q"/>
            </a:pPr>
            <a:endParaRPr lang="en-US" dirty="0">
              <a:solidFill>
                <a:schemeClr val="bg1"/>
              </a:solidFill>
            </a:endParaRPr>
          </a:p>
          <a:p>
            <a:pPr lvl="1">
              <a:buFont typeface="Wingdings" pitchFamily="2" charset="2"/>
              <a:buChar char="§"/>
            </a:pPr>
            <a:r>
              <a:rPr lang="en-GB" dirty="0">
                <a:solidFill>
                  <a:schemeClr val="bg1"/>
                </a:solidFill>
              </a:rPr>
              <a:t>The lack of a centralized system makes it difficult to manage and track billing information, which can lead to inaccuracies and confusion.</a:t>
            </a:r>
            <a:endParaRPr lang="en-US" dirty="0">
              <a:solidFill>
                <a:schemeClr val="bg1"/>
              </a:solidFill>
            </a:endParaRPr>
          </a:p>
          <a:p>
            <a:pPr lvl="1">
              <a:buFont typeface="Wingdings" pitchFamily="2" charset="2"/>
              <a:buChar char="q"/>
            </a:pPr>
            <a:endParaRPr lang="en-US" dirty="0">
              <a:solidFill>
                <a:schemeClr val="bg1"/>
              </a:solidFill>
            </a:endParaRPr>
          </a:p>
        </p:txBody>
      </p:sp>
      <p:sp>
        <p:nvSpPr>
          <p:cNvPr id="3" name="Title 2"/>
          <p:cNvSpPr>
            <a:spLocks noGrp="1"/>
          </p:cNvSpPr>
          <p:nvPr>
            <p:ph type="title"/>
          </p:nvPr>
        </p:nvSpPr>
        <p:spPr/>
        <p:txBody>
          <a:bodyPr/>
          <a:lstStyle/>
          <a:p>
            <a:r>
              <a:rPr lang="en-GB" sz="4400" dirty="0">
                <a:solidFill>
                  <a:srgbClr val="0070C0"/>
                </a:solidFill>
              </a:rPr>
              <a:t>Problem Definition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q"/>
            </a:pPr>
            <a:r>
              <a:rPr lang="en-GB" b="1" dirty="0">
                <a:solidFill>
                  <a:schemeClr val="bg1"/>
                </a:solidFill>
              </a:rPr>
              <a:t> System for reallocation of rooms</a:t>
            </a:r>
          </a:p>
          <a:p>
            <a:pPr>
              <a:buNone/>
            </a:pPr>
            <a:endParaRPr lang="en-GB" b="1" dirty="0">
              <a:solidFill>
                <a:schemeClr val="bg1"/>
              </a:solidFill>
            </a:endParaRPr>
          </a:p>
          <a:p>
            <a:pPr lvl="1">
              <a:buFont typeface="Wingdings" pitchFamily="2" charset="2"/>
              <a:buChar char="§"/>
            </a:pPr>
            <a:r>
              <a:rPr lang="en-GB" dirty="0">
                <a:solidFill>
                  <a:schemeClr val="bg1"/>
                </a:solidFill>
              </a:rPr>
              <a:t>The current system lacks an efficient method for re-allocating rooms when necessary, such as when a resident leaves or when changes need to be made to room assignments.</a:t>
            </a:r>
          </a:p>
          <a:p>
            <a:pPr lvl="1">
              <a:buNone/>
            </a:pPr>
            <a:endParaRPr lang="en-GB" dirty="0">
              <a:solidFill>
                <a:schemeClr val="bg1"/>
              </a:solidFill>
            </a:endParaRPr>
          </a:p>
          <a:p>
            <a:pPr lvl="1">
              <a:buFont typeface="Wingdings" pitchFamily="2" charset="2"/>
              <a:buChar char="§"/>
            </a:pPr>
            <a:r>
              <a:rPr lang="en-GB" dirty="0">
                <a:solidFill>
                  <a:schemeClr val="bg1"/>
                </a:solidFill>
              </a:rPr>
              <a:t>The lack of a centralized system for room re-allocation can result in delays and confusion among residents and staff.</a:t>
            </a:r>
            <a:endParaRPr lang="en-US" dirty="0">
              <a:solidFill>
                <a:schemeClr val="bg1"/>
              </a:solidFill>
            </a:endParaRPr>
          </a:p>
          <a:p>
            <a:pPr lvl="1">
              <a:buFont typeface="Wingdings" pitchFamily="2" charset="2"/>
              <a:buChar char="§"/>
            </a:pPr>
            <a:endParaRPr lang="en-US" b="1" dirty="0">
              <a:solidFill>
                <a:schemeClr val="bg1"/>
              </a:solidFill>
            </a:endParaRPr>
          </a:p>
        </p:txBody>
      </p:sp>
      <p:sp>
        <p:nvSpPr>
          <p:cNvPr id="3" name="Title 2"/>
          <p:cNvSpPr>
            <a:spLocks noGrp="1"/>
          </p:cNvSpPr>
          <p:nvPr>
            <p:ph type="title"/>
          </p:nvPr>
        </p:nvSpPr>
        <p:spPr/>
        <p:txBody>
          <a:bodyPr/>
          <a:lstStyle/>
          <a:p>
            <a:r>
              <a:rPr lang="en-GB" sz="4400" dirty="0">
                <a:solidFill>
                  <a:srgbClr val="0070C0"/>
                </a:solidFill>
              </a:rPr>
              <a:t>Problem Definition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q"/>
            </a:pPr>
            <a:r>
              <a:rPr lang="en-GB" b="1" dirty="0">
                <a:solidFill>
                  <a:schemeClr val="bg1"/>
                </a:solidFill>
              </a:rPr>
              <a:t> Separate page for mess information</a:t>
            </a:r>
          </a:p>
          <a:p>
            <a:pPr>
              <a:buNone/>
            </a:pPr>
            <a:endParaRPr lang="en-GB" b="1" dirty="0">
              <a:solidFill>
                <a:schemeClr val="bg1"/>
              </a:solidFill>
            </a:endParaRPr>
          </a:p>
          <a:p>
            <a:pPr lvl="1">
              <a:buFont typeface="Wingdings" pitchFamily="2" charset="2"/>
              <a:buChar char="§"/>
            </a:pPr>
            <a:r>
              <a:rPr lang="en-GB" dirty="0">
                <a:solidFill>
                  <a:schemeClr val="bg1"/>
                </a:solidFill>
              </a:rPr>
              <a:t>The current system lacks a portal for managing and sharing mess-related information such as menus, schedules, and feedback.</a:t>
            </a:r>
          </a:p>
          <a:p>
            <a:pPr lvl="1">
              <a:buNone/>
            </a:pPr>
            <a:endParaRPr lang="en-US" dirty="0">
              <a:solidFill>
                <a:schemeClr val="bg1"/>
              </a:solidFill>
            </a:endParaRPr>
          </a:p>
          <a:p>
            <a:pPr lvl="1">
              <a:buFont typeface="Wingdings" pitchFamily="2" charset="2"/>
              <a:buChar char="§"/>
            </a:pPr>
            <a:r>
              <a:rPr lang="en-GB" dirty="0">
                <a:solidFill>
                  <a:schemeClr val="bg1"/>
                </a:solidFill>
              </a:rPr>
              <a:t>The lack of a centralized system for mess information can lead to confusion among residents and staff and can result in inefficiencies in managing the mess.</a:t>
            </a:r>
            <a:endParaRPr lang="en-US" dirty="0">
              <a:solidFill>
                <a:schemeClr val="bg1"/>
              </a:solidFill>
            </a:endParaRPr>
          </a:p>
          <a:p>
            <a:pPr lvl="1">
              <a:buFont typeface="Wingdings" pitchFamily="2" charset="2"/>
              <a:buChar char="q"/>
            </a:pPr>
            <a:endParaRPr lang="en-US" dirty="0">
              <a:solidFill>
                <a:schemeClr val="bg1"/>
              </a:solidFill>
            </a:endParaRPr>
          </a:p>
        </p:txBody>
      </p:sp>
      <p:sp>
        <p:nvSpPr>
          <p:cNvPr id="3" name="Title 2"/>
          <p:cNvSpPr>
            <a:spLocks noGrp="1"/>
          </p:cNvSpPr>
          <p:nvPr>
            <p:ph type="title"/>
          </p:nvPr>
        </p:nvSpPr>
        <p:spPr/>
        <p:txBody>
          <a:bodyPr/>
          <a:lstStyle/>
          <a:p>
            <a:r>
              <a:rPr lang="en-GB" sz="4400" dirty="0">
                <a:solidFill>
                  <a:srgbClr val="0070C0"/>
                </a:solidFill>
              </a:rPr>
              <a:t>Problem Definition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q"/>
            </a:pPr>
            <a:r>
              <a:rPr lang="en-GB" b="1" dirty="0">
                <a:solidFill>
                  <a:schemeClr val="bg1"/>
                </a:solidFill>
              </a:rPr>
              <a:t> Separate page for laundry information</a:t>
            </a:r>
          </a:p>
          <a:p>
            <a:pPr>
              <a:buNone/>
            </a:pPr>
            <a:endParaRPr lang="en-GB" b="1" dirty="0">
              <a:solidFill>
                <a:schemeClr val="bg1"/>
              </a:solidFill>
            </a:endParaRPr>
          </a:p>
          <a:p>
            <a:pPr lvl="1">
              <a:buFont typeface="Wingdings" pitchFamily="2" charset="2"/>
              <a:buChar char="§"/>
            </a:pPr>
            <a:r>
              <a:rPr lang="en-GB" dirty="0">
                <a:solidFill>
                  <a:schemeClr val="bg1"/>
                </a:solidFill>
              </a:rPr>
              <a:t>The current system lacks a dedicated page for managing and sharing laundry-related information such as schedules, fees, and feedback.</a:t>
            </a:r>
          </a:p>
          <a:p>
            <a:pPr lvl="1">
              <a:buNone/>
            </a:pPr>
            <a:endParaRPr lang="en-US" dirty="0">
              <a:solidFill>
                <a:schemeClr val="bg1"/>
              </a:solidFill>
            </a:endParaRPr>
          </a:p>
          <a:p>
            <a:pPr lvl="1">
              <a:buFont typeface="Wingdings" pitchFamily="2" charset="2"/>
              <a:buChar char="§"/>
            </a:pPr>
            <a:r>
              <a:rPr lang="en-GB" b="1" dirty="0">
                <a:solidFill>
                  <a:schemeClr val="bg1"/>
                </a:solidFill>
              </a:rPr>
              <a:t> </a:t>
            </a:r>
            <a:r>
              <a:rPr lang="en-GB" dirty="0">
                <a:solidFill>
                  <a:schemeClr val="bg1"/>
                </a:solidFill>
              </a:rPr>
              <a:t>The lack of a centralized system for laundry information can lead to confusion among residents and staff and can result in inefficiencies in managing the laundry facilities.</a:t>
            </a:r>
            <a:endParaRPr lang="en-US" dirty="0">
              <a:solidFill>
                <a:schemeClr val="bg1"/>
              </a:solidFill>
            </a:endParaRPr>
          </a:p>
          <a:p>
            <a:pPr lvl="1">
              <a:buFont typeface="Wingdings" pitchFamily="2" charset="2"/>
              <a:buChar char="q"/>
            </a:pPr>
            <a:endParaRPr lang="en-US" dirty="0">
              <a:solidFill>
                <a:schemeClr val="bg1"/>
              </a:solidFill>
            </a:endParaRPr>
          </a:p>
        </p:txBody>
      </p:sp>
      <p:sp>
        <p:nvSpPr>
          <p:cNvPr id="3" name="Title 2"/>
          <p:cNvSpPr>
            <a:spLocks noGrp="1"/>
          </p:cNvSpPr>
          <p:nvPr>
            <p:ph type="title"/>
          </p:nvPr>
        </p:nvSpPr>
        <p:spPr/>
        <p:txBody>
          <a:bodyPr/>
          <a:lstStyle/>
          <a:p>
            <a:r>
              <a:rPr lang="en-GB" sz="4400" dirty="0">
                <a:solidFill>
                  <a:srgbClr val="0070C0"/>
                </a:solidFill>
              </a:rPr>
              <a:t>Problem Definition</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57</TotalTime>
  <Words>1291</Words>
  <Application>Microsoft Office PowerPoint</Application>
  <PresentationFormat>On-screen Show (4:3)</PresentationFormat>
  <Paragraphs>194</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Paper</vt:lpstr>
      <vt:lpstr>HOSTEL MANAGEMENT SYSTEM</vt:lpstr>
      <vt:lpstr>Introduction</vt:lpstr>
      <vt:lpstr>Problem Definition</vt:lpstr>
      <vt:lpstr>Problem Definition</vt:lpstr>
      <vt:lpstr>Problem Definition</vt:lpstr>
      <vt:lpstr>Problem Definition</vt:lpstr>
      <vt:lpstr>Problem Definition</vt:lpstr>
      <vt:lpstr>Problem Definition</vt:lpstr>
      <vt:lpstr>Problem Definition</vt:lpstr>
      <vt:lpstr>Objective</vt:lpstr>
      <vt:lpstr>Objective</vt:lpstr>
      <vt:lpstr>ARCHITECTURE DIAGRAM</vt:lpstr>
      <vt:lpstr>Creation Of Tables</vt:lpstr>
      <vt:lpstr>Creation Of Tables</vt:lpstr>
      <vt:lpstr>Creation Of Tables</vt:lpstr>
      <vt:lpstr>Creation Of Tables</vt:lpstr>
      <vt:lpstr>Creation Of Tables</vt:lpstr>
      <vt:lpstr>Creation Of Tables</vt:lpstr>
      <vt:lpstr>Creation Of Tables</vt:lpstr>
      <vt:lpstr>Creation Of Tables</vt:lpstr>
      <vt:lpstr>Creation Of Tables</vt:lpstr>
      <vt:lpstr>Creation Of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HOSTEL MANAGEMENT SYSTEM</dc:title>
  <dc:creator>Animesh Barve</dc:creator>
  <cp:lastModifiedBy>Animesh Barve</cp:lastModifiedBy>
  <cp:revision>11</cp:revision>
  <dcterms:created xsi:type="dcterms:W3CDTF">2023-04-06T04:01:36Z</dcterms:created>
  <dcterms:modified xsi:type="dcterms:W3CDTF">2023-04-24T08:51:01Z</dcterms:modified>
</cp:coreProperties>
</file>