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84" r:id="rId11"/>
    <p:sldId id="28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64" r:id="rId30"/>
    <p:sldId id="265" r:id="rId31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8F110-1E82-4C0E-AB5B-7F802444294F}" type="datetimeFigureOut">
              <a:rPr lang="en-IN" smtClean="0"/>
              <a:pPr/>
              <a:t>11-03-2025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EEBC2-7817-4070-B5D4-385AFD53D5E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716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EBC2-7817-4070-B5D4-385AFD53D5E3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7916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Net Spam: a Network-based Spam Detection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1FDAF-A37E-4071-A7D2-5D68B81647CA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F379-C28D-498C-987E-3E8B47B7884B}" type="datetimeFigureOut">
              <a:rPr lang="en-US" smtClean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2061-B171-4BFE-9F85-21FB65657BC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F379-C28D-498C-987E-3E8B47B7884B}" type="datetimeFigureOut">
              <a:rPr lang="en-US" smtClean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2061-B171-4BFE-9F85-21FB65657B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F379-C28D-498C-987E-3E8B47B7884B}" type="datetimeFigureOut">
              <a:rPr lang="en-US" smtClean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2061-B171-4BFE-9F85-21FB65657B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F379-C28D-498C-987E-3E8B47B7884B}" type="datetimeFigureOut">
              <a:rPr lang="en-US" smtClean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2061-B171-4BFE-9F85-21FB65657B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F379-C28D-498C-987E-3E8B47B7884B}" type="datetimeFigureOut">
              <a:rPr lang="en-US" smtClean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2061-B171-4BFE-9F85-21FB65657BC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F379-C28D-498C-987E-3E8B47B7884B}" type="datetimeFigureOut">
              <a:rPr lang="en-US" smtClean="0"/>
              <a:pPr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2061-B171-4BFE-9F85-21FB65657B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F379-C28D-498C-987E-3E8B47B7884B}" type="datetimeFigureOut">
              <a:rPr lang="en-US" smtClean="0"/>
              <a:pPr/>
              <a:t>3/11/2025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2061-B171-4BFE-9F85-21FB65657B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F379-C28D-498C-987E-3E8B47B7884B}" type="datetimeFigureOut">
              <a:rPr lang="en-US" smtClean="0"/>
              <a:pPr/>
              <a:t>3/11/2025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2061-B171-4BFE-9F85-21FB65657B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F379-C28D-498C-987E-3E8B47B7884B}" type="datetimeFigureOut">
              <a:rPr lang="en-US" smtClean="0"/>
              <a:pPr/>
              <a:t>3/11/2025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2061-B171-4BFE-9F85-21FB65657B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A7CF379-C28D-498C-987E-3E8B47B7884B}" type="datetimeFigureOut">
              <a:rPr lang="en-US" smtClean="0"/>
              <a:pPr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C92061-B171-4BFE-9F85-21FB65657B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F379-C28D-498C-987E-3E8B47B7884B}" type="datetimeFigureOut">
              <a:rPr lang="en-US" smtClean="0"/>
              <a:pPr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2061-B171-4BFE-9F85-21FB65657B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7CF379-C28D-498C-987E-3E8B47B7884B}" type="datetimeFigureOut">
              <a:rPr lang="en-US" smtClean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0C92061-B171-4BFE-9F85-21FB65657BC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2"/>
          <p:cNvSpPr txBox="1">
            <a:spLocks noChangeArrowheads="1"/>
          </p:cNvSpPr>
          <p:nvPr/>
        </p:nvSpPr>
        <p:spPr>
          <a:xfrm>
            <a:off x="113056" y="4613562"/>
            <a:ext cx="3877053" cy="1716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en-US" sz="2000" dirty="0"/>
              <a:t>	</a:t>
            </a:r>
            <a:r>
              <a:rPr lang="en-US" altLang="en-US" sz="2000" b="1" u="sng" dirty="0"/>
              <a:t>Guide</a:t>
            </a:r>
            <a:r>
              <a:rPr lang="en-US" altLang="en-US" sz="2400" b="1" dirty="0"/>
              <a:t> </a:t>
            </a:r>
            <a:r>
              <a:rPr lang="en-US" altLang="en-US" sz="2000" b="1" dirty="0"/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b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Mr.T.Kattaiah ,</a:t>
            </a:r>
            <a:endParaRPr lang="en-US" altLang="en-US" sz="1400" b="1" baseline="-250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b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Associate Professor 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b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Department of CSE 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b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Sree Rama Engineering College</a:t>
            </a:r>
            <a:r>
              <a:rPr lang="en-US" altLang="en-US" sz="18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en-US" sz="1800" dirty="0"/>
          </a:p>
        </p:txBody>
      </p:sp>
      <p:sp>
        <p:nvSpPr>
          <p:cNvPr id="5" name="Content Placeholder 13"/>
          <p:cNvSpPr txBox="1">
            <a:spLocks noChangeArrowheads="1"/>
          </p:cNvSpPr>
          <p:nvPr/>
        </p:nvSpPr>
        <p:spPr bwMode="auto">
          <a:xfrm>
            <a:off x="6632433" y="4102924"/>
            <a:ext cx="5020734" cy="21275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1800" dirty="0"/>
              <a:t>                    </a:t>
            </a:r>
            <a:r>
              <a:rPr lang="en-US" altLang="zh-CN" sz="1800" b="1" dirty="0"/>
              <a:t>Presented By: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dirty="0">
                <a:sym typeface="Times New Roman" panose="02020603050405020304" pitchFamily="18" charset="0"/>
              </a:rPr>
              <a:t>Name		              Roll No.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 dirty="0">
                <a:sym typeface="Times New Roman" panose="02020603050405020304" pitchFamily="18" charset="0"/>
              </a:rPr>
              <a:t>T.Lakshmi                                         214C1A05H1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 dirty="0">
                <a:sym typeface="Times New Roman" panose="02020603050405020304" pitchFamily="18" charset="0"/>
              </a:rPr>
              <a:t>P.Suresh		             214C1A05E2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 dirty="0">
                <a:sym typeface="Times New Roman" panose="02020603050405020304" pitchFamily="18" charset="0"/>
              </a:rPr>
              <a:t>RS.Sai suvarna            	             214C1A05E4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C0C0C"/>
                </a:solidFill>
                <a:sym typeface="Times New Roman" panose="02020603050405020304" pitchFamily="18" charset="0"/>
              </a:rPr>
              <a:t>J.Jaya Chandra                                 224C5A0506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C0C0C"/>
                </a:solidFill>
                <a:sym typeface="Times New Roman" panose="02020603050405020304" pitchFamily="18" charset="0"/>
              </a:rPr>
              <a:t>M.Om sree     	             204C1A05A0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1600" dirty="0">
              <a:solidFill>
                <a:srgbClr val="0C0C0C"/>
              </a:solidFill>
              <a:sym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4" y="2256904"/>
            <a:ext cx="5263342" cy="381774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F30A-C96E-4429-AE93-A14A3352C36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680307" y="35629"/>
            <a:ext cx="959061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indent="400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571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ugustus" pitchFamily="2" charset="0"/>
              </a:rPr>
              <a:t>SREE RAMA ENGINEERING COLLEGE</a:t>
            </a:r>
          </a:p>
          <a:p>
            <a:pPr marL="0" marR="0" lvl="0" indent="571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Augustus" pitchFamily="2" charset="0"/>
              </a:rPr>
              <a:t>(AUTONOMOUS)</a:t>
            </a:r>
          </a:p>
          <a:p>
            <a:pPr indent="57150" algn="ctr" defTabSz="914400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Accredited by NAAC with </a:t>
            </a:r>
            <a:r>
              <a:rPr lang="en-US" sz="1600" dirty="0">
                <a:solidFill>
                  <a:srgbClr val="FF0000"/>
                </a:solidFill>
              </a:rPr>
              <a:t>‘A’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Grade 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marL="0" marR="0" lvl="0" indent="4000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(Approved by AICTE, New Delhi - Affiliated to JNTUA, Ananthapuramu)</a:t>
            </a: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0" marR="0" lvl="0" indent="4000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An ISO 9001:2015 &amp; ISO 14001:2015 certified Institution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0" marR="0" lvl="0" indent="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9330" y="1757310"/>
            <a:ext cx="10988585" cy="32316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endParaRPr 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algn="ctr"/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Department of Computer Science and Engineering</a:t>
            </a:r>
          </a:p>
          <a:p>
            <a:pPr algn="ctr"/>
            <a:r>
              <a:rPr lang="en-US" altLang="en-US" sz="2800" b="1" i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First Review</a:t>
            </a:r>
          </a:p>
          <a:p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			  Title: </a:t>
            </a:r>
            <a:r>
              <a:rPr lang="en-GB" sz="2400" dirty="0">
                <a:solidFill>
                  <a:srgbClr val="0070C0"/>
                </a:solidFill>
              </a:rPr>
              <a:t>Injury Risk Prediction in Soccer Using </a:t>
            </a:r>
          </a:p>
          <a:p>
            <a:r>
              <a:rPr lang="en-GB" sz="2400" dirty="0">
                <a:solidFill>
                  <a:srgbClr val="0070C0"/>
                </a:solidFill>
              </a:rPr>
              <a:t>                                                    Machine Learning</a:t>
            </a:r>
          </a:p>
          <a:p>
            <a:r>
              <a:rPr lang="en-US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			  (</a:t>
            </a:r>
            <a:r>
              <a:rPr lang="en-IN" dirty="0">
                <a:solidFill>
                  <a:srgbClr val="7030A0"/>
                </a:solidFill>
              </a:rPr>
              <a:t>IEEE Xplore </a:t>
            </a:r>
            <a:r>
              <a:rPr lang="en-US" dirty="0">
                <a:solidFill>
                  <a:srgbClr val="7030A0"/>
                </a:solidFill>
              </a:rPr>
              <a:t>International Conference on Cloud Computing &amp; Data Science 2024</a:t>
            </a:r>
            <a:r>
              <a:rPr lang="en-US" alt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 </a:t>
            </a:r>
            <a:r>
              <a:rPr lang="en-US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)</a:t>
            </a:r>
          </a:p>
          <a:p>
            <a:pPr algn="ctr"/>
            <a:endParaRPr lang="en-US" altLang="en-US" sz="2400" b="1" dirty="0">
              <a:solidFill>
                <a:srgbClr val="7030A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algn="ctr"/>
            <a:endParaRPr lang="en-US" altLang="en-US" sz="2400" dirty="0">
              <a:solidFill>
                <a:srgbClr val="7030A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15" name="AutoShape 1"/>
          <p:cNvSpPr>
            <a:spLocks noChangeShapeType="1"/>
          </p:cNvSpPr>
          <p:nvPr/>
        </p:nvSpPr>
        <p:spPr bwMode="auto">
          <a:xfrm>
            <a:off x="857303" y="1784868"/>
            <a:ext cx="10538354" cy="45719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693870" y="1130443"/>
            <a:ext cx="7331208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4000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4000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Rami Reddy Nagar, Karakambadi road, Tirupati-517507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0" y="69041"/>
            <a:ext cx="1596590" cy="15454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FD9FF-54E6-F441-894C-7AAE51B59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ALGORITHMS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211162-9611-D85D-052B-92F8FA03988A}"/>
              </a:ext>
            </a:extLst>
          </p:cNvPr>
          <p:cNvSpPr txBox="1"/>
          <p:nvPr/>
        </p:nvSpPr>
        <p:spPr>
          <a:xfrm>
            <a:off x="845574" y="2045110"/>
            <a:ext cx="68727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1. Gradient Boosting Algorithms </a:t>
            </a:r>
            <a:r>
              <a:rPr lang="en-US" dirty="0"/>
              <a:t>(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LightGBM</a:t>
            </a:r>
            <a:r>
              <a:rPr lang="en-US" dirty="0"/>
              <a:t>, </a:t>
            </a:r>
            <a:r>
              <a:rPr lang="en-US" dirty="0" err="1"/>
              <a:t>CatBoost</a:t>
            </a:r>
            <a:r>
              <a:rPr lang="en-US" dirty="0"/>
              <a:t>)   </a:t>
            </a:r>
          </a:p>
          <a:p>
            <a:endParaRPr lang="en-US" dirty="0"/>
          </a:p>
          <a:p>
            <a:r>
              <a:rPr lang="en-US" dirty="0"/>
              <a:t> Most commonly used for structured injury datasets.</a:t>
            </a:r>
          </a:p>
          <a:p>
            <a:r>
              <a:rPr lang="en-US" dirty="0"/>
              <a:t>Handles missing data well, reduces overfitting, and ranks the most important features influencing injury risk.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4437ED-8D10-BC02-6C5B-0BA2FB55388C}"/>
              </a:ext>
            </a:extLst>
          </p:cNvPr>
          <p:cNvSpPr txBox="1"/>
          <p:nvPr/>
        </p:nvSpPr>
        <p:spPr>
          <a:xfrm>
            <a:off x="776748" y="3543798"/>
            <a:ext cx="658761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i="1" dirty="0"/>
              <a:t>2. Random Forest</a:t>
            </a:r>
          </a:p>
          <a:p>
            <a:endParaRPr lang="en-US" b="1" i="1" dirty="0"/>
          </a:p>
          <a:p>
            <a:r>
              <a:rPr lang="en-US" dirty="0"/>
              <a:t>Good for feature importance analysis, helping teams understand which factors contribute most to injuries.</a:t>
            </a:r>
          </a:p>
          <a:p>
            <a:r>
              <a:rPr lang="en-US" dirty="0"/>
              <a:t>Works well with tabular, time-series, and categorical data from tracking devices.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2140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7E0452-A21C-CCF6-96E3-07FC7BC3CAF3}"/>
              </a:ext>
            </a:extLst>
          </p:cNvPr>
          <p:cNvSpPr txBox="1"/>
          <p:nvPr/>
        </p:nvSpPr>
        <p:spPr>
          <a:xfrm>
            <a:off x="737420" y="362548"/>
            <a:ext cx="87212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</a:t>
            </a:r>
            <a:r>
              <a:rPr lang="en-US" b="1" i="1" dirty="0"/>
              <a:t>Long Short-Term Memory (LSTM) &amp; Recurrent Neural Networks (RNNs)</a:t>
            </a:r>
          </a:p>
          <a:p>
            <a:endParaRPr lang="en-US" dirty="0"/>
          </a:p>
          <a:p>
            <a:r>
              <a:rPr lang="en-US" dirty="0"/>
              <a:t>Best for sequential/time-series data (e.g., player movement, workload trends, heart rate variations).</a:t>
            </a:r>
          </a:p>
          <a:p>
            <a:r>
              <a:rPr lang="en-US" dirty="0"/>
              <a:t>Captures long-term dependencies in data, making it useful for monitoring injury risk over weeks/months.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727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C6E0-D82E-CFD8-4F35-E5EB0BB79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273" y="373627"/>
            <a:ext cx="10058400" cy="1366684"/>
          </a:xfrm>
        </p:spPr>
        <p:txBody>
          <a:bodyPr/>
          <a:lstStyle/>
          <a:p>
            <a:r>
              <a:rPr lang="en-US" b="1" dirty="0"/>
              <a:t>CODING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EF1AF-901C-D1EC-371A-233B4BDB7288}"/>
              </a:ext>
            </a:extLst>
          </p:cNvPr>
          <p:cNvSpPr txBox="1"/>
          <p:nvPr/>
        </p:nvSpPr>
        <p:spPr>
          <a:xfrm>
            <a:off x="1494503" y="1917289"/>
            <a:ext cx="7639665" cy="4077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Base.html: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buNone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{% load static %}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8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&lt;!DOCTYPE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8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html</a:t>
            </a:r>
            <a:r>
              <a:rPr lang="en-IN" sz="18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8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&lt;html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8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lang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IN" sz="18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en</a:t>
            </a:r>
            <a:r>
              <a:rPr lang="en-IN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-us"</a:t>
            </a:r>
            <a:r>
              <a:rPr lang="en-IN" sz="18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8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&lt;head&gt;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IN" sz="18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&lt;meta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8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charset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"utf-8"</a:t>
            </a:r>
            <a:r>
              <a:rPr lang="en-IN" sz="18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IN" sz="18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&lt;title&gt;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Project Name | Admin Base Page</a:t>
            </a:r>
            <a:r>
              <a:rPr lang="en-IN" sz="18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&lt;/title&gt;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IN" sz="18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&lt;meta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8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"viewport"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8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content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"width=device-width, initial-scale=1, maximum-scale=1"</a:t>
            </a:r>
            <a:r>
              <a:rPr lang="en-IN" sz="18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</a:t>
            </a:r>
            <a:r>
              <a:rPr lang="en-IN" sz="180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&lt;!-- theme meta --&gt;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</a:t>
            </a:r>
            <a:r>
              <a:rPr lang="en-IN" sz="18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&lt;meta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8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"theme-name"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8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content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"dot"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8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/&gt;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IN" sz="180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&lt;!-- ** CSS Plugins Needed for the Project ** --&gt;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IN" sz="180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&lt;!-- Bootstrap --&gt;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IN" sz="18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&lt;link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800" dirty="0" err="1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rel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"stylesheet"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800" dirty="0" err="1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href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"{% static 'plugins/bootstrap/bootstrap.min.css' %}"</a:t>
            </a:r>
            <a:r>
              <a:rPr lang="en-IN" sz="18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IN" sz="180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&lt;!-- </a:t>
            </a:r>
            <a:r>
              <a:rPr lang="en-IN" sz="1800" dirty="0" err="1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themefy</a:t>
            </a:r>
            <a:r>
              <a:rPr lang="en-IN" sz="180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-icon --&gt;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989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B1C1C3-0581-4207-5E0D-77B4D9481D4B}"/>
              </a:ext>
            </a:extLst>
          </p:cNvPr>
          <p:cNvSpPr txBox="1"/>
          <p:nvPr/>
        </p:nvSpPr>
        <p:spPr>
          <a:xfrm>
            <a:off x="511277" y="176981"/>
            <a:ext cx="7423355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&lt;link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 err="1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rel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"stylesheet"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 err="1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href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"{% static 'plugins/</a:t>
            </a:r>
            <a:r>
              <a:rPr lang="en-IN" sz="12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themify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-icons/themify-icons.css' %}"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IN" sz="120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&lt;!--Favicon--&gt;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&lt;link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 err="1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rel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"icon"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 err="1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href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"images/favicon.png"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type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"image/x-icon"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IN" sz="120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&lt;!-- fonts --&gt;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&lt;link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 err="1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href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"https://fonts.googleapis.com/</a:t>
            </a:r>
            <a:r>
              <a:rPr lang="en-IN" sz="12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css?family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=Lato:300,400,700&amp;display=swap"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 err="1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rel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"stylesheet"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IN" sz="120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&lt;!-- Main Stylesheet --&gt;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&lt;link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 err="1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href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"{% static 'assets/style.css' %}"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 err="1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rel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"stylesheet"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media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"screen"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/&gt;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&lt;/head&gt;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1E20C-6EE3-407C-2276-3EAE00A3D698}"/>
              </a:ext>
            </a:extLst>
          </p:cNvPr>
          <p:cNvSpPr txBox="1"/>
          <p:nvPr/>
        </p:nvSpPr>
        <p:spPr>
          <a:xfrm>
            <a:off x="511277" y="1671484"/>
            <a:ext cx="7423355" cy="1887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&lt;body&gt;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IN" sz="120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&lt;!-- header --&gt;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&lt;header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"banner overlay </a:t>
            </a:r>
            <a:r>
              <a:rPr lang="en-IN" sz="12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bg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-cover"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data-background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"images/banner.jpg"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&lt;nav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"navbar navbar-expand-md navbar-dark"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&lt;div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"container"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&lt;a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"navbar-brand px-2"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 err="1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href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Project Name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&lt;/a&gt;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&lt;button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"navbar-toggler border-0"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type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"button"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data-toggle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"collapse"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data-target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"#navigation"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aria-controls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"navigation"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aria-expanded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"false"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aria-label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"Toggle navigation"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&lt;span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"navbar-toggler-icon"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&gt;&lt;/span&gt;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&lt;/button&gt;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E6D55F-460E-EB51-D161-E958BB3AE07C}"/>
              </a:ext>
            </a:extLst>
          </p:cNvPr>
          <p:cNvSpPr txBox="1"/>
          <p:nvPr/>
        </p:nvSpPr>
        <p:spPr>
          <a:xfrm>
            <a:off x="1091382" y="3559180"/>
            <a:ext cx="8711380" cy="260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&lt;div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"collapse navbar-collapse text-</a:t>
            </a:r>
            <a:r>
              <a:rPr lang="en-IN" sz="12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center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id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"navigation"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</a:t>
            </a:r>
            <a:r>
              <a:rPr lang="en-IN" sz="1200" dirty="0" err="1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ul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"navbar-nav ml-auto"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&lt;li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"nav-item"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&lt;a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"nav-link text-dark"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 err="1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href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"{% </a:t>
            </a:r>
            <a:r>
              <a:rPr lang="en-IN" sz="12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url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'</a:t>
            </a:r>
            <a:r>
              <a:rPr lang="en-IN" sz="12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HomePage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 %}"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Home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&lt;/a&gt;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&lt;/li&gt;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&lt;li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"nav-item"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&lt;a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"nav-link text-dark"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 err="1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href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"{% </a:t>
            </a:r>
            <a:r>
              <a:rPr lang="en-IN" sz="12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url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'</a:t>
            </a:r>
            <a:r>
              <a:rPr lang="en-IN" sz="12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viewusers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 %}"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View-Users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&lt;/a&gt;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&lt;/li&gt;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&lt;li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"nav-item"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&lt;a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"nav-link text-dark"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 err="1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href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"#"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results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&lt;/a&gt;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&lt;/li&gt;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&lt;li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"nav-item"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&lt;a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"nav-link text-dark"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 err="1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href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"{% </a:t>
            </a:r>
            <a:r>
              <a:rPr lang="en-IN" sz="12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url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'</a:t>
            </a:r>
            <a:r>
              <a:rPr lang="en-IN" sz="12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HomePage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 %}"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Logout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&lt;/a&gt;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&lt;/li</a:t>
            </a:r>
            <a:r>
              <a:rPr lang="en-IN" sz="1200" dirty="0">
                <a:solidFill>
                  <a:srgbClr val="8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650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AFD661-9E58-0643-FE2D-577C1B5827BE}"/>
              </a:ext>
            </a:extLst>
          </p:cNvPr>
          <p:cNvSpPr txBox="1"/>
          <p:nvPr/>
        </p:nvSpPr>
        <p:spPr>
          <a:xfrm>
            <a:off x="658761" y="464086"/>
            <a:ext cx="7895304" cy="2964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</a:t>
            </a:r>
            <a:r>
              <a:rPr lang="en-IN" sz="1200" dirty="0" err="1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ul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&lt;/div&gt;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&lt;/div&gt;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&lt;/nav&gt;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</a:t>
            </a:r>
            <a:r>
              <a:rPr lang="en-IN" sz="120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&lt;!-- banner --&gt;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&lt;div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"container section"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&lt;div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"row"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&lt;div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"col-lg-8 text-</a:t>
            </a:r>
            <a:r>
              <a:rPr lang="en-IN" sz="12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center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mx-auto"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&lt;h1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"text-white mb-3"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You're at Admin Home Page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&lt;/h1&gt;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&lt;p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"text-white mb-4"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something about project and its features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&lt;/p&gt;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&lt;/div&gt;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&lt;/div&gt;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&lt;/div&gt;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</a:t>
            </a:r>
            <a:r>
              <a:rPr lang="en-IN" sz="120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&lt;!-- /banner --&gt;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&lt;/header&gt;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IN" sz="120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&lt;!-- /header --&gt;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EFACBC-A5B2-FE5E-D4E9-4B8DE670F563}"/>
              </a:ext>
            </a:extLst>
          </p:cNvPr>
          <p:cNvSpPr txBox="1"/>
          <p:nvPr/>
        </p:nvSpPr>
        <p:spPr>
          <a:xfrm>
            <a:off x="737420" y="3429000"/>
            <a:ext cx="6695768" cy="2964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{% block content %}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</a:t>
            </a: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{% </a:t>
            </a:r>
            <a:r>
              <a:rPr lang="en-IN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endblock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%}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IN" sz="120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&lt;!-- ** JS Plugins Needed for the Project ** --&gt;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IN" sz="120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&lt;!-- </a:t>
            </a:r>
            <a:r>
              <a:rPr lang="en-IN" sz="1200" dirty="0" err="1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jquiry</a:t>
            </a:r>
            <a:r>
              <a:rPr lang="en-IN" sz="120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--&gt;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&lt;script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 err="1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src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"{% static 'plugins/</a:t>
            </a:r>
            <a:r>
              <a:rPr lang="en-IN" sz="12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jquery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/jquery-1.12.4.js' %}"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&gt;&lt;/script&gt;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IN" sz="120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&lt;!-- Bootstrap JS --&gt;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&lt;script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 err="1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src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"{% static 'plugins/bootstrap/bootstrap.min.js' %}"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&gt;&lt;/script&gt;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IN" sz="120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&lt;!-- match-height JS --&gt;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&lt;script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 err="1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src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"{% static 'plugins/match-height/jquery.matchHeight-min.js' %}"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&gt;&lt;/script&gt;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IN" sz="120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&lt;!-- Main Script --&gt;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&lt;script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 err="1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src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"{% static 'assets/script.js' %}"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&gt;&lt;/script&gt;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&lt;/body&gt;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</a:pP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&lt;/html&gt;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370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18DB8CF-1A39-31E7-98CD-532CACA1633B}"/>
              </a:ext>
            </a:extLst>
          </p:cNvPr>
          <p:cNvCxnSpPr>
            <a:cxnSpLocks/>
          </p:cNvCxnSpPr>
          <p:nvPr/>
        </p:nvCxnSpPr>
        <p:spPr>
          <a:xfrm>
            <a:off x="747252" y="786581"/>
            <a:ext cx="6499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CC0026-6C1C-21B8-20EA-A52C340E5B4A}"/>
              </a:ext>
            </a:extLst>
          </p:cNvPr>
          <p:cNvSpPr txBox="1"/>
          <p:nvPr/>
        </p:nvSpPr>
        <p:spPr>
          <a:xfrm>
            <a:off x="648929" y="4172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Views.py: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670997-FB32-3EC6-75B5-837A9C77BFCA}"/>
              </a:ext>
            </a:extLst>
          </p:cNvPr>
          <p:cNvSpPr txBox="1"/>
          <p:nvPr/>
        </p:nvSpPr>
        <p:spPr>
          <a:xfrm>
            <a:off x="745576" y="5730953"/>
            <a:ext cx="5076794" cy="441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user =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UserRegistration.objects.create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=username,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5ECAA1-B30A-6733-8008-7DDA8841708B}"/>
              </a:ext>
            </a:extLst>
          </p:cNvPr>
          <p:cNvSpPr txBox="1"/>
          <p:nvPr/>
        </p:nvSpPr>
        <p:spPr>
          <a:xfrm>
            <a:off x="747252" y="914414"/>
            <a:ext cx="6096000" cy="2057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django.shortcuts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render, redirect, get_object_or_404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django.contrib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messages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django.conf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settings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Injury_prediction.models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UserRegistration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#-----------------------------------------------------------------------------------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MainPage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render(request,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'base.html'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672E82-D850-2B1E-0ABD-3E342F8073B6}"/>
              </a:ext>
            </a:extLst>
          </p:cNvPr>
          <p:cNvSpPr txBox="1"/>
          <p:nvPr/>
        </p:nvSpPr>
        <p:spPr>
          <a:xfrm>
            <a:off x="747252" y="2725909"/>
            <a:ext cx="6094324" cy="3134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#-----------------------------------------------------------------------------------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UseCodePage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render(request,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'usecode.html'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#-----------------------------------------------------------------------------------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RegisterPage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request.method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'POST'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username =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request.POST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'username'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email =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request.POST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'email'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password =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request.POST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'password'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phone =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request.POST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'phone'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address =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request.POST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'address'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363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187A36-F512-836D-ADBE-F602B6F6155F}"/>
              </a:ext>
            </a:extLst>
          </p:cNvPr>
          <p:cNvSpPr txBox="1"/>
          <p:nvPr/>
        </p:nvSpPr>
        <p:spPr>
          <a:xfrm>
            <a:off x="658761" y="105703"/>
            <a:ext cx="6980904" cy="1519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=email,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=password,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=phone,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=address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user.save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messages.success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(request, 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'Registration Successful'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render(request,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'register.html'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2E05B-AD41-42D3-1C58-D844FEAC3C16}"/>
              </a:ext>
            </a:extLst>
          </p:cNvPr>
          <p:cNvSpPr txBox="1"/>
          <p:nvPr/>
        </p:nvSpPr>
        <p:spPr>
          <a:xfrm>
            <a:off x="845574" y="1551543"/>
            <a:ext cx="6096000" cy="4212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#----------------------------------------------------------------------------------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LoginPage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request.method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'POST'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username =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request.POST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'username'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password =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request.POST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'password'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05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'Username:'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username, 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'Password:'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password)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loguser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UserRegistration.objects.get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=username, </a:t>
            </a:r>
            <a:r>
              <a:rPr lang="en-IN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=password)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loguser.is_active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request.session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'username'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username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messages.success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(request, </a:t>
            </a:r>
            <a:r>
              <a:rPr lang="en-IN" sz="105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10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'Welcome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IN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redirect(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0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userhome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messages.error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(request, 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'Account is not activated'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redirect(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'login'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UserRegistration.DoesNotExist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messages.error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(request, 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'Invalid username or password'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redirect(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'login'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render(request,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'login.html'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35C6EC-F129-F17E-E04C-35E606D250DA}"/>
              </a:ext>
            </a:extLst>
          </p:cNvPr>
          <p:cNvSpPr txBox="1"/>
          <p:nvPr/>
        </p:nvSpPr>
        <p:spPr>
          <a:xfrm>
            <a:off x="845574" y="5763658"/>
            <a:ext cx="6096000" cy="441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sz="10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#------------------------------------------------------------------------------------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995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644731-BDE9-5A09-C9FE-E429620AB89A}"/>
              </a:ext>
            </a:extLst>
          </p:cNvPr>
          <p:cNvSpPr txBox="1"/>
          <p:nvPr/>
        </p:nvSpPr>
        <p:spPr>
          <a:xfrm>
            <a:off x="1002890" y="332733"/>
            <a:ext cx="6685936" cy="2596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AdminLogin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request.method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'POST'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username =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request.POST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'username'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password =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request.POST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'password'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05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"Admin:"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username , password)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username == 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'admin'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password == 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'admin'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messages.success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request,</a:t>
            </a:r>
            <a:r>
              <a:rPr lang="en-IN" sz="10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'Welcome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Admin'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render(request, 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'admin/adminhomepage.html'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messages.error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request,</a:t>
            </a:r>
            <a:r>
              <a:rPr lang="en-IN" sz="10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'Please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Enter valid Details'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redirect(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0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adminlogin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render(request,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'adminlogin.html'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en-IN" sz="10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#-------------------------------------------------------------------------------------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12AE4-88F7-B288-2EF5-A7DDF928FB4B}"/>
              </a:ext>
            </a:extLst>
          </p:cNvPr>
          <p:cNvSpPr txBox="1"/>
          <p:nvPr/>
        </p:nvSpPr>
        <p:spPr>
          <a:xfrm>
            <a:off x="1002890" y="2929021"/>
            <a:ext cx="6096000" cy="2237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ViewUsersList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users =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UserRegistration.objects.all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render(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request,</a:t>
            </a:r>
            <a:r>
              <a:rPr lang="en-IN" sz="10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'admin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/viewusers.html'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,{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0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users'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:users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#--------------------------------------------------------------------------------------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UserHomePage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render(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request,</a:t>
            </a:r>
            <a:r>
              <a:rPr lang="en-IN" sz="10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'users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/userhomepage.html'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en-IN" sz="10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#-----------------------------------------------------------------------------------------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DE5548-0F42-7257-E9C5-B504A959702F}"/>
              </a:ext>
            </a:extLst>
          </p:cNvPr>
          <p:cNvSpPr txBox="1"/>
          <p:nvPr/>
        </p:nvSpPr>
        <p:spPr>
          <a:xfrm>
            <a:off x="1002890" y="5076994"/>
            <a:ext cx="6096000" cy="1159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ActivateUser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user = get_object_or_404(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UserRegistration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=pk)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user: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user.is_active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user.save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messages.success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(request, </a:t>
            </a:r>
            <a:r>
              <a:rPr lang="en-IN" sz="105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10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'User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user.username</a:t>
            </a:r>
            <a:r>
              <a:rPr lang="en-IN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has been activated.'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84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16525A-C9E7-B17B-8F58-4B97BE3C2D78}"/>
              </a:ext>
            </a:extLst>
          </p:cNvPr>
          <p:cNvSpPr txBox="1"/>
          <p:nvPr/>
        </p:nvSpPr>
        <p:spPr>
          <a:xfrm>
            <a:off x="688257" y="157030"/>
            <a:ext cx="6666271" cy="2596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redirect(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0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viewusers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#-----------------------------------------------------------------------------------------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DeactivteUser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user = get_object_or_404(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UserRegistration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=pk)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user: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user.is_active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user.save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messages.success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(request, </a:t>
            </a:r>
            <a:r>
              <a:rPr lang="en-IN" sz="105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10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'User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user.username</a:t>
            </a:r>
            <a:r>
              <a:rPr lang="en-IN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has been Deactivated.'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redirect(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0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viewusers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9A6CB8-C703-7728-A2ED-81718818D7D6}"/>
              </a:ext>
            </a:extLst>
          </p:cNvPr>
          <p:cNvSpPr txBox="1"/>
          <p:nvPr/>
        </p:nvSpPr>
        <p:spPr>
          <a:xfrm>
            <a:off x="688257" y="2753318"/>
            <a:ext cx="6096000" cy="2237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#----------------------------------------------------------------------------------------------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PreprocessedData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pandas </a:t>
            </a: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pd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path =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os.path.join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(settings.MEDIA_ROOT,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'injury.csv'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data = path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df.drop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'p_id2'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'start_year'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en-IN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05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df_html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df.to_html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render(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request,</a:t>
            </a:r>
            <a:r>
              <a:rPr lang="en-IN" sz="10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'users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/preprocesseddata.html'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'data'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df_html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E7BFB-45F5-09C8-50F2-2ADD5AC71698}"/>
              </a:ext>
            </a:extLst>
          </p:cNvPr>
          <p:cNvSpPr txBox="1"/>
          <p:nvPr/>
        </p:nvSpPr>
        <p:spPr>
          <a:xfrm>
            <a:off x="688257" y="4990534"/>
            <a:ext cx="6096000" cy="1159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#-----------------------------------------------------------------------------------------------------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django.shortcuts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render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joblib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load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utility.prediction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load_and_predict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en-IN" sz="10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Adjust the import based on your project structur</a:t>
            </a:r>
            <a:r>
              <a:rPr lang="en-IN" sz="105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632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1E518D-9710-D46F-8C56-3EAEF5A9B7C6}"/>
              </a:ext>
            </a:extLst>
          </p:cNvPr>
          <p:cNvSpPr txBox="1"/>
          <p:nvPr/>
        </p:nvSpPr>
        <p:spPr>
          <a:xfrm>
            <a:off x="727588" y="268132"/>
            <a:ext cx="6096000" cy="800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UserPredictionPage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prediction_result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error_message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2D305-6537-04CB-8CF8-DE4C164EE1AC}"/>
              </a:ext>
            </a:extLst>
          </p:cNvPr>
          <p:cNvSpPr txBox="1"/>
          <p:nvPr/>
        </p:nvSpPr>
        <p:spPr>
          <a:xfrm>
            <a:off x="501445" y="1069057"/>
            <a:ext cx="6096000" cy="1869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request.method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'POST'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height = </a:t>
            </a:r>
            <a:r>
              <a:rPr lang="en-IN" sz="105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request.POST.get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'height'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5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weight = </a:t>
            </a:r>
            <a:r>
              <a:rPr lang="en-IN" sz="105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request.POST.get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'weight'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5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work_rate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05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request.POST.get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0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work_rate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5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pace = </a:t>
            </a:r>
            <a:r>
              <a:rPr lang="en-IN" sz="105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request.POST.get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'pace'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5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physic = </a:t>
            </a:r>
            <a:r>
              <a:rPr lang="en-IN" sz="105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request.POST.get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'physic'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5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position = </a:t>
            </a:r>
            <a:r>
              <a:rPr lang="en-IN" sz="105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request.POST.get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'position'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5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age = </a:t>
            </a:r>
            <a:r>
              <a:rPr lang="en-IN" sz="105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request.POST.get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'age'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5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cumulative_minutes_played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CA1F7-3AD8-E4C6-C8E5-438F6A7B9905}"/>
              </a:ext>
            </a:extLst>
          </p:cNvPr>
          <p:cNvSpPr txBox="1"/>
          <p:nvPr/>
        </p:nvSpPr>
        <p:spPr>
          <a:xfrm>
            <a:off x="993058" y="2957419"/>
            <a:ext cx="6096000" cy="980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request.POST.get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0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cumulative_minutes_played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5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minutes_per_game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05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request.POST.get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0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minutes_per_game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5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avg_days_injured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05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request.POST.get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0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avg_days_injured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5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injured_per_seasons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05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request.POST.get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0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injured_per_seasons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5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30E3CD-1472-EEE0-04DA-FD8312542320}"/>
              </a:ext>
            </a:extLst>
          </p:cNvPr>
          <p:cNvSpPr txBox="1"/>
          <p:nvPr/>
        </p:nvSpPr>
        <p:spPr>
          <a:xfrm>
            <a:off x="993058" y="4382259"/>
            <a:ext cx="6096000" cy="1519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cumulative_days_injured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05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request.POST.get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0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cumulative_days_injured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5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user_input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[height, weight,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work_rate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pace, physic, position, age,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cumulative_minutes_played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minutes_per_game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avg_days_injured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injured_per_seasons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cumulative_days_injured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10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F30A-C96E-4429-AE93-A14A3352C36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33600" y="1890713"/>
            <a:ext cx="10058400" cy="40227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28133" y="2034056"/>
            <a:ext cx="7594600" cy="4023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Abstract</a:t>
            </a:r>
          </a:p>
          <a:p>
            <a:pPr>
              <a:defRPr/>
            </a:pPr>
            <a:r>
              <a:rPr lang="en-US" dirty="0"/>
              <a:t>Introduction</a:t>
            </a:r>
          </a:p>
          <a:p>
            <a:pPr>
              <a:defRPr/>
            </a:pPr>
            <a:r>
              <a:rPr lang="en-US" dirty="0"/>
              <a:t>Existing System and its Disadvantages </a:t>
            </a:r>
          </a:p>
          <a:p>
            <a:pPr>
              <a:defRPr/>
            </a:pPr>
            <a:r>
              <a:rPr lang="en-US" dirty="0"/>
              <a:t>Proposed System and its advantages</a:t>
            </a:r>
          </a:p>
          <a:p>
            <a:pPr>
              <a:defRPr/>
            </a:pPr>
            <a:r>
              <a:rPr lang="en-US" dirty="0"/>
              <a:t>System Architecture</a:t>
            </a:r>
          </a:p>
          <a:p>
            <a:pPr>
              <a:defRPr/>
            </a:pPr>
            <a:r>
              <a:rPr lang="en-US" dirty="0"/>
              <a:t>Algorithms</a:t>
            </a:r>
          </a:p>
          <a:p>
            <a:pPr>
              <a:defRPr/>
            </a:pPr>
            <a:r>
              <a:rPr lang="en-US" dirty="0"/>
              <a:t>Coding</a:t>
            </a:r>
          </a:p>
          <a:p>
            <a:pPr>
              <a:defRPr/>
            </a:pPr>
            <a:r>
              <a:rPr lang="en-US" dirty="0"/>
              <a:t>Front End Screenshot</a:t>
            </a:r>
          </a:p>
          <a:p>
            <a:pPr>
              <a:defRPr/>
            </a:pPr>
            <a:r>
              <a:rPr lang="en-US" dirty="0"/>
              <a:t>Back End Screenshot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itle 1"/>
          <p:cNvSpPr txBox="1"/>
          <p:nvPr/>
        </p:nvSpPr>
        <p:spPr>
          <a:xfrm>
            <a:off x="2616200" y="770824"/>
            <a:ext cx="60198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CONTENTS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A4B442-71E3-1A64-7982-E0671DE5E21B}"/>
              </a:ext>
            </a:extLst>
          </p:cNvPr>
          <p:cNvSpPr txBox="1"/>
          <p:nvPr/>
        </p:nvSpPr>
        <p:spPr>
          <a:xfrm>
            <a:off x="422786" y="505039"/>
            <a:ext cx="7629833" cy="3468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0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Predict using the final model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predictions =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load_and_predict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user_input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05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"Predicted injury categories:"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predictions)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0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Assuming predictions is what you want to display in the template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prediction_result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predictions  </a:t>
            </a:r>
            <a:r>
              <a:rPr lang="en-IN" sz="10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Update </a:t>
            </a:r>
            <a:r>
              <a:rPr lang="en-IN" sz="105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prediction_result</a:t>
            </a:r>
            <a:r>
              <a:rPr lang="en-IN" sz="10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actual predictions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5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e: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error_message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05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10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"Error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Please check your input values."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context = {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0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prediction_result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prediction_result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0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error_message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error_message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render(request, </a:t>
            </a:r>
            <a:r>
              <a:rPr lang="en-IN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'users/prediction.html'</a:t>
            </a:r>
            <a: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context)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1200"/>
              </a:spcAft>
              <a:buNone/>
            </a:pPr>
            <a:br>
              <a:rPr lang="en-IN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en-IN" sz="10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#---------------------------------------------------------------------------------------------------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1FBDB4-E66E-65D4-918B-1F8E28B57786}"/>
              </a:ext>
            </a:extLst>
          </p:cNvPr>
          <p:cNvCxnSpPr>
            <a:cxnSpLocks/>
          </p:cNvCxnSpPr>
          <p:nvPr/>
        </p:nvCxnSpPr>
        <p:spPr>
          <a:xfrm>
            <a:off x="580104" y="4428490"/>
            <a:ext cx="71972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5AB5C0D-797E-0104-DCED-1EC12F85C498}"/>
              </a:ext>
            </a:extLst>
          </p:cNvPr>
          <p:cNvSpPr txBox="1"/>
          <p:nvPr/>
        </p:nvSpPr>
        <p:spPr>
          <a:xfrm>
            <a:off x="580104" y="402838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Prediction.html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10284A-03EB-CBD5-17DB-7529B2C0024A}"/>
              </a:ext>
            </a:extLst>
          </p:cNvPr>
          <p:cNvSpPr txBox="1"/>
          <p:nvPr/>
        </p:nvSpPr>
        <p:spPr>
          <a:xfrm>
            <a:off x="580104" y="4602897"/>
            <a:ext cx="6096000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{% extends 'users/userbase.html' %}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{% block content %}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09540F-B847-280A-16A9-EFA23572AA67}"/>
              </a:ext>
            </a:extLst>
          </p:cNvPr>
          <p:cNvSpPr txBox="1"/>
          <p:nvPr/>
        </p:nvSpPr>
        <p:spPr>
          <a:xfrm>
            <a:off x="580104" y="5228709"/>
            <a:ext cx="6096000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&lt;div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E5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"container mt-5"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&lt;h2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E5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"mb-4"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Soccer Injury Risk Prediction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&lt;/h2&gt;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1161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BC7259-E563-2422-83A1-6216D2A413B8}"/>
              </a:ext>
            </a:extLst>
          </p:cNvPr>
          <p:cNvSpPr txBox="1"/>
          <p:nvPr/>
        </p:nvSpPr>
        <p:spPr>
          <a:xfrm>
            <a:off x="599767" y="441719"/>
            <a:ext cx="7502013" cy="4221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&lt;div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"card"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style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"background-</a:t>
            </a:r>
            <a:r>
              <a:rPr lang="en-IN" sz="12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color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#91c0f0;"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&lt;div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"card-body 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{% if </a:t>
            </a:r>
            <a:r>
              <a:rPr lang="en-IN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prediction_result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%}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&lt;h2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"alert alert-success"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Prediction Result: {{ </a:t>
            </a:r>
            <a:r>
              <a:rPr lang="en-IN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prediction_result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}}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&lt;/h2&gt;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{% endif %}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{% if </a:t>
            </a:r>
            <a:r>
              <a:rPr lang="en-IN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error_message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%}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&lt;div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"alert alert-danger"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role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"alert"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{{ </a:t>
            </a:r>
            <a:r>
              <a:rPr lang="en-IN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error_message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}}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&lt;/div&gt;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{% endif %}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&lt;form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method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"post"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{% </a:t>
            </a:r>
            <a:r>
              <a:rPr lang="en-IN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csrf_token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%}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&lt;div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"row mb-3"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&lt;div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"col"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&lt;label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IN" sz="12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height_cm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"form-label"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Height (cm)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&lt;/label&gt;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&lt;input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type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"number"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"form-control"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id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IN" sz="12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height_cm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name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"height"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   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placeholder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"Enter height in cm"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required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&lt;/div&gt;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&lt;div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"col"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&lt;label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IN" sz="12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weight_kg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"form-label"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Weight (kg)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&lt;/label&gt;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&lt;input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type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"number"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"form-control"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id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IN" sz="12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weight_kg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name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"weight"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   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placeholder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"Enter weight in kg"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required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&lt;/div&gt;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EB1C7-92FB-D92F-DD78-D959766A9FBC}"/>
              </a:ext>
            </a:extLst>
          </p:cNvPr>
          <p:cNvSpPr txBox="1"/>
          <p:nvPr/>
        </p:nvSpPr>
        <p:spPr>
          <a:xfrm>
            <a:off x="1386347" y="4663388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&lt;/div&gt;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&lt;div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"row mb-3"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&lt;div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"col"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&lt;label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IN" sz="12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work_rate_numeric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"form-label"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Work Rate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&lt;/label&gt;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&lt;input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type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"number"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"form-control"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id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IN" sz="12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work_rate_numeric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name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IN" sz="12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work_rate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921FCB-036E-9916-ABF2-1DDFE4A12CCA}"/>
              </a:ext>
            </a:extLst>
          </p:cNvPr>
          <p:cNvSpPr txBox="1"/>
          <p:nvPr/>
        </p:nvSpPr>
        <p:spPr>
          <a:xfrm>
            <a:off x="599767" y="5768084"/>
            <a:ext cx="6096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   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E5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placeholder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"Enter work rate"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E5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required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&lt;/div&gt;</a:t>
            </a: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&lt;div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E5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"col"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090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5421AA-E946-E998-644C-05491DD2D759}"/>
              </a:ext>
            </a:extLst>
          </p:cNvPr>
          <p:cNvSpPr txBox="1"/>
          <p:nvPr/>
        </p:nvSpPr>
        <p:spPr>
          <a:xfrm>
            <a:off x="884903" y="367285"/>
            <a:ext cx="7059561" cy="2067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&lt;label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"pace"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"form-label"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Pace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&lt;/label&gt;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&lt;input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type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"number"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"form-control"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id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"pace"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name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"pace"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placeholder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"Enter pace"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   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required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&lt;/div&gt;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&lt;/div&gt;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&lt;div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"row mb-3"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&lt;div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"col"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&lt;label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"physic"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"form-label"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Physic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&lt;/label&gt;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&lt;input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type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"number"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"form-control"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id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"physic"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name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"physic"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placeholder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"Enter physic"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   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required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DD77ED-B82F-1BFB-D23A-83AF8816A198}"/>
              </a:ext>
            </a:extLst>
          </p:cNvPr>
          <p:cNvSpPr txBox="1"/>
          <p:nvPr/>
        </p:nvSpPr>
        <p:spPr>
          <a:xfrm>
            <a:off x="796411" y="2434518"/>
            <a:ext cx="7226711" cy="2964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&lt;/div&gt;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&lt;div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"col"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&lt;label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"form-label"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Position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&lt;/label&gt;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&lt;input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type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"number"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"form-control"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id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"position"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name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"position"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placeholder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"Enter Position"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   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required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&lt;/div&gt;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&lt;/div&gt;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&lt;div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"row mb-3"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&lt;div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"col"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&lt;label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"form-label"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Age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&lt;/label&gt;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&lt;input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type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"number"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"form-control"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id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"age"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name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"age"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placeholder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"Enter player Age"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   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required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&lt;/div&gt;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&lt;div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"col"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&lt;label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IN" sz="12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cumulative_minutes_played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"form-label"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Cumulative Minutes Played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&lt;/label&gt;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45F225-9528-8405-C541-33C1C9025C7D}"/>
              </a:ext>
            </a:extLst>
          </p:cNvPr>
          <p:cNvSpPr txBox="1"/>
          <p:nvPr/>
        </p:nvSpPr>
        <p:spPr>
          <a:xfrm>
            <a:off x="884902" y="5399432"/>
            <a:ext cx="7059561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&lt;input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E5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type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"number"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E5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"form-control"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E5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id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cumulative_minutes_played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   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E5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name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cumulative_minutes_played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E5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placeholder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"Enter minutes played"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E5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required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&lt;/div&gt;</a:t>
            </a: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404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485C99-9730-151D-AA32-402D4AC091DC}"/>
              </a:ext>
            </a:extLst>
          </p:cNvPr>
          <p:cNvSpPr txBox="1"/>
          <p:nvPr/>
        </p:nvSpPr>
        <p:spPr>
          <a:xfrm>
            <a:off x="658761" y="454108"/>
            <a:ext cx="7777315" cy="3503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&lt;/div&gt;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&lt;div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"row mb-3"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&lt;div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"col"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&lt;label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"form-label"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Minutes per Game (Previous Seasons)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&lt;/label&gt;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&lt;input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type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"number"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"form-control"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id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IN" sz="12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minutes_per_game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name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IN" sz="12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minutes_per_game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   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placeholder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"Enter minutes per game played"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required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&lt;/div&gt;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&lt;div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"col"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&lt;label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"form-label"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r>
              <a:rPr lang="en-IN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Avg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Days Injured (Previous Seasons)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&lt;/label&gt;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&lt;input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type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"number"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"form-control"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name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IN" sz="12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avg_days_injuried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   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placeholder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"Enter </a:t>
            </a:r>
            <a:r>
              <a:rPr lang="en-IN" sz="12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Avg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days injured"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required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&lt;/div&gt;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&lt;/div&gt;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&lt;div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"row mb-3"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&lt;div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"col"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&lt;label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"form-label"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Injury Per Season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&lt;/label&gt;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&lt;input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type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"number"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"form-control"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name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IN" sz="12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injured_per_seasons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   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placeholder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"Enter injuries per seasons"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required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&lt;/div&gt;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6A7D2-F1EA-9610-DF67-0B16D7AAF595}"/>
              </a:ext>
            </a:extLst>
          </p:cNvPr>
          <p:cNvSpPr txBox="1"/>
          <p:nvPr/>
        </p:nvSpPr>
        <p:spPr>
          <a:xfrm>
            <a:off x="658761" y="3957631"/>
            <a:ext cx="7639665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&lt;div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"col"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&lt;label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"form-label"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Cumulative Days Injured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&lt;/label&gt;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&lt;input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type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"number"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"form-control"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name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IN" sz="12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cumulative_days_injured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       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placeholder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"Enter cumulative days injured"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required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&lt;/div&gt;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&lt;/div&gt;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</a:t>
            </a:r>
            <a:r>
              <a:rPr lang="en-IN" sz="1200" dirty="0" err="1">
                <a:solidFill>
                  <a:srgbClr val="CD313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center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&gt;&lt;button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type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"submit"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E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IN" sz="12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btn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2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btn</a:t>
            </a:r>
            <a:r>
              <a:rPr lang="en-IN" sz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-primary"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Predict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&lt;/button&gt;&lt;/</a:t>
            </a:r>
            <a:r>
              <a:rPr lang="en-IN" sz="1200" dirty="0" err="1">
                <a:solidFill>
                  <a:srgbClr val="CD313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center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&lt;/form&gt;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425"/>
              </a:lnSpc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</a:t>
            </a:r>
            <a:r>
              <a:rPr lang="en-IN" sz="12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&lt;/div&gt;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5B1193-091E-5224-21F7-31E71AF691CB}"/>
              </a:ext>
            </a:extLst>
          </p:cNvPr>
          <p:cNvSpPr txBox="1"/>
          <p:nvPr/>
        </p:nvSpPr>
        <p:spPr>
          <a:xfrm>
            <a:off x="1042219" y="5593414"/>
            <a:ext cx="6096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&lt;/div&gt;</a:t>
            </a: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&lt;/div&gt;</a:t>
            </a: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{%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endblock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%}</a:t>
            </a: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783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02CE-C19E-2021-3BBD-33EB074BD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73370"/>
          </a:xfrm>
        </p:spPr>
        <p:txBody>
          <a:bodyPr/>
          <a:lstStyle/>
          <a:p>
            <a:r>
              <a:rPr lang="en-US" b="1" dirty="0"/>
              <a:t>FRONT END SCREENSHOT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383ED8-DE1C-D8D8-36A8-FC76760A3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031" y="1981323"/>
            <a:ext cx="87915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Home page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2F1CA351-2D81-EFFA-6337-0DC74E378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032" y="2502310"/>
            <a:ext cx="4126740" cy="336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D84909-F199-AA23-0646-6B35C5E0C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031" y="5191535"/>
            <a:ext cx="87915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066F8B-1FFD-D9E6-8F94-6773A6007B48}"/>
              </a:ext>
            </a:extLst>
          </p:cNvPr>
          <p:cNvSpPr txBox="1"/>
          <p:nvPr/>
        </p:nvSpPr>
        <p:spPr>
          <a:xfrm>
            <a:off x="5624781" y="1977253"/>
            <a:ext cx="61844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 Form</a:t>
            </a:r>
            <a:endParaRPr kumimoji="0" lang="en-US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1F8F6E-F71E-2E5D-8145-DC7B012A3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260" y="2566098"/>
            <a:ext cx="5442172" cy="336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63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DD18463F-0C9B-85B9-FD67-18D0318E4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567" y="2893707"/>
            <a:ext cx="561363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A152D70-9B37-3D02-F2C8-C3181CD02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248" y="71619"/>
            <a:ext cx="20156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Login Page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1">
            <a:extLst>
              <a:ext uri="{FF2B5EF4-FFF2-40B4-BE49-F238E27FC236}">
                <a16:creationId xmlns:a16="http://schemas.microsoft.com/office/drawing/2014/main" id="{CF3B50D6-D2FC-BA1A-1C37-689C4C46C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94" y="511176"/>
            <a:ext cx="5432617" cy="291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DE627638-282D-8C30-03FE-8D837C63C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529883"/>
            <a:ext cx="497810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52070C92-C218-FDE7-4BB4-4742BB96D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088" y="161974"/>
            <a:ext cx="44431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Home Page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5" name="Picture 1">
            <a:extLst>
              <a:ext uri="{FF2B5EF4-FFF2-40B4-BE49-F238E27FC236}">
                <a16:creationId xmlns:a16="http://schemas.microsoft.com/office/drawing/2014/main" id="{2CD36A05-B4FA-900F-156E-179522EF2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088" y="529400"/>
            <a:ext cx="5722938" cy="279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00AF5FDA-9931-928A-CFE0-2A6EC2489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567" y="6858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5FE773-E823-97F3-9744-E86CF07EBE34}"/>
              </a:ext>
            </a:extLst>
          </p:cNvPr>
          <p:cNvSpPr txBox="1"/>
          <p:nvPr/>
        </p:nvSpPr>
        <p:spPr>
          <a:xfrm>
            <a:off x="326104" y="3529882"/>
            <a:ext cx="2328606" cy="311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Activate User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B81F45-29B3-7694-B857-D82803D08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78" y="3868558"/>
            <a:ext cx="5432617" cy="23532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B1590C-C461-DA1F-B5B3-F8A50A3E9C6C}"/>
              </a:ext>
            </a:extLst>
          </p:cNvPr>
          <p:cNvSpPr txBox="1"/>
          <p:nvPr/>
        </p:nvSpPr>
        <p:spPr>
          <a:xfrm>
            <a:off x="6035828" y="3529882"/>
            <a:ext cx="1759385" cy="311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Login Page: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D5385C-EE42-385A-794C-A7CEC0E58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803227"/>
            <a:ext cx="5731510" cy="235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2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3E7DE7-866D-E713-3C38-25E0436D2827}"/>
              </a:ext>
            </a:extLst>
          </p:cNvPr>
          <p:cNvSpPr txBox="1"/>
          <p:nvPr/>
        </p:nvSpPr>
        <p:spPr>
          <a:xfrm>
            <a:off x="412955" y="188380"/>
            <a:ext cx="3165987" cy="311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Home Page: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2D596EC-4E7B-B079-AA8F-6069A640C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37F2FAA2-9A70-0279-9095-4E864C4E9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80" y="457200"/>
            <a:ext cx="6076336" cy="283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0034D611-1057-0774-13F4-D00F4EBD1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0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D9AAEB-5C4F-6C2B-AED0-B2DDCD805FBD}"/>
              </a:ext>
            </a:extLst>
          </p:cNvPr>
          <p:cNvSpPr txBox="1"/>
          <p:nvPr/>
        </p:nvSpPr>
        <p:spPr>
          <a:xfrm>
            <a:off x="412955" y="3406877"/>
            <a:ext cx="2192594" cy="311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Pre-Processed Data Set: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E209D3-4C3F-5647-EF92-4D3331E8E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80" y="3703175"/>
            <a:ext cx="6076336" cy="256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04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9B031-3493-7E62-6D68-275C6FF1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BACKEND SCREENSHOT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1D1290-4CDA-8772-CC9B-43CDD7FF1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454" y="594862"/>
            <a:ext cx="943373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808C66-1540-30B8-7FDF-17D5808C5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131" y="5548415"/>
            <a:ext cx="9433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BD8E313-833F-F7AD-3350-36EAABE2A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434" y="1918994"/>
            <a:ext cx="2078454" cy="374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 Label 1: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1BD3AA0-AB8F-E818-0BA7-1D1BB594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434" y="531447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13C9B1-DF0A-7603-A8C4-D5594009A999}"/>
              </a:ext>
            </a:extLst>
          </p:cNvPr>
          <p:cNvSpPr txBox="1"/>
          <p:nvPr/>
        </p:nvSpPr>
        <p:spPr>
          <a:xfrm>
            <a:off x="1097280" y="1924747"/>
            <a:ext cx="2670349" cy="311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 Form.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ACE35E-9F68-79EA-0965-D60369823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29151"/>
            <a:ext cx="4801102" cy="2681605"/>
          </a:xfrm>
          <a:prstGeom prst="rect">
            <a:avLst/>
          </a:prstGeom>
        </p:spPr>
      </p:pic>
      <p:sp>
        <p:nvSpPr>
          <p:cNvPr id="12" name="Rectangle 8">
            <a:extLst>
              <a:ext uri="{FF2B5EF4-FFF2-40B4-BE49-F238E27FC236}">
                <a16:creationId xmlns:a16="http://schemas.microsoft.com/office/drawing/2014/main" id="{0DE7EDDC-F559-4556-F0A4-B29803E96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4463" y="1835871"/>
            <a:ext cx="11436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4103" name="Picture 1">
            <a:extLst>
              <a:ext uri="{FF2B5EF4-FFF2-40B4-BE49-F238E27FC236}">
                <a16:creationId xmlns:a16="http://schemas.microsoft.com/office/drawing/2014/main" id="{F54889C9-26FC-62BA-52EB-27DF2DDF8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64" y="2293071"/>
            <a:ext cx="5375874" cy="268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9">
            <a:extLst>
              <a:ext uri="{FF2B5EF4-FFF2-40B4-BE49-F238E27FC236}">
                <a16:creationId xmlns:a16="http://schemas.microsoft.com/office/drawing/2014/main" id="{B3E8D09E-F53B-9E6C-9B2D-6D967207D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4463" y="4937846"/>
            <a:ext cx="114367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988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97B8A52-DD65-1F81-E319-9CCF188D3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594" y="198214"/>
            <a:ext cx="155349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591D230-2F4B-2F35-CB87-AE1D5BDAA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594" y="36875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FC6636-AA51-2EEA-366C-AE747ED61814}"/>
              </a:ext>
            </a:extLst>
          </p:cNvPr>
          <p:cNvSpPr txBox="1"/>
          <p:nvPr/>
        </p:nvSpPr>
        <p:spPr>
          <a:xfrm>
            <a:off x="668594" y="271066"/>
            <a:ext cx="1907457" cy="311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Predicted Label 2: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1AFA4E-DB1F-26BE-6C54-8F016A80B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94" y="776468"/>
            <a:ext cx="5171767" cy="31564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1B9F24-AB33-AE88-C6E1-724D4B5B8A69}"/>
              </a:ext>
            </a:extLst>
          </p:cNvPr>
          <p:cNvSpPr txBox="1"/>
          <p:nvPr/>
        </p:nvSpPr>
        <p:spPr>
          <a:xfrm>
            <a:off x="6096000" y="332518"/>
            <a:ext cx="2261419" cy="311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639445" algn="l"/>
              </a:tabLst>
            </a:pPr>
            <a:r>
              <a:rPr lang="en-IN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Predicted Label 3: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8507DF-624D-A522-98E6-86F6766BA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641" y="776468"/>
            <a:ext cx="5731510" cy="31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94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	SYSTEM REQUIREMENTS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          </a:t>
            </a:r>
            <a:r>
              <a:rPr lang="en-US" b="1" dirty="0">
                <a:solidFill>
                  <a:schemeClr val="tx1"/>
                </a:solidFill>
              </a:rPr>
              <a:t>SOFTWARE REQUIREMENTS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097279" y="2582334"/>
            <a:ext cx="5378166" cy="3378200"/>
          </a:xfrm>
        </p:spPr>
        <p:txBody>
          <a:bodyPr>
            <a:normAutofit/>
          </a:bodyPr>
          <a:lstStyle/>
          <a:p>
            <a:pPr marL="800100" lvl="1" indent="-342900" algn="just">
              <a:buFont typeface="Arial" pitchFamily="34" charset="0"/>
              <a:buChar char="•"/>
            </a:pPr>
            <a:r>
              <a:rPr lang="en-IN" sz="2000" dirty="0"/>
              <a:t>Data integer tools: Apache </a:t>
            </a:r>
            <a:r>
              <a:rPr lang="en-IN" sz="2000" dirty="0" err="1"/>
              <a:t>NiFi</a:t>
            </a:r>
            <a:r>
              <a:rPr lang="en-IN" sz="2000" dirty="0"/>
              <a:t>, Apache </a:t>
            </a:r>
            <a:r>
              <a:rPr lang="en-IN" sz="2000" dirty="0" err="1"/>
              <a:t>Kafka,AWS</a:t>
            </a:r>
            <a:r>
              <a:rPr lang="en-IN" sz="2000" dirty="0"/>
              <a:t> for collecting data.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n-IN" sz="2000" dirty="0"/>
              <a:t>Data storage: Relational database.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n-IN" sz="2000" dirty="0"/>
              <a:t>Data </a:t>
            </a:r>
            <a:r>
              <a:rPr lang="en-IN" sz="2000" dirty="0" err="1"/>
              <a:t>preprocessing</a:t>
            </a:r>
            <a:r>
              <a:rPr lang="en-IN" sz="2000" dirty="0"/>
              <a:t> libraries: </a:t>
            </a:r>
            <a:r>
              <a:rPr lang="en-IN" sz="2000" dirty="0" err="1"/>
              <a:t>pandas,Numpy</a:t>
            </a:r>
            <a:r>
              <a:rPr lang="en-IN" sz="2000" dirty="0"/>
              <a:t>   </a:t>
            </a:r>
          </a:p>
          <a:p>
            <a:pPr marL="800100" lvl="1" indent="-342900" algn="just">
              <a:buNone/>
            </a:pPr>
            <a:endParaRPr lang="en-IN" sz="2000" dirty="0"/>
          </a:p>
          <a:p>
            <a:pPr marL="800100" lvl="1" indent="-342900" algn="just">
              <a:buNone/>
            </a:pP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              </a:t>
            </a:r>
            <a:r>
              <a:rPr lang="en-US" b="1" dirty="0">
                <a:solidFill>
                  <a:schemeClr val="tx1"/>
                </a:solidFill>
              </a:rPr>
              <a:t>HARDWARE REQUIREMENTS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391468" y="2545012"/>
            <a:ext cx="5458409" cy="3378200"/>
          </a:xfrm>
        </p:spPr>
        <p:txBody>
          <a:bodyPr>
            <a:norm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GPS device: GPS device with accelerometer,                            gyroscopes and magnetometer.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Video cameras: High-resolution video camera                             to </a:t>
            </a:r>
            <a:r>
              <a:rPr lang="en-IN" sz="2000" dirty="0" err="1"/>
              <a:t>caputure</a:t>
            </a:r>
            <a:r>
              <a:rPr lang="en-IN" sz="2000" dirty="0"/>
              <a:t> player </a:t>
            </a:r>
            <a:r>
              <a:rPr lang="en-IN" sz="2000" dirty="0" err="1"/>
              <a:t>movements,game</a:t>
            </a:r>
            <a:r>
              <a:rPr lang="en-IN" sz="2000" dirty="0"/>
              <a:t> footage.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Sensor system: Wearable sensors muscle                                               activity.</a:t>
            </a:r>
            <a:endParaRPr lang="en-US" sz="20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			   </a:t>
            </a:r>
            <a:r>
              <a:rPr lang="en-US" b="1" dirty="0">
                <a:solidFill>
                  <a:schemeClr val="tx1"/>
                </a:solidFill>
              </a:rPr>
              <a:t>ABSTRACT</a:t>
            </a:r>
          </a:p>
        </p:txBody>
      </p:sp>
      <p:sp>
        <p:nvSpPr>
          <p:cNvPr id="3" name="Rectangle 2"/>
          <p:cNvSpPr/>
          <p:nvPr/>
        </p:nvSpPr>
        <p:spPr>
          <a:xfrm>
            <a:off x="1228436" y="1976582"/>
            <a:ext cx="992724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000" dirty="0"/>
              <a:t> </a:t>
            </a:r>
            <a:r>
              <a:rPr lang="en-US" sz="2000" dirty="0">
                <a:solidFill>
                  <a:srgbClr val="1F1F1F"/>
                </a:solidFill>
                <a:cs typeface="Times New Roman" panose="02020603050405020304" pitchFamily="18" charset="0"/>
              </a:rPr>
              <a:t>Injuries in professional soccer are a major problem for both players and clubs.</a:t>
            </a:r>
            <a:r>
              <a:rPr lang="en-US" sz="2000" dirty="0">
                <a:solidFill>
                  <a:srgbClr val="1F1F1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Serious injuries have the potential to cause detrimental effects on a player's career, or even end it prematurely.</a:t>
            </a:r>
            <a:endParaRPr lang="en-US" sz="2000" dirty="0">
              <a:solidFill>
                <a:srgbClr val="1F1F1F"/>
              </a:solidFill>
              <a:cs typeface="Times New Roman" panose="02020603050405020304" pitchFamily="18" charset="0"/>
            </a:endParaRPr>
          </a:p>
          <a:p>
            <a:endParaRPr lang="en-GB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/>
              <a:t> </a:t>
            </a:r>
            <a:r>
              <a:rPr lang="en-US" sz="2000" dirty="0">
                <a:solidFill>
                  <a:srgbClr val="1F1F1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Clubs also suffer when key players are injured; their game tactics may need to be changed to better fit the limited team members available, which can severely affect performance, especially in competitive leagues. 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/>
              <a:t> </a:t>
            </a:r>
            <a:r>
              <a:rPr lang="en-US" sz="2000" dirty="0">
                <a:solidFill>
                  <a:srgbClr val="1F1F1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The goal of this research is to demonstrate the feasibility of using a large dataset to train an accurate Machine Learning model to predict injuries in professional-level soccer. </a:t>
            </a:r>
            <a:endParaRPr lang="en-US" sz="2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205018" y="2440771"/>
            <a:ext cx="56249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accent2"/>
                </a:solidFill>
                <a:latin typeface="Cooper Black" panose="0208090404030B020404" pitchFamily="18" charset="0"/>
              </a:rPr>
              <a:t>THANK YOU </a:t>
            </a:r>
            <a:endParaRPr lang="en-IN" sz="6000" dirty="0">
              <a:solidFill>
                <a:schemeClr val="accent2"/>
              </a:solidFill>
              <a:latin typeface="Cooper Black" panose="0208090404030B0204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		   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98880" y="2087418"/>
            <a:ext cx="10058400" cy="3772439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1F1F1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Machine Learning (ML) is the field of study of design and development of algorithms that allow computers to learn and carry out human-like behaviors.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1F1F1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Their utility extends through all aspects of society including that of sports science. In recent years ML has become extensively researched as a tool to make sense of the chaotic world of sports</a:t>
            </a:r>
            <a:r>
              <a:rPr lang="en-GB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</a:t>
            </a:r>
            <a:r>
              <a:rPr lang="en-US" dirty="0">
                <a:solidFill>
                  <a:srgbClr val="1F1F1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Many applications of ML have been discovered thus far: predicting player performance, risk of injury, and future talent to name a few.</a:t>
            </a: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</a:t>
            </a:r>
            <a:r>
              <a:rPr lang="en-US" dirty="0">
                <a:solidFill>
                  <a:srgbClr val="1F1F1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Specifically, ML has shown great promise as a useful predictor for musculoskeletal injuries in elite soccer players.</a:t>
            </a:r>
            <a:endParaRPr lang="en-US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	       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78182"/>
            <a:ext cx="10058400" cy="2835563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rgbClr val="1F1F1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Existing systems utilizing machine learning for risk prediction include:</a:t>
            </a:r>
            <a:endParaRPr lang="en-GB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credit scoring models in finance, healthcare risk prediction systems for disease likelihood (like </a:t>
            </a:r>
            <a:r>
              <a:rPr lang="en-US" dirty="0">
                <a:ea typeface="Calibri" pitchFamily="34" charset="0"/>
                <a:cs typeface="Calibri" pitchFamily="34" charset="0"/>
              </a:rPr>
              <a:t>the Framingham Risk Score), fraud detection systems in banking, insurance risk assessment models, and predictive maintenance systems in manufacturing</a:t>
            </a:r>
            <a:r>
              <a:rPr lang="en-US" dirty="0">
                <a:solidFill>
                  <a:srgbClr val="1F1F1F"/>
                </a:solidFill>
                <a:ea typeface="Calibri" pitchFamily="34" charset="0"/>
                <a:cs typeface="Calibri" pitchFamily="34" charset="0"/>
              </a:rPr>
              <a:t>.</a:t>
            </a:r>
            <a:endParaRPr lang="en-GB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rgbClr val="1F1F1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All of which leverage various machine learning algorithms to analyze data and predict the probability of future risky events based on historical patterns.</a:t>
            </a:r>
            <a:endParaRPr lang="en-US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0">
              <a:buNone/>
            </a:pPr>
            <a:endParaRPr lang="en-GB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353" y="2105891"/>
            <a:ext cx="10058400" cy="3781676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GB" dirty="0">
                <a:ea typeface="Tahoma" panose="020B0604030504040204" pitchFamily="34" charset="0"/>
                <a:cs typeface="Tahoma" panose="020B0604030504040204" pitchFamily="34" charset="0"/>
              </a:rPr>
              <a:t> High set-up costs.</a:t>
            </a:r>
            <a:endParaRPr lang="en-GB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Dependence on technology.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Difficulty in adapting to changing needs.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Leading to inefficiency and inaccuracies. </a:t>
            </a:r>
            <a:endParaRPr lang="en-GB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	       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8799"/>
            <a:ext cx="5275811" cy="42856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A proposed system for risk prediction using machine learning would involve :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</a:t>
            </a:r>
            <a:r>
              <a:rPr lang="en-US" dirty="0">
                <a:solidFill>
                  <a:srgbClr val="1F1F1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collecting relevant data from various sources, cleaning and pre-processing it, then applying machine learning algorithms like Logistic Regression, Decision Trees, Random Forests, or Neural Networks to identify patterns and predict the likelihood of a specific risk occurring based on the input data.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1F1F1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Allowing for proactive interventions and informed decision-making.</a:t>
            </a:r>
            <a:endParaRPr lang="en-US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GB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B38997E-EF8C-E0B1-DE23-D3D76183A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471" y="1819470"/>
            <a:ext cx="3265714" cy="2099388"/>
          </a:xfrm>
          <a:prstGeom prst="rect">
            <a:avLst/>
          </a:prstGeom>
        </p:spPr>
      </p:pic>
      <p:sp>
        <p:nvSpPr>
          <p:cNvPr id="4098" name="AutoShape 2" descr="Predictive modelling and its use to identify injury risk: A more sceptical  approach - Sportsmit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Predictive modelling and its use to identify injury risk: A more sceptical  approach - Sportsmit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Predictive modelling and its use to identify injury risk: A more sceptical  approach - Sportsmit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Content Placeholder 5" descr="socc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757" y="4142793"/>
            <a:ext cx="2895600" cy="20388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Speed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Efficiency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Improved communication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Easy to generate reports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7FE9-64A8-5A38-FFE0-3DFDEC4E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ARCHITECTURE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A7204E-EAF2-FB33-FB20-74DEE2B87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974" y="1995948"/>
            <a:ext cx="8868697" cy="4178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47532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3668</Words>
  <Application>Microsoft Office PowerPoint</Application>
  <PresentationFormat>Widescreen</PresentationFormat>
  <Paragraphs>448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Augustus</vt:lpstr>
      <vt:lpstr>Calibri</vt:lpstr>
      <vt:lpstr>Calibri Light</vt:lpstr>
      <vt:lpstr>Consolas</vt:lpstr>
      <vt:lpstr>Cooper Black</vt:lpstr>
      <vt:lpstr>Courier New</vt:lpstr>
      <vt:lpstr>Tahoma</vt:lpstr>
      <vt:lpstr>Times New Roman</vt:lpstr>
      <vt:lpstr>Wingdings</vt:lpstr>
      <vt:lpstr>Retrospect</vt:lpstr>
      <vt:lpstr> </vt:lpstr>
      <vt:lpstr> </vt:lpstr>
      <vt:lpstr>      ABSTRACT</vt:lpstr>
      <vt:lpstr>      INTRODUCTION</vt:lpstr>
      <vt:lpstr>         EXISTING SYSTEM</vt:lpstr>
      <vt:lpstr>DISADVANTAGES</vt:lpstr>
      <vt:lpstr>         PROPOSED SYSTEM</vt:lpstr>
      <vt:lpstr>ADVANTAGES</vt:lpstr>
      <vt:lpstr>SYSTEM ARCHITECTURE</vt:lpstr>
      <vt:lpstr>ALGORITHMS</vt:lpstr>
      <vt:lpstr>PowerPoint Presentation</vt:lpstr>
      <vt:lpstr>CODING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FRONT END SCREENSHOT</vt:lpstr>
      <vt:lpstr>PowerPoint Presentation</vt:lpstr>
      <vt:lpstr>PowerPoint Presentation</vt:lpstr>
      <vt:lpstr>BACKEND SCREENSHOT</vt:lpstr>
      <vt:lpstr>PowerPoint Presentation</vt:lpstr>
      <vt:lpstr>  SYSTEM REQUIREMENTS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 Sruthy</dc:creator>
  <cp:lastModifiedBy>saisuvarnarasamsetty@gmail.com</cp:lastModifiedBy>
  <cp:revision>12</cp:revision>
  <dcterms:modified xsi:type="dcterms:W3CDTF">2025-03-11T12:46:57Z</dcterms:modified>
</cp:coreProperties>
</file>