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256" r:id="rId2"/>
    <p:sldId id="361" r:id="rId3"/>
    <p:sldId id="362" r:id="rId4"/>
    <p:sldId id="381" r:id="rId5"/>
    <p:sldId id="382" r:id="rId6"/>
    <p:sldId id="383" r:id="rId7"/>
    <p:sldId id="263" r:id="rId8"/>
    <p:sldId id="384" r:id="rId9"/>
    <p:sldId id="385" r:id="rId10"/>
    <p:sldId id="386" r:id="rId11"/>
    <p:sldId id="387" r:id="rId12"/>
    <p:sldId id="388" r:id="rId13"/>
    <p:sldId id="317" r:id="rId14"/>
    <p:sldId id="364" r:id="rId15"/>
    <p:sldId id="318" r:id="rId16"/>
    <p:sldId id="389" r:id="rId17"/>
    <p:sldId id="338" r:id="rId18"/>
    <p:sldId id="365" r:id="rId19"/>
    <p:sldId id="390" r:id="rId20"/>
    <p:sldId id="336" r:id="rId21"/>
    <p:sldId id="391" r:id="rId22"/>
    <p:sldId id="392" r:id="rId23"/>
    <p:sldId id="393" r:id="rId24"/>
    <p:sldId id="339" r:id="rId25"/>
    <p:sldId id="394" r:id="rId26"/>
    <p:sldId id="319" r:id="rId27"/>
    <p:sldId id="395" r:id="rId28"/>
    <p:sldId id="396" r:id="rId29"/>
    <p:sldId id="397" r:id="rId30"/>
    <p:sldId id="341" r:id="rId31"/>
    <p:sldId id="398" r:id="rId32"/>
    <p:sldId id="340" r:id="rId33"/>
    <p:sldId id="399" r:id="rId34"/>
    <p:sldId id="342" r:id="rId35"/>
    <p:sldId id="400" r:id="rId36"/>
    <p:sldId id="343" r:id="rId37"/>
    <p:sldId id="366" r:id="rId38"/>
    <p:sldId id="401" r:id="rId39"/>
    <p:sldId id="402" r:id="rId40"/>
    <p:sldId id="403" r:id="rId41"/>
    <p:sldId id="344" r:id="rId42"/>
    <p:sldId id="404" r:id="rId43"/>
    <p:sldId id="405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67" r:id="rId52"/>
    <p:sldId id="352" r:id="rId53"/>
    <p:sldId id="353" r:id="rId54"/>
    <p:sldId id="407" r:id="rId55"/>
    <p:sldId id="406" r:id="rId56"/>
    <p:sldId id="369" r:id="rId57"/>
    <p:sldId id="370" r:id="rId58"/>
    <p:sldId id="408" r:id="rId59"/>
    <p:sldId id="409" r:id="rId60"/>
    <p:sldId id="355" r:id="rId61"/>
    <p:sldId id="372" r:id="rId62"/>
    <p:sldId id="373" r:id="rId63"/>
    <p:sldId id="374" r:id="rId64"/>
    <p:sldId id="375" r:id="rId65"/>
    <p:sldId id="376" r:id="rId66"/>
    <p:sldId id="377" r:id="rId67"/>
    <p:sldId id="378" r:id="rId68"/>
    <p:sldId id="380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48E3EBB-EB9F-4ED9-BB67-240EC4F85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05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C043217-C34C-4E52-A89C-9355539AF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0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1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1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8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1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1778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1778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3408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8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8888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062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0311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2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8708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8234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8296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26508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02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2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72705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68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43876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837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4351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73712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98749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467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27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0661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9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0318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16831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304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304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01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304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304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3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27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92279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7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8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79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8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92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5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83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6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8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EDFFD3-B2AB-41C9-810F-E7CDC7A7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536E-9FDD-4421-9B37-54552EBC7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6BF4F-90C0-410F-91A5-D74FEC32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9497-F451-4D4A-BFAF-599A5A5D0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2D7E8-04A2-4272-9F57-8A4B569AA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5A919-286D-4F00-BCB7-7A0B74DE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27B7-6776-4A55-A4AC-65F16D817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1A08-4B44-4798-8F9D-6AEE9A335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4547A-2F1A-4A39-8E3B-06E3C0A07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8752-B87A-4FCD-97C6-565A3C075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32CF9-F83F-4833-8536-F3DB2D764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FD543-9517-43F6-826D-782AF1921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D2681-50FC-4AA2-8C99-DE19AF538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D2D1C29-CD60-4B8E-ACFF-A46D5D267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morphism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cal_regression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524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Science and Big Data Analytics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 smtClean="0"/>
              <a:t>Analytics Using 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8001000" cy="17526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Contingency Table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303046" cy="4343400"/>
          </a:xfrm>
        </p:spPr>
        <p:txBody>
          <a:bodyPr/>
          <a:lstStyle/>
          <a:p>
            <a:pPr eaLnBrk="1" hangingPunct="1"/>
            <a:r>
              <a:rPr lang="en-US" dirty="0"/>
              <a:t>table </a:t>
            </a:r>
            <a:r>
              <a:rPr lang="en-US" dirty="0" smtClean="0">
                <a:sym typeface="Wingdings" panose="05000000000000000000" pitchFamily="2" charset="2"/>
              </a:rPr>
              <a:t> it </a:t>
            </a:r>
            <a:r>
              <a:rPr lang="en-US" dirty="0" smtClean="0"/>
              <a:t>refers </a:t>
            </a:r>
            <a:r>
              <a:rPr lang="en-US" dirty="0"/>
              <a:t>to a class of objects used to store the observed counts across the factors for a given </a:t>
            </a:r>
            <a:r>
              <a:rPr lang="en-US" dirty="0" smtClean="0"/>
              <a:t>dataset. </a:t>
            </a:r>
            <a:r>
              <a:rPr lang="en-US" dirty="0" smtClean="0">
                <a:sym typeface="Wingdings" panose="05000000000000000000" pitchFamily="2" charset="2"/>
              </a:rPr>
              <a:t> Contingency Table</a:t>
            </a:r>
          </a:p>
          <a:p>
            <a:pPr eaLnBrk="1" hangingPunct="1"/>
            <a:r>
              <a:rPr lang="en-US" dirty="0" smtClean="0">
                <a:sym typeface="Wingdings" panose="05000000000000000000" pitchFamily="2" charset="2"/>
              </a:rPr>
              <a:t>It is basis for performing a statistical test on the independence of the factors used to build a table.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34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3357"/>
            <a:ext cx="7916862" cy="88344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Contingency Table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534400" cy="480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Contingency Table</a:t>
            </a:r>
          </a:p>
          <a:p>
            <a:pPr eaLnBrk="1" hangingPunct="1"/>
            <a:r>
              <a:rPr lang="en-US" sz="4000" b="1" dirty="0" smtClean="0"/>
              <a:t>Example: 3.R  few;;;;</a:t>
            </a:r>
          </a:p>
          <a:p>
            <a:pPr eaLnBrk="1" hangingPunct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551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Exploratory Data Analysis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303046" cy="4343400"/>
          </a:xfrm>
        </p:spPr>
        <p:txBody>
          <a:bodyPr/>
          <a:lstStyle/>
          <a:p>
            <a:r>
              <a:rPr lang="en-US" sz="2800" dirty="0" smtClean="0"/>
              <a:t>Descriptive statistics functions in R helps us to get an idea of the magnitude and range of the data </a:t>
            </a:r>
            <a:r>
              <a:rPr lang="en-US" sz="2800" dirty="0"/>
              <a:t>but other aspects such as linear relationships and distributions </a:t>
            </a:r>
            <a:r>
              <a:rPr lang="en-US" sz="2800" dirty="0" smtClean="0"/>
              <a:t>are more </a:t>
            </a:r>
            <a:r>
              <a:rPr lang="en-US" sz="2800" dirty="0"/>
              <a:t>difficult to see from descriptive statistics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useful way to detect patterns and anomalies in the data is through the exploratory data analysis </a:t>
            </a:r>
            <a:r>
              <a:rPr lang="en-US" sz="2800" dirty="0" smtClean="0"/>
              <a:t>with visualization.</a:t>
            </a:r>
          </a:p>
          <a:p>
            <a:r>
              <a:rPr lang="en-US" sz="2800" dirty="0"/>
              <a:t>Visualization gives a succinct, holistic view of the data that may be difficult to grasp from </a:t>
            </a:r>
            <a:r>
              <a:rPr lang="en-US" sz="2800" dirty="0" smtClean="0"/>
              <a:t>the numbers </a:t>
            </a:r>
            <a:r>
              <a:rPr lang="en-US" sz="2800" dirty="0"/>
              <a:t>and summaries alone.</a:t>
            </a:r>
            <a:endParaRPr lang="en-US" sz="28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6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8382000" cy="13096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3.2 Exploratory Data Analysis</a:t>
            </a:r>
            <a:br>
              <a:rPr lang="en-US" dirty="0" smtClean="0"/>
            </a:br>
            <a:r>
              <a:rPr lang="en-US" sz="3600" dirty="0" smtClean="0"/>
              <a:t>Scatterplots show possible relationships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78411"/>
            <a:ext cx="7086600" cy="4879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8600" y="5410200"/>
            <a:ext cx="4356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&lt;- </a:t>
            </a:r>
            <a:r>
              <a:rPr lang="en-US" dirty="0" err="1" smtClean="0"/>
              <a:t>rnorm</a:t>
            </a:r>
            <a:r>
              <a:rPr lang="en-US" dirty="0" smtClean="0"/>
              <a:t>(50)    # default is </a:t>
            </a:r>
            <a:r>
              <a:rPr lang="en-US" dirty="0"/>
              <a:t>mean=0, </a:t>
            </a:r>
            <a:r>
              <a:rPr lang="en-US" dirty="0" err="1" smtClean="0"/>
              <a:t>sd</a:t>
            </a:r>
            <a:r>
              <a:rPr lang="en-US" dirty="0" smtClean="0"/>
              <a:t>=1</a:t>
            </a:r>
          </a:p>
          <a:p>
            <a:r>
              <a:rPr lang="en-US" dirty="0" smtClean="0"/>
              <a:t>y &lt;- x + </a:t>
            </a:r>
            <a:r>
              <a:rPr lang="en-US" dirty="0" err="1" smtClean="0"/>
              <a:t>rnorm</a:t>
            </a:r>
            <a:r>
              <a:rPr lang="en-US" dirty="0" smtClean="0"/>
              <a:t>(50, mean=0, </a:t>
            </a:r>
            <a:r>
              <a:rPr lang="en-US" dirty="0" err="1" smtClean="0"/>
              <a:t>sd</a:t>
            </a:r>
            <a:r>
              <a:rPr lang="en-US" dirty="0" smtClean="0"/>
              <a:t>=0.5)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y,x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US" dirty="0"/>
              <a:t>3.2 Exploratory Data Analysis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8303046" cy="3733800"/>
          </a:xfrm>
        </p:spPr>
        <p:txBody>
          <a:bodyPr/>
          <a:lstStyle/>
          <a:p>
            <a:pPr eaLnBrk="1" hangingPunct="1"/>
            <a:r>
              <a:rPr lang="en-US" dirty="0" smtClean="0"/>
              <a:t>3.2.1 Visualization before Analysis</a:t>
            </a:r>
            <a:endParaRPr lang="en-US" sz="2400" dirty="0" smtClean="0"/>
          </a:p>
          <a:p>
            <a:pPr eaLnBrk="1" hangingPunct="1"/>
            <a:r>
              <a:rPr lang="en-US" dirty="0" smtClean="0"/>
              <a:t>3.2.2 Dirty Data </a:t>
            </a:r>
          </a:p>
          <a:p>
            <a:pPr eaLnBrk="1" hangingPunct="1"/>
            <a:r>
              <a:rPr lang="en-US" dirty="0" smtClean="0"/>
              <a:t>3.2.3 Visualizing a Single Variable</a:t>
            </a:r>
          </a:p>
          <a:p>
            <a:pPr eaLnBrk="1" hangingPunct="1"/>
            <a:r>
              <a:rPr lang="en-US" dirty="0" smtClean="0"/>
              <a:t>3.2.4 Examining Multiple Variables</a:t>
            </a:r>
          </a:p>
          <a:p>
            <a:pPr eaLnBrk="1" hangingPunct="1"/>
            <a:r>
              <a:rPr lang="en-US" dirty="0" smtClean="0"/>
              <a:t>3.2.5 Data Exploration versus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57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4106" y="152400"/>
            <a:ext cx="8579894" cy="1219199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3.2.1 Visualization </a:t>
            </a:r>
            <a:r>
              <a:rPr lang="en-US" dirty="0"/>
              <a:t>before Analysis</a:t>
            </a:r>
            <a:br>
              <a:rPr lang="en-US" dirty="0"/>
            </a:br>
            <a:r>
              <a:rPr lang="en-US" sz="2800" dirty="0" err="1" smtClean="0"/>
              <a:t>Anscombe’s</a:t>
            </a:r>
            <a:r>
              <a:rPr lang="en-US" sz="2800" dirty="0" smtClean="0"/>
              <a:t> </a:t>
            </a:r>
            <a:r>
              <a:rPr lang="en-US" sz="2800" dirty="0"/>
              <a:t>quartet – </a:t>
            </a:r>
            <a:r>
              <a:rPr lang="en-US" sz="2800" dirty="0" smtClean="0"/>
              <a:t>4 datasets, same statistics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305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4106" y="152400"/>
            <a:ext cx="8579894" cy="1219199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3.2.1 Visualization </a:t>
            </a:r>
            <a:r>
              <a:rPr lang="en-US" dirty="0"/>
              <a:t>before Analysis</a:t>
            </a:r>
            <a:br>
              <a:rPr lang="en-US" dirty="0"/>
            </a:br>
            <a:r>
              <a:rPr lang="en-US" sz="2800" dirty="0" err="1" smtClean="0"/>
              <a:t>Anscombe’s</a:t>
            </a:r>
            <a:r>
              <a:rPr lang="en-US" sz="2800" dirty="0" smtClean="0"/>
              <a:t> </a:t>
            </a:r>
            <a:r>
              <a:rPr lang="en-US" sz="2800" dirty="0"/>
              <a:t>quartet – </a:t>
            </a:r>
            <a:r>
              <a:rPr lang="en-US" sz="2800" dirty="0" smtClean="0"/>
              <a:t>4 datasets, same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06" y="2438400"/>
            <a:ext cx="8311487" cy="3505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81200" y="3429000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should be 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219199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3.2.1 Visualization </a:t>
            </a:r>
            <a:r>
              <a:rPr lang="en-US" dirty="0"/>
              <a:t>before Analysis</a:t>
            </a:r>
            <a:br>
              <a:rPr lang="en-US" dirty="0"/>
            </a:br>
            <a:r>
              <a:rPr lang="en-US" sz="3600" dirty="0" err="1"/>
              <a:t>Anscombe’s</a:t>
            </a:r>
            <a:r>
              <a:rPr lang="en-US" sz="3600" dirty="0"/>
              <a:t> quartet – visualized</a:t>
            </a:r>
            <a:endParaRPr 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2218"/>
            <a:ext cx="7010400" cy="49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dirty="0"/>
              <a:t>3.2.1 Visualization before Analysis</a:t>
            </a:r>
            <a:br>
              <a:rPr lang="en-US" dirty="0"/>
            </a:br>
            <a:r>
              <a:rPr lang="en-US" sz="3600" dirty="0" err="1"/>
              <a:t>Anscombe’s</a:t>
            </a:r>
            <a:r>
              <a:rPr lang="en-US" sz="3600" dirty="0"/>
              <a:t> quartet – </a:t>
            </a:r>
            <a:r>
              <a:rPr lang="en-US" sz="3600" dirty="0" err="1" smtClean="0">
                <a:solidFill>
                  <a:srgbClr val="FF0000"/>
                </a:solidFill>
              </a:rPr>
              <a:t>Rstudio</a:t>
            </a:r>
            <a:r>
              <a:rPr lang="en-US" sz="3600" dirty="0" smtClean="0">
                <a:solidFill>
                  <a:srgbClr val="FF0000"/>
                </a:solidFill>
              </a:rPr>
              <a:t> exercise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cs typeface="Courier New" panose="02070309020205020404" pitchFamily="49" charset="0"/>
              </a:rPr>
              <a:t>Enter and plot </a:t>
            </a:r>
            <a:r>
              <a:rPr lang="en-US" sz="2800" dirty="0" err="1" smtClean="0">
                <a:cs typeface="Courier New" panose="02070309020205020404" pitchFamily="49" charset="0"/>
              </a:rPr>
              <a:t>Anscombe’s</a:t>
            </a:r>
            <a:r>
              <a:rPr lang="en-US" sz="2800" dirty="0" smtClean="0">
                <a:cs typeface="Courier New" panose="02070309020205020404" pitchFamily="49" charset="0"/>
              </a:rPr>
              <a:t> dataset #3</a:t>
            </a:r>
          </a:p>
          <a:p>
            <a:pPr eaLnBrk="1" hangingPunct="1"/>
            <a:r>
              <a:rPr lang="en-US" sz="2800" dirty="0" smtClean="0">
                <a:cs typeface="Courier New" panose="02070309020205020404" pitchFamily="49" charset="0"/>
              </a:rPr>
              <a:t>and obtain the linear regression line</a:t>
            </a:r>
          </a:p>
          <a:p>
            <a:pPr eaLnBrk="1" hangingPunct="1"/>
            <a:endParaRPr lang="en-US" sz="2800" dirty="0">
              <a:cs typeface="Courier New" panose="02070309020205020404" pitchFamily="49" charset="0"/>
            </a:endParaRPr>
          </a:p>
          <a:p>
            <a:pPr eaLnBrk="1" hangingPunct="1"/>
            <a:endParaRPr lang="en-US" sz="2800" dirty="0" smtClean="0">
              <a:cs typeface="Courier New" panose="02070309020205020404" pitchFamily="49" charset="0"/>
            </a:endParaRPr>
          </a:p>
          <a:p>
            <a:pPr eaLnBrk="1" hangingPunct="1"/>
            <a:endParaRPr lang="en-US" sz="2800" dirty="0">
              <a:cs typeface="Courier New" panose="02070309020205020404" pitchFamily="49" charset="0"/>
            </a:endParaRPr>
          </a:p>
          <a:p>
            <a:pPr eaLnBrk="1" hangingPunct="1"/>
            <a:endParaRPr lang="en-US" sz="2800" dirty="0" smtClean="0">
              <a:cs typeface="Courier New" panose="02070309020205020404" pitchFamily="49" charset="0"/>
            </a:endParaRPr>
          </a:p>
          <a:p>
            <a:pPr eaLnBrk="1" hangingPunct="1"/>
            <a:endParaRPr lang="en-US" sz="2800" dirty="0">
              <a:cs typeface="Courier New" panose="02070309020205020404" pitchFamily="49" charset="0"/>
            </a:endParaRPr>
          </a:p>
          <a:p>
            <a:pPr eaLnBrk="1" hangingPunct="1"/>
            <a:endParaRPr lang="en-US" sz="2800" dirty="0" smtClean="0">
              <a:cs typeface="Courier New" panose="02070309020205020404" pitchFamily="49" charset="0"/>
            </a:endParaRPr>
          </a:p>
          <a:p>
            <a:pPr eaLnBrk="1" hangingPunct="1"/>
            <a:r>
              <a:rPr lang="en-US" sz="2800" dirty="0" smtClean="0">
                <a:cs typeface="Courier New" panose="02070309020205020404" pitchFamily="49" charset="0"/>
              </a:rPr>
              <a:t>More regression coming in chapter 6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3400" y="3200400"/>
            <a:ext cx="8610600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&lt;- 4:14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&lt;- c(5.39,5.73,6.08,6.42,6.77,7.11,7.46,7.81,8.15,12.74,8.84)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summary(y)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alt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7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dirty="0"/>
              <a:t>3.2.2 Dirty Data</a:t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800" dirty="0">
                <a:cs typeface="Courier New" panose="02070309020205020404" pitchFamily="49" charset="0"/>
              </a:rPr>
              <a:t>how dirty data can be detected in the data exploration phase with </a:t>
            </a:r>
            <a:r>
              <a:rPr lang="en-US" sz="2800" dirty="0" smtClean="0">
                <a:cs typeface="Courier New" panose="02070309020205020404" pitchFamily="49" charset="0"/>
              </a:rPr>
              <a:t>visualizations</a:t>
            </a:r>
          </a:p>
          <a:p>
            <a:pPr eaLnBrk="1" hangingPunct="1"/>
            <a:r>
              <a:rPr lang="en-US" sz="2800" dirty="0" smtClean="0">
                <a:cs typeface="Courier New" panose="02070309020205020404" pitchFamily="49" charset="0"/>
              </a:rPr>
              <a:t>In general</a:t>
            </a:r>
            <a:r>
              <a:rPr lang="en-US" sz="2800" dirty="0">
                <a:cs typeface="Courier New" panose="02070309020205020404" pitchFamily="49" charset="0"/>
              </a:rPr>
              <a:t>, analysts should look for anomalies, verify the data with domain knowledge, and decide the </a:t>
            </a:r>
            <a:r>
              <a:rPr lang="en-US" sz="2800" dirty="0" smtClean="0">
                <a:cs typeface="Courier New" panose="02070309020205020404" pitchFamily="49" charset="0"/>
              </a:rPr>
              <a:t>most appropriate </a:t>
            </a:r>
            <a:r>
              <a:rPr lang="en-US" sz="2800" dirty="0">
                <a:cs typeface="Courier New" panose="02070309020205020404" pitchFamily="49" charset="0"/>
              </a:rPr>
              <a:t>approach to clean the data</a:t>
            </a:r>
            <a:r>
              <a:rPr lang="en-US" sz="2800" dirty="0" smtClean="0">
                <a:cs typeface="Courier New" panose="02070309020205020404" pitchFamily="49" charset="0"/>
              </a:rPr>
              <a:t>.</a:t>
            </a:r>
          </a:p>
          <a:p>
            <a:r>
              <a:rPr lang="en-US" sz="2800" dirty="0"/>
              <a:t>Consider a scenario in which a bank is conducting data analyses of its account holders to gauge </a:t>
            </a:r>
            <a:r>
              <a:rPr lang="en-US" sz="2800" dirty="0" smtClean="0"/>
              <a:t>customer retention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 eaLnBrk="1" hangingPunct="1"/>
            <a:endParaRPr lang="en-US" sz="2800" dirty="0" smtClean="0"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3357"/>
            <a:ext cx="7916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</a:t>
            </a:r>
            <a:r>
              <a:rPr lang="en-US" dirty="0"/>
              <a:t>Analytics Using R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915400" cy="45720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</a:t>
            </a:r>
            <a:r>
              <a:rPr lang="en-US" dirty="0" smtClean="0"/>
              <a:t>session</a:t>
            </a:r>
            <a:r>
              <a:rPr lang="en-US" dirty="0" smtClean="0"/>
              <a:t> </a:t>
            </a:r>
            <a:r>
              <a:rPr lang="en-US" dirty="0" smtClean="0"/>
              <a:t>has three sections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An overview of R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Using R to perform exploratory data analysis tasks using visualization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A brief review of statistical inference</a:t>
            </a:r>
          </a:p>
          <a:p>
            <a:pPr lvl="2" eaLnBrk="1" hangingPunct="1"/>
            <a:r>
              <a:rPr lang="en-US" dirty="0" smtClean="0"/>
              <a:t>Hypothesis testing and analysis of variance</a:t>
            </a:r>
          </a:p>
        </p:txBody>
      </p:sp>
    </p:spTree>
    <p:extLst>
      <p:ext uri="{BB962C8B-B14F-4D97-AF65-F5344CB8AC3E}">
        <p14:creationId xmlns:p14="http://schemas.microsoft.com/office/powerpoint/2010/main" val="294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3820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3.2.2 Dirty Data</a:t>
            </a:r>
            <a:br>
              <a:rPr lang="en-US" dirty="0" smtClean="0"/>
            </a:br>
            <a:r>
              <a:rPr lang="en-US" sz="3400" dirty="0" smtClean="0"/>
              <a:t>Age Distribution of bank account holders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9800"/>
            <a:ext cx="6734778" cy="45763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2059" y="3048000"/>
            <a:ext cx="205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wrong here?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dirty="0"/>
              <a:t>3.2.2 Dirty Data</a:t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the median age of the account holders is around 40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A few accounts with </a:t>
            </a:r>
            <a:r>
              <a:rPr lang="en-US" sz="2000" dirty="0" smtClean="0">
                <a:cs typeface="Courier New" panose="02070309020205020404" pitchFamily="49" charset="0"/>
              </a:rPr>
              <a:t>account holder </a:t>
            </a:r>
            <a:r>
              <a:rPr lang="en-US" sz="2000" dirty="0">
                <a:cs typeface="Courier New" panose="02070309020205020404" pitchFamily="49" charset="0"/>
              </a:rPr>
              <a:t>age less than 10 are unusual but plausible</a:t>
            </a:r>
            <a:r>
              <a:rPr lang="en-US" sz="2000" dirty="0" smtClean="0">
                <a:cs typeface="Courier New" panose="02070309020205020404" pitchFamily="49" charset="0"/>
              </a:rPr>
              <a:t>. </a:t>
            </a:r>
            <a:r>
              <a:rPr lang="en-US" sz="2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ok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However, the left side of the graph shows a huge spike of customers who are zero years old or </a:t>
            </a:r>
            <a:r>
              <a:rPr lang="en-US" sz="2000" dirty="0" smtClean="0">
                <a:cs typeface="Courier New" panose="02070309020205020404" pitchFamily="49" charset="0"/>
              </a:rPr>
              <a:t>have negative ages </a:t>
            </a:r>
            <a:r>
              <a:rPr lang="en-US" sz="2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evidence of missing data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One possible explanation is that the null </a:t>
            </a:r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age values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could have been replaced by 0 or negative values during the data </a:t>
            </a:r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input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Such an occurrence </a:t>
            </a:r>
            <a:r>
              <a:rPr lang="en-US" sz="2000" dirty="0" smtClean="0">
                <a:cs typeface="Courier New" panose="02070309020205020404" pitchFamily="49" charset="0"/>
              </a:rPr>
              <a:t>may be </a:t>
            </a:r>
            <a:r>
              <a:rPr lang="en-US" sz="2000" dirty="0">
                <a:cs typeface="Courier New" panose="02070309020205020404" pitchFamily="49" charset="0"/>
              </a:rPr>
              <a:t>caused by entering age in a text box that only allows numbers and does not accept empty values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Therefore, data cleansing needs to be performed over the accounts </a:t>
            </a:r>
            <a:r>
              <a:rPr lang="en-US" sz="2000" dirty="0" smtClean="0">
                <a:cs typeface="Courier New" panose="02070309020205020404" pitchFamily="49" charset="0"/>
              </a:rPr>
              <a:t>with abnormal </a:t>
            </a:r>
            <a:r>
              <a:rPr lang="en-US" sz="2000" dirty="0">
                <a:cs typeface="Courier New" panose="02070309020205020404" pitchFamily="49" charset="0"/>
              </a:rPr>
              <a:t>age values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dirty="0"/>
              <a:t>3.2.2 Dirty Data</a:t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Account holders older than 100 may be due to bad data caused by </a:t>
            </a:r>
            <a:r>
              <a:rPr lang="en-US" sz="2000" dirty="0" smtClean="0">
                <a:cs typeface="Courier New" panose="02070309020205020404" pitchFamily="49" charset="0"/>
              </a:rPr>
              <a:t>typos.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In this case, one needs to further examine the data and conduct data cleansing if </a:t>
            </a:r>
            <a:r>
              <a:rPr lang="en-US" sz="2000" dirty="0" smtClean="0">
                <a:cs typeface="Courier New" panose="02070309020205020404" pitchFamily="49" charset="0"/>
              </a:rPr>
              <a:t>necessary.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The dirty </a:t>
            </a:r>
            <a:r>
              <a:rPr lang="en-US" sz="2000" dirty="0" smtClean="0">
                <a:cs typeface="Courier New" panose="02070309020205020404" pitchFamily="49" charset="0"/>
              </a:rPr>
              <a:t>data could </a:t>
            </a:r>
            <a:r>
              <a:rPr lang="en-US" sz="2000" dirty="0">
                <a:cs typeface="Courier New" panose="02070309020205020404" pitchFamily="49" charset="0"/>
              </a:rPr>
              <a:t>be simply removed or filtered out with an age threshold for future </a:t>
            </a:r>
            <a:r>
              <a:rPr lang="en-US" sz="2000" dirty="0" smtClean="0">
                <a:cs typeface="Courier New" panose="02070309020205020404" pitchFamily="49" charset="0"/>
              </a:rPr>
              <a:t>analyses.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If removing records </a:t>
            </a:r>
            <a:r>
              <a:rPr lang="en-US" sz="2000" dirty="0" smtClean="0">
                <a:cs typeface="Courier New" panose="02070309020205020404" pitchFamily="49" charset="0"/>
              </a:rPr>
              <a:t>is not </a:t>
            </a:r>
            <a:r>
              <a:rPr lang="en-US" sz="2000" dirty="0">
                <a:cs typeface="Courier New" panose="02070309020205020404" pitchFamily="49" charset="0"/>
              </a:rPr>
              <a:t>an option, the analysts can look for patterns within the data and develop a set of heuristics to </a:t>
            </a:r>
            <a:r>
              <a:rPr lang="en-US" sz="2000" dirty="0" smtClean="0">
                <a:cs typeface="Courier New" panose="02070309020205020404" pitchFamily="49" charset="0"/>
              </a:rPr>
              <a:t>attack the </a:t>
            </a:r>
            <a:r>
              <a:rPr lang="en-US" sz="2000" dirty="0">
                <a:cs typeface="Courier New" panose="02070309020205020404" pitchFamily="49" charset="0"/>
              </a:rPr>
              <a:t>problem of dirty data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lvl="1" eaLnBrk="1" hangingPunct="1"/>
            <a:r>
              <a:rPr lang="en-US" sz="1600" dirty="0">
                <a:cs typeface="Courier New" panose="02070309020205020404" pitchFamily="49" charset="0"/>
              </a:rPr>
              <a:t>For example, wrong age values could be replaced with approximation </a:t>
            </a:r>
            <a:r>
              <a:rPr lang="en-US" sz="1600" dirty="0" smtClean="0">
                <a:cs typeface="Courier New" panose="02070309020205020404" pitchFamily="49" charset="0"/>
              </a:rPr>
              <a:t>based on </a:t>
            </a:r>
            <a:r>
              <a:rPr lang="en-US" sz="1600" dirty="0">
                <a:cs typeface="Courier New" panose="02070309020205020404" pitchFamily="49" charset="0"/>
              </a:rPr>
              <a:t>the nearest neighbor</a:t>
            </a:r>
            <a:endParaRPr lang="en-US" sz="1600" dirty="0" smtClean="0"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dirty="0"/>
              <a:t>3.2.2 Dirty Data</a:t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cs typeface="Courier New" panose="02070309020205020404" pitchFamily="49" charset="0"/>
              </a:rPr>
              <a:t>In the following figure, it </a:t>
            </a:r>
            <a:r>
              <a:rPr lang="en-US" sz="2000" dirty="0" smtClean="0"/>
              <a:t>presents </a:t>
            </a:r>
            <a:r>
              <a:rPr lang="en-US" sz="2000" dirty="0"/>
              <a:t>another example of dirty </a:t>
            </a:r>
            <a:r>
              <a:rPr lang="en-US" sz="2000" dirty="0" smtClean="0"/>
              <a:t>data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The distribution shown here corresponds to the </a:t>
            </a:r>
            <a:r>
              <a:rPr lang="en-US" sz="2000" dirty="0" smtClean="0">
                <a:cs typeface="Courier New" panose="02070309020205020404" pitchFamily="49" charset="0"/>
              </a:rPr>
              <a:t>age of </a:t>
            </a:r>
            <a:r>
              <a:rPr lang="en-US" sz="2000" dirty="0">
                <a:cs typeface="Courier New" panose="02070309020205020404" pitchFamily="49" charset="0"/>
              </a:rPr>
              <a:t>mortgages in a bank’s home loan portfolio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The mortgage age is calculated by subtracting the </a:t>
            </a:r>
            <a:r>
              <a:rPr lang="en-US" sz="2000" dirty="0" smtClean="0">
                <a:cs typeface="Courier New" panose="02070309020205020404" pitchFamily="49" charset="0"/>
              </a:rPr>
              <a:t>origination date </a:t>
            </a:r>
            <a:r>
              <a:rPr lang="en-US" sz="2000" dirty="0">
                <a:cs typeface="Courier New" panose="02070309020205020404" pitchFamily="49" charset="0"/>
              </a:rPr>
              <a:t>of the loan from the current date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The vertical axis corresponds to the number of mortgages </a:t>
            </a:r>
            <a:r>
              <a:rPr lang="en-US" sz="2000" dirty="0" smtClean="0">
                <a:cs typeface="Courier New" panose="02070309020205020404" pitchFamily="49" charset="0"/>
              </a:rPr>
              <a:t>at each </a:t>
            </a:r>
            <a:r>
              <a:rPr lang="en-US" sz="2000" dirty="0">
                <a:cs typeface="Courier New" panose="02070309020205020404" pitchFamily="49" charset="0"/>
              </a:rPr>
              <a:t>mortgage age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10 in the x-axis actually means ≥ 10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Analysts need to study the data further and decide the most </a:t>
            </a:r>
            <a:r>
              <a:rPr lang="en-US" sz="2000" dirty="0" smtClean="0">
                <a:cs typeface="Courier New" panose="02070309020205020404" pitchFamily="49" charset="0"/>
              </a:rPr>
              <a:t>appropriate way </a:t>
            </a:r>
            <a:r>
              <a:rPr lang="en-US" sz="2000" dirty="0">
                <a:cs typeface="Courier New" panose="02070309020205020404" pitchFamily="49" charset="0"/>
              </a:rPr>
              <a:t>to perform data cleansing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sz="2000" dirty="0">
                <a:cs typeface="Courier New" panose="02070309020205020404" pitchFamily="49" charset="0"/>
              </a:rPr>
              <a:t>Data analysts should perform sanity checks against domain knowledge and decide if the dirty </a:t>
            </a:r>
            <a:r>
              <a:rPr lang="en-US" sz="2000" dirty="0" smtClean="0">
                <a:cs typeface="Courier New" panose="02070309020205020404" pitchFamily="49" charset="0"/>
              </a:rPr>
              <a:t>data needs </a:t>
            </a:r>
            <a:r>
              <a:rPr lang="en-US" sz="2000" dirty="0">
                <a:cs typeface="Courier New" panose="02070309020205020404" pitchFamily="49" charset="0"/>
              </a:rPr>
              <a:t>to be eliminated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sz="2000" dirty="0"/>
              <a:t>Dirty data can occur due to acts of </a:t>
            </a:r>
            <a:r>
              <a:rPr lang="en-US" sz="2000" b="1" dirty="0"/>
              <a:t>omission</a:t>
            </a:r>
            <a:r>
              <a:rPr lang="en-US" sz="2000" dirty="0"/>
              <a:t>.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68580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3.2.2 Dirty Data</a:t>
            </a:r>
            <a:br>
              <a:rPr lang="en-US" dirty="0" smtClean="0"/>
            </a:br>
            <a:r>
              <a:rPr lang="en-US" sz="3600" dirty="0" smtClean="0"/>
              <a:t>Age of Mortgage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43111"/>
            <a:ext cx="6096000" cy="4807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3800" y="2971800"/>
            <a:ext cx="205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wrong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Using </a:t>
            </a:r>
            <a:r>
              <a:rPr lang="en-US" sz="2000" dirty="0"/>
              <a:t>visual representations of data is a hallmark of exploratory data analyses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1600" dirty="0"/>
              <a:t>letting the data speak </a:t>
            </a:r>
            <a:r>
              <a:rPr lang="en-US" sz="1600" dirty="0" smtClean="0"/>
              <a:t>to its </a:t>
            </a:r>
            <a:r>
              <a:rPr lang="en-US" sz="1600" dirty="0"/>
              <a:t>audience rather than imposing an interpretation on the data a priori</a:t>
            </a:r>
            <a:r>
              <a:rPr lang="en-US" sz="1600" dirty="0" smtClean="0"/>
              <a:t>.</a:t>
            </a:r>
          </a:p>
          <a:p>
            <a:pPr eaLnBrk="1" hangingPunct="1"/>
            <a:r>
              <a:rPr lang="en-US" sz="2000" dirty="0" smtClean="0"/>
              <a:t>Visualizing a single variable and examining multiple variables helps to explain the underlying distributions of a single variable or the relationships of two or more variables.</a:t>
            </a:r>
          </a:p>
          <a:p>
            <a:pPr eaLnBrk="1" hangingPunct="1"/>
            <a:r>
              <a:rPr lang="en-US" sz="2000" dirty="0" smtClean="0"/>
              <a:t>R has many functions to examine a single variable. Some of them are listed in the next slide.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0" y="2209800"/>
            <a:ext cx="8354695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Plot() in R:</a:t>
            </a:r>
          </a:p>
          <a:p>
            <a:pPr lvl="1" eaLnBrk="1" hangingPunct="1"/>
            <a:r>
              <a:rPr lang="en-US" sz="1600" dirty="0"/>
              <a:t>Generic function for plotting of R objects</a:t>
            </a:r>
            <a:r>
              <a:rPr lang="en-US" sz="1600" dirty="0" smtClean="0"/>
              <a:t>.</a:t>
            </a:r>
          </a:p>
          <a:p>
            <a:pPr eaLnBrk="1" hangingPunct="1"/>
            <a:r>
              <a:rPr lang="en-US" sz="2000" dirty="0" smtClean="0"/>
              <a:t>Usage:</a:t>
            </a:r>
          </a:p>
          <a:p>
            <a:pPr lvl="1" eaLnBrk="1" hangingPunct="1"/>
            <a:r>
              <a:rPr lang="en-US" sz="1600" dirty="0"/>
              <a:t>plot(x, y, </a:t>
            </a:r>
            <a:r>
              <a:rPr lang="en-US" sz="1600" dirty="0" smtClean="0"/>
              <a:t>...)</a:t>
            </a:r>
          </a:p>
          <a:p>
            <a:pPr lvl="1" eaLnBrk="1" hangingPunct="1"/>
            <a:r>
              <a:rPr lang="en-US" sz="1600" dirty="0" smtClean="0"/>
              <a:t>Where x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/>
              <a:t>the coordinates of points in the </a:t>
            </a:r>
            <a:r>
              <a:rPr lang="en-US" sz="1600" dirty="0" smtClean="0"/>
              <a:t>plot.</a:t>
            </a:r>
          </a:p>
          <a:p>
            <a:pPr lvl="1" eaLnBrk="1" hangingPunct="1"/>
            <a:r>
              <a:rPr lang="en-US" sz="1600" dirty="0" smtClean="0"/>
              <a:t>Y </a:t>
            </a:r>
            <a:r>
              <a:rPr lang="en-US" sz="1600" dirty="0">
                <a:sym typeface="Wingdings" panose="05000000000000000000" pitchFamily="2" charset="2"/>
              </a:rPr>
              <a:t> the y coordinates of points in the plot, optional if x is an appropriate structure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lvl="1" eaLnBrk="1" hangingPunct="1"/>
            <a:r>
              <a:rPr lang="en-US" sz="1600" dirty="0" smtClean="0">
                <a:sym typeface="Wingdings" panose="05000000000000000000" pitchFamily="2" charset="2"/>
              </a:rPr>
              <a:t>Type  possible types are  “p” for points, “l” for lines, “b” for both, “c” for the lines part alone of “b”, “o” for both ‘</a:t>
            </a:r>
            <a:r>
              <a:rPr lang="en-US" sz="1600" dirty="0" err="1" smtClean="0">
                <a:sym typeface="Wingdings" panose="05000000000000000000" pitchFamily="2" charset="2"/>
              </a:rPr>
              <a:t>overplotted</a:t>
            </a:r>
            <a:r>
              <a:rPr lang="en-US" sz="1600" dirty="0" smtClean="0">
                <a:sym typeface="Wingdings" panose="05000000000000000000" pitchFamily="2" charset="2"/>
              </a:rPr>
              <a:t>’, “h” for histogram, “s” for strips, “S” for other steps, and “n” for no plotting</a:t>
            </a:r>
          </a:p>
          <a:p>
            <a:pPr lvl="1" eaLnBrk="1" hangingPunct="1"/>
            <a:r>
              <a:rPr lang="en-US" sz="1600" dirty="0" smtClean="0">
                <a:sym typeface="Wingdings" panose="05000000000000000000" pitchFamily="2" charset="2"/>
              </a:rPr>
              <a:t>Main  an overall title of the plot</a:t>
            </a:r>
          </a:p>
          <a:p>
            <a:pPr lvl="1" eaLnBrk="1" hangingPunct="1"/>
            <a:r>
              <a:rPr lang="en-US" sz="1600" dirty="0" smtClean="0">
                <a:sym typeface="Wingdings" panose="05000000000000000000" pitchFamily="2" charset="2"/>
              </a:rPr>
              <a:t>Sub  a sub title of the plot</a:t>
            </a:r>
          </a:p>
          <a:p>
            <a:pPr lvl="1" eaLnBrk="1" hangingPunct="1"/>
            <a:r>
              <a:rPr lang="en-US" sz="1600" dirty="0" err="1" smtClean="0">
                <a:sym typeface="Wingdings" panose="05000000000000000000" pitchFamily="2" charset="2"/>
              </a:rPr>
              <a:t>Xlab</a:t>
            </a:r>
            <a:r>
              <a:rPr lang="en-US" sz="1600" dirty="0" smtClean="0">
                <a:sym typeface="Wingdings" panose="05000000000000000000" pitchFamily="2" charset="2"/>
              </a:rPr>
              <a:t>  a title for the x-axis</a:t>
            </a:r>
          </a:p>
          <a:p>
            <a:pPr lvl="1" eaLnBrk="1" hangingPunct="1"/>
            <a:r>
              <a:rPr lang="en-US" sz="1600" dirty="0" err="1" smtClean="0">
                <a:sym typeface="Wingdings" panose="05000000000000000000" pitchFamily="2" charset="2"/>
              </a:rPr>
              <a:t>Ylab</a:t>
            </a:r>
            <a:r>
              <a:rPr lang="en-US" sz="1600" dirty="0" smtClean="0">
                <a:sym typeface="Wingdings" panose="05000000000000000000" pitchFamily="2" charset="2"/>
              </a:rPr>
              <a:t>  a title for the y-axis</a:t>
            </a:r>
          </a:p>
          <a:p>
            <a:pPr lvl="1" eaLnBrk="1" hangingPunct="1"/>
            <a:r>
              <a:rPr lang="en-US" sz="1600" dirty="0" smtClean="0">
                <a:sym typeface="Wingdings" panose="05000000000000000000" pitchFamily="2" charset="2"/>
              </a:rPr>
              <a:t>Asp  the y/x aspect ratio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Plot() in R:</a:t>
            </a:r>
          </a:p>
          <a:p>
            <a:pPr eaLnBrk="1" hangingPunct="1"/>
            <a:r>
              <a:rPr lang="en-US" sz="2000" dirty="0" smtClean="0">
                <a:sym typeface="Wingdings" panose="05000000000000000000" pitchFamily="2" charset="2"/>
              </a:rPr>
              <a:t>Example: Pending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Barplot</a:t>
            </a:r>
            <a:r>
              <a:rPr lang="en-US" sz="2000" dirty="0" smtClean="0"/>
              <a:t>() : </a:t>
            </a:r>
          </a:p>
          <a:p>
            <a:pPr lvl="1" eaLnBrk="1" hangingPunct="1"/>
            <a:r>
              <a:rPr lang="en-US" sz="1600" dirty="0" err="1" smtClean="0"/>
              <a:t>barplot</a:t>
            </a:r>
            <a:r>
              <a:rPr lang="en-US" sz="1600" dirty="0" smtClean="0"/>
              <a:t> portray continuous values with labels from a discrete variable.</a:t>
            </a:r>
          </a:p>
          <a:p>
            <a:pPr lvl="1" eaLnBrk="1" hangingPunct="1"/>
            <a:r>
              <a:rPr lang="en-US" sz="1600" dirty="0" smtClean="0"/>
              <a:t>A </a:t>
            </a:r>
            <a:r>
              <a:rPr lang="en-US" sz="1600" dirty="0" err="1"/>
              <a:t>barplot</a:t>
            </a:r>
            <a:r>
              <a:rPr lang="en-US" sz="1600" dirty="0"/>
              <a:t> can be created with the </a:t>
            </a:r>
            <a:r>
              <a:rPr lang="en-US" sz="1600" dirty="0" err="1"/>
              <a:t>barplot</a:t>
            </a:r>
            <a:r>
              <a:rPr lang="en-US" sz="1600" dirty="0"/>
              <a:t>(height) function</a:t>
            </a:r>
            <a:r>
              <a:rPr lang="en-US" sz="1600" dirty="0" smtClean="0"/>
              <a:t>, where </a:t>
            </a:r>
            <a:r>
              <a:rPr lang="en-US" sz="1600" dirty="0"/>
              <a:t>height represents a vector or matrix</a:t>
            </a:r>
            <a:r>
              <a:rPr lang="en-US" sz="1600" dirty="0" smtClean="0"/>
              <a:t>.</a:t>
            </a:r>
          </a:p>
          <a:p>
            <a:pPr eaLnBrk="1" hangingPunct="1"/>
            <a:r>
              <a:rPr lang="en-US" sz="2000" dirty="0" smtClean="0"/>
              <a:t>R-Code for </a:t>
            </a:r>
            <a:r>
              <a:rPr lang="en-US" sz="2000" dirty="0" err="1" smtClean="0"/>
              <a:t>Barplot</a:t>
            </a:r>
            <a:r>
              <a:rPr lang="en-US" sz="2000" dirty="0" smtClean="0"/>
              <a:t>() on </a:t>
            </a:r>
            <a:r>
              <a:rPr lang="en-US" sz="2000" dirty="0" err="1" smtClean="0"/>
              <a:t>mtcars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1600" dirty="0" err="1" smtClean="0"/>
              <a:t>Barplot</a:t>
            </a:r>
            <a:r>
              <a:rPr lang="en-US" sz="1600" dirty="0" smtClean="0"/>
              <a:t> for distribution of cars cylinders counts</a:t>
            </a:r>
          </a:p>
          <a:p>
            <a:pPr lvl="1" eaLnBrk="1" hangingPunct="1"/>
            <a:r>
              <a:rPr lang="en-US" sz="1600" dirty="0" smtClean="0"/>
              <a:t>data(</a:t>
            </a:r>
            <a:r>
              <a:rPr lang="en-US" sz="1600" dirty="0" err="1" smtClean="0"/>
              <a:t>mtcars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 smtClean="0"/>
              <a:t>View(</a:t>
            </a:r>
            <a:r>
              <a:rPr lang="en-US" sz="1600" dirty="0" err="1" smtClean="0"/>
              <a:t>mtcars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/>
              <a:t>s</a:t>
            </a:r>
            <a:r>
              <a:rPr lang="en-US" sz="1600" dirty="0" smtClean="0"/>
              <a:t>ummary(</a:t>
            </a:r>
            <a:r>
              <a:rPr lang="en-US" sz="1600" dirty="0" err="1" smtClean="0"/>
              <a:t>mtcars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 smtClean="0"/>
              <a:t>head(</a:t>
            </a:r>
            <a:r>
              <a:rPr lang="en-US" sz="1600" dirty="0" err="1" smtClean="0"/>
              <a:t>mtcars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 err="1"/>
              <a:t>barplot</a:t>
            </a:r>
            <a:r>
              <a:rPr lang="en-US" sz="1600" dirty="0"/>
              <a:t>(table(</a:t>
            </a:r>
            <a:r>
              <a:rPr lang="en-US" sz="1600" dirty="0" err="1"/>
              <a:t>mtcars$cyl</a:t>
            </a:r>
            <a:r>
              <a:rPr lang="en-US" sz="1600" dirty="0"/>
              <a:t>), main="Distribution of Car Cylinder Counts", </a:t>
            </a:r>
            <a:r>
              <a:rPr lang="en-US" sz="1600" dirty="0" err="1"/>
              <a:t>xlab</a:t>
            </a:r>
            <a:r>
              <a:rPr lang="en-US" sz="1600" dirty="0"/>
              <a:t>="Number of Cylinders")</a:t>
            </a:r>
            <a:endParaRPr lang="en-US" sz="16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3357"/>
            <a:ext cx="7916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846" y="2286000"/>
            <a:ext cx="8915400" cy="4572000"/>
          </a:xfrm>
        </p:spPr>
        <p:txBody>
          <a:bodyPr/>
          <a:lstStyle/>
          <a:p>
            <a:pPr eaLnBrk="1" hangingPunct="1"/>
            <a:r>
              <a:rPr lang="en-US" sz="2000" dirty="0"/>
              <a:t>The first three phases involve </a:t>
            </a:r>
            <a:r>
              <a:rPr lang="en-US" sz="2000" dirty="0" smtClean="0"/>
              <a:t>in data analytics life cycle has various </a:t>
            </a:r>
            <a:r>
              <a:rPr lang="en-US" sz="2000" dirty="0"/>
              <a:t>aspects of data </a:t>
            </a:r>
            <a:r>
              <a:rPr lang="en-US" sz="2000" dirty="0" smtClean="0"/>
              <a:t>exploration</a:t>
            </a:r>
          </a:p>
          <a:p>
            <a:pPr eaLnBrk="1" hangingPunct="1"/>
            <a:r>
              <a:rPr lang="en-US" sz="2000" dirty="0"/>
              <a:t>In general, the success of a </a:t>
            </a:r>
            <a:r>
              <a:rPr lang="en-US" sz="2000" dirty="0" smtClean="0"/>
              <a:t>data analysis </a:t>
            </a:r>
            <a:r>
              <a:rPr lang="en-US" sz="2000" dirty="0"/>
              <a:t>project requires a deep understanding of the </a:t>
            </a:r>
            <a:r>
              <a:rPr lang="en-US" sz="2000" dirty="0" smtClean="0"/>
              <a:t>data.</a:t>
            </a:r>
          </a:p>
          <a:p>
            <a:pPr eaLnBrk="1" hangingPunct="1"/>
            <a:r>
              <a:rPr lang="en-US" sz="2000" dirty="0"/>
              <a:t>It also requires a toolbox for mining and </a:t>
            </a:r>
            <a:r>
              <a:rPr lang="en-US" sz="2000" dirty="0" smtClean="0"/>
              <a:t>presenting the data</a:t>
            </a:r>
          </a:p>
          <a:p>
            <a:pPr eaLnBrk="1" hangingPunct="1"/>
            <a:r>
              <a:rPr lang="en-US" sz="2000" dirty="0"/>
              <a:t>These activities include the study of the data in terms of basic statistical measures </a:t>
            </a:r>
            <a:r>
              <a:rPr lang="en-US" sz="2000" dirty="0" smtClean="0"/>
              <a:t>and creation </a:t>
            </a:r>
            <a:r>
              <a:rPr lang="en-US" sz="2000" dirty="0"/>
              <a:t>of graphs and plots to visualize and identify relationships and patterns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There are many open or commercial tools for </a:t>
            </a:r>
          </a:p>
          <a:p>
            <a:pPr lvl="1" eaLnBrk="1" hangingPunct="1"/>
            <a:r>
              <a:rPr lang="en-US" sz="1600" dirty="0" smtClean="0"/>
              <a:t>Exploring</a:t>
            </a:r>
          </a:p>
          <a:p>
            <a:pPr lvl="1" eaLnBrk="1" hangingPunct="1"/>
            <a:r>
              <a:rPr lang="en-US" sz="1600" dirty="0" smtClean="0"/>
              <a:t>Conditioning </a:t>
            </a:r>
          </a:p>
          <a:p>
            <a:pPr lvl="1" eaLnBrk="1" hangingPunct="1"/>
            <a:r>
              <a:rPr lang="en-US" sz="1600" dirty="0" smtClean="0"/>
              <a:t>Modeling</a:t>
            </a:r>
          </a:p>
          <a:p>
            <a:pPr lvl="1" eaLnBrk="1" hangingPunct="1"/>
            <a:r>
              <a:rPr lang="en-US" sz="1600" dirty="0" smtClean="0"/>
              <a:t>Presenting data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951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Barplot</a:t>
            </a:r>
            <a:r>
              <a:rPr lang="en-US" sz="3200" dirty="0" smtClean="0"/>
              <a:t> – Distribution of Car Cylinder Counts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53491"/>
            <a:ext cx="5627298" cy="47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Dotchart</a:t>
            </a:r>
            <a:r>
              <a:rPr lang="en-US" sz="2000" dirty="0" smtClean="0"/>
              <a:t>() : </a:t>
            </a:r>
          </a:p>
          <a:p>
            <a:pPr lvl="1" eaLnBrk="1" hangingPunct="1"/>
            <a:r>
              <a:rPr lang="en-US" sz="1600" dirty="0" smtClean="0"/>
              <a:t>It </a:t>
            </a:r>
            <a:r>
              <a:rPr lang="en-US" sz="1600" dirty="0" err="1" smtClean="0"/>
              <a:t>aslo</a:t>
            </a:r>
            <a:r>
              <a:rPr lang="en-US" sz="1600" dirty="0" smtClean="0"/>
              <a:t> portray continuous values with labels from a discrete variable.</a:t>
            </a:r>
          </a:p>
          <a:p>
            <a:pPr lvl="1" eaLnBrk="1" hangingPunct="1"/>
            <a:r>
              <a:rPr lang="en-US" sz="1600" dirty="0" smtClean="0"/>
              <a:t>A </a:t>
            </a:r>
            <a:r>
              <a:rPr lang="en-US" sz="1600" dirty="0" err="1" smtClean="0"/>
              <a:t>Dotchart</a:t>
            </a:r>
            <a:r>
              <a:rPr lang="en-US" sz="1600" dirty="0" smtClean="0"/>
              <a:t> can </a:t>
            </a:r>
            <a:r>
              <a:rPr lang="en-US" sz="1600" dirty="0"/>
              <a:t>be created </a:t>
            </a:r>
            <a:r>
              <a:rPr lang="en-US" sz="1600" dirty="0" smtClean="0"/>
              <a:t>with </a:t>
            </a:r>
            <a:r>
              <a:rPr lang="en-US" sz="1600" dirty="0" err="1" smtClean="0"/>
              <a:t>dotchart</a:t>
            </a:r>
            <a:r>
              <a:rPr lang="en-US" sz="1600" dirty="0" smtClean="0"/>
              <a:t>(</a:t>
            </a:r>
            <a:r>
              <a:rPr lang="en-US" sz="1600" dirty="0" err="1" smtClean="0"/>
              <a:t>x,label</a:t>
            </a:r>
            <a:r>
              <a:rPr lang="en-US" sz="1600" dirty="0" smtClean="0"/>
              <a:t>=…) </a:t>
            </a:r>
            <a:r>
              <a:rPr lang="en-US" sz="1600" dirty="0"/>
              <a:t>function</a:t>
            </a:r>
            <a:r>
              <a:rPr lang="en-US" sz="1600" dirty="0" smtClean="0"/>
              <a:t>, where x is a numeric value and label is a vector of categorical labels for x. </a:t>
            </a:r>
          </a:p>
          <a:p>
            <a:pPr eaLnBrk="1" hangingPunct="1"/>
            <a:r>
              <a:rPr lang="en-US" sz="2000" dirty="0" smtClean="0"/>
              <a:t>R-Code for </a:t>
            </a:r>
            <a:r>
              <a:rPr lang="en-US" sz="2000" dirty="0" err="1" smtClean="0"/>
              <a:t>Barplot</a:t>
            </a:r>
            <a:r>
              <a:rPr lang="en-US" sz="2000" dirty="0" smtClean="0"/>
              <a:t>() on </a:t>
            </a:r>
            <a:r>
              <a:rPr lang="en-US" sz="2000" dirty="0" err="1" smtClean="0"/>
              <a:t>mtcars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1600" dirty="0" err="1" smtClean="0"/>
              <a:t>Dotchart</a:t>
            </a:r>
            <a:r>
              <a:rPr lang="en-US" sz="1600" dirty="0" smtClean="0"/>
              <a:t>() for Miles per Gallons(MPG) of Car Models</a:t>
            </a:r>
          </a:p>
          <a:p>
            <a:pPr lvl="1" eaLnBrk="1" hangingPunct="1"/>
            <a:r>
              <a:rPr lang="en-US" sz="1600" dirty="0" smtClean="0"/>
              <a:t>data(</a:t>
            </a:r>
            <a:r>
              <a:rPr lang="en-US" sz="1600" dirty="0" err="1" smtClean="0"/>
              <a:t>mtcars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 smtClean="0"/>
              <a:t>View(</a:t>
            </a:r>
            <a:r>
              <a:rPr lang="en-US" sz="1600" dirty="0" err="1" smtClean="0"/>
              <a:t>mtcars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/>
              <a:t>s</a:t>
            </a:r>
            <a:r>
              <a:rPr lang="en-US" sz="1600" dirty="0" smtClean="0"/>
              <a:t>ummary(</a:t>
            </a:r>
            <a:r>
              <a:rPr lang="en-US" sz="1600" dirty="0" err="1" smtClean="0"/>
              <a:t>mtcars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 smtClean="0"/>
              <a:t>head(</a:t>
            </a:r>
            <a:r>
              <a:rPr lang="en-US" sz="1600" dirty="0" err="1" smtClean="0"/>
              <a:t>mtcars</a:t>
            </a:r>
            <a:r>
              <a:rPr lang="en-US" sz="1600" dirty="0" smtClean="0"/>
              <a:t>)</a:t>
            </a:r>
          </a:p>
          <a:p>
            <a:pPr lvl="1" eaLnBrk="1" hangingPunct="1"/>
            <a:r>
              <a:rPr lang="en-US" sz="1600" dirty="0" err="1"/>
              <a:t>dotchart</a:t>
            </a:r>
            <a:r>
              <a:rPr lang="en-US" sz="1600" dirty="0"/>
              <a:t>(</a:t>
            </a:r>
            <a:r>
              <a:rPr lang="en-US" sz="1600" dirty="0" err="1"/>
              <a:t>mtcars$mpg,labels</a:t>
            </a:r>
            <a:r>
              <a:rPr lang="en-US" sz="1600" dirty="0"/>
              <a:t>=</a:t>
            </a:r>
            <a:r>
              <a:rPr lang="en-US" sz="1600" dirty="0" err="1"/>
              <a:t>row.names</a:t>
            </a:r>
            <a:r>
              <a:rPr lang="en-US" sz="1600" dirty="0"/>
              <a:t>(</a:t>
            </a:r>
            <a:r>
              <a:rPr lang="en-US" sz="1600" dirty="0" err="1"/>
              <a:t>mtcars</a:t>
            </a:r>
            <a:r>
              <a:rPr lang="en-US" sz="1600" dirty="0"/>
              <a:t>),</a:t>
            </a:r>
            <a:r>
              <a:rPr lang="en-US" sz="1600" dirty="0" err="1"/>
              <a:t>cex</a:t>
            </a:r>
            <a:r>
              <a:rPr lang="en-US" sz="1600" dirty="0"/>
              <a:t>=.7</a:t>
            </a:r>
            <a:r>
              <a:rPr lang="en-US" sz="1600" dirty="0" smtClean="0"/>
              <a:t>, main</a:t>
            </a:r>
            <a:r>
              <a:rPr lang="en-US" sz="1600" dirty="0"/>
              <a:t>="Miles Per Gallon (MPG) of Car Models</a:t>
            </a:r>
            <a:r>
              <a:rPr lang="en-US" sz="1600" dirty="0" smtClean="0"/>
              <a:t>", </a:t>
            </a:r>
            <a:r>
              <a:rPr lang="en-US" sz="1600" dirty="0" err="1" smtClean="0"/>
              <a:t>xlab</a:t>
            </a:r>
            <a:r>
              <a:rPr lang="en-US" sz="1600" dirty="0"/>
              <a:t>="MPG")</a:t>
            </a:r>
            <a:endParaRPr lang="en-US" sz="16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Dotchart</a:t>
            </a:r>
            <a:r>
              <a:rPr lang="en-US" sz="3600" dirty="0" smtClean="0"/>
              <a:t> – MPG of Car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00" y="1981199"/>
            <a:ext cx="5856200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9"/>
            <a:ext cx="8760246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Histogram(): </a:t>
            </a:r>
          </a:p>
          <a:p>
            <a:pPr lvl="1" eaLnBrk="1" hangingPunct="1"/>
            <a:r>
              <a:rPr lang="en-US" sz="1600" dirty="0"/>
              <a:t>The generic function </a:t>
            </a:r>
            <a:r>
              <a:rPr lang="en-US" sz="1600" dirty="0" err="1"/>
              <a:t>hist</a:t>
            </a:r>
            <a:r>
              <a:rPr lang="en-US" sz="1600" dirty="0"/>
              <a:t> computes a histogram of the given data values</a:t>
            </a:r>
            <a:r>
              <a:rPr lang="en-US" sz="1600" dirty="0" smtClean="0"/>
              <a:t>.</a:t>
            </a:r>
          </a:p>
          <a:p>
            <a:pPr eaLnBrk="1" hangingPunct="1"/>
            <a:r>
              <a:rPr lang="en-US" sz="2400" dirty="0" smtClean="0"/>
              <a:t>R-Code for histogram() on household income:</a:t>
            </a:r>
          </a:p>
          <a:p>
            <a:pPr lvl="1" eaLnBrk="1" hangingPunct="1"/>
            <a:r>
              <a:rPr lang="en-US" sz="2000" dirty="0"/>
              <a:t># randomly generate 4000 observations from the log normal distribution</a:t>
            </a:r>
          </a:p>
          <a:p>
            <a:pPr lvl="1" eaLnBrk="1" hangingPunct="1"/>
            <a:r>
              <a:rPr lang="en-US" sz="2000" dirty="0"/>
              <a:t>income &lt;- </a:t>
            </a:r>
            <a:r>
              <a:rPr lang="en-US" sz="2000" dirty="0" err="1"/>
              <a:t>rlnorm</a:t>
            </a:r>
            <a:r>
              <a:rPr lang="en-US" sz="2000" dirty="0"/>
              <a:t>(4000, </a:t>
            </a:r>
            <a:r>
              <a:rPr lang="en-US" sz="2000" dirty="0" err="1"/>
              <a:t>meanlog</a:t>
            </a:r>
            <a:r>
              <a:rPr lang="en-US" sz="2000" dirty="0"/>
              <a:t> = 4, </a:t>
            </a:r>
            <a:r>
              <a:rPr lang="en-US" sz="2000" dirty="0" err="1"/>
              <a:t>sdlog</a:t>
            </a:r>
            <a:r>
              <a:rPr lang="en-US" sz="2000" dirty="0"/>
              <a:t> = 0.7)</a:t>
            </a:r>
          </a:p>
          <a:p>
            <a:pPr lvl="1" eaLnBrk="1" hangingPunct="1"/>
            <a:r>
              <a:rPr lang="en-US" sz="2000" dirty="0"/>
              <a:t>summary(income)</a:t>
            </a:r>
          </a:p>
          <a:p>
            <a:pPr lvl="1" eaLnBrk="1" hangingPunct="1"/>
            <a:r>
              <a:rPr lang="en-US" sz="2000" dirty="0"/>
              <a:t>income &lt;- 1000*income</a:t>
            </a:r>
          </a:p>
          <a:p>
            <a:pPr lvl="1" eaLnBrk="1" hangingPunct="1"/>
            <a:r>
              <a:rPr lang="en-US" sz="2000" dirty="0"/>
              <a:t>summary(income)</a:t>
            </a:r>
          </a:p>
          <a:p>
            <a:pPr lvl="1" eaLnBrk="1" hangingPunct="1"/>
            <a:r>
              <a:rPr lang="en-US" sz="2000" dirty="0" err="1"/>
              <a:t>hist</a:t>
            </a:r>
            <a:r>
              <a:rPr lang="en-US" sz="2000" dirty="0"/>
              <a:t>(income, breaks=500, </a:t>
            </a:r>
            <a:r>
              <a:rPr lang="en-US" sz="2000" dirty="0" err="1"/>
              <a:t>xlab</a:t>
            </a:r>
            <a:r>
              <a:rPr lang="en-US" sz="2000" dirty="0"/>
              <a:t>="Income", main="Histogram of Income")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Histogram – Income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848599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8"/>
            <a:ext cx="8760246" cy="4392811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Densityplot</a:t>
            </a:r>
            <a:r>
              <a:rPr lang="en-US" sz="2000" dirty="0" smtClean="0"/>
              <a:t>(): </a:t>
            </a:r>
          </a:p>
          <a:p>
            <a:pPr lvl="1" eaLnBrk="1" hangingPunct="1"/>
            <a:r>
              <a:rPr lang="en-US" sz="1600" dirty="0" smtClean="0"/>
              <a:t>Distribution of values</a:t>
            </a:r>
          </a:p>
          <a:p>
            <a:pPr lvl="1" eaLnBrk="1" hangingPunct="1"/>
            <a:r>
              <a:rPr lang="en-US" sz="1600" dirty="0"/>
              <a:t>The income distribution is concentrated in the center portion of the </a:t>
            </a:r>
            <a:r>
              <a:rPr lang="en-US" sz="1600" dirty="0" smtClean="0"/>
              <a:t>graph</a:t>
            </a:r>
          </a:p>
          <a:p>
            <a:pPr lvl="1" eaLnBrk="1" hangingPunct="1"/>
            <a:r>
              <a:rPr lang="en-US" sz="1600" dirty="0"/>
              <a:t>The rug() function creates a </a:t>
            </a:r>
            <a:r>
              <a:rPr lang="en-US" sz="1600" dirty="0" smtClean="0"/>
              <a:t>one-dimensional density </a:t>
            </a:r>
            <a:r>
              <a:rPr lang="en-US" sz="1600" dirty="0"/>
              <a:t>plot on the bottom of the graph to emphasize the distribution of the observation.</a:t>
            </a:r>
            <a:endParaRPr lang="en-US" sz="1600" dirty="0" smtClean="0"/>
          </a:p>
          <a:p>
            <a:pPr eaLnBrk="1" hangingPunct="1"/>
            <a:r>
              <a:rPr lang="en-US" sz="2400" dirty="0" smtClean="0"/>
              <a:t>R-Code for </a:t>
            </a:r>
            <a:r>
              <a:rPr lang="en-US" sz="2400" dirty="0" err="1" smtClean="0"/>
              <a:t>densityplot</a:t>
            </a:r>
            <a:r>
              <a:rPr lang="en-US" sz="2400" dirty="0" smtClean="0"/>
              <a:t>() on household income:</a:t>
            </a:r>
          </a:p>
          <a:p>
            <a:pPr lvl="1" eaLnBrk="1" hangingPunct="1"/>
            <a:r>
              <a:rPr lang="en-US" sz="2000" dirty="0" smtClean="0"/>
              <a:t>income </a:t>
            </a:r>
            <a:r>
              <a:rPr lang="en-US" sz="2000" dirty="0"/>
              <a:t>&lt;- </a:t>
            </a:r>
            <a:r>
              <a:rPr lang="en-US" sz="2000" dirty="0" err="1"/>
              <a:t>rlnorm</a:t>
            </a:r>
            <a:r>
              <a:rPr lang="en-US" sz="2000" dirty="0"/>
              <a:t>(4000, </a:t>
            </a:r>
            <a:r>
              <a:rPr lang="en-US" sz="2000" dirty="0" err="1"/>
              <a:t>meanlog</a:t>
            </a:r>
            <a:r>
              <a:rPr lang="en-US" sz="2000" dirty="0"/>
              <a:t> = 4, </a:t>
            </a:r>
            <a:r>
              <a:rPr lang="en-US" sz="2000" dirty="0" err="1"/>
              <a:t>sdlog</a:t>
            </a:r>
            <a:r>
              <a:rPr lang="en-US" sz="2000" dirty="0"/>
              <a:t> = 0.7)</a:t>
            </a:r>
          </a:p>
          <a:p>
            <a:pPr lvl="1" eaLnBrk="1" hangingPunct="1"/>
            <a:r>
              <a:rPr lang="en-US" sz="2000" dirty="0" smtClean="0"/>
              <a:t>income </a:t>
            </a:r>
            <a:r>
              <a:rPr lang="en-US" sz="2000" dirty="0"/>
              <a:t>&lt;- 1000*income</a:t>
            </a:r>
          </a:p>
          <a:p>
            <a:pPr lvl="1" eaLnBrk="1" hangingPunct="1"/>
            <a:r>
              <a:rPr lang="en-US" sz="2000" dirty="0" smtClean="0"/>
              <a:t>plot(density(log10(income</a:t>
            </a:r>
            <a:r>
              <a:rPr lang="en-US" sz="2000" dirty="0"/>
              <a:t>), adjust=0.5</a:t>
            </a:r>
            <a:r>
              <a:rPr lang="en-US" sz="2000" dirty="0" smtClean="0"/>
              <a:t>),     </a:t>
            </a:r>
            <a:r>
              <a:rPr lang="en-US" sz="2000" dirty="0"/>
              <a:t>main="Distribution of Income (log10 scale)")</a:t>
            </a:r>
          </a:p>
          <a:p>
            <a:pPr lvl="1" eaLnBrk="1" hangingPunct="1"/>
            <a:r>
              <a:rPr lang="en-US" sz="2000" dirty="0"/>
              <a:t>rug(log10(income))</a:t>
            </a:r>
            <a:endParaRPr lang="en-US" sz="20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Density </a:t>
            </a:r>
            <a:r>
              <a:rPr lang="en-US" sz="3600" dirty="0" smtClean="0"/>
              <a:t>– Income (log10 scale)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905000"/>
            <a:ext cx="7151687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6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531646" cy="3733800"/>
          </a:xfrm>
        </p:spPr>
        <p:txBody>
          <a:bodyPr/>
          <a:lstStyle/>
          <a:p>
            <a:pPr eaLnBrk="1" hangingPunct="1"/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case, the log density plot emphasizes the log nature of the distribution</a:t>
            </a:r>
            <a:endParaRPr lang="en-US" sz="2400" dirty="0" smtClean="0"/>
          </a:p>
          <a:p>
            <a:pPr eaLnBrk="1" hangingPunct="1"/>
            <a:r>
              <a:rPr lang="en-US" dirty="0" smtClean="0"/>
              <a:t>The rug() function at the bottom creates a one-dimensional density plot to emphasize the distribution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</a:t>
            </a:r>
            <a:r>
              <a:rPr lang="en-US" b="1" dirty="0" smtClean="0"/>
              <a:t>Variable</a:t>
            </a:r>
            <a:br>
              <a:rPr lang="en-US" b="1" dirty="0" smtClean="0"/>
            </a:br>
            <a:r>
              <a:rPr lang="en-US" sz="3600" dirty="0" smtClean="0"/>
              <a:t>Density </a:t>
            </a:r>
            <a:r>
              <a:rPr lang="en-US" sz="3600" dirty="0" smtClean="0"/>
              <a:t>– Income (log10 scale)</a:t>
            </a:r>
          </a:p>
        </p:txBody>
      </p:sp>
    </p:spTree>
    <p:extLst>
      <p:ext uri="{BB962C8B-B14F-4D97-AF65-F5344CB8AC3E}">
        <p14:creationId xmlns:p14="http://schemas.microsoft.com/office/powerpoint/2010/main" val="1568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8"/>
            <a:ext cx="8760246" cy="4392811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In </a:t>
            </a:r>
            <a:r>
              <a:rPr lang="en-US" sz="2000" dirty="0"/>
              <a:t>the data preparation phase of the Data Analytics Lifecycle, the data range and distribution can </a:t>
            </a:r>
            <a:r>
              <a:rPr lang="en-US" sz="2000" dirty="0" smtClean="0"/>
              <a:t>be obtained.</a:t>
            </a:r>
          </a:p>
          <a:p>
            <a:r>
              <a:rPr lang="en-US" sz="2000" dirty="0"/>
              <a:t>If the data is skewed, viewing the logarithm of the </a:t>
            </a:r>
            <a:r>
              <a:rPr lang="en-US" sz="2000" dirty="0" smtClean="0"/>
              <a:t>data </a:t>
            </a:r>
            <a:r>
              <a:rPr lang="en-US" sz="2000" dirty="0"/>
              <a:t>can help detect </a:t>
            </a:r>
            <a:r>
              <a:rPr lang="en-US" sz="2000" dirty="0" smtClean="0"/>
              <a:t>structures that </a:t>
            </a:r>
            <a:r>
              <a:rPr lang="en-US" sz="2000" dirty="0"/>
              <a:t>might otherwise be overlooked in a graph with a regular, </a:t>
            </a:r>
            <a:r>
              <a:rPr lang="en-US" sz="2000" dirty="0" smtClean="0"/>
              <a:t>non-logarithmic scale</a:t>
            </a:r>
          </a:p>
          <a:p>
            <a:r>
              <a:rPr lang="en-US" sz="2000" dirty="0"/>
              <a:t>When preparing the data, one should look for signs of dirty </a:t>
            </a:r>
            <a:r>
              <a:rPr lang="en-US" sz="2000" dirty="0" smtClean="0"/>
              <a:t>data.</a:t>
            </a:r>
          </a:p>
          <a:p>
            <a:r>
              <a:rPr lang="en-US" sz="2000" dirty="0"/>
              <a:t>Examining if the data is unimodal or multimodal will give an idea of how many distinct populations </a:t>
            </a:r>
            <a:r>
              <a:rPr lang="en-US" sz="2000" dirty="0" smtClean="0"/>
              <a:t>with different </a:t>
            </a:r>
            <a:r>
              <a:rPr lang="en-US" sz="2000" dirty="0"/>
              <a:t>behavior patterns might be mixed into the overall population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Many modeling techniques </a:t>
            </a:r>
            <a:r>
              <a:rPr lang="en-US" sz="2000" dirty="0" smtClean="0"/>
              <a:t>assume that </a:t>
            </a:r>
            <a:r>
              <a:rPr lang="en-US" sz="2000" dirty="0"/>
              <a:t>the data follows a normal </a:t>
            </a:r>
            <a:r>
              <a:rPr lang="en-US" sz="2000" dirty="0" smtClean="0"/>
              <a:t>distribution.</a:t>
            </a:r>
          </a:p>
          <a:p>
            <a:endParaRPr lang="en-US" sz="20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8"/>
            <a:ext cx="8760246" cy="4392811"/>
          </a:xfrm>
        </p:spPr>
        <p:txBody>
          <a:bodyPr/>
          <a:lstStyle/>
          <a:p>
            <a:pPr eaLnBrk="1" hangingPunct="1"/>
            <a:r>
              <a:rPr lang="en-US" sz="2000" dirty="0"/>
              <a:t>Consider a density plot of diamond prices (in USD</a:t>
            </a:r>
            <a:r>
              <a:rPr lang="en-US" sz="2000" dirty="0" smtClean="0"/>
              <a:t>).</a:t>
            </a:r>
          </a:p>
          <a:p>
            <a:pPr eaLnBrk="1" hangingPunct="1"/>
            <a:r>
              <a:rPr lang="en-US" sz="2000" dirty="0" smtClean="0"/>
              <a:t>The next consists of  two </a:t>
            </a:r>
            <a:r>
              <a:rPr lang="en-US" sz="2000" dirty="0"/>
              <a:t>density plots for </a:t>
            </a:r>
            <a:r>
              <a:rPr lang="en-US" sz="2000" dirty="0" smtClean="0"/>
              <a:t>premium and </a:t>
            </a:r>
            <a:r>
              <a:rPr lang="en-US" sz="2000" dirty="0"/>
              <a:t>ideal cuts of diamonds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One group </a:t>
            </a:r>
            <a:r>
              <a:rPr lang="en-US" sz="2000" dirty="0"/>
              <a:t>of premium cuts is shown in </a:t>
            </a:r>
            <a:r>
              <a:rPr lang="en-US" sz="2000" dirty="0" smtClean="0"/>
              <a:t>red.</a:t>
            </a:r>
          </a:p>
          <a:p>
            <a:pPr eaLnBrk="1" hangingPunct="1"/>
            <a:r>
              <a:rPr lang="en-US" sz="2000" dirty="0"/>
              <a:t>Another group of ideal </a:t>
            </a:r>
            <a:r>
              <a:rPr lang="en-US" sz="2000" dirty="0" smtClean="0"/>
              <a:t>cuts is </a:t>
            </a:r>
            <a:r>
              <a:rPr lang="en-US" sz="2000" dirty="0"/>
              <a:t>shown in blue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/>
              <a:t>The range of diamond prices is wide—in this case ranging from around $300 to </a:t>
            </a:r>
            <a:r>
              <a:rPr lang="en-US" sz="2000" dirty="0" smtClean="0"/>
              <a:t>almost $</a:t>
            </a:r>
            <a:r>
              <a:rPr lang="en-US" sz="2000" dirty="0"/>
              <a:t>20,000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/>
              <a:t>Extreme values are typical of monetary data such as income, customer value, tax liabilities, </a:t>
            </a:r>
            <a:r>
              <a:rPr lang="en-US" sz="2000" dirty="0" smtClean="0"/>
              <a:t>and bank </a:t>
            </a:r>
            <a:r>
              <a:rPr lang="en-US" sz="2000" dirty="0"/>
              <a:t>account sizes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dirty="0" err="1" smtClean="0"/>
              <a:t>Righthand</a:t>
            </a:r>
            <a:r>
              <a:rPr lang="en-US" sz="2000" dirty="0" smtClean="0"/>
              <a:t> side figures shows </a:t>
            </a:r>
            <a:r>
              <a:rPr lang="en-US" sz="2000" dirty="0"/>
              <a:t>more detail of the diamond prices </a:t>
            </a:r>
            <a:r>
              <a:rPr lang="en-US" sz="2000" dirty="0" smtClean="0"/>
              <a:t>than </a:t>
            </a:r>
            <a:r>
              <a:rPr lang="en-US" sz="2000" dirty="0" err="1" smtClean="0"/>
              <a:t>lefthand</a:t>
            </a:r>
            <a:r>
              <a:rPr lang="en-US" sz="2000" dirty="0" smtClean="0"/>
              <a:t> side figure by taking the logarithm.</a:t>
            </a:r>
          </a:p>
          <a:p>
            <a:pPr eaLnBrk="1" hangingPunct="1"/>
            <a:r>
              <a:rPr lang="en-US" sz="2000" dirty="0" smtClean="0"/>
              <a:t>The two </a:t>
            </a:r>
            <a:r>
              <a:rPr lang="en-US" sz="2000" dirty="0"/>
              <a:t>humps in the premium cut represent two distinct groups of diamond </a:t>
            </a:r>
            <a:r>
              <a:rPr lang="en-US" sz="2000" dirty="0" smtClean="0"/>
              <a:t>prices</a:t>
            </a:r>
          </a:p>
          <a:p>
            <a:pPr lvl="1" eaLnBrk="1" hangingPunct="1"/>
            <a:endParaRPr lang="en-US" sz="16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3357"/>
            <a:ext cx="7916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846" y="2286000"/>
            <a:ext cx="8915400" cy="4572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Generic R functions are functions that share the same name but behave differently depending on the type of arguments they receive (</a:t>
            </a:r>
            <a:r>
              <a:rPr lang="en-US" sz="2400" dirty="0" smtClean="0">
                <a:hlinkClick r:id="rId3"/>
              </a:rPr>
              <a:t>polymorphism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400" dirty="0" smtClean="0"/>
              <a:t>Some important functions used in </a:t>
            </a:r>
            <a:r>
              <a:rPr lang="en-US" sz="2400" dirty="0" smtClean="0"/>
              <a:t>these concepts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head() displays first six records of a file</a:t>
            </a:r>
          </a:p>
          <a:p>
            <a:pPr lvl="1" eaLnBrk="1" hangingPunct="1"/>
            <a:r>
              <a:rPr lang="en-US" sz="2000" dirty="0" smtClean="0"/>
              <a:t>summary() generates descriptive statistics</a:t>
            </a:r>
          </a:p>
          <a:p>
            <a:pPr lvl="1" eaLnBrk="1" hangingPunct="1"/>
            <a:r>
              <a:rPr lang="en-US" sz="2000" dirty="0" smtClean="0"/>
              <a:t>plot() can generate a scatter plot of one variable against another</a:t>
            </a:r>
          </a:p>
          <a:p>
            <a:pPr lvl="1" eaLnBrk="1" hangingPunct="1"/>
            <a:r>
              <a:rPr lang="en-US" sz="2000" dirty="0" smtClean="0"/>
              <a:t>lm() applies a linear regression model between two variables</a:t>
            </a:r>
          </a:p>
          <a:p>
            <a:pPr lvl="1" eaLnBrk="1" hangingPunct="1"/>
            <a:r>
              <a:rPr lang="en-US" sz="2000" dirty="0" err="1" smtClean="0"/>
              <a:t>hist</a:t>
            </a:r>
            <a:r>
              <a:rPr lang="en-US" sz="2000" dirty="0" smtClean="0"/>
              <a:t>() generates a histogram</a:t>
            </a:r>
          </a:p>
          <a:p>
            <a:pPr lvl="1" eaLnBrk="1" hangingPunct="1"/>
            <a:r>
              <a:rPr lang="en-US" sz="2000" dirty="0" smtClean="0"/>
              <a:t>help() provides details of a function</a:t>
            </a:r>
          </a:p>
        </p:txBody>
      </p:sp>
    </p:spTree>
    <p:extLst>
      <p:ext uri="{BB962C8B-B14F-4D97-AF65-F5344CB8AC3E}">
        <p14:creationId xmlns:p14="http://schemas.microsoft.com/office/powerpoint/2010/main" val="5837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8"/>
            <a:ext cx="8760246" cy="4392811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two </a:t>
            </a:r>
            <a:r>
              <a:rPr lang="en-US" sz="2000" dirty="0"/>
              <a:t>humps in the premium cut represent two distinct groups of diamond </a:t>
            </a:r>
            <a:r>
              <a:rPr lang="en-US" sz="2000" dirty="0" smtClean="0"/>
              <a:t>prices:</a:t>
            </a:r>
          </a:p>
          <a:p>
            <a:pPr lvl="1" eaLnBrk="1" hangingPunct="1"/>
            <a:r>
              <a:rPr lang="en-US" sz="1600" dirty="0" smtClean="0"/>
              <a:t>One group centers around log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price=2.9 (where the price is about $794).</a:t>
            </a:r>
          </a:p>
          <a:p>
            <a:pPr lvl="1" eaLnBrk="1" hangingPunct="1"/>
            <a:r>
              <a:rPr lang="en-US" sz="1600" dirty="0" smtClean="0"/>
              <a:t>The </a:t>
            </a:r>
            <a:r>
              <a:rPr lang="en-US" sz="1600" dirty="0"/>
              <a:t>other centers around log . 10 price=3 7 (where </a:t>
            </a:r>
            <a:r>
              <a:rPr lang="en-US" sz="1600" dirty="0" smtClean="0"/>
              <a:t>the price </a:t>
            </a:r>
            <a:r>
              <a:rPr lang="en-US" sz="1600" dirty="0"/>
              <a:t>is about $5,012</a:t>
            </a:r>
            <a:r>
              <a:rPr lang="en-US" sz="1600" dirty="0" smtClean="0"/>
              <a:t>).</a:t>
            </a:r>
          </a:p>
          <a:p>
            <a:pPr eaLnBrk="1" hangingPunct="1"/>
            <a:r>
              <a:rPr lang="en-US" sz="2000" dirty="0"/>
              <a:t>The ideal cut contains three </a:t>
            </a:r>
            <a:r>
              <a:rPr lang="en-US" sz="2000" dirty="0" smtClean="0"/>
              <a:t>humps </a:t>
            </a:r>
            <a:r>
              <a:rPr lang="en-US" sz="2000" dirty="0"/>
              <a:t>centering around 2.9, 3.3, and 3.7 respectively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R-Code:</a:t>
            </a:r>
          </a:p>
          <a:p>
            <a:pPr lvl="1" eaLnBrk="1" hangingPunct="1"/>
            <a:r>
              <a:rPr lang="en-US" sz="4800" b="1" dirty="0" smtClean="0"/>
              <a:t>Diamonds1.R</a:t>
            </a:r>
            <a:endParaRPr lang="en-US" sz="1600" b="1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b="1" dirty="0"/>
              <a:t>Visualizing a Single Variable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Density plots – Diamond prices, log of same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87" y="2016798"/>
            <a:ext cx="9111250" cy="484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Examining Multiple Variables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8"/>
            <a:ext cx="8760246" cy="4392811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 </a:t>
            </a:r>
            <a:r>
              <a:rPr lang="en-US" sz="2000" dirty="0"/>
              <a:t>scatterplot </a:t>
            </a:r>
            <a:r>
              <a:rPr lang="en-US" sz="2000" dirty="0" smtClean="0"/>
              <a:t>is </a:t>
            </a:r>
            <a:r>
              <a:rPr lang="en-US" sz="2000" dirty="0"/>
              <a:t>a simple and widely used </a:t>
            </a:r>
            <a:r>
              <a:rPr lang="en-US" sz="2000" dirty="0" smtClean="0"/>
              <a:t>visualization for </a:t>
            </a:r>
            <a:r>
              <a:rPr lang="en-US" sz="2000" dirty="0"/>
              <a:t>finding the relationship among multiple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scatterplot can represent data with up to </a:t>
            </a:r>
            <a:r>
              <a:rPr lang="en-US" sz="2000" dirty="0" smtClean="0"/>
              <a:t>five variables </a:t>
            </a:r>
            <a:r>
              <a:rPr lang="en-US" sz="2000" dirty="0"/>
              <a:t>using x-axis, y-axis, size, color, and shape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But usually only two to four variables are </a:t>
            </a:r>
            <a:r>
              <a:rPr lang="en-US" sz="2000" dirty="0" smtClean="0"/>
              <a:t>portrayed </a:t>
            </a:r>
            <a:r>
              <a:rPr lang="it-IT" sz="2000" dirty="0" smtClean="0"/>
              <a:t>in </a:t>
            </a:r>
            <a:r>
              <a:rPr lang="it-IT" sz="2000" dirty="0"/>
              <a:t>a scatterplot to minimize confusion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Close attention is required while examing the possible relationship among the variables.</a:t>
            </a:r>
          </a:p>
          <a:p>
            <a:r>
              <a:rPr lang="en-US" sz="2000" dirty="0"/>
              <a:t>If the functional relationship between the variables </a:t>
            </a:r>
            <a:r>
              <a:rPr lang="en-US" sz="2000" dirty="0" smtClean="0"/>
              <a:t>is somewhat </a:t>
            </a:r>
            <a:r>
              <a:rPr lang="en-US" sz="2000" dirty="0"/>
              <a:t>pronounced, the data may roughly lie along a straight line, a parabola, or an exponential </a:t>
            </a:r>
            <a:r>
              <a:rPr lang="en-US" sz="2000" dirty="0" smtClean="0"/>
              <a:t>curve.</a:t>
            </a:r>
          </a:p>
          <a:p>
            <a:r>
              <a:rPr lang="en-US" sz="2000" dirty="0"/>
              <a:t>If variable y is related exponentially to x, then the plot of x versus log(y) is approximately </a:t>
            </a:r>
            <a:r>
              <a:rPr lang="en-US" sz="2000" dirty="0" smtClean="0"/>
              <a:t>linear.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Examining Multiple Variables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08" y="2007988"/>
            <a:ext cx="8760246" cy="4392811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If the plot </a:t>
            </a:r>
            <a:r>
              <a:rPr lang="en-US" sz="2000" dirty="0"/>
              <a:t>looks more like a cluster without a pattern, the corresponding variables may have a weak relationship</a:t>
            </a:r>
            <a:r>
              <a:rPr lang="en-US" sz="2000" dirty="0" smtClean="0"/>
              <a:t>.</a:t>
            </a:r>
          </a:p>
          <a:p>
            <a:pPr eaLnBrk="1" hangingPunct="1"/>
            <a:endParaRPr lang="en-US" sz="20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7612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3.2.4 Examining Multiple Variables</a:t>
            </a:r>
            <a:br>
              <a:rPr lang="en-US" sz="4000" dirty="0" smtClean="0"/>
            </a:br>
            <a:r>
              <a:rPr lang="en-US" sz="3200" dirty="0" smtClean="0"/>
              <a:t>Examining two variables with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67040"/>
            <a:ext cx="7909152" cy="476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8600" y="2667000"/>
            <a:ext cx="306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Red line = linear regression </a:t>
            </a:r>
          </a:p>
          <a:p>
            <a:r>
              <a:rPr lang="en-US" sz="1800" dirty="0" smtClean="0"/>
              <a:t>Blue line = </a:t>
            </a:r>
            <a:r>
              <a:rPr lang="en-US" sz="1800" dirty="0" smtClean="0">
                <a:hlinkClick r:id="rId4"/>
              </a:rPr>
              <a:t>LOESS curve fit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89308" y="6519446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3.2.4 Examining Multiple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Dotchart</a:t>
            </a:r>
            <a:r>
              <a:rPr lang="en-US" sz="2800" dirty="0" smtClean="0"/>
              <a:t>: MPG of car models grouped by cylinder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52625"/>
            <a:ext cx="74676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sz="4000" dirty="0"/>
              <a:t>3.2.4 Examining Multiple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Barplot</a:t>
            </a:r>
            <a:r>
              <a:rPr lang="en-US" sz="3200" dirty="0" smtClean="0"/>
              <a:t>: visualize multiple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8565462" cy="45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3.2.4 Examining Multiple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/>
              <a:t>Box-and-whisker plot: income versus region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6477000" cy="4967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81400" y="5410200"/>
            <a:ext cx="3195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 contains central 50% of data</a:t>
            </a:r>
          </a:p>
          <a:p>
            <a:r>
              <a:rPr lang="en-US" dirty="0" smtClean="0"/>
              <a:t>Line inside box is median value</a:t>
            </a:r>
          </a:p>
          <a:p>
            <a:r>
              <a:rPr lang="en-US" dirty="0" smtClean="0"/>
              <a:t>Shows data quartiles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3.2.4 Examining Multiple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Scatterplot (a) &amp; </a:t>
            </a:r>
            <a:r>
              <a:rPr lang="en-US" sz="2800" dirty="0" err="1" smtClean="0"/>
              <a:t>Hexbinplot</a:t>
            </a:r>
            <a:r>
              <a:rPr lang="en-US" sz="2800" dirty="0" smtClean="0"/>
              <a:t> – income vs education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" y="2895600"/>
            <a:ext cx="9136464" cy="396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209800"/>
            <a:ext cx="598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hexbinplot</a:t>
            </a:r>
            <a:r>
              <a:rPr lang="en-US" dirty="0" smtClean="0"/>
              <a:t> combines the ideas of scatterplot and histogram</a:t>
            </a:r>
          </a:p>
          <a:p>
            <a:r>
              <a:rPr lang="en-US" dirty="0" smtClean="0"/>
              <a:t>For high volume data </a:t>
            </a:r>
            <a:r>
              <a:rPr lang="en-US" dirty="0" err="1" smtClean="0"/>
              <a:t>hexbinplot</a:t>
            </a:r>
            <a:r>
              <a:rPr lang="en-US" dirty="0" smtClean="0"/>
              <a:t> may be better than scatterplot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153400" cy="1462087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3.2.4 Examining Multiple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Matrix of Scatterplots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72390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3357"/>
            <a:ext cx="7916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846" y="2286000"/>
            <a:ext cx="8915400" cy="45720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Example: 1.R</a:t>
            </a:r>
            <a:endParaRPr lang="en-US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8094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3.2.4 Examining Multiple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Variable over time – airline passenger counts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81200"/>
            <a:ext cx="672721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62200"/>
            <a:ext cx="8531646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Data visualization for data exploration is different from presenting results to stakeholders</a:t>
            </a:r>
          </a:p>
          <a:p>
            <a:pPr lvl="1" eaLnBrk="1" hangingPunct="1"/>
            <a:r>
              <a:rPr lang="en-US" dirty="0" smtClean="0"/>
              <a:t>Data scientists prefer graphs that are technical in nature</a:t>
            </a:r>
          </a:p>
          <a:p>
            <a:pPr lvl="1" eaLnBrk="1" hangingPunct="1"/>
            <a:r>
              <a:rPr lang="en-US" dirty="0" smtClean="0"/>
              <a:t>Nontechnical stakeholders prefer simple, clear graphics that focus on the message rather than the data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3096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3.2.5 Exploration vs Presentation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728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3.2.5 Exploration vs Presentation</a:t>
            </a:r>
            <a:br>
              <a:rPr lang="en-US" dirty="0" smtClean="0"/>
            </a:br>
            <a:r>
              <a:rPr lang="en-US" sz="3200" dirty="0" smtClean="0"/>
              <a:t>Density plots better for data scientists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51575"/>
            <a:ext cx="8001000" cy="49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3.2.5 Exploration vs Presentation</a:t>
            </a:r>
            <a:br>
              <a:rPr lang="en-US" dirty="0" smtClean="0"/>
            </a:br>
            <a:r>
              <a:rPr lang="en-US" sz="3200" dirty="0" smtClean="0"/>
              <a:t>Histograms better to show stakeholders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38350"/>
            <a:ext cx="8450894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754" y="2057400"/>
            <a:ext cx="8760246" cy="4648200"/>
          </a:xfrm>
        </p:spPr>
        <p:txBody>
          <a:bodyPr/>
          <a:lstStyle/>
          <a:p>
            <a:pPr eaLnBrk="1" hangingPunct="1"/>
            <a:r>
              <a:rPr lang="en-US" sz="2400" dirty="0"/>
              <a:t>Visualization is useful for data exploration and presentation, but statistics is crucial because it may </a:t>
            </a:r>
            <a:r>
              <a:rPr lang="en-US" sz="2400" dirty="0" smtClean="0"/>
              <a:t>exist throughout </a:t>
            </a:r>
            <a:r>
              <a:rPr lang="en-US" sz="2400" dirty="0"/>
              <a:t>the entire Data Analytics Lifecycle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/>
              <a:t>Statistical techniques are used </a:t>
            </a:r>
            <a:r>
              <a:rPr lang="en-US" sz="2400" dirty="0" smtClean="0"/>
              <a:t>during</a:t>
            </a:r>
          </a:p>
          <a:p>
            <a:pPr lvl="1" eaLnBrk="1" hangingPunct="1"/>
            <a:r>
              <a:rPr lang="en-US" sz="2000" dirty="0"/>
              <a:t>data </a:t>
            </a:r>
            <a:r>
              <a:rPr lang="en-US" sz="2000" dirty="0" smtClean="0"/>
              <a:t>exploration and </a:t>
            </a:r>
            <a:r>
              <a:rPr lang="en-US" sz="2000" dirty="0"/>
              <a:t>data </a:t>
            </a:r>
            <a:r>
              <a:rPr lang="en-US" sz="2000" dirty="0" smtClean="0"/>
              <a:t>preparation</a:t>
            </a:r>
          </a:p>
          <a:p>
            <a:pPr lvl="1" eaLnBrk="1" hangingPunct="1"/>
            <a:r>
              <a:rPr lang="en-US" sz="2000" dirty="0"/>
              <a:t>model </a:t>
            </a:r>
            <a:r>
              <a:rPr lang="en-US" sz="2000" dirty="0" smtClean="0"/>
              <a:t>building</a:t>
            </a:r>
          </a:p>
          <a:p>
            <a:pPr lvl="1" eaLnBrk="1" hangingPunct="1"/>
            <a:r>
              <a:rPr lang="en-US" sz="2000" dirty="0" smtClean="0"/>
              <a:t>evaluation </a:t>
            </a:r>
            <a:r>
              <a:rPr lang="en-US" sz="2000" dirty="0"/>
              <a:t>of the final </a:t>
            </a:r>
            <a:r>
              <a:rPr lang="en-US" sz="2000" dirty="0" smtClean="0"/>
              <a:t>models and</a:t>
            </a:r>
          </a:p>
          <a:p>
            <a:pPr lvl="1" eaLnBrk="1" hangingPunct="1"/>
            <a:r>
              <a:rPr lang="en-US" sz="2000" dirty="0"/>
              <a:t>assessment of how </a:t>
            </a:r>
            <a:r>
              <a:rPr lang="en-US" sz="2000" dirty="0" smtClean="0"/>
              <a:t>the new </a:t>
            </a:r>
            <a:r>
              <a:rPr lang="en-US" sz="2000" dirty="0"/>
              <a:t>models improve the situation when deployed in the </a:t>
            </a:r>
            <a:r>
              <a:rPr lang="en-US" sz="2000" dirty="0" smtClean="0"/>
              <a:t>field.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309687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Statistical </a:t>
            </a:r>
            <a:r>
              <a:rPr lang="en-US" sz="4000" dirty="0"/>
              <a:t>Methods for </a:t>
            </a:r>
            <a:r>
              <a:rPr lang="en-US" sz="4000" dirty="0" smtClean="0"/>
              <a:t>Evaluation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250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754" y="2057400"/>
            <a:ext cx="8760246" cy="464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Model </a:t>
            </a:r>
            <a:r>
              <a:rPr lang="en-US" sz="2800" dirty="0" smtClean="0"/>
              <a:t>Building</a:t>
            </a:r>
          </a:p>
          <a:p>
            <a:pPr lvl="1" eaLnBrk="1" hangingPunct="1"/>
            <a:r>
              <a:rPr lang="en-US" sz="2400" dirty="0" smtClean="0"/>
              <a:t>What are the best input variables for the model?</a:t>
            </a:r>
          </a:p>
          <a:p>
            <a:pPr lvl="1" eaLnBrk="1" hangingPunct="1"/>
            <a:r>
              <a:rPr lang="en-US" sz="2400" dirty="0" smtClean="0"/>
              <a:t>Can the model predict the outcome given the input?</a:t>
            </a:r>
          </a:p>
          <a:p>
            <a:pPr eaLnBrk="1" hangingPunct="1"/>
            <a:r>
              <a:rPr lang="en-US" sz="2800" dirty="0" smtClean="0"/>
              <a:t>Model Evaluation</a:t>
            </a:r>
          </a:p>
          <a:p>
            <a:pPr lvl="1" eaLnBrk="1" hangingPunct="1"/>
            <a:r>
              <a:rPr lang="en-US" sz="2400" dirty="0" smtClean="0"/>
              <a:t>Is the model accurate?</a:t>
            </a:r>
          </a:p>
          <a:p>
            <a:pPr lvl="1" eaLnBrk="1" hangingPunct="1"/>
            <a:r>
              <a:rPr lang="en-US" sz="2400" dirty="0" smtClean="0"/>
              <a:t>Does the model perform better than an obvious guess?</a:t>
            </a:r>
          </a:p>
          <a:p>
            <a:pPr lvl="1" eaLnBrk="1" hangingPunct="1"/>
            <a:r>
              <a:rPr lang="en-US" sz="2400" dirty="0" smtClean="0"/>
              <a:t>Does the model perform better than other models?</a:t>
            </a:r>
          </a:p>
          <a:p>
            <a:pPr eaLnBrk="1" hangingPunct="1"/>
            <a:r>
              <a:rPr lang="en-US" sz="2800" dirty="0" smtClean="0"/>
              <a:t>Model Deployment</a:t>
            </a:r>
          </a:p>
          <a:p>
            <a:pPr lvl="1" eaLnBrk="1" hangingPunct="1"/>
            <a:r>
              <a:rPr lang="en-US" sz="2400" dirty="0" smtClean="0"/>
              <a:t>Is the prediction sound?</a:t>
            </a:r>
          </a:p>
          <a:p>
            <a:pPr lvl="1" eaLnBrk="1" hangingPunct="1"/>
            <a:r>
              <a:rPr lang="en-US" sz="2400" dirty="0" smtClean="0"/>
              <a:t>Does model have the desired effect (e.g., reducing cost)?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309687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Statistical </a:t>
            </a:r>
            <a:r>
              <a:rPr lang="en-US" sz="4000" dirty="0"/>
              <a:t>Methods for Evaluation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Statistics helps answer data analytics questions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62200"/>
            <a:ext cx="8531646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3.3.1 Hypothesis Testing</a:t>
            </a:r>
          </a:p>
          <a:p>
            <a:pPr eaLnBrk="1" hangingPunct="1"/>
            <a:r>
              <a:rPr lang="en-US" dirty="0" smtClean="0"/>
              <a:t>3.3.2 Difference of Means</a:t>
            </a:r>
          </a:p>
          <a:p>
            <a:pPr eaLnBrk="1" hangingPunct="1"/>
            <a:r>
              <a:rPr lang="en-US" dirty="0" smtClean="0"/>
              <a:t>3.3.3 Wilcoxon Rank-Sum Test</a:t>
            </a:r>
          </a:p>
          <a:p>
            <a:pPr eaLnBrk="1" hangingPunct="1"/>
            <a:r>
              <a:rPr lang="en-US" dirty="0" smtClean="0"/>
              <a:t>3.3.4 Type I and Type II Errors</a:t>
            </a:r>
          </a:p>
          <a:p>
            <a:pPr eaLnBrk="1" hangingPunct="1"/>
            <a:r>
              <a:rPr lang="en-US" dirty="0" smtClean="0"/>
              <a:t>3.3.5 Power and Sample Size</a:t>
            </a:r>
          </a:p>
          <a:p>
            <a:pPr eaLnBrk="1" hangingPunct="1"/>
            <a:r>
              <a:rPr lang="en-US" dirty="0" smtClean="0"/>
              <a:t>3.3.6 ANOVA (Analysis of Variance)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385887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Statistical </a:t>
            </a:r>
            <a:r>
              <a:rPr lang="en-US" sz="4000" dirty="0"/>
              <a:t>Methods for </a:t>
            </a:r>
            <a:r>
              <a:rPr lang="en-US" sz="4000" dirty="0" smtClean="0"/>
              <a:t>Evaluation</a:t>
            </a:r>
            <a:br>
              <a:rPr lang="en-US" sz="4000" dirty="0" smtClean="0"/>
            </a:br>
            <a:r>
              <a:rPr lang="en-US" sz="3600" dirty="0" smtClean="0"/>
              <a:t>Subsections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907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754" y="2057400"/>
            <a:ext cx="8760246" cy="4648200"/>
          </a:xfrm>
        </p:spPr>
        <p:txBody>
          <a:bodyPr/>
          <a:lstStyle/>
          <a:p>
            <a:pPr eaLnBrk="1" hangingPunct="1"/>
            <a:r>
              <a:rPr lang="en-US" sz="2400" dirty="0"/>
              <a:t>When comparing populations, such as testing or evaluating the difference of the means from two </a:t>
            </a:r>
            <a:r>
              <a:rPr lang="en-US" sz="2400" dirty="0" smtClean="0"/>
              <a:t>samples of data, a </a:t>
            </a:r>
            <a:r>
              <a:rPr lang="en-US" sz="2400" dirty="0"/>
              <a:t>common technique to assess the difference or the significance of the difference </a:t>
            </a:r>
            <a:r>
              <a:rPr lang="en-US" sz="2400" dirty="0" smtClean="0"/>
              <a:t>is </a:t>
            </a:r>
            <a:r>
              <a:rPr lang="en-US" sz="2400" b="1" dirty="0" smtClean="0"/>
              <a:t>hypothesis </a:t>
            </a:r>
            <a:r>
              <a:rPr lang="en-US" sz="2400" b="1" dirty="0"/>
              <a:t>testing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The Basic </a:t>
            </a:r>
            <a:r>
              <a:rPr lang="en-US" sz="2400" dirty="0"/>
              <a:t>concept </a:t>
            </a:r>
            <a:r>
              <a:rPr lang="en-US" sz="2400" dirty="0" smtClean="0"/>
              <a:t>of hypothesis testing is </a:t>
            </a:r>
            <a:r>
              <a:rPr lang="en-US" sz="2400" dirty="0"/>
              <a:t>to form an </a:t>
            </a:r>
            <a:r>
              <a:rPr lang="en-US" sz="2400" b="1" dirty="0"/>
              <a:t>assertion</a:t>
            </a:r>
            <a:r>
              <a:rPr lang="en-US" sz="2400" dirty="0"/>
              <a:t> and </a:t>
            </a:r>
            <a:r>
              <a:rPr lang="en-US" sz="2400" b="1" dirty="0"/>
              <a:t>test</a:t>
            </a:r>
            <a:r>
              <a:rPr lang="en-US" sz="2400" dirty="0"/>
              <a:t> it with </a:t>
            </a:r>
            <a:r>
              <a:rPr lang="en-US" sz="2400" dirty="0" smtClean="0"/>
              <a:t>data.</a:t>
            </a:r>
          </a:p>
          <a:p>
            <a:pPr eaLnBrk="1" hangingPunct="1"/>
            <a:r>
              <a:rPr lang="en-US" sz="2400" dirty="0"/>
              <a:t>Common assumption is that there is </a:t>
            </a:r>
            <a:r>
              <a:rPr lang="en-US" sz="2400" b="1" dirty="0"/>
              <a:t>no difference </a:t>
            </a:r>
            <a:r>
              <a:rPr lang="en-US" sz="2400" dirty="0"/>
              <a:t>between samples (default assumption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400" dirty="0"/>
              <a:t>Statisticians refer to this as the </a:t>
            </a:r>
            <a:r>
              <a:rPr lang="en-US" sz="2400" b="1" dirty="0">
                <a:solidFill>
                  <a:srgbClr val="FF0000"/>
                </a:solidFill>
              </a:rPr>
              <a:t>null hypothesis (H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alternative hypothesis (H</a:t>
            </a:r>
            <a:r>
              <a:rPr lang="en-US" sz="2400" b="1" baseline="-25000" dirty="0">
                <a:solidFill>
                  <a:srgbClr val="FF0000"/>
                </a:solidFill>
              </a:rPr>
              <a:t>A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is that there is a difference between </a:t>
            </a:r>
            <a:r>
              <a:rPr lang="en-US" sz="2400" dirty="0" smtClean="0"/>
              <a:t>samples.</a:t>
            </a:r>
            <a:endParaRPr lang="en-US" sz="2400" dirty="0"/>
          </a:p>
          <a:p>
            <a:pPr eaLnBrk="1" hangingPunct="1"/>
            <a:endParaRPr lang="en-US" sz="2400" b="1" dirty="0">
              <a:solidFill>
                <a:srgbClr val="FF0000"/>
              </a:solidFill>
            </a:endParaRP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309687"/>
          </a:xfrm>
        </p:spPr>
        <p:txBody>
          <a:bodyPr/>
          <a:lstStyle/>
          <a:p>
            <a:pPr algn="ctr" eaLnBrk="1" hangingPunct="1"/>
            <a:r>
              <a:rPr lang="en-US" sz="4000" dirty="0"/>
              <a:t>Hypothesis Testing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936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754" y="2057400"/>
            <a:ext cx="8760246" cy="46482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Example-1: </a:t>
            </a:r>
            <a:r>
              <a:rPr lang="en-US" sz="2400" dirty="0"/>
              <a:t>if the task is to identify the effect of drug A compared </a:t>
            </a:r>
            <a:r>
              <a:rPr lang="en-US" sz="2400" dirty="0" smtClean="0"/>
              <a:t>to drug </a:t>
            </a:r>
            <a:r>
              <a:rPr lang="en-US" sz="2400" dirty="0"/>
              <a:t>B on patients, the null hypothesis and alternative hypothesis would be this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000" b="1" dirty="0"/>
              <a:t>H</a:t>
            </a:r>
            <a:r>
              <a:rPr lang="en-US" sz="2000" b="1" baseline="-25000" dirty="0"/>
              <a:t>0</a:t>
            </a:r>
            <a:r>
              <a:rPr lang="en-US" sz="2000" dirty="0"/>
              <a:t> : Drug A and drug B have the same effect on patients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b="1" dirty="0" smtClean="0"/>
              <a:t>H</a:t>
            </a:r>
            <a:r>
              <a:rPr lang="en-US" sz="2000" b="1" baseline="-25000" dirty="0" smtClean="0"/>
              <a:t>A</a:t>
            </a:r>
            <a:r>
              <a:rPr lang="en-US" sz="2000" dirty="0" smtClean="0"/>
              <a:t> : </a:t>
            </a:r>
            <a:r>
              <a:rPr lang="en-US" sz="2000" dirty="0"/>
              <a:t>Drug A has a greater effect than drug B on patients.</a:t>
            </a:r>
            <a:endParaRPr lang="en-US" sz="2000" dirty="0" smtClean="0"/>
          </a:p>
          <a:p>
            <a:pPr eaLnBrk="1" hangingPunct="1"/>
            <a:r>
              <a:rPr lang="en-US" sz="2400" b="1" dirty="0"/>
              <a:t>Example – 2: </a:t>
            </a:r>
            <a:r>
              <a:rPr lang="en-US" sz="2400" dirty="0"/>
              <a:t>If the task is to identify whether advertising Campaign C is effective on reducing customer churn, </a:t>
            </a:r>
            <a:r>
              <a:rPr lang="en-US" sz="2400" dirty="0" smtClean="0"/>
              <a:t>the null </a:t>
            </a:r>
            <a:r>
              <a:rPr lang="en-US" sz="2400" dirty="0"/>
              <a:t>hypothesis and alternative hypothesis would be as follows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000" b="1" dirty="0"/>
              <a:t>H</a:t>
            </a:r>
            <a:r>
              <a:rPr lang="en-US" sz="2000" b="1" baseline="-25000" dirty="0"/>
              <a:t>0</a:t>
            </a:r>
            <a:r>
              <a:rPr lang="en-US" sz="2000" dirty="0"/>
              <a:t> : </a:t>
            </a:r>
            <a:r>
              <a:rPr lang="en-US" sz="2000" dirty="0"/>
              <a:t>Campaign C does not reduce customer churn better than the current campaign </a:t>
            </a:r>
            <a:r>
              <a:rPr lang="en-US" sz="2000" dirty="0" smtClean="0"/>
              <a:t>method</a:t>
            </a:r>
          </a:p>
          <a:p>
            <a:pPr lvl="1" eaLnBrk="1" hangingPunct="1"/>
            <a:r>
              <a:rPr lang="en-US" sz="2000" b="1" dirty="0" smtClean="0"/>
              <a:t>H</a:t>
            </a:r>
            <a:r>
              <a:rPr lang="en-US" sz="2000" b="1" baseline="-25000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dirty="0"/>
              <a:t>Campaign C does reduce customer churn better than the current campaign.</a:t>
            </a:r>
            <a:endParaRPr lang="en-US" sz="2000" dirty="0"/>
          </a:p>
          <a:p>
            <a:pPr lvl="1" eaLnBrk="1" hangingPunct="1"/>
            <a:endParaRPr lang="en-US" sz="2000" dirty="0"/>
          </a:p>
          <a:p>
            <a:pPr eaLnBrk="1" hangingPunct="1"/>
            <a:endParaRPr lang="en-US" sz="2400" b="1" dirty="0">
              <a:solidFill>
                <a:srgbClr val="FF0000"/>
              </a:solidFill>
            </a:endParaRP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309687"/>
          </a:xfrm>
        </p:spPr>
        <p:txBody>
          <a:bodyPr/>
          <a:lstStyle/>
          <a:p>
            <a:pPr algn="ctr" eaLnBrk="1" hangingPunct="1"/>
            <a:r>
              <a:rPr lang="en-US" sz="4000" dirty="0"/>
              <a:t>Hypothesis Testing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951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754" y="2057400"/>
            <a:ext cx="8760246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It </a:t>
            </a:r>
            <a:r>
              <a:rPr lang="en-US" sz="2400" dirty="0"/>
              <a:t>is important to state the null hypothesis and alternative hypothesis, because misstating them is </a:t>
            </a:r>
            <a:r>
              <a:rPr lang="en-US" sz="2400" dirty="0" smtClean="0"/>
              <a:t>likely </a:t>
            </a:r>
            <a:r>
              <a:rPr lang="en-US" sz="2000" dirty="0" smtClean="0"/>
              <a:t>to </a:t>
            </a:r>
            <a:r>
              <a:rPr lang="en-US" sz="2000" dirty="0"/>
              <a:t>undermine the subsequent steps of the hypothesis testing </a:t>
            </a:r>
            <a:r>
              <a:rPr lang="en-US" sz="2000" dirty="0" smtClean="0"/>
              <a:t>process.</a:t>
            </a:r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dirty="0"/>
              <a:t>hypothesis test leads to </a:t>
            </a:r>
            <a:r>
              <a:rPr lang="en-US" sz="2400" dirty="0" smtClean="0"/>
              <a:t>either rejecting </a:t>
            </a:r>
            <a:r>
              <a:rPr lang="en-US" sz="2400" dirty="0"/>
              <a:t>the null hypothesis in favor of the alternative or not rejecting the null hypothesis.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8534400" cy="1309687"/>
          </a:xfrm>
        </p:spPr>
        <p:txBody>
          <a:bodyPr/>
          <a:lstStyle/>
          <a:p>
            <a:pPr algn="ctr" eaLnBrk="1" hangingPunct="1"/>
            <a:r>
              <a:rPr lang="en-US" sz="4000" dirty="0"/>
              <a:t>Hypothesis Testing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937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3357"/>
            <a:ext cx="7916862" cy="88344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848600" cy="5715000"/>
          </a:xfrm>
        </p:spPr>
        <p:txBody>
          <a:bodyPr/>
          <a:lstStyle/>
          <a:p>
            <a:pPr eaLnBrk="1" hangingPunct="1"/>
            <a:r>
              <a:rPr lang="en-US" sz="1800" dirty="0"/>
              <a:t>Each point corresponds to the number of orders and the total sales for each </a:t>
            </a:r>
            <a:r>
              <a:rPr lang="en-US" sz="1800" dirty="0" smtClean="0"/>
              <a:t>customer</a:t>
            </a:r>
          </a:p>
          <a:p>
            <a:r>
              <a:rPr lang="en-US" sz="1800" dirty="0"/>
              <a:t>The plot </a:t>
            </a:r>
            <a:r>
              <a:rPr lang="en-US" sz="1800" dirty="0" smtClean="0"/>
              <a:t>indicates that </a:t>
            </a:r>
            <a:r>
              <a:rPr lang="en-US" sz="1800" dirty="0"/>
              <a:t>the annual sales are proportional to the number of orders placed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observed </a:t>
            </a:r>
            <a:r>
              <a:rPr lang="en-US" sz="1800" dirty="0" smtClean="0"/>
              <a:t>relationship between </a:t>
            </a:r>
            <a:r>
              <a:rPr lang="en-US" sz="1800" dirty="0"/>
              <a:t>these two variables is not purely </a:t>
            </a:r>
            <a:r>
              <a:rPr lang="en-US" sz="1800" dirty="0" smtClean="0"/>
              <a:t>linear, </a:t>
            </a:r>
            <a:r>
              <a:rPr lang="en-US" sz="1800" dirty="0">
                <a:sym typeface="Wingdings" panose="05000000000000000000" pitchFamily="2" charset="2"/>
              </a:rPr>
              <a:t> analyst decided to apply linear </a:t>
            </a:r>
            <a:r>
              <a:rPr lang="en-US" sz="1800" dirty="0" smtClean="0">
                <a:sym typeface="Wingdings" panose="05000000000000000000" pitchFamily="2" charset="2"/>
              </a:rPr>
              <a:t>regression  as a first step in the modeling process</a:t>
            </a: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23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6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534400" cy="914400"/>
          </a:xfrm>
        </p:spPr>
        <p:txBody>
          <a:bodyPr/>
          <a:lstStyle/>
          <a:p>
            <a:pPr algn="ctr" eaLnBrk="1" hangingPunct="1"/>
            <a:r>
              <a:rPr lang="en-US" dirty="0"/>
              <a:t>Hypothesis Testing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906052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6846" y="457200"/>
            <a:ext cx="8308554" cy="1066800"/>
          </a:xfrm>
        </p:spPr>
        <p:txBody>
          <a:bodyPr/>
          <a:lstStyle/>
          <a:p>
            <a:pPr algn="ctr" eaLnBrk="1" hangingPunct="1"/>
            <a:r>
              <a:rPr lang="en-US" dirty="0"/>
              <a:t>3.3.2 Difference of </a:t>
            </a:r>
            <a:r>
              <a:rPr lang="en-US" dirty="0" smtClean="0"/>
              <a:t>Means</a:t>
            </a:r>
            <a:br>
              <a:rPr lang="en-US" dirty="0" smtClean="0"/>
            </a:br>
            <a:r>
              <a:rPr lang="en-US" sz="2800" dirty="0" smtClean="0"/>
              <a:t>Two </a:t>
            </a:r>
            <a:r>
              <a:rPr lang="en-US" sz="2800" dirty="0"/>
              <a:t>populations </a:t>
            </a:r>
            <a:r>
              <a:rPr lang="en-US" sz="2800" dirty="0" smtClean="0"/>
              <a:t>– same </a:t>
            </a:r>
            <a:r>
              <a:rPr lang="en-US" sz="2800" dirty="0"/>
              <a:t>or </a:t>
            </a:r>
            <a:r>
              <a:rPr lang="en-US" sz="2800" dirty="0" smtClean="0"/>
              <a:t>different?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67000"/>
            <a:ext cx="568526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95600"/>
            <a:ext cx="88392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Student’s t-test</a:t>
            </a:r>
          </a:p>
          <a:p>
            <a:pPr lvl="1" eaLnBrk="1" hangingPunct="1"/>
            <a:r>
              <a:rPr lang="en-US" dirty="0" smtClean="0"/>
              <a:t>Assumes two normally distributed populations, and that they have equal variance</a:t>
            </a:r>
          </a:p>
          <a:p>
            <a:pPr eaLnBrk="1" hangingPunct="1"/>
            <a:r>
              <a:rPr lang="en-US" dirty="0" smtClean="0"/>
              <a:t>Welch’s t-test</a:t>
            </a:r>
          </a:p>
          <a:p>
            <a:pPr lvl="1" eaLnBrk="1" hangingPunct="1"/>
            <a:r>
              <a:rPr lang="en-US" dirty="0"/>
              <a:t>Assumes two normally distributed populations, and they </a:t>
            </a:r>
            <a:r>
              <a:rPr lang="en-US" dirty="0" smtClean="0"/>
              <a:t>don’t necessarily have </a:t>
            </a:r>
            <a:r>
              <a:rPr lang="en-US" dirty="0"/>
              <a:t>equal </a:t>
            </a:r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78486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3.3.2 Difference of Means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Two Parametric Methods</a:t>
            </a:r>
            <a:r>
              <a:rPr lang="en-US" sz="2800" dirty="0" smtClean="0"/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027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8839200" cy="4038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Makes no assumptions about the underlying probability distributions</a:t>
            </a:r>
            <a:endParaRPr lang="en-US" sz="3600" dirty="0"/>
          </a:p>
          <a:p>
            <a:pPr eaLnBrk="1" hangingPunct="1"/>
            <a:endParaRPr lang="en-US" sz="2400" i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848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3.3.3 </a:t>
            </a:r>
            <a:r>
              <a:rPr lang="en-US" dirty="0"/>
              <a:t>Wilcoxon Rank-Sum </a:t>
            </a:r>
            <a:r>
              <a:rPr lang="en-US" dirty="0" smtClean="0"/>
              <a:t>Test</a:t>
            </a:r>
            <a:br>
              <a:rPr lang="en-US" dirty="0" smtClean="0"/>
            </a:br>
            <a:r>
              <a:rPr lang="en-US" sz="3600" dirty="0" smtClean="0"/>
              <a:t>A Nonparametric Method</a:t>
            </a:r>
          </a:p>
        </p:txBody>
      </p:sp>
    </p:spTree>
    <p:extLst>
      <p:ext uri="{BB962C8B-B14F-4D97-AF65-F5344CB8AC3E}">
        <p14:creationId xmlns:p14="http://schemas.microsoft.com/office/powerpoint/2010/main" val="38653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38400"/>
            <a:ext cx="9144000" cy="4419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An hypothesis test may result in two types of errors</a:t>
            </a:r>
          </a:p>
          <a:p>
            <a:pPr lvl="1" eaLnBrk="1" hangingPunct="1"/>
            <a:r>
              <a:rPr lang="en-US" sz="3200" dirty="0" smtClean="0"/>
              <a:t>Type I error – rejection of the null hypothesis when the </a:t>
            </a:r>
            <a:r>
              <a:rPr lang="en-US" sz="3200" dirty="0"/>
              <a:t>null hypothesis </a:t>
            </a:r>
            <a:r>
              <a:rPr lang="en-US" sz="3200" dirty="0" smtClean="0"/>
              <a:t>is TRUE</a:t>
            </a:r>
          </a:p>
          <a:p>
            <a:pPr lvl="1" eaLnBrk="1" hangingPunct="1"/>
            <a:r>
              <a:rPr lang="en-US" sz="3200" dirty="0" smtClean="0"/>
              <a:t>Type II error – acceptance of the null hypothesis when the </a:t>
            </a:r>
            <a:r>
              <a:rPr lang="en-US" sz="3200" dirty="0"/>
              <a:t>null hypothesis </a:t>
            </a:r>
            <a:r>
              <a:rPr lang="en-US" sz="3200" dirty="0" smtClean="0"/>
              <a:t>is FALSE</a:t>
            </a:r>
            <a:endParaRPr lang="en-US" sz="3200" dirty="0"/>
          </a:p>
          <a:p>
            <a:pPr eaLnBrk="1" hangingPunct="1"/>
            <a:endParaRPr lang="en-US" sz="2400" i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3820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3.3.4 Type I and Type II Errors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938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3820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3.3.4 Type I and Type II Errors</a:t>
            </a: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71800"/>
            <a:ext cx="877247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6868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power of a test</a:t>
            </a:r>
            <a:r>
              <a:rPr lang="en-US" dirty="0" smtClean="0"/>
              <a:t> is the probability of correctly rejecting the null hypothesis</a:t>
            </a:r>
          </a:p>
          <a:p>
            <a:pPr eaLnBrk="1" hangingPunct="1"/>
            <a:r>
              <a:rPr lang="en-US" dirty="0" smtClean="0"/>
              <a:t>The power of a test increases as the sample size increases</a:t>
            </a:r>
          </a:p>
          <a:p>
            <a:pPr eaLnBrk="1" hangingPunct="1"/>
            <a:r>
              <a:rPr lang="en-US" i="1" dirty="0" smtClean="0">
                <a:solidFill>
                  <a:srgbClr val="FF0000"/>
                </a:solidFill>
              </a:rPr>
              <a:t>Effect size </a:t>
            </a:r>
            <a:r>
              <a:rPr lang="en-US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difference between the means</a:t>
            </a:r>
          </a:p>
          <a:p>
            <a:pPr eaLnBrk="1" hangingPunct="1"/>
            <a:r>
              <a:rPr lang="en-US" dirty="0" smtClean="0"/>
              <a:t>It is important to consider an appropriate effect size for the problem at hand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3820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3.3.5 Power and Sample Size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235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3820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3.3.5 Power and Sample Size</a:t>
            </a: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50" y="2133600"/>
            <a:ext cx="8987863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820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A generalization of the hypothesis testing of the difference of two population means</a:t>
            </a:r>
          </a:p>
          <a:p>
            <a:pPr eaLnBrk="1" hangingPunct="1"/>
            <a:r>
              <a:rPr lang="en-US" dirty="0" smtClean="0"/>
              <a:t>Good for analyzing more than two populations</a:t>
            </a:r>
          </a:p>
          <a:p>
            <a:pPr eaLnBrk="1" hangingPunct="1"/>
            <a:r>
              <a:rPr lang="en-US" dirty="0" smtClean="0"/>
              <a:t>ANOVA tests if any of the population means differ from the other population means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3.3.6 ANOVA </a:t>
            </a:r>
            <a:r>
              <a:rPr lang="en-US" sz="4000" dirty="0" smtClean="0"/>
              <a:t>(Analysis of Variance)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995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7724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3.1 Introduction to R</a:t>
            </a:r>
            <a:br>
              <a:rPr lang="en-US" dirty="0" smtClean="0"/>
            </a:br>
            <a:r>
              <a:rPr lang="en-US" sz="3600" dirty="0" smtClean="0"/>
              <a:t>Example: number of orders vs sales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13431"/>
            <a:ext cx="7467601" cy="31373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926228"/>
            <a:ext cx="5334000" cy="68720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1676400" y="3529234"/>
            <a:ext cx="6477000" cy="1195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81100" y="5910063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lm(formula = (</a:t>
            </a:r>
            <a:r>
              <a:rPr lang="en-US" dirty="0" err="1" smtClean="0"/>
              <a:t>sales$sales_total</a:t>
            </a:r>
            <a:r>
              <a:rPr lang="en-US" dirty="0" smtClean="0"/>
              <a:t> ~ </a:t>
            </a:r>
            <a:r>
              <a:rPr lang="en-US" dirty="0" err="1" smtClean="0"/>
              <a:t>sales$num_of_orders</a:t>
            </a:r>
            <a:r>
              <a:rPr lang="en-US" dirty="0" smtClean="0"/>
              <a:t>)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dirty="0" smtClean="0"/>
              <a:t>intercept = -154.1    slope = 166.2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3357"/>
            <a:ext cx="7916862" cy="88344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534400" cy="4800600"/>
          </a:xfrm>
        </p:spPr>
        <p:txBody>
          <a:bodyPr/>
          <a:lstStyle/>
          <a:p>
            <a:pPr eaLnBrk="1" hangingPunct="1"/>
            <a:r>
              <a:rPr lang="en-US" sz="1800" dirty="0"/>
              <a:t>However, results stores considerably more information that can be examined with the summary</a:t>
            </a:r>
            <a:r>
              <a:rPr lang="en-US" sz="1800" dirty="0" smtClean="0"/>
              <a:t>() function.</a:t>
            </a:r>
          </a:p>
          <a:p>
            <a:pPr eaLnBrk="1" hangingPunct="1"/>
            <a:r>
              <a:rPr lang="en-US" sz="1800" dirty="0"/>
              <a:t>Details on the contents of results are examined by applying the attributes() function</a:t>
            </a:r>
            <a:r>
              <a:rPr lang="en-US" sz="1800" dirty="0" smtClean="0"/>
              <a:t>.</a:t>
            </a:r>
          </a:p>
          <a:p>
            <a:pPr eaLnBrk="1" hangingPunct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779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3357"/>
            <a:ext cx="7916862" cy="88344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534400" cy="480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Data Import and Export</a:t>
            </a:r>
          </a:p>
          <a:p>
            <a:pPr eaLnBrk="1" hangingPunct="1"/>
            <a:r>
              <a:rPr lang="en-US" sz="4000" b="1" dirty="0" smtClean="0"/>
              <a:t>Example: 2.R</a:t>
            </a:r>
          </a:p>
          <a:p>
            <a:pPr eaLnBrk="1" hangingPunct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220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2664</TotalTime>
  <Words>2944</Words>
  <Application>Microsoft Office PowerPoint</Application>
  <PresentationFormat>On-screen Show (4:3)</PresentationFormat>
  <Paragraphs>414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Blends</vt:lpstr>
      <vt:lpstr>Data Science and Big Data Analytics Data Analytics Using R</vt:lpstr>
      <vt:lpstr>Data Analytics Using R</vt:lpstr>
      <vt:lpstr>Introduction to R</vt:lpstr>
      <vt:lpstr>Introduction to R</vt:lpstr>
      <vt:lpstr>Introduction to R</vt:lpstr>
      <vt:lpstr>Introduction to R</vt:lpstr>
      <vt:lpstr>3.1 Introduction to R Example: number of orders vs sales</vt:lpstr>
      <vt:lpstr>Introduction to R</vt:lpstr>
      <vt:lpstr>Introduction to R</vt:lpstr>
      <vt:lpstr>Contingency Table</vt:lpstr>
      <vt:lpstr>Contingency Table</vt:lpstr>
      <vt:lpstr>Exploratory Data Analysis</vt:lpstr>
      <vt:lpstr>3.2 Exploratory Data Analysis Scatterplots show possible relationships</vt:lpstr>
      <vt:lpstr>3.2 Exploratory Data Analysis</vt:lpstr>
      <vt:lpstr>3.2.1 Visualization before Analysis Anscombe’s quartet – 4 datasets, same statistics</vt:lpstr>
      <vt:lpstr>3.2.1 Visualization before Analysis Anscombe’s quartet – 4 datasets, same statistics</vt:lpstr>
      <vt:lpstr>3.2.1 Visualization before Analysis Anscombe’s quartet – visualized</vt:lpstr>
      <vt:lpstr>3.2.1 Visualization before Analysis Anscombe’s quartet – Rstudio exercise</vt:lpstr>
      <vt:lpstr>3.2.2 Dirty Data </vt:lpstr>
      <vt:lpstr>3.2.2 Dirty Data Age Distribution of bank account holders</vt:lpstr>
      <vt:lpstr>3.2.2 Dirty Data </vt:lpstr>
      <vt:lpstr>3.2.2 Dirty Data </vt:lpstr>
      <vt:lpstr>3.2.2 Dirty Data </vt:lpstr>
      <vt:lpstr>3.2.2 Dirty Data Age of Mortgage</vt:lpstr>
      <vt:lpstr>Visualizing a Single Variable</vt:lpstr>
      <vt:lpstr>Visualizing a Single Variable</vt:lpstr>
      <vt:lpstr>Visualizing a Single Variable</vt:lpstr>
      <vt:lpstr>Visualizing a Single Variable</vt:lpstr>
      <vt:lpstr>Visualizing a Single Variable</vt:lpstr>
      <vt:lpstr>Visualizing a Single Variable Barplot – Distribution of Car Cylinder Counts</vt:lpstr>
      <vt:lpstr>Visualizing a Single Variable</vt:lpstr>
      <vt:lpstr>Visualizing a Single Variable Dotchart – MPG of Car Models</vt:lpstr>
      <vt:lpstr>Visualizing a Single Variable</vt:lpstr>
      <vt:lpstr>Visualizing a Single Variable Histogram – Income</vt:lpstr>
      <vt:lpstr>Visualizing a Single Variable</vt:lpstr>
      <vt:lpstr>Visualizing a Single Variable Density – Income (log10 scale)</vt:lpstr>
      <vt:lpstr>Visualizing a Single Variable Density – Income (log10 scale)</vt:lpstr>
      <vt:lpstr>Visualizing a Single Variable</vt:lpstr>
      <vt:lpstr>Visualizing a Single Variable</vt:lpstr>
      <vt:lpstr>Visualizing a Single Variable</vt:lpstr>
      <vt:lpstr>Visualizing a Single Variable Density plots – Diamond prices, log of same</vt:lpstr>
      <vt:lpstr>Examining Multiple Variables</vt:lpstr>
      <vt:lpstr>Examining Multiple Variables</vt:lpstr>
      <vt:lpstr>3.2.4 Examining Multiple Variables Examining two variables with regression</vt:lpstr>
      <vt:lpstr>3.2.4 Examining Multiple Variables Dotchart: MPG of car models grouped by cylinder</vt:lpstr>
      <vt:lpstr>3.2.4 Examining Multiple Variables Barplot: visualize multiple variables</vt:lpstr>
      <vt:lpstr>3.2.4 Examining Multiple Variables Box-and-whisker plot: income versus region</vt:lpstr>
      <vt:lpstr>3.2.4 Examining Multiple Variables Scatterplot (a) &amp; Hexbinplot – income vs education</vt:lpstr>
      <vt:lpstr>3.2.4 Examining Multiple Variables Matrix of Scatterplots</vt:lpstr>
      <vt:lpstr>3.2.4 Examining Multiple Variables Variable over time – airline passenger counts</vt:lpstr>
      <vt:lpstr>3.2.5 Exploration vs Presentation</vt:lpstr>
      <vt:lpstr>3.2.5 Exploration vs Presentation Density plots better for data scientists</vt:lpstr>
      <vt:lpstr>3.2.5 Exploration vs Presentation Histograms better to show stakeholders</vt:lpstr>
      <vt:lpstr>Statistical Methods for Evaluation</vt:lpstr>
      <vt:lpstr>Statistical Methods for Evaluation Statistics helps answer data analytics questions</vt:lpstr>
      <vt:lpstr>Statistical Methods for Evaluation Subsections</vt:lpstr>
      <vt:lpstr>Hypothesis Testing</vt:lpstr>
      <vt:lpstr>Hypothesis Testing</vt:lpstr>
      <vt:lpstr>Hypothesis Testing</vt:lpstr>
      <vt:lpstr>Hypothesis Testing</vt:lpstr>
      <vt:lpstr>3.3.2 Difference of Means Two populations – same or different?</vt:lpstr>
      <vt:lpstr>3.3.2 Difference of Means Two Parametric Methods </vt:lpstr>
      <vt:lpstr>3.3.3 Wilcoxon Rank-Sum Test A Nonparametric Method</vt:lpstr>
      <vt:lpstr>3.3.4 Type I and Type II Errors</vt:lpstr>
      <vt:lpstr>3.3.4 Type I and Type II Errors</vt:lpstr>
      <vt:lpstr>3.3.5 Power and Sample Size</vt:lpstr>
      <vt:lpstr>3.3.5 Power and Sample Size</vt:lpstr>
      <vt:lpstr>3.3.6 ANOVA (Analysis of Variance)</vt:lpstr>
    </vt:vector>
  </TitlesOfParts>
  <Company>CSIS - Pace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ctappert</dc:creator>
  <cp:lastModifiedBy>Windows User</cp:lastModifiedBy>
  <cp:revision>184</cp:revision>
  <dcterms:created xsi:type="dcterms:W3CDTF">2006-10-17T22:27:14Z</dcterms:created>
  <dcterms:modified xsi:type="dcterms:W3CDTF">2018-10-23T01:13:59Z</dcterms:modified>
</cp:coreProperties>
</file>