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 chandra reddy Vattipally" userId="925a7c91bdfd6d32" providerId="LiveId" clId="{4FEEAAE2-7F38-4EC8-8A8C-0651230E1337}"/>
    <pc:docChg chg="undo custSel modSld">
      <pc:chgData name="Jaya chandra reddy Vattipally" userId="925a7c91bdfd6d32" providerId="LiveId" clId="{4FEEAAE2-7F38-4EC8-8A8C-0651230E1337}" dt="2024-06-26T15:59:07.013" v="23" actId="20577"/>
      <pc:docMkLst>
        <pc:docMk/>
      </pc:docMkLst>
      <pc:sldChg chg="addSp delSp modSp mod">
        <pc:chgData name="Jaya chandra reddy Vattipally" userId="925a7c91bdfd6d32" providerId="LiveId" clId="{4FEEAAE2-7F38-4EC8-8A8C-0651230E1337}" dt="2024-06-26T15:59:07.013" v="23" actId="20577"/>
        <pc:sldMkLst>
          <pc:docMk/>
          <pc:sldMk cId="0" sldId="256"/>
        </pc:sldMkLst>
        <pc:spChg chg="mod">
          <ac:chgData name="Jaya chandra reddy Vattipally" userId="925a7c91bdfd6d32" providerId="LiveId" clId="{4FEEAAE2-7F38-4EC8-8A8C-0651230E1337}" dt="2024-06-26T15:58:40.938" v="8" actId="1076"/>
          <ac:spMkLst>
            <pc:docMk/>
            <pc:sldMk cId="0" sldId="256"/>
            <ac:spMk id="2" creationId="{00000000-0000-0000-0000-000000000000}"/>
          </ac:spMkLst>
        </pc:spChg>
        <pc:spChg chg="add del">
          <ac:chgData name="Jaya chandra reddy Vattipally" userId="925a7c91bdfd6d32" providerId="LiveId" clId="{4FEEAAE2-7F38-4EC8-8A8C-0651230E1337}" dt="2024-06-26T15:58:50.817" v="11" actId="478"/>
          <ac:spMkLst>
            <pc:docMk/>
            <pc:sldMk cId="0" sldId="256"/>
            <ac:spMk id="3" creationId="{00000000-0000-0000-0000-000000000000}"/>
          </ac:spMkLst>
        </pc:spChg>
        <pc:spChg chg="add del mod">
          <ac:chgData name="Jaya chandra reddy Vattipally" userId="925a7c91bdfd6d32" providerId="LiveId" clId="{4FEEAAE2-7F38-4EC8-8A8C-0651230E1337}" dt="2024-06-26T15:59:07.013" v="23" actId="20577"/>
          <ac:spMkLst>
            <pc:docMk/>
            <pc:sldMk cId="0" sldId="256"/>
            <ac:spMk id="9" creationId="{00000000-0000-0000-0000-000000000000}"/>
          </ac:spMkLst>
        </pc:spChg>
        <pc:picChg chg="add del">
          <ac:chgData name="Jaya chandra reddy Vattipally" userId="925a7c91bdfd6d32" providerId="LiveId" clId="{4FEEAAE2-7F38-4EC8-8A8C-0651230E1337}" dt="2024-06-26T15:58:51.356" v="12" actId="478"/>
          <ac:picMkLst>
            <pc:docMk/>
            <pc:sldMk cId="0" sldId="256"/>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57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txBody>
          <a:bodyPr/>
          <a:lstStyle/>
          <a:p>
            <a:endParaRPr lang="en-IN" dirty="0"/>
          </a:p>
        </p:txBody>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87479" y="1256228"/>
            <a:ext cx="7569041" cy="3652838"/>
          </a:xfrm>
          <a:prstGeom prst="rect">
            <a:avLst/>
          </a:prstGeom>
          <a:noFill/>
          <a:ln/>
        </p:spPr>
        <p:txBody>
          <a:bodyPr wrap="square" rtlCol="0" anchor="t"/>
          <a:lstStyle/>
          <a:p>
            <a:pPr marL="0" indent="0">
              <a:lnSpc>
                <a:spcPts val="7191"/>
              </a:lnSpc>
              <a:buNone/>
            </a:pPr>
            <a:r>
              <a:rPr lang="en-US" sz="5753" dirty="0">
                <a:solidFill>
                  <a:srgbClr val="6EB9FC"/>
                </a:solidFill>
                <a:latin typeface="Lora" pitchFamily="34" charset="0"/>
                <a:ea typeface="Lora" pitchFamily="34" charset="-122"/>
                <a:cs typeface="Lora" pitchFamily="34" charset="-120"/>
              </a:rPr>
              <a:t>Introduction to Scalable and Cost-Effective Web Applications on AWS</a:t>
            </a:r>
            <a:endParaRPr lang="en-US" sz="5753" dirty="0"/>
          </a:p>
        </p:txBody>
      </p:sp>
      <p:sp>
        <p:nvSpPr>
          <p:cNvPr id="6" name="Text 3"/>
          <p:cNvSpPr/>
          <p:nvPr/>
        </p:nvSpPr>
        <p:spPr>
          <a:xfrm>
            <a:off x="787479" y="5246489"/>
            <a:ext cx="7569041" cy="1080135"/>
          </a:xfrm>
          <a:prstGeom prst="rect">
            <a:avLst/>
          </a:prstGeom>
          <a:noFill/>
          <a:ln/>
        </p:spPr>
        <p:txBody>
          <a:bodyPr wrap="square" rtlCol="0" anchor="t"/>
          <a:lstStyle/>
          <a:p>
            <a:pPr marL="0" indent="0">
              <a:lnSpc>
                <a:spcPts val="2835"/>
              </a:lnSpc>
              <a:buNone/>
            </a:pPr>
            <a:r>
              <a:rPr lang="en-US" sz="1772" dirty="0">
                <a:solidFill>
                  <a:srgbClr val="D6E5EF"/>
                </a:solidFill>
                <a:latin typeface="Source Sans Pro" pitchFamily="34" charset="0"/>
                <a:ea typeface="Source Sans Pro" pitchFamily="34" charset="-122"/>
                <a:cs typeface="Source Sans Pro" pitchFamily="34" charset="-120"/>
              </a:rPr>
              <a:t>Explore the power of AWS cloud platform to build scalable, resilient, and cost-effective web applications. Discover how to leverage AWS services for rapid development, seamless scalability, and optimized resource utilization.</a:t>
            </a:r>
            <a:endParaRPr lang="en-US" sz="1772" dirty="0"/>
          </a:p>
        </p:txBody>
      </p:sp>
      <p:sp>
        <p:nvSpPr>
          <p:cNvPr id="7" name="Shape 4"/>
          <p:cNvSpPr/>
          <p:nvPr/>
        </p:nvSpPr>
        <p:spPr>
          <a:xfrm>
            <a:off x="787479" y="6596539"/>
            <a:ext cx="359926" cy="359926"/>
          </a:xfrm>
          <a:prstGeom prst="roundRect">
            <a:avLst>
              <a:gd name="adj" fmla="val 25402682"/>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795099" y="6604159"/>
            <a:ext cx="344686" cy="344686"/>
          </a:xfrm>
          <a:prstGeom prst="rect">
            <a:avLst/>
          </a:prstGeom>
        </p:spPr>
      </p:pic>
      <p:sp>
        <p:nvSpPr>
          <p:cNvPr id="9" name="Text 5"/>
          <p:cNvSpPr/>
          <p:nvPr/>
        </p:nvSpPr>
        <p:spPr>
          <a:xfrm>
            <a:off x="1259800" y="6579751"/>
            <a:ext cx="4326961" cy="902717"/>
          </a:xfrm>
          <a:prstGeom prst="rect">
            <a:avLst/>
          </a:prstGeom>
          <a:noFill/>
          <a:ln/>
        </p:spPr>
        <p:txBody>
          <a:bodyPr wrap="none" rtlCol="0" anchor="t"/>
          <a:lstStyle/>
          <a:p>
            <a:pPr marL="0" indent="0" algn="l">
              <a:lnSpc>
                <a:spcPts val="3101"/>
              </a:lnSpc>
              <a:buNone/>
            </a:pPr>
            <a:r>
              <a:rPr lang="en-US" sz="2215" b="1" dirty="0">
                <a:solidFill>
                  <a:srgbClr val="D6E5EF"/>
                </a:solidFill>
                <a:latin typeface="Source Sans Pro" pitchFamily="34" charset="0"/>
                <a:ea typeface="Source Sans Pro" pitchFamily="34" charset="-122"/>
                <a:cs typeface="Source Sans Pro" pitchFamily="34" charset="-120"/>
              </a:rPr>
              <a:t>by Jaya chandra reddy Vattipally</a:t>
            </a:r>
          </a:p>
          <a:p>
            <a:pPr marL="0" indent="0" algn="ctr">
              <a:lnSpc>
                <a:spcPts val="3101"/>
              </a:lnSpc>
              <a:buNone/>
            </a:pPr>
            <a:r>
              <a:rPr lang="en-US" sz="2215" b="1" dirty="0">
                <a:solidFill>
                  <a:srgbClr val="D6E5EF"/>
                </a:solidFill>
                <a:latin typeface="Source Sans Pro" pitchFamily="34" charset="0"/>
                <a:ea typeface="Source Sans Pro" pitchFamily="34" charset="-122"/>
              </a:rPr>
              <a:t>192211440</a:t>
            </a:r>
            <a:endParaRPr lang="en-US" sz="2215"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940004"/>
            <a:ext cx="7415927" cy="2004060"/>
          </a:xfrm>
          <a:prstGeom prst="rect">
            <a:avLst/>
          </a:prstGeom>
          <a:noFill/>
          <a:ln/>
        </p:spPr>
        <p:txBody>
          <a:bodyPr wrap="square" rtlCol="0" anchor="t"/>
          <a:lstStyle/>
          <a:p>
            <a:pPr marL="0" indent="0">
              <a:lnSpc>
                <a:spcPts val="7890"/>
              </a:lnSpc>
              <a:buNone/>
            </a:pPr>
            <a:r>
              <a:rPr lang="en-US" sz="6312" dirty="0">
                <a:solidFill>
                  <a:srgbClr val="6EB9FC"/>
                </a:solidFill>
                <a:latin typeface="Lora" pitchFamily="34" charset="0"/>
                <a:ea typeface="Lora" pitchFamily="34" charset="-122"/>
                <a:cs typeface="Lora" pitchFamily="34" charset="-120"/>
              </a:rPr>
              <a:t>Conclusion and Key Takeaways</a:t>
            </a:r>
            <a:endParaRPr lang="en-US" sz="6312" dirty="0"/>
          </a:p>
        </p:txBody>
      </p:sp>
      <p:sp>
        <p:nvSpPr>
          <p:cNvPr id="6" name="Text 3"/>
          <p:cNvSpPr/>
          <p:nvPr/>
        </p:nvSpPr>
        <p:spPr>
          <a:xfrm>
            <a:off x="864037" y="4314349"/>
            <a:ext cx="7415927" cy="1975247"/>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In conclusion, leveraging the power of the AWS cloud platform enables you to build scalable, cost-effective, and highly available web applications. By embracing serverless computing, elastic load balancing, and auto scaling, you can dynamically adapt your infrastructure to meet fluctuating user demand.</a:t>
            </a:r>
            <a:endParaRPr lang="en-US" sz="1944"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1162407" y="659249"/>
            <a:ext cx="10377011" cy="703898"/>
          </a:xfrm>
          <a:prstGeom prst="rect">
            <a:avLst/>
          </a:prstGeom>
          <a:noFill/>
          <a:ln/>
        </p:spPr>
        <p:txBody>
          <a:bodyPr wrap="none" rtlCol="0" anchor="t"/>
          <a:lstStyle/>
          <a:p>
            <a:pPr marL="0" indent="0">
              <a:lnSpc>
                <a:spcPts val="5543"/>
              </a:lnSpc>
              <a:buNone/>
            </a:pPr>
            <a:r>
              <a:rPr lang="en-US" sz="4435" dirty="0">
                <a:solidFill>
                  <a:srgbClr val="6EB9FC"/>
                </a:solidFill>
                <a:latin typeface="Lora" pitchFamily="34" charset="0"/>
                <a:ea typeface="Lora" pitchFamily="34" charset="-122"/>
                <a:cs typeface="Lora" pitchFamily="34" charset="-120"/>
              </a:rPr>
              <a:t>Understanding the AWS Cloud Platform</a:t>
            </a:r>
            <a:endParaRPr lang="en-US" sz="4435" dirty="0"/>
          </a:p>
        </p:txBody>
      </p:sp>
      <p:sp>
        <p:nvSpPr>
          <p:cNvPr id="5" name="Shape 3"/>
          <p:cNvSpPr/>
          <p:nvPr/>
        </p:nvSpPr>
        <p:spPr>
          <a:xfrm>
            <a:off x="1162407" y="1841778"/>
            <a:ext cx="2050852" cy="1357074"/>
          </a:xfrm>
          <a:prstGeom prst="roundRect">
            <a:avLst>
              <a:gd name="adj" fmla="val 5291"/>
            </a:avLst>
          </a:prstGeom>
          <a:solidFill>
            <a:srgbClr val="363A4A"/>
          </a:solidFill>
          <a:ln/>
        </p:spPr>
      </p:sp>
      <p:sp>
        <p:nvSpPr>
          <p:cNvPr id="6" name="Text 4"/>
          <p:cNvSpPr/>
          <p:nvPr/>
        </p:nvSpPr>
        <p:spPr>
          <a:xfrm>
            <a:off x="1401723" y="2280999"/>
            <a:ext cx="108942" cy="478631"/>
          </a:xfrm>
          <a:prstGeom prst="rect">
            <a:avLst/>
          </a:prstGeom>
          <a:noFill/>
          <a:ln/>
        </p:spPr>
        <p:txBody>
          <a:bodyPr wrap="none" rtlCol="0" anchor="t"/>
          <a:lstStyle/>
          <a:p>
            <a:pPr marL="0" indent="0" algn="ctr">
              <a:lnSpc>
                <a:spcPts val="3769"/>
              </a:lnSpc>
              <a:buNone/>
            </a:pPr>
            <a:r>
              <a:rPr lang="en-US" sz="2356" dirty="0">
                <a:solidFill>
                  <a:srgbClr val="6EB9FC"/>
                </a:solidFill>
                <a:latin typeface="Lora" pitchFamily="34" charset="0"/>
                <a:ea typeface="Lora" pitchFamily="34" charset="-122"/>
                <a:cs typeface="Lora" pitchFamily="34" charset="-120"/>
              </a:rPr>
              <a:t>1</a:t>
            </a:r>
            <a:endParaRPr lang="en-US" sz="2356" dirty="0"/>
          </a:p>
        </p:txBody>
      </p:sp>
      <p:sp>
        <p:nvSpPr>
          <p:cNvPr id="7" name="Text 5"/>
          <p:cNvSpPr/>
          <p:nvPr/>
        </p:nvSpPr>
        <p:spPr>
          <a:xfrm>
            <a:off x="3452574" y="2081093"/>
            <a:ext cx="2815828" cy="351949"/>
          </a:xfrm>
          <a:prstGeom prst="rect">
            <a:avLst/>
          </a:prstGeom>
          <a:noFill/>
          <a:ln/>
        </p:spPr>
        <p:txBody>
          <a:bodyPr wrap="none" rtlCol="0" anchor="t"/>
          <a:lstStyle/>
          <a:p>
            <a:pPr marL="0" indent="0" algn="l">
              <a:lnSpc>
                <a:spcPts val="2772"/>
              </a:lnSpc>
              <a:buNone/>
            </a:pPr>
            <a:r>
              <a:rPr lang="en-US" sz="2217" dirty="0">
                <a:solidFill>
                  <a:srgbClr val="6EB9FC"/>
                </a:solidFill>
                <a:latin typeface="Lora" pitchFamily="34" charset="0"/>
                <a:ea typeface="Lora" pitchFamily="34" charset="-122"/>
                <a:cs typeface="Lora" pitchFamily="34" charset="-120"/>
              </a:rPr>
              <a:t>Fundamentals</a:t>
            </a:r>
            <a:endParaRPr lang="en-US" sz="2217" dirty="0"/>
          </a:p>
        </p:txBody>
      </p:sp>
      <p:sp>
        <p:nvSpPr>
          <p:cNvPr id="8" name="Text 6"/>
          <p:cNvSpPr/>
          <p:nvPr/>
        </p:nvSpPr>
        <p:spPr>
          <a:xfrm>
            <a:off x="3452574" y="2576632"/>
            <a:ext cx="5095994" cy="382905"/>
          </a:xfrm>
          <a:prstGeom prst="rect">
            <a:avLst/>
          </a:prstGeom>
          <a:noFill/>
          <a:ln/>
        </p:spPr>
        <p:txBody>
          <a:bodyPr wrap="none" rtlCol="0" anchor="t"/>
          <a:lstStyle/>
          <a:p>
            <a:pPr marL="0" indent="0" algn="l">
              <a:lnSpc>
                <a:spcPts val="3015"/>
              </a:lnSpc>
              <a:buNone/>
            </a:pPr>
            <a:r>
              <a:rPr lang="en-US" sz="1885" dirty="0">
                <a:solidFill>
                  <a:srgbClr val="D6E5EF"/>
                </a:solidFill>
                <a:latin typeface="Source Sans Pro" pitchFamily="34" charset="0"/>
                <a:ea typeface="Source Sans Pro" pitchFamily="34" charset="-122"/>
                <a:cs typeface="Source Sans Pro" pitchFamily="34" charset="-120"/>
              </a:rPr>
              <a:t>Explore the core AWS services and their capabilities</a:t>
            </a:r>
            <a:endParaRPr lang="en-US" sz="1885" dirty="0"/>
          </a:p>
        </p:txBody>
      </p:sp>
      <p:sp>
        <p:nvSpPr>
          <p:cNvPr id="9" name="Shape 7"/>
          <p:cNvSpPr/>
          <p:nvPr/>
        </p:nvSpPr>
        <p:spPr>
          <a:xfrm>
            <a:off x="3332917" y="3184059"/>
            <a:ext cx="10015299" cy="14942"/>
          </a:xfrm>
          <a:prstGeom prst="rect">
            <a:avLst/>
          </a:prstGeom>
          <a:solidFill>
            <a:srgbClr val="6EB9FC"/>
          </a:solidFill>
          <a:ln/>
        </p:spPr>
      </p:sp>
      <p:sp>
        <p:nvSpPr>
          <p:cNvPr id="10" name="Shape 8"/>
          <p:cNvSpPr/>
          <p:nvPr/>
        </p:nvSpPr>
        <p:spPr>
          <a:xfrm>
            <a:off x="1162407" y="3318510"/>
            <a:ext cx="4101703" cy="1357074"/>
          </a:xfrm>
          <a:prstGeom prst="roundRect">
            <a:avLst>
              <a:gd name="adj" fmla="val 5291"/>
            </a:avLst>
          </a:prstGeom>
          <a:solidFill>
            <a:srgbClr val="363A4A"/>
          </a:solidFill>
          <a:ln/>
        </p:spPr>
      </p:sp>
      <p:sp>
        <p:nvSpPr>
          <p:cNvPr id="11" name="Text 9"/>
          <p:cNvSpPr/>
          <p:nvPr/>
        </p:nvSpPr>
        <p:spPr>
          <a:xfrm>
            <a:off x="1401723" y="3757732"/>
            <a:ext cx="160615" cy="478631"/>
          </a:xfrm>
          <a:prstGeom prst="rect">
            <a:avLst/>
          </a:prstGeom>
          <a:noFill/>
          <a:ln/>
        </p:spPr>
        <p:txBody>
          <a:bodyPr wrap="none" rtlCol="0" anchor="t"/>
          <a:lstStyle/>
          <a:p>
            <a:pPr marL="0" indent="0" algn="ctr">
              <a:lnSpc>
                <a:spcPts val="3769"/>
              </a:lnSpc>
              <a:buNone/>
            </a:pPr>
            <a:r>
              <a:rPr lang="en-US" sz="2356" dirty="0">
                <a:solidFill>
                  <a:srgbClr val="6EB9FC"/>
                </a:solidFill>
                <a:latin typeface="Lora" pitchFamily="34" charset="0"/>
                <a:ea typeface="Lora" pitchFamily="34" charset="-122"/>
                <a:cs typeface="Lora" pitchFamily="34" charset="-120"/>
              </a:rPr>
              <a:t>2</a:t>
            </a:r>
            <a:endParaRPr lang="en-US" sz="2356" dirty="0"/>
          </a:p>
        </p:txBody>
      </p:sp>
      <p:sp>
        <p:nvSpPr>
          <p:cNvPr id="12" name="Text 10"/>
          <p:cNvSpPr/>
          <p:nvPr/>
        </p:nvSpPr>
        <p:spPr>
          <a:xfrm>
            <a:off x="5503426" y="3557826"/>
            <a:ext cx="2815828" cy="351949"/>
          </a:xfrm>
          <a:prstGeom prst="rect">
            <a:avLst/>
          </a:prstGeom>
          <a:noFill/>
          <a:ln/>
        </p:spPr>
        <p:txBody>
          <a:bodyPr wrap="none" rtlCol="0" anchor="t"/>
          <a:lstStyle/>
          <a:p>
            <a:pPr marL="0" indent="0" algn="l">
              <a:lnSpc>
                <a:spcPts val="2772"/>
              </a:lnSpc>
              <a:buNone/>
            </a:pPr>
            <a:r>
              <a:rPr lang="en-US" sz="2217" dirty="0">
                <a:solidFill>
                  <a:srgbClr val="6EB9FC"/>
                </a:solidFill>
                <a:latin typeface="Lora" pitchFamily="34" charset="0"/>
                <a:ea typeface="Lora" pitchFamily="34" charset="-122"/>
                <a:cs typeface="Lora" pitchFamily="34" charset="-120"/>
              </a:rPr>
              <a:t>Scalability</a:t>
            </a:r>
            <a:endParaRPr lang="en-US" sz="2217" dirty="0"/>
          </a:p>
        </p:txBody>
      </p:sp>
      <p:sp>
        <p:nvSpPr>
          <p:cNvPr id="13" name="Text 11"/>
          <p:cNvSpPr/>
          <p:nvPr/>
        </p:nvSpPr>
        <p:spPr>
          <a:xfrm>
            <a:off x="5503426" y="4053364"/>
            <a:ext cx="4648081" cy="382905"/>
          </a:xfrm>
          <a:prstGeom prst="rect">
            <a:avLst/>
          </a:prstGeom>
          <a:noFill/>
          <a:ln/>
        </p:spPr>
        <p:txBody>
          <a:bodyPr wrap="none" rtlCol="0" anchor="t"/>
          <a:lstStyle/>
          <a:p>
            <a:pPr marL="0" indent="0" algn="l">
              <a:lnSpc>
                <a:spcPts val="3015"/>
              </a:lnSpc>
              <a:buNone/>
            </a:pPr>
            <a:r>
              <a:rPr lang="en-US" sz="1885" dirty="0">
                <a:solidFill>
                  <a:srgbClr val="D6E5EF"/>
                </a:solidFill>
                <a:latin typeface="Source Sans Pro" pitchFamily="34" charset="0"/>
                <a:ea typeface="Source Sans Pro" pitchFamily="34" charset="-122"/>
                <a:cs typeface="Source Sans Pro" pitchFamily="34" charset="-120"/>
              </a:rPr>
              <a:t>Discover how to build highly scalable solutions</a:t>
            </a:r>
            <a:endParaRPr lang="en-US" sz="1885" dirty="0"/>
          </a:p>
        </p:txBody>
      </p:sp>
      <p:sp>
        <p:nvSpPr>
          <p:cNvPr id="14" name="Shape 12"/>
          <p:cNvSpPr/>
          <p:nvPr/>
        </p:nvSpPr>
        <p:spPr>
          <a:xfrm>
            <a:off x="5383768" y="4660791"/>
            <a:ext cx="7964448" cy="14942"/>
          </a:xfrm>
          <a:prstGeom prst="rect">
            <a:avLst/>
          </a:prstGeom>
          <a:solidFill>
            <a:srgbClr val="6EB9FC"/>
          </a:solidFill>
          <a:ln/>
        </p:spPr>
      </p:sp>
      <p:sp>
        <p:nvSpPr>
          <p:cNvPr id="15" name="Shape 13"/>
          <p:cNvSpPr/>
          <p:nvPr/>
        </p:nvSpPr>
        <p:spPr>
          <a:xfrm>
            <a:off x="1162407" y="4795242"/>
            <a:ext cx="6152674" cy="1357074"/>
          </a:xfrm>
          <a:prstGeom prst="roundRect">
            <a:avLst>
              <a:gd name="adj" fmla="val 5291"/>
            </a:avLst>
          </a:prstGeom>
          <a:solidFill>
            <a:srgbClr val="363A4A"/>
          </a:solidFill>
          <a:ln/>
        </p:spPr>
      </p:sp>
      <p:sp>
        <p:nvSpPr>
          <p:cNvPr id="16" name="Text 14"/>
          <p:cNvSpPr/>
          <p:nvPr/>
        </p:nvSpPr>
        <p:spPr>
          <a:xfrm>
            <a:off x="1401723" y="5234464"/>
            <a:ext cx="166688" cy="478631"/>
          </a:xfrm>
          <a:prstGeom prst="rect">
            <a:avLst/>
          </a:prstGeom>
          <a:noFill/>
          <a:ln/>
        </p:spPr>
        <p:txBody>
          <a:bodyPr wrap="none" rtlCol="0" anchor="t"/>
          <a:lstStyle/>
          <a:p>
            <a:pPr marL="0" indent="0" algn="ctr">
              <a:lnSpc>
                <a:spcPts val="3769"/>
              </a:lnSpc>
              <a:buNone/>
            </a:pPr>
            <a:r>
              <a:rPr lang="en-US" sz="2356" dirty="0">
                <a:solidFill>
                  <a:srgbClr val="6EB9FC"/>
                </a:solidFill>
                <a:latin typeface="Lora" pitchFamily="34" charset="0"/>
                <a:ea typeface="Lora" pitchFamily="34" charset="-122"/>
                <a:cs typeface="Lora" pitchFamily="34" charset="-120"/>
              </a:rPr>
              <a:t>3</a:t>
            </a:r>
            <a:endParaRPr lang="en-US" sz="2356" dirty="0"/>
          </a:p>
        </p:txBody>
      </p:sp>
      <p:sp>
        <p:nvSpPr>
          <p:cNvPr id="17" name="Text 15"/>
          <p:cNvSpPr/>
          <p:nvPr/>
        </p:nvSpPr>
        <p:spPr>
          <a:xfrm>
            <a:off x="7554397" y="5034558"/>
            <a:ext cx="2815828" cy="351949"/>
          </a:xfrm>
          <a:prstGeom prst="rect">
            <a:avLst/>
          </a:prstGeom>
          <a:noFill/>
          <a:ln/>
        </p:spPr>
        <p:txBody>
          <a:bodyPr wrap="none" rtlCol="0" anchor="t"/>
          <a:lstStyle/>
          <a:p>
            <a:pPr marL="0" indent="0" algn="l">
              <a:lnSpc>
                <a:spcPts val="2772"/>
              </a:lnSpc>
              <a:buNone/>
            </a:pPr>
            <a:r>
              <a:rPr lang="en-US" sz="2217" dirty="0">
                <a:solidFill>
                  <a:srgbClr val="6EB9FC"/>
                </a:solidFill>
                <a:latin typeface="Lora" pitchFamily="34" charset="0"/>
                <a:ea typeface="Lora" pitchFamily="34" charset="-122"/>
                <a:cs typeface="Lora" pitchFamily="34" charset="-120"/>
              </a:rPr>
              <a:t>Reliability</a:t>
            </a:r>
            <a:endParaRPr lang="en-US" sz="2217" dirty="0"/>
          </a:p>
        </p:txBody>
      </p:sp>
      <p:sp>
        <p:nvSpPr>
          <p:cNvPr id="18" name="Text 16"/>
          <p:cNvSpPr/>
          <p:nvPr/>
        </p:nvSpPr>
        <p:spPr>
          <a:xfrm>
            <a:off x="7554397" y="5530096"/>
            <a:ext cx="5609868" cy="382905"/>
          </a:xfrm>
          <a:prstGeom prst="rect">
            <a:avLst/>
          </a:prstGeom>
          <a:noFill/>
          <a:ln/>
        </p:spPr>
        <p:txBody>
          <a:bodyPr wrap="none" rtlCol="0" anchor="t"/>
          <a:lstStyle/>
          <a:p>
            <a:pPr marL="0" indent="0" algn="l">
              <a:lnSpc>
                <a:spcPts val="3015"/>
              </a:lnSpc>
              <a:buNone/>
            </a:pPr>
            <a:r>
              <a:rPr lang="en-US" sz="1885" dirty="0">
                <a:solidFill>
                  <a:srgbClr val="D6E5EF"/>
                </a:solidFill>
                <a:latin typeface="Source Sans Pro" pitchFamily="34" charset="0"/>
                <a:ea typeface="Source Sans Pro" pitchFamily="34" charset="-122"/>
                <a:cs typeface="Source Sans Pro" pitchFamily="34" charset="-120"/>
              </a:rPr>
              <a:t>Leverage AWS's robust infrastructure for high availability</a:t>
            </a:r>
            <a:endParaRPr lang="en-US" sz="1885" dirty="0"/>
          </a:p>
        </p:txBody>
      </p:sp>
      <p:sp>
        <p:nvSpPr>
          <p:cNvPr id="19" name="Text 17"/>
          <p:cNvSpPr/>
          <p:nvPr/>
        </p:nvSpPr>
        <p:spPr>
          <a:xfrm>
            <a:off x="1162407" y="6421517"/>
            <a:ext cx="12305467" cy="1148715"/>
          </a:xfrm>
          <a:prstGeom prst="rect">
            <a:avLst/>
          </a:prstGeom>
          <a:noFill/>
          <a:ln/>
        </p:spPr>
        <p:txBody>
          <a:bodyPr wrap="square" rtlCol="0" anchor="t"/>
          <a:lstStyle/>
          <a:p>
            <a:pPr marL="0" indent="0">
              <a:lnSpc>
                <a:spcPts val="3015"/>
              </a:lnSpc>
              <a:buNone/>
            </a:pPr>
            <a:r>
              <a:rPr lang="en-US" sz="1885" dirty="0">
                <a:solidFill>
                  <a:srgbClr val="D6E5EF"/>
                </a:solidFill>
                <a:latin typeface="Source Sans Pro" pitchFamily="34" charset="0"/>
                <a:ea typeface="Source Sans Pro" pitchFamily="34" charset="-122"/>
                <a:cs typeface="Source Sans Pro" pitchFamily="34" charset="-120"/>
              </a:rPr>
              <a:t>The AWS cloud platform offers a comprehensive suite of services that empower developers to build scalable, reliable, and cost-effective web applications. From compute and storage to database and networking, AWS provides the foundational building blocks to design and deploy innovative cloud solutions tailored to your business needs.</a:t>
            </a:r>
            <a:endParaRPr lang="en-US" sz="1885" dirty="0"/>
          </a:p>
        </p:txBody>
      </p:sp>
      <p:pic>
        <p:nvPicPr>
          <p:cNvPr id="20"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098232"/>
            <a:ext cx="11645979" cy="726043"/>
          </a:xfrm>
          <a:prstGeom prst="rect">
            <a:avLst/>
          </a:prstGeom>
          <a:noFill/>
          <a:ln/>
        </p:spPr>
        <p:txBody>
          <a:bodyPr wrap="non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Architectural Considerations for Scalability</a:t>
            </a:r>
            <a:endParaRPr lang="en-US" sz="4574" dirty="0"/>
          </a:p>
        </p:txBody>
      </p:sp>
      <p:pic>
        <p:nvPicPr>
          <p:cNvPr id="5" name="Image 0" descr="preencoded.png"/>
          <p:cNvPicPr>
            <a:picLocks noChangeAspect="1"/>
          </p:cNvPicPr>
          <p:nvPr/>
        </p:nvPicPr>
        <p:blipFill>
          <a:blip r:embed="rId3"/>
          <a:stretch>
            <a:fillRect/>
          </a:stretch>
        </p:blipFill>
        <p:spPr>
          <a:xfrm>
            <a:off x="968693" y="2318028"/>
            <a:ext cx="617220" cy="617220"/>
          </a:xfrm>
          <a:prstGeom prst="rect">
            <a:avLst/>
          </a:prstGeom>
        </p:spPr>
      </p:pic>
      <p:sp>
        <p:nvSpPr>
          <p:cNvPr id="6" name="Text 3"/>
          <p:cNvSpPr/>
          <p:nvPr/>
        </p:nvSpPr>
        <p:spPr>
          <a:xfrm>
            <a:off x="968693" y="3182064"/>
            <a:ext cx="2904530" cy="363141"/>
          </a:xfrm>
          <a:prstGeom prst="rect">
            <a:avLst/>
          </a:prstGeom>
          <a:noFill/>
          <a:ln/>
        </p:spPr>
        <p:txBody>
          <a:bodyPr wrap="none" rtlCol="0" anchor="t"/>
          <a:lstStyle/>
          <a:p>
            <a:pPr marL="0" indent="0" algn="l">
              <a:lnSpc>
                <a:spcPts val="2859"/>
              </a:lnSpc>
              <a:buNone/>
            </a:pPr>
            <a:r>
              <a:rPr lang="en-US" sz="2287" dirty="0">
                <a:solidFill>
                  <a:srgbClr val="6EB9FC"/>
                </a:solidFill>
                <a:latin typeface="Lora" pitchFamily="34" charset="0"/>
                <a:ea typeface="Lora" pitchFamily="34" charset="-122"/>
                <a:cs typeface="Lora" pitchFamily="34" charset="-120"/>
              </a:rPr>
              <a:t>Modular Design</a:t>
            </a:r>
            <a:endParaRPr lang="en-US" sz="2287" dirty="0"/>
          </a:p>
        </p:txBody>
      </p:sp>
      <p:sp>
        <p:nvSpPr>
          <p:cNvPr id="7" name="Text 4"/>
          <p:cNvSpPr/>
          <p:nvPr/>
        </p:nvSpPr>
        <p:spPr>
          <a:xfrm>
            <a:off x="968693" y="3693319"/>
            <a:ext cx="3984069" cy="1185148"/>
          </a:xfrm>
          <a:prstGeom prst="rect">
            <a:avLst/>
          </a:prstGeom>
          <a:noFill/>
          <a:ln/>
        </p:spPr>
        <p:txBody>
          <a:bodyPr wrap="square" rtlCol="0" anchor="t"/>
          <a:lstStyle/>
          <a:p>
            <a:pPr marL="0" indent="0" algn="l">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Build your application with a modular architecture, allowing you to scale individual components independently.</a:t>
            </a:r>
            <a:endParaRPr lang="en-US" sz="1944" dirty="0"/>
          </a:p>
        </p:txBody>
      </p:sp>
      <p:pic>
        <p:nvPicPr>
          <p:cNvPr id="8" name="Image 1" descr="preencoded.png"/>
          <p:cNvPicPr>
            <a:picLocks noChangeAspect="1"/>
          </p:cNvPicPr>
          <p:nvPr/>
        </p:nvPicPr>
        <p:blipFill>
          <a:blip r:embed="rId4"/>
          <a:stretch>
            <a:fillRect/>
          </a:stretch>
        </p:blipFill>
        <p:spPr>
          <a:xfrm>
            <a:off x="5323046" y="2318028"/>
            <a:ext cx="617220" cy="617220"/>
          </a:xfrm>
          <a:prstGeom prst="rect">
            <a:avLst/>
          </a:prstGeom>
        </p:spPr>
      </p:pic>
      <p:sp>
        <p:nvSpPr>
          <p:cNvPr id="9" name="Text 5"/>
          <p:cNvSpPr/>
          <p:nvPr/>
        </p:nvSpPr>
        <p:spPr>
          <a:xfrm>
            <a:off x="5323046" y="3182064"/>
            <a:ext cx="2904530" cy="363141"/>
          </a:xfrm>
          <a:prstGeom prst="rect">
            <a:avLst/>
          </a:prstGeom>
          <a:noFill/>
          <a:ln/>
        </p:spPr>
        <p:txBody>
          <a:bodyPr wrap="none" rtlCol="0" anchor="t"/>
          <a:lstStyle/>
          <a:p>
            <a:pPr marL="0" indent="0" algn="l">
              <a:lnSpc>
                <a:spcPts val="2859"/>
              </a:lnSpc>
              <a:buNone/>
            </a:pPr>
            <a:r>
              <a:rPr lang="en-US" sz="2287" dirty="0">
                <a:solidFill>
                  <a:srgbClr val="6EB9FC"/>
                </a:solidFill>
                <a:latin typeface="Lora" pitchFamily="34" charset="0"/>
                <a:ea typeface="Lora" pitchFamily="34" charset="-122"/>
                <a:cs typeface="Lora" pitchFamily="34" charset="-120"/>
              </a:rPr>
              <a:t>Load Balancing</a:t>
            </a:r>
            <a:endParaRPr lang="en-US" sz="2287" dirty="0"/>
          </a:p>
        </p:txBody>
      </p:sp>
      <p:sp>
        <p:nvSpPr>
          <p:cNvPr id="10" name="Text 6"/>
          <p:cNvSpPr/>
          <p:nvPr/>
        </p:nvSpPr>
        <p:spPr>
          <a:xfrm>
            <a:off x="5323046" y="3693319"/>
            <a:ext cx="3984069" cy="1975247"/>
          </a:xfrm>
          <a:prstGeom prst="rect">
            <a:avLst/>
          </a:prstGeom>
          <a:noFill/>
          <a:ln/>
        </p:spPr>
        <p:txBody>
          <a:bodyPr wrap="square" rtlCol="0" anchor="t"/>
          <a:lstStyle/>
          <a:p>
            <a:pPr marL="0" indent="0" algn="l">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Leverage AWS Elastic Load Balancing to distribute traffic across multiple EC2 instances, ensuring your application can handle increased demand.</a:t>
            </a:r>
            <a:endParaRPr lang="en-US" sz="1944" dirty="0"/>
          </a:p>
        </p:txBody>
      </p:sp>
      <p:pic>
        <p:nvPicPr>
          <p:cNvPr id="11" name="Image 2" descr="preencoded.png"/>
          <p:cNvPicPr>
            <a:picLocks noChangeAspect="1"/>
          </p:cNvPicPr>
          <p:nvPr/>
        </p:nvPicPr>
        <p:blipFill>
          <a:blip r:embed="rId5"/>
          <a:stretch>
            <a:fillRect/>
          </a:stretch>
        </p:blipFill>
        <p:spPr>
          <a:xfrm>
            <a:off x="9677400" y="2318028"/>
            <a:ext cx="617220" cy="617220"/>
          </a:xfrm>
          <a:prstGeom prst="rect">
            <a:avLst/>
          </a:prstGeom>
        </p:spPr>
      </p:pic>
      <p:sp>
        <p:nvSpPr>
          <p:cNvPr id="12" name="Text 7"/>
          <p:cNvSpPr/>
          <p:nvPr/>
        </p:nvSpPr>
        <p:spPr>
          <a:xfrm>
            <a:off x="9677400" y="3182064"/>
            <a:ext cx="2904530" cy="363141"/>
          </a:xfrm>
          <a:prstGeom prst="rect">
            <a:avLst/>
          </a:prstGeom>
          <a:noFill/>
          <a:ln/>
        </p:spPr>
        <p:txBody>
          <a:bodyPr wrap="none" rtlCol="0" anchor="t"/>
          <a:lstStyle/>
          <a:p>
            <a:pPr marL="0" indent="0" algn="l">
              <a:lnSpc>
                <a:spcPts val="2859"/>
              </a:lnSpc>
              <a:buNone/>
            </a:pPr>
            <a:r>
              <a:rPr lang="en-US" sz="2287" dirty="0">
                <a:solidFill>
                  <a:srgbClr val="6EB9FC"/>
                </a:solidFill>
                <a:latin typeface="Lora" pitchFamily="34" charset="0"/>
                <a:ea typeface="Lora" pitchFamily="34" charset="-122"/>
                <a:cs typeface="Lora" pitchFamily="34" charset="-120"/>
              </a:rPr>
              <a:t>Auto Scaling</a:t>
            </a:r>
            <a:endParaRPr lang="en-US" sz="2287" dirty="0"/>
          </a:p>
        </p:txBody>
      </p:sp>
      <p:sp>
        <p:nvSpPr>
          <p:cNvPr id="13" name="Text 8"/>
          <p:cNvSpPr/>
          <p:nvPr/>
        </p:nvSpPr>
        <p:spPr>
          <a:xfrm>
            <a:off x="9677400" y="3693319"/>
            <a:ext cx="3984188" cy="1975247"/>
          </a:xfrm>
          <a:prstGeom prst="rect">
            <a:avLst/>
          </a:prstGeom>
          <a:noFill/>
          <a:ln/>
        </p:spPr>
        <p:txBody>
          <a:bodyPr wrap="square" rtlCol="0" anchor="t"/>
          <a:lstStyle/>
          <a:p>
            <a:pPr marL="0" indent="0" algn="l">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Implement Auto Scaling policies to automatically provision or remove resources based on real-time application demand, optimizing for cost and performance.</a:t>
            </a:r>
            <a:endParaRPr lang="en-US" sz="1944" dirty="0"/>
          </a:p>
        </p:txBody>
      </p:sp>
      <p:sp>
        <p:nvSpPr>
          <p:cNvPr id="14" name="Text 9"/>
          <p:cNvSpPr/>
          <p:nvPr/>
        </p:nvSpPr>
        <p:spPr>
          <a:xfrm>
            <a:off x="968693" y="5946219"/>
            <a:ext cx="12692896"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To build a scalable web application on AWS, it's crucial to consider architectural patterns that enable dynamic scaling. This includes designing a modular, loosely coupled application, leveraging load balancing services, and implementing auto scaling policies to automatically adjust resources as needed.</a:t>
            </a:r>
            <a:endParaRPr lang="en-US" sz="1944" dirty="0"/>
          </a:p>
        </p:txBody>
      </p:sp>
      <p:pic>
        <p:nvPicPr>
          <p:cNvPr id="15"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1862"/>
          </a:xfrm>
          <a:prstGeom prst="rect">
            <a:avLst/>
          </a:prstGeom>
          <a:solidFill>
            <a:srgbClr val="252833"/>
          </a:solidFill>
          <a:ln/>
        </p:spPr>
      </p:sp>
      <p:sp>
        <p:nvSpPr>
          <p:cNvPr id="4" name="Text 2"/>
          <p:cNvSpPr/>
          <p:nvPr/>
        </p:nvSpPr>
        <p:spPr>
          <a:xfrm>
            <a:off x="1349812" y="638056"/>
            <a:ext cx="10341650" cy="682466"/>
          </a:xfrm>
          <a:prstGeom prst="rect">
            <a:avLst/>
          </a:prstGeom>
          <a:noFill/>
          <a:ln/>
        </p:spPr>
        <p:txBody>
          <a:bodyPr wrap="none" rtlCol="0" anchor="t"/>
          <a:lstStyle/>
          <a:p>
            <a:pPr marL="0" indent="0">
              <a:lnSpc>
                <a:spcPts val="5374"/>
              </a:lnSpc>
              <a:buNone/>
            </a:pPr>
            <a:r>
              <a:rPr lang="en-US" sz="4299" dirty="0">
                <a:solidFill>
                  <a:srgbClr val="6EB9FC"/>
                </a:solidFill>
                <a:latin typeface="Lora" pitchFamily="34" charset="0"/>
                <a:ea typeface="Lora" pitchFamily="34" charset="-122"/>
                <a:cs typeface="Lora" pitchFamily="34" charset="-120"/>
              </a:rPr>
              <a:t>Serverless Computing with AWS Lambda</a:t>
            </a:r>
            <a:endParaRPr lang="en-US" sz="4299" dirty="0"/>
          </a:p>
        </p:txBody>
      </p:sp>
      <p:pic>
        <p:nvPicPr>
          <p:cNvPr id="5" name="Image 0" descr="preencoded.png"/>
          <p:cNvPicPr>
            <a:picLocks noChangeAspect="1"/>
          </p:cNvPicPr>
          <p:nvPr/>
        </p:nvPicPr>
        <p:blipFill>
          <a:blip r:embed="rId3"/>
          <a:stretch>
            <a:fillRect/>
          </a:stretch>
        </p:blipFill>
        <p:spPr>
          <a:xfrm>
            <a:off x="3348157" y="1784628"/>
            <a:ext cx="1968460" cy="1315760"/>
          </a:xfrm>
          <a:prstGeom prst="rect">
            <a:avLst/>
          </a:prstGeom>
        </p:spPr>
      </p:pic>
      <p:sp>
        <p:nvSpPr>
          <p:cNvPr id="6" name="Text 3"/>
          <p:cNvSpPr/>
          <p:nvPr/>
        </p:nvSpPr>
        <p:spPr>
          <a:xfrm>
            <a:off x="4279463" y="2373035"/>
            <a:ext cx="105608" cy="463987"/>
          </a:xfrm>
          <a:prstGeom prst="rect">
            <a:avLst/>
          </a:prstGeom>
          <a:noFill/>
          <a:ln/>
        </p:spPr>
        <p:txBody>
          <a:bodyPr wrap="none" rtlCol="0" anchor="t"/>
          <a:lstStyle/>
          <a:p>
            <a:pPr marL="0" indent="0" algn="ctr">
              <a:lnSpc>
                <a:spcPts val="3655"/>
              </a:lnSpc>
              <a:buNone/>
            </a:pPr>
            <a:r>
              <a:rPr lang="en-US" sz="2284" dirty="0">
                <a:solidFill>
                  <a:srgbClr val="6EB9FC"/>
                </a:solidFill>
                <a:latin typeface="Lora" pitchFamily="34" charset="0"/>
                <a:ea typeface="Lora" pitchFamily="34" charset="-122"/>
                <a:cs typeface="Lora" pitchFamily="34" charset="-120"/>
              </a:rPr>
              <a:t>1</a:t>
            </a:r>
            <a:endParaRPr lang="en-US" sz="2284" dirty="0"/>
          </a:p>
        </p:txBody>
      </p:sp>
      <p:sp>
        <p:nvSpPr>
          <p:cNvPr id="7" name="Text 4"/>
          <p:cNvSpPr/>
          <p:nvPr/>
        </p:nvSpPr>
        <p:spPr>
          <a:xfrm>
            <a:off x="5548670" y="2016681"/>
            <a:ext cx="3065740" cy="341233"/>
          </a:xfrm>
          <a:prstGeom prst="rect">
            <a:avLst/>
          </a:prstGeom>
          <a:noFill/>
          <a:ln/>
        </p:spPr>
        <p:txBody>
          <a:bodyPr wrap="none" rtlCol="0" anchor="t"/>
          <a:lstStyle/>
          <a:p>
            <a:pPr marL="0" indent="0" algn="l">
              <a:lnSpc>
                <a:spcPts val="2687"/>
              </a:lnSpc>
              <a:buNone/>
            </a:pPr>
            <a:r>
              <a:rPr lang="en-US" sz="2150" dirty="0">
                <a:solidFill>
                  <a:srgbClr val="6EB9FC"/>
                </a:solidFill>
                <a:latin typeface="Lora" pitchFamily="34" charset="0"/>
                <a:ea typeface="Lora" pitchFamily="34" charset="-122"/>
                <a:cs typeface="Lora" pitchFamily="34" charset="-120"/>
              </a:rPr>
              <a:t>Event-Driven Scalability</a:t>
            </a:r>
            <a:endParaRPr lang="en-US" sz="2150" dirty="0"/>
          </a:p>
        </p:txBody>
      </p:sp>
      <p:sp>
        <p:nvSpPr>
          <p:cNvPr id="8" name="Text 5"/>
          <p:cNvSpPr/>
          <p:nvPr/>
        </p:nvSpPr>
        <p:spPr>
          <a:xfrm>
            <a:off x="5548670" y="2497098"/>
            <a:ext cx="5598438" cy="371237"/>
          </a:xfrm>
          <a:prstGeom prst="rect">
            <a:avLst/>
          </a:prstGeom>
          <a:noFill/>
          <a:ln/>
        </p:spPr>
        <p:txBody>
          <a:bodyPr wrap="none" rtlCol="0" anchor="t"/>
          <a:lstStyle/>
          <a:p>
            <a:pPr marL="0" indent="0" algn="l">
              <a:lnSpc>
                <a:spcPts val="2924"/>
              </a:lnSpc>
              <a:buNone/>
            </a:pPr>
            <a:r>
              <a:rPr lang="en-US" sz="1827" dirty="0">
                <a:solidFill>
                  <a:srgbClr val="D6E5EF"/>
                </a:solidFill>
                <a:latin typeface="Source Sans Pro" pitchFamily="34" charset="0"/>
                <a:ea typeface="Source Sans Pro" pitchFamily="34" charset="-122"/>
                <a:cs typeface="Source Sans Pro" pitchFamily="34" charset="-120"/>
              </a:rPr>
              <a:t>Scale your application instantly without managing servers</a:t>
            </a:r>
            <a:endParaRPr lang="en-US" sz="1827" dirty="0"/>
          </a:p>
        </p:txBody>
      </p:sp>
      <p:sp>
        <p:nvSpPr>
          <p:cNvPr id="9" name="Shape 6"/>
          <p:cNvSpPr/>
          <p:nvPr/>
        </p:nvSpPr>
        <p:spPr>
          <a:xfrm>
            <a:off x="5374600" y="3115241"/>
            <a:ext cx="7847886" cy="14466"/>
          </a:xfrm>
          <a:prstGeom prst="rect">
            <a:avLst/>
          </a:prstGeom>
          <a:solidFill>
            <a:srgbClr val="6EB9FC"/>
          </a:solidFill>
          <a:ln/>
        </p:spPr>
      </p:sp>
      <p:pic>
        <p:nvPicPr>
          <p:cNvPr id="10" name="Image 1" descr="preencoded.png"/>
          <p:cNvPicPr>
            <a:picLocks noChangeAspect="1"/>
          </p:cNvPicPr>
          <p:nvPr/>
        </p:nvPicPr>
        <p:blipFill>
          <a:blip r:embed="rId4"/>
          <a:stretch>
            <a:fillRect/>
          </a:stretch>
        </p:blipFill>
        <p:spPr>
          <a:xfrm>
            <a:off x="2363867" y="3158371"/>
            <a:ext cx="3937040" cy="1315760"/>
          </a:xfrm>
          <a:prstGeom prst="rect">
            <a:avLst/>
          </a:prstGeom>
        </p:spPr>
      </p:pic>
      <p:sp>
        <p:nvSpPr>
          <p:cNvPr id="11" name="Text 7"/>
          <p:cNvSpPr/>
          <p:nvPr/>
        </p:nvSpPr>
        <p:spPr>
          <a:xfrm>
            <a:off x="4254460" y="3584258"/>
            <a:ext cx="155734" cy="463987"/>
          </a:xfrm>
          <a:prstGeom prst="rect">
            <a:avLst/>
          </a:prstGeom>
          <a:noFill/>
          <a:ln/>
        </p:spPr>
        <p:txBody>
          <a:bodyPr wrap="none" rtlCol="0" anchor="t"/>
          <a:lstStyle/>
          <a:p>
            <a:pPr marL="0" indent="0" algn="ctr">
              <a:lnSpc>
                <a:spcPts val="3655"/>
              </a:lnSpc>
              <a:buNone/>
            </a:pPr>
            <a:r>
              <a:rPr lang="en-US" sz="2284" dirty="0">
                <a:solidFill>
                  <a:srgbClr val="6EB9FC"/>
                </a:solidFill>
                <a:latin typeface="Lora" pitchFamily="34" charset="0"/>
                <a:ea typeface="Lora" pitchFamily="34" charset="-122"/>
                <a:cs typeface="Lora" pitchFamily="34" charset="-120"/>
              </a:rPr>
              <a:t>2</a:t>
            </a:r>
            <a:endParaRPr lang="en-US" sz="2284" dirty="0"/>
          </a:p>
        </p:txBody>
      </p:sp>
      <p:sp>
        <p:nvSpPr>
          <p:cNvPr id="12" name="Text 8"/>
          <p:cNvSpPr/>
          <p:nvPr/>
        </p:nvSpPr>
        <p:spPr>
          <a:xfrm>
            <a:off x="6532959" y="3390424"/>
            <a:ext cx="2730103" cy="341233"/>
          </a:xfrm>
          <a:prstGeom prst="rect">
            <a:avLst/>
          </a:prstGeom>
          <a:noFill/>
          <a:ln/>
        </p:spPr>
        <p:txBody>
          <a:bodyPr wrap="none" rtlCol="0" anchor="t"/>
          <a:lstStyle/>
          <a:p>
            <a:pPr marL="0" indent="0" algn="l">
              <a:lnSpc>
                <a:spcPts val="2687"/>
              </a:lnSpc>
              <a:buNone/>
            </a:pPr>
            <a:r>
              <a:rPr lang="en-US" sz="2150" dirty="0">
                <a:solidFill>
                  <a:srgbClr val="6EB9FC"/>
                </a:solidFill>
                <a:latin typeface="Lora" pitchFamily="34" charset="0"/>
                <a:ea typeface="Lora" pitchFamily="34" charset="-122"/>
                <a:cs typeface="Lora" pitchFamily="34" charset="-120"/>
              </a:rPr>
              <a:t>Pay-per-Use Pricing</a:t>
            </a:r>
            <a:endParaRPr lang="en-US" sz="2150" dirty="0"/>
          </a:p>
        </p:txBody>
      </p:sp>
      <p:sp>
        <p:nvSpPr>
          <p:cNvPr id="13" name="Text 9"/>
          <p:cNvSpPr/>
          <p:nvPr/>
        </p:nvSpPr>
        <p:spPr>
          <a:xfrm>
            <a:off x="6532959" y="3870841"/>
            <a:ext cx="4265057" cy="371237"/>
          </a:xfrm>
          <a:prstGeom prst="rect">
            <a:avLst/>
          </a:prstGeom>
          <a:noFill/>
          <a:ln/>
        </p:spPr>
        <p:txBody>
          <a:bodyPr wrap="none" rtlCol="0" anchor="t"/>
          <a:lstStyle/>
          <a:p>
            <a:pPr marL="0" indent="0" algn="l">
              <a:lnSpc>
                <a:spcPts val="2924"/>
              </a:lnSpc>
              <a:buNone/>
            </a:pPr>
            <a:r>
              <a:rPr lang="en-US" sz="1827" dirty="0">
                <a:solidFill>
                  <a:srgbClr val="D6E5EF"/>
                </a:solidFill>
                <a:latin typeface="Source Sans Pro" pitchFamily="34" charset="0"/>
                <a:ea typeface="Source Sans Pro" pitchFamily="34" charset="-122"/>
                <a:cs typeface="Source Sans Pro" pitchFamily="34" charset="-120"/>
              </a:rPr>
              <a:t>Only pay for the compute time you consume</a:t>
            </a:r>
            <a:endParaRPr lang="en-US" sz="1827" dirty="0"/>
          </a:p>
        </p:txBody>
      </p:sp>
      <p:sp>
        <p:nvSpPr>
          <p:cNvPr id="14" name="Shape 10"/>
          <p:cNvSpPr/>
          <p:nvPr/>
        </p:nvSpPr>
        <p:spPr>
          <a:xfrm>
            <a:off x="6358890" y="4488984"/>
            <a:ext cx="6863596" cy="14466"/>
          </a:xfrm>
          <a:prstGeom prst="rect">
            <a:avLst/>
          </a:prstGeom>
          <a:solidFill>
            <a:srgbClr val="6EB9FC"/>
          </a:solidFill>
          <a:ln/>
        </p:spPr>
      </p:sp>
      <p:pic>
        <p:nvPicPr>
          <p:cNvPr id="15" name="Image 2" descr="preencoded.png"/>
          <p:cNvPicPr>
            <a:picLocks noChangeAspect="1"/>
          </p:cNvPicPr>
          <p:nvPr/>
        </p:nvPicPr>
        <p:blipFill>
          <a:blip r:embed="rId5"/>
          <a:stretch>
            <a:fillRect/>
          </a:stretch>
        </p:blipFill>
        <p:spPr>
          <a:xfrm>
            <a:off x="1379577" y="4532114"/>
            <a:ext cx="5905619" cy="1315760"/>
          </a:xfrm>
          <a:prstGeom prst="rect">
            <a:avLst/>
          </a:prstGeom>
        </p:spPr>
      </p:pic>
      <p:sp>
        <p:nvSpPr>
          <p:cNvPr id="16" name="Text 11"/>
          <p:cNvSpPr/>
          <p:nvPr/>
        </p:nvSpPr>
        <p:spPr>
          <a:xfrm>
            <a:off x="4251603" y="4958001"/>
            <a:ext cx="161568" cy="463987"/>
          </a:xfrm>
          <a:prstGeom prst="rect">
            <a:avLst/>
          </a:prstGeom>
          <a:noFill/>
          <a:ln/>
        </p:spPr>
        <p:txBody>
          <a:bodyPr wrap="none" rtlCol="0" anchor="t"/>
          <a:lstStyle/>
          <a:p>
            <a:pPr marL="0" indent="0" algn="ctr">
              <a:lnSpc>
                <a:spcPts val="3655"/>
              </a:lnSpc>
              <a:buNone/>
            </a:pPr>
            <a:r>
              <a:rPr lang="en-US" sz="2284" dirty="0">
                <a:solidFill>
                  <a:srgbClr val="6EB9FC"/>
                </a:solidFill>
                <a:latin typeface="Lora" pitchFamily="34" charset="0"/>
                <a:ea typeface="Lora" pitchFamily="34" charset="-122"/>
                <a:cs typeface="Lora" pitchFamily="34" charset="-120"/>
              </a:rPr>
              <a:t>3</a:t>
            </a:r>
            <a:endParaRPr lang="en-US" sz="2284" dirty="0"/>
          </a:p>
        </p:txBody>
      </p:sp>
      <p:sp>
        <p:nvSpPr>
          <p:cNvPr id="17" name="Text 12"/>
          <p:cNvSpPr/>
          <p:nvPr/>
        </p:nvSpPr>
        <p:spPr>
          <a:xfrm>
            <a:off x="7517249" y="4764167"/>
            <a:ext cx="2957155" cy="341233"/>
          </a:xfrm>
          <a:prstGeom prst="rect">
            <a:avLst/>
          </a:prstGeom>
          <a:noFill/>
          <a:ln/>
        </p:spPr>
        <p:txBody>
          <a:bodyPr wrap="none" rtlCol="0" anchor="t"/>
          <a:lstStyle/>
          <a:p>
            <a:pPr marL="0" indent="0" algn="l">
              <a:lnSpc>
                <a:spcPts val="2687"/>
              </a:lnSpc>
              <a:buNone/>
            </a:pPr>
            <a:r>
              <a:rPr lang="en-US" sz="2150" dirty="0">
                <a:solidFill>
                  <a:srgbClr val="6EB9FC"/>
                </a:solidFill>
                <a:latin typeface="Lora" pitchFamily="34" charset="0"/>
                <a:ea typeface="Lora" pitchFamily="34" charset="-122"/>
                <a:cs typeface="Lora" pitchFamily="34" charset="-120"/>
              </a:rPr>
              <a:t>Automatic Provisioning</a:t>
            </a:r>
            <a:endParaRPr lang="en-US" sz="2150" dirty="0"/>
          </a:p>
        </p:txBody>
      </p:sp>
      <p:sp>
        <p:nvSpPr>
          <p:cNvPr id="18" name="Text 13"/>
          <p:cNvSpPr/>
          <p:nvPr/>
        </p:nvSpPr>
        <p:spPr>
          <a:xfrm>
            <a:off x="7517249" y="5244584"/>
            <a:ext cx="5446276" cy="371237"/>
          </a:xfrm>
          <a:prstGeom prst="rect">
            <a:avLst/>
          </a:prstGeom>
          <a:noFill/>
          <a:ln/>
        </p:spPr>
        <p:txBody>
          <a:bodyPr wrap="none" rtlCol="0" anchor="t"/>
          <a:lstStyle/>
          <a:p>
            <a:pPr marL="0" indent="0" algn="l">
              <a:lnSpc>
                <a:spcPts val="2924"/>
              </a:lnSpc>
              <a:buNone/>
            </a:pPr>
            <a:r>
              <a:rPr lang="en-US" sz="1827" dirty="0">
                <a:solidFill>
                  <a:srgbClr val="D6E5EF"/>
                </a:solidFill>
                <a:latin typeface="Source Sans Pro" pitchFamily="34" charset="0"/>
                <a:ea typeface="Source Sans Pro" pitchFamily="34" charset="-122"/>
                <a:cs typeface="Source Sans Pro" pitchFamily="34" charset="-120"/>
              </a:rPr>
              <a:t>AWS Lambda handles all the infrastructure management</a:t>
            </a:r>
            <a:endParaRPr lang="en-US" sz="1827" dirty="0"/>
          </a:p>
        </p:txBody>
      </p:sp>
      <p:sp>
        <p:nvSpPr>
          <p:cNvPr id="19" name="Text 14"/>
          <p:cNvSpPr/>
          <p:nvPr/>
        </p:nvSpPr>
        <p:spPr>
          <a:xfrm>
            <a:off x="1349812" y="6108859"/>
            <a:ext cx="11930658" cy="1484948"/>
          </a:xfrm>
          <a:prstGeom prst="rect">
            <a:avLst/>
          </a:prstGeom>
          <a:noFill/>
          <a:ln/>
        </p:spPr>
        <p:txBody>
          <a:bodyPr wrap="square" rtlCol="0" anchor="t"/>
          <a:lstStyle/>
          <a:p>
            <a:pPr marL="0" indent="0">
              <a:lnSpc>
                <a:spcPts val="2924"/>
              </a:lnSpc>
              <a:buNone/>
            </a:pPr>
            <a:r>
              <a:rPr lang="en-US" sz="1827" dirty="0">
                <a:solidFill>
                  <a:srgbClr val="D6E5EF"/>
                </a:solidFill>
                <a:latin typeface="Source Sans Pro" pitchFamily="34" charset="0"/>
                <a:ea typeface="Source Sans Pro" pitchFamily="34" charset="-122"/>
                <a:cs typeface="Source Sans Pro" pitchFamily="34" charset="-120"/>
              </a:rPr>
              <a:t>AWS Lambda is a serverless computing service that allows you to run your code without provisioning or managing servers. With Lambda, you can build scalable, event-driven applications that automatically scale up or down based on demand, without worrying about infrastructure provisioning or maintenance. This pay-per-use model enables cost-effective scaling, as you only pay for the compute time your code actually uses.</a:t>
            </a:r>
            <a:endParaRPr lang="en-US" sz="1827" dirty="0"/>
          </a:p>
        </p:txBody>
      </p:sp>
      <p:pic>
        <p:nvPicPr>
          <p:cNvPr id="20"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29020" y="1152644"/>
            <a:ext cx="9023509" cy="612696"/>
          </a:xfrm>
          <a:prstGeom prst="rect">
            <a:avLst/>
          </a:prstGeom>
          <a:noFill/>
          <a:ln/>
        </p:spPr>
        <p:txBody>
          <a:bodyPr wrap="none" rtlCol="0" anchor="t"/>
          <a:lstStyle/>
          <a:p>
            <a:pPr marL="0" indent="0">
              <a:lnSpc>
                <a:spcPts val="4824"/>
              </a:lnSpc>
              <a:buNone/>
            </a:pPr>
            <a:r>
              <a:rPr lang="en-US" sz="3859" dirty="0">
                <a:solidFill>
                  <a:srgbClr val="6EB9FC"/>
                </a:solidFill>
                <a:latin typeface="Lora" pitchFamily="34" charset="0"/>
                <a:ea typeface="Lora" pitchFamily="34" charset="-122"/>
                <a:cs typeface="Lora" pitchFamily="34" charset="-120"/>
              </a:rPr>
              <a:t>Elastic Load Balancing and Auto Scaling</a:t>
            </a:r>
            <a:endParaRPr lang="en-US" sz="3859" dirty="0"/>
          </a:p>
        </p:txBody>
      </p:sp>
      <p:pic>
        <p:nvPicPr>
          <p:cNvPr id="6" name="Image 1" descr="preencoded.png"/>
          <p:cNvPicPr>
            <a:picLocks noChangeAspect="1"/>
          </p:cNvPicPr>
          <p:nvPr/>
        </p:nvPicPr>
        <p:blipFill>
          <a:blip r:embed="rId4"/>
          <a:stretch>
            <a:fillRect/>
          </a:stretch>
        </p:blipFill>
        <p:spPr>
          <a:xfrm>
            <a:off x="729020" y="2077760"/>
            <a:ext cx="1041559" cy="1666399"/>
          </a:xfrm>
          <a:prstGeom prst="rect">
            <a:avLst/>
          </a:prstGeom>
        </p:spPr>
      </p:pic>
      <p:sp>
        <p:nvSpPr>
          <p:cNvPr id="7" name="Text 3"/>
          <p:cNvSpPr/>
          <p:nvPr/>
        </p:nvSpPr>
        <p:spPr>
          <a:xfrm>
            <a:off x="2082998" y="2286000"/>
            <a:ext cx="2450663" cy="306229"/>
          </a:xfrm>
          <a:prstGeom prst="rect">
            <a:avLst/>
          </a:prstGeom>
          <a:noFill/>
          <a:ln/>
        </p:spPr>
        <p:txBody>
          <a:bodyPr wrap="none" rtlCol="0" anchor="t"/>
          <a:lstStyle/>
          <a:p>
            <a:pPr marL="0" indent="0" algn="l">
              <a:lnSpc>
                <a:spcPts val="2412"/>
              </a:lnSpc>
              <a:buNone/>
            </a:pPr>
            <a:r>
              <a:rPr lang="en-US" sz="1930" dirty="0">
                <a:solidFill>
                  <a:srgbClr val="6EB9FC"/>
                </a:solidFill>
                <a:latin typeface="Lora" pitchFamily="34" charset="0"/>
                <a:ea typeface="Lora" pitchFamily="34" charset="-122"/>
                <a:cs typeface="Lora" pitchFamily="34" charset="-120"/>
              </a:rPr>
              <a:t>Distribute Traffic</a:t>
            </a:r>
            <a:endParaRPr lang="en-US" sz="1930" dirty="0"/>
          </a:p>
        </p:txBody>
      </p:sp>
      <p:sp>
        <p:nvSpPr>
          <p:cNvPr id="8" name="Text 4"/>
          <p:cNvSpPr/>
          <p:nvPr/>
        </p:nvSpPr>
        <p:spPr>
          <a:xfrm>
            <a:off x="2082998" y="2717125"/>
            <a:ext cx="8160782" cy="666750"/>
          </a:xfrm>
          <a:prstGeom prst="rect">
            <a:avLst/>
          </a:prstGeom>
          <a:noFill/>
          <a:ln/>
        </p:spPr>
        <p:txBody>
          <a:bodyPr wrap="square" rtlCol="0" anchor="t"/>
          <a:lstStyle/>
          <a:p>
            <a:pPr marL="0" indent="0" algn="l">
              <a:lnSpc>
                <a:spcPts val="2624"/>
              </a:lnSpc>
              <a:buNone/>
            </a:pPr>
            <a:r>
              <a:rPr lang="en-US" sz="1640" dirty="0">
                <a:solidFill>
                  <a:srgbClr val="D6E5EF"/>
                </a:solidFill>
                <a:latin typeface="Source Sans Pro" pitchFamily="34" charset="0"/>
                <a:ea typeface="Source Sans Pro" pitchFamily="34" charset="-122"/>
                <a:cs typeface="Source Sans Pro" pitchFamily="34" charset="-120"/>
              </a:rPr>
              <a:t>AWS Elastic Load Balancing automatically distributes incoming application traffic across multiple EC2 instances, ensuring your web application can handle increased demand.</a:t>
            </a:r>
            <a:endParaRPr lang="en-US" sz="1640" dirty="0"/>
          </a:p>
        </p:txBody>
      </p:sp>
      <p:pic>
        <p:nvPicPr>
          <p:cNvPr id="9" name="Image 2" descr="preencoded.png"/>
          <p:cNvPicPr>
            <a:picLocks noChangeAspect="1"/>
          </p:cNvPicPr>
          <p:nvPr/>
        </p:nvPicPr>
        <p:blipFill>
          <a:blip r:embed="rId5"/>
          <a:stretch>
            <a:fillRect/>
          </a:stretch>
        </p:blipFill>
        <p:spPr>
          <a:xfrm>
            <a:off x="729020" y="3744158"/>
            <a:ext cx="1041559" cy="1666399"/>
          </a:xfrm>
          <a:prstGeom prst="rect">
            <a:avLst/>
          </a:prstGeom>
        </p:spPr>
      </p:pic>
      <p:sp>
        <p:nvSpPr>
          <p:cNvPr id="10" name="Text 5"/>
          <p:cNvSpPr/>
          <p:nvPr/>
        </p:nvSpPr>
        <p:spPr>
          <a:xfrm>
            <a:off x="2082998" y="3952399"/>
            <a:ext cx="2450663" cy="306229"/>
          </a:xfrm>
          <a:prstGeom prst="rect">
            <a:avLst/>
          </a:prstGeom>
          <a:noFill/>
          <a:ln/>
        </p:spPr>
        <p:txBody>
          <a:bodyPr wrap="none" rtlCol="0" anchor="t"/>
          <a:lstStyle/>
          <a:p>
            <a:pPr marL="0" indent="0" algn="l">
              <a:lnSpc>
                <a:spcPts val="2412"/>
              </a:lnSpc>
              <a:buNone/>
            </a:pPr>
            <a:r>
              <a:rPr lang="en-US" sz="1930" dirty="0">
                <a:solidFill>
                  <a:srgbClr val="6EB9FC"/>
                </a:solidFill>
                <a:latin typeface="Lora" pitchFamily="34" charset="0"/>
                <a:ea typeface="Lora" pitchFamily="34" charset="-122"/>
                <a:cs typeface="Lora" pitchFamily="34" charset="-120"/>
              </a:rPr>
              <a:t>Scale Dynamically</a:t>
            </a:r>
            <a:endParaRPr lang="en-US" sz="1930" dirty="0"/>
          </a:p>
        </p:txBody>
      </p:sp>
      <p:sp>
        <p:nvSpPr>
          <p:cNvPr id="11" name="Text 6"/>
          <p:cNvSpPr/>
          <p:nvPr/>
        </p:nvSpPr>
        <p:spPr>
          <a:xfrm>
            <a:off x="2082998" y="4383524"/>
            <a:ext cx="8160782" cy="666750"/>
          </a:xfrm>
          <a:prstGeom prst="rect">
            <a:avLst/>
          </a:prstGeom>
          <a:noFill/>
          <a:ln/>
        </p:spPr>
        <p:txBody>
          <a:bodyPr wrap="square" rtlCol="0" anchor="t"/>
          <a:lstStyle/>
          <a:p>
            <a:pPr marL="0" indent="0" algn="l">
              <a:lnSpc>
                <a:spcPts val="2624"/>
              </a:lnSpc>
              <a:buNone/>
            </a:pPr>
            <a:r>
              <a:rPr lang="en-US" sz="1640" dirty="0">
                <a:solidFill>
                  <a:srgbClr val="D6E5EF"/>
                </a:solidFill>
                <a:latin typeface="Source Sans Pro" pitchFamily="34" charset="0"/>
                <a:ea typeface="Source Sans Pro" pitchFamily="34" charset="-122"/>
                <a:cs typeface="Source Sans Pro" pitchFamily="34" charset="-120"/>
              </a:rPr>
              <a:t>Auto Scaling continually monitors your application's resource utilization and automatically adds or removes EC2 instances based on your scaling policies, keeping performance optimal.</a:t>
            </a:r>
            <a:endParaRPr lang="en-US" sz="1640" dirty="0"/>
          </a:p>
        </p:txBody>
      </p:sp>
      <p:pic>
        <p:nvPicPr>
          <p:cNvPr id="12" name="Image 3" descr="preencoded.png"/>
          <p:cNvPicPr>
            <a:picLocks noChangeAspect="1"/>
          </p:cNvPicPr>
          <p:nvPr/>
        </p:nvPicPr>
        <p:blipFill>
          <a:blip r:embed="rId6"/>
          <a:stretch>
            <a:fillRect/>
          </a:stretch>
        </p:blipFill>
        <p:spPr>
          <a:xfrm>
            <a:off x="729020" y="5410557"/>
            <a:ext cx="1041559" cy="1666399"/>
          </a:xfrm>
          <a:prstGeom prst="rect">
            <a:avLst/>
          </a:prstGeom>
        </p:spPr>
      </p:pic>
      <p:sp>
        <p:nvSpPr>
          <p:cNvPr id="13" name="Text 7"/>
          <p:cNvSpPr/>
          <p:nvPr/>
        </p:nvSpPr>
        <p:spPr>
          <a:xfrm>
            <a:off x="2082998" y="5618798"/>
            <a:ext cx="2450663" cy="306229"/>
          </a:xfrm>
          <a:prstGeom prst="rect">
            <a:avLst/>
          </a:prstGeom>
          <a:noFill/>
          <a:ln/>
        </p:spPr>
        <p:txBody>
          <a:bodyPr wrap="none" rtlCol="0" anchor="t"/>
          <a:lstStyle/>
          <a:p>
            <a:pPr marL="0" indent="0" algn="l">
              <a:lnSpc>
                <a:spcPts val="2412"/>
              </a:lnSpc>
              <a:buNone/>
            </a:pPr>
            <a:r>
              <a:rPr lang="en-US" sz="1930" dirty="0">
                <a:solidFill>
                  <a:srgbClr val="6EB9FC"/>
                </a:solidFill>
                <a:latin typeface="Lora" pitchFamily="34" charset="0"/>
                <a:ea typeface="Lora" pitchFamily="34" charset="-122"/>
                <a:cs typeface="Lora" pitchFamily="34" charset="-120"/>
              </a:rPr>
              <a:t>Maximize Efficiency</a:t>
            </a:r>
            <a:endParaRPr lang="en-US" sz="1930" dirty="0"/>
          </a:p>
        </p:txBody>
      </p:sp>
      <p:sp>
        <p:nvSpPr>
          <p:cNvPr id="14" name="Text 8"/>
          <p:cNvSpPr/>
          <p:nvPr/>
        </p:nvSpPr>
        <p:spPr>
          <a:xfrm>
            <a:off x="2082998" y="6049923"/>
            <a:ext cx="8160782" cy="666750"/>
          </a:xfrm>
          <a:prstGeom prst="rect">
            <a:avLst/>
          </a:prstGeom>
          <a:noFill/>
          <a:ln/>
        </p:spPr>
        <p:txBody>
          <a:bodyPr wrap="square" rtlCol="0" anchor="t"/>
          <a:lstStyle/>
          <a:p>
            <a:pPr marL="0" indent="0" algn="l">
              <a:lnSpc>
                <a:spcPts val="2624"/>
              </a:lnSpc>
              <a:buNone/>
            </a:pPr>
            <a:r>
              <a:rPr lang="en-US" sz="1640" dirty="0">
                <a:solidFill>
                  <a:srgbClr val="D6E5EF"/>
                </a:solidFill>
                <a:latin typeface="Source Sans Pro" pitchFamily="34" charset="0"/>
                <a:ea typeface="Source Sans Pro" pitchFamily="34" charset="-122"/>
                <a:cs typeface="Source Sans Pro" pitchFamily="34" charset="-120"/>
              </a:rPr>
              <a:t>By combining Elastic Load Balancing and Auto Scaling, you can efficiently scale your infrastructure up or down in response to real-time traffic changes, optimizing costs.</a:t>
            </a:r>
            <a:endParaRPr lang="en-US" sz="1640"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060609"/>
            <a:ext cx="9895523" cy="726043"/>
          </a:xfrm>
          <a:prstGeom prst="rect">
            <a:avLst/>
          </a:prstGeom>
          <a:noFill/>
          <a:ln/>
        </p:spPr>
        <p:txBody>
          <a:bodyPr wrap="non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Amazon S3 for Scalable Data Storage</a:t>
            </a:r>
            <a:endParaRPr lang="en-US" sz="4574" dirty="0"/>
          </a:p>
        </p:txBody>
      </p:sp>
      <p:sp>
        <p:nvSpPr>
          <p:cNvPr id="5" name="Text 3"/>
          <p:cNvSpPr/>
          <p:nvPr/>
        </p:nvSpPr>
        <p:spPr>
          <a:xfrm>
            <a:off x="968693" y="2379107"/>
            <a:ext cx="6045279" cy="1975247"/>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Amazon S3 (Simple Storage Service) is a highly scalable and durable object storage service offered by AWS. It provides virtually unlimited storage capacity, allowing you to securely store and retrieve any amount of data from anywhere on the web.</a:t>
            </a:r>
            <a:endParaRPr lang="en-US" sz="1944" dirty="0"/>
          </a:p>
        </p:txBody>
      </p:sp>
      <p:sp>
        <p:nvSpPr>
          <p:cNvPr id="6" name="Text 4"/>
          <p:cNvSpPr/>
          <p:nvPr/>
        </p:nvSpPr>
        <p:spPr>
          <a:xfrm>
            <a:off x="968693" y="4576524"/>
            <a:ext cx="6045279" cy="2370296"/>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With S3, you can easily scale your web application's storage needs, from gigabytes to petabytes, without upfront investments or infrastructure management. Its pay-as-you-go pricing model ensures cost-effective storage tailored to your usage, making it an ideal choice for storing static files, backups, and other unstructured data.</a:t>
            </a:r>
            <a:endParaRPr lang="en-US" sz="1944" dirty="0"/>
          </a:p>
        </p:txBody>
      </p:sp>
      <p:pic>
        <p:nvPicPr>
          <p:cNvPr id="7" name="Image 0" descr="preencoded.png"/>
          <p:cNvPicPr>
            <a:picLocks noChangeAspect="1"/>
          </p:cNvPicPr>
          <p:nvPr/>
        </p:nvPicPr>
        <p:blipFill>
          <a:blip r:embed="rId3"/>
          <a:stretch>
            <a:fillRect/>
          </a:stretch>
        </p:blipFill>
        <p:spPr>
          <a:xfrm>
            <a:off x="7623810" y="2434590"/>
            <a:ext cx="6045279" cy="3417451"/>
          </a:xfrm>
          <a:prstGeom prst="rect">
            <a:avLst/>
          </a:prstGeom>
        </p:spPr>
      </p:pic>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1710809" y="599956"/>
            <a:ext cx="11208782" cy="1282541"/>
          </a:xfrm>
          <a:prstGeom prst="rect">
            <a:avLst/>
          </a:prstGeom>
          <a:noFill/>
          <a:ln/>
        </p:spPr>
        <p:txBody>
          <a:bodyPr wrap="square" rtlCol="0" anchor="t"/>
          <a:lstStyle/>
          <a:p>
            <a:pPr marL="0" indent="0">
              <a:lnSpc>
                <a:spcPts val="5049"/>
              </a:lnSpc>
              <a:buNone/>
            </a:pPr>
            <a:r>
              <a:rPr lang="en-US" sz="4039" dirty="0">
                <a:solidFill>
                  <a:srgbClr val="6EB9FC"/>
                </a:solidFill>
                <a:latin typeface="Lora" pitchFamily="34" charset="0"/>
                <a:ea typeface="Lora" pitchFamily="34" charset="-122"/>
                <a:cs typeface="Lora" pitchFamily="34" charset="-120"/>
              </a:rPr>
              <a:t>Amazon RDS for Relational Database Management</a:t>
            </a:r>
            <a:endParaRPr lang="en-US" sz="4039" dirty="0"/>
          </a:p>
        </p:txBody>
      </p:sp>
      <p:pic>
        <p:nvPicPr>
          <p:cNvPr id="5" name="Image 0" descr="preencoded.png"/>
          <p:cNvPicPr>
            <a:picLocks noChangeAspect="1"/>
          </p:cNvPicPr>
          <p:nvPr/>
        </p:nvPicPr>
        <p:blipFill>
          <a:blip r:embed="rId3"/>
          <a:stretch>
            <a:fillRect/>
          </a:stretch>
        </p:blipFill>
        <p:spPr>
          <a:xfrm>
            <a:off x="1710809" y="2318504"/>
            <a:ext cx="3518297" cy="2174438"/>
          </a:xfrm>
          <a:prstGeom prst="rect">
            <a:avLst/>
          </a:prstGeom>
        </p:spPr>
      </p:pic>
      <p:sp>
        <p:nvSpPr>
          <p:cNvPr id="6" name="Text 3"/>
          <p:cNvSpPr/>
          <p:nvPr/>
        </p:nvSpPr>
        <p:spPr>
          <a:xfrm>
            <a:off x="1710809" y="4765358"/>
            <a:ext cx="3518297" cy="641033"/>
          </a:xfrm>
          <a:prstGeom prst="rect">
            <a:avLst/>
          </a:prstGeom>
          <a:noFill/>
          <a:ln/>
        </p:spPr>
        <p:txBody>
          <a:bodyPr wrap="square" rtlCol="0" anchor="t"/>
          <a:lstStyle/>
          <a:p>
            <a:pPr marL="0" indent="0" algn="l">
              <a:lnSpc>
                <a:spcPts val="2525"/>
              </a:lnSpc>
              <a:buNone/>
            </a:pPr>
            <a:r>
              <a:rPr lang="en-US" sz="2020" dirty="0">
                <a:solidFill>
                  <a:srgbClr val="6EB9FC"/>
                </a:solidFill>
                <a:latin typeface="Lora" pitchFamily="34" charset="0"/>
                <a:ea typeface="Lora" pitchFamily="34" charset="-122"/>
                <a:cs typeface="Lora" pitchFamily="34" charset="-120"/>
              </a:rPr>
              <a:t>Scalable Database Provisioning</a:t>
            </a:r>
            <a:endParaRPr lang="en-US" sz="2020" dirty="0"/>
          </a:p>
        </p:txBody>
      </p:sp>
      <p:sp>
        <p:nvSpPr>
          <p:cNvPr id="7" name="Text 4"/>
          <p:cNvSpPr/>
          <p:nvPr/>
        </p:nvSpPr>
        <p:spPr>
          <a:xfrm>
            <a:off x="1710809" y="5537121"/>
            <a:ext cx="3518297" cy="2092404"/>
          </a:xfrm>
          <a:prstGeom prst="rect">
            <a:avLst/>
          </a:prstGeom>
          <a:noFill/>
          <a:ln/>
        </p:spPr>
        <p:txBody>
          <a:bodyPr wrap="square" rtlCol="0" anchor="t"/>
          <a:lstStyle/>
          <a:p>
            <a:pPr marL="0" indent="0" algn="l">
              <a:lnSpc>
                <a:spcPts val="2747"/>
              </a:lnSpc>
              <a:buNone/>
            </a:pPr>
            <a:r>
              <a:rPr lang="en-US" sz="1717" dirty="0">
                <a:solidFill>
                  <a:srgbClr val="D6E5EF"/>
                </a:solidFill>
                <a:latin typeface="Source Sans Pro" pitchFamily="34" charset="0"/>
                <a:ea typeface="Source Sans Pro" pitchFamily="34" charset="-122"/>
                <a:cs typeface="Source Sans Pro" pitchFamily="34" charset="-120"/>
              </a:rPr>
              <a:t>Amazon RDS simplifies the process of setting up, operating, and scaling a relational database in the cloud. It handles the heavy lifting of database management, allowing you to focus on building your application.</a:t>
            </a:r>
            <a:endParaRPr lang="en-US" sz="1717" dirty="0"/>
          </a:p>
        </p:txBody>
      </p:sp>
      <p:pic>
        <p:nvPicPr>
          <p:cNvPr id="8" name="Image 1" descr="preencoded.png"/>
          <p:cNvPicPr>
            <a:picLocks noChangeAspect="1"/>
          </p:cNvPicPr>
          <p:nvPr/>
        </p:nvPicPr>
        <p:blipFill>
          <a:blip r:embed="rId3"/>
          <a:stretch>
            <a:fillRect/>
          </a:stretch>
        </p:blipFill>
        <p:spPr>
          <a:xfrm>
            <a:off x="5556052" y="2318504"/>
            <a:ext cx="3518297" cy="2174438"/>
          </a:xfrm>
          <a:prstGeom prst="rect">
            <a:avLst/>
          </a:prstGeom>
        </p:spPr>
      </p:pic>
      <p:sp>
        <p:nvSpPr>
          <p:cNvPr id="9" name="Text 5"/>
          <p:cNvSpPr/>
          <p:nvPr/>
        </p:nvSpPr>
        <p:spPr>
          <a:xfrm>
            <a:off x="5556052" y="4765358"/>
            <a:ext cx="3438406" cy="320516"/>
          </a:xfrm>
          <a:prstGeom prst="rect">
            <a:avLst/>
          </a:prstGeom>
          <a:noFill/>
          <a:ln/>
        </p:spPr>
        <p:txBody>
          <a:bodyPr wrap="none" rtlCol="0" anchor="t"/>
          <a:lstStyle/>
          <a:p>
            <a:pPr marL="0" indent="0" algn="l">
              <a:lnSpc>
                <a:spcPts val="2525"/>
              </a:lnSpc>
              <a:buNone/>
            </a:pPr>
            <a:r>
              <a:rPr lang="en-US" sz="2020" dirty="0">
                <a:solidFill>
                  <a:srgbClr val="6EB9FC"/>
                </a:solidFill>
                <a:latin typeface="Lora" pitchFamily="34" charset="0"/>
                <a:ea typeface="Lora" pitchFamily="34" charset="-122"/>
                <a:cs typeface="Lora" pitchFamily="34" charset="-120"/>
              </a:rPr>
              <a:t>High Availability and Failover</a:t>
            </a:r>
            <a:endParaRPr lang="en-US" sz="2020" dirty="0"/>
          </a:p>
        </p:txBody>
      </p:sp>
      <p:sp>
        <p:nvSpPr>
          <p:cNvPr id="10" name="Text 6"/>
          <p:cNvSpPr/>
          <p:nvPr/>
        </p:nvSpPr>
        <p:spPr>
          <a:xfrm>
            <a:off x="5556052" y="5216604"/>
            <a:ext cx="3518297" cy="2092404"/>
          </a:xfrm>
          <a:prstGeom prst="rect">
            <a:avLst/>
          </a:prstGeom>
          <a:noFill/>
          <a:ln/>
        </p:spPr>
        <p:txBody>
          <a:bodyPr wrap="square" rtlCol="0" anchor="t"/>
          <a:lstStyle/>
          <a:p>
            <a:pPr marL="0" indent="0" algn="l">
              <a:lnSpc>
                <a:spcPts val="2747"/>
              </a:lnSpc>
              <a:buNone/>
            </a:pPr>
            <a:r>
              <a:rPr lang="en-US" sz="1717" dirty="0">
                <a:solidFill>
                  <a:srgbClr val="D6E5EF"/>
                </a:solidFill>
                <a:latin typeface="Source Sans Pro" pitchFamily="34" charset="0"/>
                <a:ea typeface="Source Sans Pro" pitchFamily="34" charset="-122"/>
                <a:cs typeface="Source Sans Pro" pitchFamily="34" charset="-120"/>
              </a:rPr>
              <a:t>RDS provides built-in high availability features, such as multi-Availability Zone deployments and automated backups, ensuring your mission-critical data remains highly available and protected.</a:t>
            </a:r>
            <a:endParaRPr lang="en-US" sz="1717" dirty="0"/>
          </a:p>
        </p:txBody>
      </p:sp>
      <p:pic>
        <p:nvPicPr>
          <p:cNvPr id="11" name="Image 2" descr="preencoded.png"/>
          <p:cNvPicPr>
            <a:picLocks noChangeAspect="1"/>
          </p:cNvPicPr>
          <p:nvPr/>
        </p:nvPicPr>
        <p:blipFill>
          <a:blip r:embed="rId4"/>
          <a:stretch>
            <a:fillRect/>
          </a:stretch>
        </p:blipFill>
        <p:spPr>
          <a:xfrm>
            <a:off x="9401294" y="2318504"/>
            <a:ext cx="3518297" cy="2174438"/>
          </a:xfrm>
          <a:prstGeom prst="rect">
            <a:avLst/>
          </a:prstGeom>
        </p:spPr>
      </p:pic>
      <p:sp>
        <p:nvSpPr>
          <p:cNvPr id="12" name="Text 7"/>
          <p:cNvSpPr/>
          <p:nvPr/>
        </p:nvSpPr>
        <p:spPr>
          <a:xfrm>
            <a:off x="9401294" y="4765358"/>
            <a:ext cx="2634734" cy="320516"/>
          </a:xfrm>
          <a:prstGeom prst="rect">
            <a:avLst/>
          </a:prstGeom>
          <a:noFill/>
          <a:ln/>
        </p:spPr>
        <p:txBody>
          <a:bodyPr wrap="none" rtlCol="0" anchor="t"/>
          <a:lstStyle/>
          <a:p>
            <a:pPr marL="0" indent="0" algn="l">
              <a:lnSpc>
                <a:spcPts val="2525"/>
              </a:lnSpc>
              <a:buNone/>
            </a:pPr>
            <a:r>
              <a:rPr lang="en-US" sz="2020" dirty="0">
                <a:solidFill>
                  <a:srgbClr val="6EB9FC"/>
                </a:solidFill>
                <a:latin typeface="Lora" pitchFamily="34" charset="0"/>
                <a:ea typeface="Lora" pitchFamily="34" charset="-122"/>
                <a:cs typeface="Lora" pitchFamily="34" charset="-120"/>
              </a:rPr>
              <a:t>Cost-Effective Scaling</a:t>
            </a:r>
            <a:endParaRPr lang="en-US" sz="2020" dirty="0"/>
          </a:p>
        </p:txBody>
      </p:sp>
      <p:sp>
        <p:nvSpPr>
          <p:cNvPr id="13" name="Text 8"/>
          <p:cNvSpPr/>
          <p:nvPr/>
        </p:nvSpPr>
        <p:spPr>
          <a:xfrm>
            <a:off x="9401294" y="5216604"/>
            <a:ext cx="3518297" cy="2092404"/>
          </a:xfrm>
          <a:prstGeom prst="rect">
            <a:avLst/>
          </a:prstGeom>
          <a:noFill/>
          <a:ln/>
        </p:spPr>
        <p:txBody>
          <a:bodyPr wrap="square" rtlCol="0" anchor="t"/>
          <a:lstStyle/>
          <a:p>
            <a:pPr marL="0" indent="0" algn="l">
              <a:lnSpc>
                <a:spcPts val="2747"/>
              </a:lnSpc>
              <a:buNone/>
            </a:pPr>
            <a:r>
              <a:rPr lang="en-US" sz="1717" dirty="0">
                <a:solidFill>
                  <a:srgbClr val="D6E5EF"/>
                </a:solidFill>
                <a:latin typeface="Source Sans Pro" pitchFamily="34" charset="0"/>
                <a:ea typeface="Source Sans Pro" pitchFamily="34" charset="-122"/>
                <a:cs typeface="Source Sans Pro" pitchFamily="34" charset="-120"/>
              </a:rPr>
              <a:t>RDS offers flexible pricing models, including on-demand and reserved instances, enabling you to optimize your database costs based on your application's usage patterns and requirements.</a:t>
            </a:r>
            <a:endParaRPr lang="en-US" sz="1717" dirty="0"/>
          </a:p>
        </p:txBody>
      </p:sp>
      <p:pic>
        <p:nvPicPr>
          <p:cNvPr id="14"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2215991"/>
            <a:ext cx="7415927" cy="1452086"/>
          </a:xfrm>
          <a:prstGeom prst="rect">
            <a:avLst/>
          </a:prstGeom>
          <a:noFill/>
          <a:ln/>
        </p:spPr>
        <p:txBody>
          <a:bodyPr wrap="squar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AWS CloudFront for Content Delivery</a:t>
            </a:r>
            <a:endParaRPr lang="en-US" sz="4574" dirty="0"/>
          </a:p>
        </p:txBody>
      </p:sp>
      <p:sp>
        <p:nvSpPr>
          <p:cNvPr id="6" name="Text 3"/>
          <p:cNvSpPr/>
          <p:nvPr/>
        </p:nvSpPr>
        <p:spPr>
          <a:xfrm>
            <a:off x="864037" y="4038362"/>
            <a:ext cx="7415927" cy="1975247"/>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AWS CloudFront is a fast content delivery network (CDN) that securely distributes data, videos, applications, and APIs to customers globally with low latency and high transfer speeds. By caching content at edge locations worldwide, CloudFront ensures your web applications deliver an optimal experience for users, no matter their location.</a:t>
            </a:r>
            <a:endParaRPr lang="en-US" sz="1944"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968693" y="1209913"/>
            <a:ext cx="10771942" cy="726043"/>
          </a:xfrm>
          <a:prstGeom prst="rect">
            <a:avLst/>
          </a:prstGeom>
          <a:noFill/>
          <a:ln/>
        </p:spPr>
        <p:txBody>
          <a:bodyPr wrap="none" rtlCol="0" anchor="t"/>
          <a:lstStyle/>
          <a:p>
            <a:pPr marL="0" indent="0">
              <a:lnSpc>
                <a:spcPts val="5718"/>
              </a:lnSpc>
              <a:buNone/>
            </a:pPr>
            <a:r>
              <a:rPr lang="en-US" sz="4574" dirty="0">
                <a:solidFill>
                  <a:srgbClr val="6EB9FC"/>
                </a:solidFill>
                <a:latin typeface="Lora" pitchFamily="34" charset="0"/>
                <a:ea typeface="Lora" pitchFamily="34" charset="-122"/>
                <a:cs typeface="Lora" pitchFamily="34" charset="-120"/>
              </a:rPr>
              <a:t>Monitoring and Optimization Strategies</a:t>
            </a:r>
            <a:endParaRPr lang="en-US" sz="4574" dirty="0"/>
          </a:p>
        </p:txBody>
      </p:sp>
      <p:sp>
        <p:nvSpPr>
          <p:cNvPr id="5" name="Shape 3"/>
          <p:cNvSpPr/>
          <p:nvPr/>
        </p:nvSpPr>
        <p:spPr>
          <a:xfrm>
            <a:off x="968693" y="2707362"/>
            <a:ext cx="555427" cy="555427"/>
          </a:xfrm>
          <a:prstGeom prst="roundRect">
            <a:avLst>
              <a:gd name="adj" fmla="val 13335"/>
            </a:avLst>
          </a:prstGeom>
          <a:solidFill>
            <a:srgbClr val="363A4A"/>
          </a:solidFill>
          <a:ln/>
        </p:spPr>
      </p:sp>
      <p:sp>
        <p:nvSpPr>
          <p:cNvPr id="6" name="Text 4"/>
          <p:cNvSpPr/>
          <p:nvPr/>
        </p:nvSpPr>
        <p:spPr>
          <a:xfrm>
            <a:off x="1182886" y="2810828"/>
            <a:ext cx="126921"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1</a:t>
            </a:r>
            <a:endParaRPr lang="en-US" sz="2744" dirty="0"/>
          </a:p>
        </p:txBody>
      </p:sp>
      <p:sp>
        <p:nvSpPr>
          <p:cNvPr id="7" name="Text 5"/>
          <p:cNvSpPr/>
          <p:nvPr/>
        </p:nvSpPr>
        <p:spPr>
          <a:xfrm>
            <a:off x="1770936" y="2707362"/>
            <a:ext cx="2904530"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Track Key Metrics</a:t>
            </a:r>
            <a:endParaRPr lang="en-US" sz="2287" dirty="0"/>
          </a:p>
        </p:txBody>
      </p:sp>
      <p:sp>
        <p:nvSpPr>
          <p:cNvPr id="8" name="Text 6"/>
          <p:cNvSpPr/>
          <p:nvPr/>
        </p:nvSpPr>
        <p:spPr>
          <a:xfrm>
            <a:off x="1770936" y="3218617"/>
            <a:ext cx="5420797" cy="158019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Continuously monitor critical performance metrics like response times, throughput, and error rates to identify bottlenecks and opportunities for optimization.</a:t>
            </a:r>
            <a:endParaRPr lang="en-US" sz="1944" dirty="0"/>
          </a:p>
        </p:txBody>
      </p:sp>
      <p:sp>
        <p:nvSpPr>
          <p:cNvPr id="9" name="Shape 7"/>
          <p:cNvSpPr/>
          <p:nvPr/>
        </p:nvSpPr>
        <p:spPr>
          <a:xfrm>
            <a:off x="7438549" y="2707362"/>
            <a:ext cx="555427" cy="555427"/>
          </a:xfrm>
          <a:prstGeom prst="roundRect">
            <a:avLst>
              <a:gd name="adj" fmla="val 13335"/>
            </a:avLst>
          </a:prstGeom>
          <a:solidFill>
            <a:srgbClr val="363A4A"/>
          </a:solidFill>
          <a:ln/>
        </p:spPr>
      </p:sp>
      <p:sp>
        <p:nvSpPr>
          <p:cNvPr id="10" name="Text 8"/>
          <p:cNvSpPr/>
          <p:nvPr/>
        </p:nvSpPr>
        <p:spPr>
          <a:xfrm>
            <a:off x="7622619" y="2810828"/>
            <a:ext cx="187166"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2</a:t>
            </a:r>
            <a:endParaRPr lang="en-US" sz="2744" dirty="0"/>
          </a:p>
        </p:txBody>
      </p:sp>
      <p:sp>
        <p:nvSpPr>
          <p:cNvPr id="11" name="Text 9"/>
          <p:cNvSpPr/>
          <p:nvPr/>
        </p:nvSpPr>
        <p:spPr>
          <a:xfrm>
            <a:off x="8240792" y="2707362"/>
            <a:ext cx="4315897"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Leverage AWS Monitoring Tools</a:t>
            </a:r>
            <a:endParaRPr lang="en-US" sz="2287" dirty="0"/>
          </a:p>
        </p:txBody>
      </p:sp>
      <p:sp>
        <p:nvSpPr>
          <p:cNvPr id="12" name="Text 10"/>
          <p:cNvSpPr/>
          <p:nvPr/>
        </p:nvSpPr>
        <p:spPr>
          <a:xfrm>
            <a:off x="8240792" y="3218617"/>
            <a:ext cx="5420797"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Utilize AWS CloudWatch to collect and analyze metrics, set alarms, and gain visibility into the health and performance of your web application.</a:t>
            </a:r>
            <a:endParaRPr lang="en-US" sz="1944" dirty="0"/>
          </a:p>
        </p:txBody>
      </p:sp>
      <p:sp>
        <p:nvSpPr>
          <p:cNvPr id="13" name="Shape 11"/>
          <p:cNvSpPr/>
          <p:nvPr/>
        </p:nvSpPr>
        <p:spPr>
          <a:xfrm>
            <a:off x="968693" y="5323284"/>
            <a:ext cx="555427" cy="555427"/>
          </a:xfrm>
          <a:prstGeom prst="roundRect">
            <a:avLst>
              <a:gd name="adj" fmla="val 13335"/>
            </a:avLst>
          </a:prstGeom>
          <a:solidFill>
            <a:srgbClr val="363A4A"/>
          </a:solidFill>
          <a:ln/>
        </p:spPr>
      </p:sp>
      <p:sp>
        <p:nvSpPr>
          <p:cNvPr id="14" name="Text 12"/>
          <p:cNvSpPr/>
          <p:nvPr/>
        </p:nvSpPr>
        <p:spPr>
          <a:xfrm>
            <a:off x="1149310" y="5426750"/>
            <a:ext cx="194191"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3</a:t>
            </a:r>
            <a:endParaRPr lang="en-US" sz="2744" dirty="0"/>
          </a:p>
        </p:txBody>
      </p:sp>
      <p:sp>
        <p:nvSpPr>
          <p:cNvPr id="15" name="Text 13"/>
          <p:cNvSpPr/>
          <p:nvPr/>
        </p:nvSpPr>
        <p:spPr>
          <a:xfrm>
            <a:off x="1770936" y="5323284"/>
            <a:ext cx="4053126"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Optimize Resource Utilization</a:t>
            </a:r>
            <a:endParaRPr lang="en-US" sz="2287" dirty="0"/>
          </a:p>
        </p:txBody>
      </p:sp>
      <p:sp>
        <p:nvSpPr>
          <p:cNvPr id="16" name="Text 14"/>
          <p:cNvSpPr/>
          <p:nvPr/>
        </p:nvSpPr>
        <p:spPr>
          <a:xfrm>
            <a:off x="1770936" y="5834539"/>
            <a:ext cx="5420797"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Regularly review your resource usage patterns and adjust Auto Scaling policies, EC2 instance types, and other configurations to maximize cost-efficiency.</a:t>
            </a:r>
            <a:endParaRPr lang="en-US" sz="1944" dirty="0"/>
          </a:p>
        </p:txBody>
      </p:sp>
      <p:sp>
        <p:nvSpPr>
          <p:cNvPr id="17" name="Shape 15"/>
          <p:cNvSpPr/>
          <p:nvPr/>
        </p:nvSpPr>
        <p:spPr>
          <a:xfrm>
            <a:off x="7438549" y="5323284"/>
            <a:ext cx="555427" cy="555427"/>
          </a:xfrm>
          <a:prstGeom prst="roundRect">
            <a:avLst>
              <a:gd name="adj" fmla="val 13335"/>
            </a:avLst>
          </a:prstGeom>
          <a:solidFill>
            <a:srgbClr val="363A4A"/>
          </a:solidFill>
          <a:ln/>
        </p:spPr>
      </p:sp>
      <p:sp>
        <p:nvSpPr>
          <p:cNvPr id="18" name="Text 16"/>
          <p:cNvSpPr/>
          <p:nvPr/>
        </p:nvSpPr>
        <p:spPr>
          <a:xfrm>
            <a:off x="7621786" y="5426750"/>
            <a:ext cx="188952" cy="348496"/>
          </a:xfrm>
          <a:prstGeom prst="rect">
            <a:avLst/>
          </a:prstGeom>
          <a:noFill/>
          <a:ln/>
        </p:spPr>
        <p:txBody>
          <a:bodyPr wrap="none" rtlCol="0" anchor="t"/>
          <a:lstStyle/>
          <a:p>
            <a:pPr marL="0" indent="0" algn="ctr">
              <a:lnSpc>
                <a:spcPts val="2744"/>
              </a:lnSpc>
              <a:buNone/>
            </a:pPr>
            <a:r>
              <a:rPr lang="en-US" sz="2744" dirty="0">
                <a:solidFill>
                  <a:srgbClr val="6EB9FC"/>
                </a:solidFill>
                <a:latin typeface="Lora" pitchFamily="34" charset="0"/>
                <a:ea typeface="Lora" pitchFamily="34" charset="-122"/>
                <a:cs typeface="Lora" pitchFamily="34" charset="-120"/>
              </a:rPr>
              <a:t>4</a:t>
            </a:r>
            <a:endParaRPr lang="en-US" sz="2744" dirty="0"/>
          </a:p>
        </p:txBody>
      </p:sp>
      <p:sp>
        <p:nvSpPr>
          <p:cNvPr id="19" name="Text 17"/>
          <p:cNvSpPr/>
          <p:nvPr/>
        </p:nvSpPr>
        <p:spPr>
          <a:xfrm>
            <a:off x="8240792" y="5323284"/>
            <a:ext cx="5013722" cy="363141"/>
          </a:xfrm>
          <a:prstGeom prst="rect">
            <a:avLst/>
          </a:prstGeom>
          <a:noFill/>
          <a:ln/>
        </p:spPr>
        <p:txBody>
          <a:bodyPr wrap="none" rtlCol="0" anchor="t"/>
          <a:lstStyle/>
          <a:p>
            <a:pPr marL="0" indent="0">
              <a:lnSpc>
                <a:spcPts val="2859"/>
              </a:lnSpc>
              <a:buNone/>
            </a:pPr>
            <a:r>
              <a:rPr lang="en-US" sz="2287" dirty="0">
                <a:solidFill>
                  <a:srgbClr val="6EB9FC"/>
                </a:solidFill>
                <a:latin typeface="Lora" pitchFamily="34" charset="0"/>
                <a:ea typeface="Lora" pitchFamily="34" charset="-122"/>
                <a:cs typeface="Lora" pitchFamily="34" charset="-120"/>
              </a:rPr>
              <a:t>Implement Continuous Improvement</a:t>
            </a:r>
            <a:endParaRPr lang="en-US" sz="2287" dirty="0"/>
          </a:p>
        </p:txBody>
      </p:sp>
      <p:sp>
        <p:nvSpPr>
          <p:cNvPr id="20" name="Text 18"/>
          <p:cNvSpPr/>
          <p:nvPr/>
        </p:nvSpPr>
        <p:spPr>
          <a:xfrm>
            <a:off x="8240792" y="5834539"/>
            <a:ext cx="5420797" cy="1185148"/>
          </a:xfrm>
          <a:prstGeom prst="rect">
            <a:avLst/>
          </a:prstGeom>
          <a:noFill/>
          <a:ln/>
        </p:spPr>
        <p:txBody>
          <a:bodyPr wrap="square" rtlCol="0" anchor="t"/>
          <a:lstStyle/>
          <a:p>
            <a:pPr marL="0" indent="0">
              <a:lnSpc>
                <a:spcPts val="3110"/>
              </a:lnSpc>
              <a:buNone/>
            </a:pPr>
            <a:r>
              <a:rPr lang="en-US" sz="1944" dirty="0">
                <a:solidFill>
                  <a:srgbClr val="D6E5EF"/>
                </a:solidFill>
                <a:latin typeface="Source Sans Pro" pitchFamily="34" charset="0"/>
                <a:ea typeface="Source Sans Pro" pitchFamily="34" charset="-122"/>
                <a:cs typeface="Source Sans Pro" pitchFamily="34" charset="-120"/>
              </a:rPr>
              <a:t>Adopt a culture of continuous testing, profiling, and optimization to iteratively enhance your web application's performance and scalability over time.</a:t>
            </a:r>
            <a:endParaRPr lang="en-US" sz="1944"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896</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Jaya chandra reddy Vattipally</cp:lastModifiedBy>
  <cp:revision>1</cp:revision>
  <dcterms:created xsi:type="dcterms:W3CDTF">2024-06-26T15:56:39Z</dcterms:created>
  <dcterms:modified xsi:type="dcterms:W3CDTF">2024-06-26T15:59:10Z</dcterms:modified>
</cp:coreProperties>
</file>