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65" r:id="rId4"/>
    <p:sldId id="266" r:id="rId5"/>
    <p:sldId id="258" r:id="rId6"/>
    <p:sldId id="259" r:id="rId7"/>
    <p:sldId id="261" r:id="rId8"/>
    <p:sldId id="260" r:id="rId9"/>
    <p:sldId id="262" r:id="rId10"/>
    <p:sldId id="263" r:id="rId11"/>
    <p:sldId id="280" r:id="rId12"/>
    <p:sldId id="281" r:id="rId13"/>
    <p:sldId id="28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738AE8-C2F3-46A6-A440-29D86E6D1F83}"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0219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14D26-BE57-412C-BA8E-9B127B1CF15D}"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105579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13023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2753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2354866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46898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61892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51322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9238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332551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14D26-BE57-412C-BA8E-9B127B1CF15D}"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38AE8-C2F3-46A6-A440-29D86E6D1F83}"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1970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114D26-BE57-412C-BA8E-9B127B1CF15D}"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173356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114D26-BE57-412C-BA8E-9B127B1CF15D}" type="datetimeFigureOut">
              <a:rPr lang="en-US" smtClean="0"/>
              <a:pPr/>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38AE8-C2F3-46A6-A440-29D86E6D1F83}"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629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114D26-BE57-412C-BA8E-9B127B1CF15D}" type="datetimeFigureOut">
              <a:rPr lang="en-US" smtClean="0"/>
              <a:pPr/>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38AE8-C2F3-46A6-A440-29D86E6D1F83}"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6040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14D26-BE57-412C-BA8E-9B127B1CF15D}" type="datetimeFigureOut">
              <a:rPr lang="en-US" smtClean="0"/>
              <a:pPr/>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393400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14D26-BE57-412C-BA8E-9B127B1CF15D}"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38AE8-C2F3-46A6-A440-29D86E6D1F83}"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61212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14D26-BE57-412C-BA8E-9B127B1CF15D}"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126394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114D26-BE57-412C-BA8E-9B127B1CF15D}" type="datetimeFigureOut">
              <a:rPr lang="en-US" smtClean="0"/>
              <a:pPr/>
              <a:t>3/22/2023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738AE8-C2F3-46A6-A440-29D86E6D1F83}" type="slidenum">
              <a:rPr lang="en-US" smtClean="0"/>
              <a:pPr/>
              <a:t>‹#›</a:t>
            </a:fld>
            <a:endParaRPr lang="en-US"/>
          </a:p>
        </p:txBody>
      </p:sp>
    </p:spTree>
    <p:extLst>
      <p:ext uri="{BB962C8B-B14F-4D97-AF65-F5344CB8AC3E}">
        <p14:creationId xmlns:p14="http://schemas.microsoft.com/office/powerpoint/2010/main" xmlns="" val="384062334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2661680"/>
          </a:xfrm>
        </p:spPr>
        <p:txBody>
          <a:bodyPr anchor="ctr"/>
          <a:lstStyle/>
          <a:p>
            <a:r>
              <a:rPr lang="en-US" sz="4000" dirty="0" smtClean="0">
                <a:solidFill>
                  <a:schemeClr val="accent4"/>
                </a:solidFill>
                <a:latin typeface="Activa-Bold" pitchFamily="2" charset="0"/>
                <a:ea typeface="Adobe Gothic Std B" panose="020B0800000000000000" pitchFamily="34" charset="-128"/>
              </a:rPr>
              <a:t>N.JAYACHITRA</a:t>
            </a:r>
            <a:br>
              <a:rPr lang="en-US" sz="4000" dirty="0" smtClean="0">
                <a:solidFill>
                  <a:schemeClr val="accent4"/>
                </a:solidFill>
                <a:latin typeface="Activa-Bold" pitchFamily="2" charset="0"/>
                <a:ea typeface="Adobe Gothic Std B" panose="020B0800000000000000" pitchFamily="34" charset="-128"/>
              </a:rPr>
            </a:br>
            <a:r>
              <a:rPr lang="en-US" sz="4000" dirty="0" smtClean="0">
                <a:solidFill>
                  <a:schemeClr val="accent4"/>
                </a:solidFill>
                <a:latin typeface="Activa-Bold" pitchFamily="2" charset="0"/>
                <a:ea typeface="Adobe Gothic Std B" panose="020B0800000000000000" pitchFamily="34" charset="-128"/>
              </a:rPr>
              <a:t>ME CSE</a:t>
            </a:r>
            <a:br>
              <a:rPr lang="en-US" sz="4000" dirty="0" smtClean="0">
                <a:solidFill>
                  <a:schemeClr val="accent4"/>
                </a:solidFill>
                <a:latin typeface="Activa-Bold" pitchFamily="2" charset="0"/>
                <a:ea typeface="Adobe Gothic Std B" panose="020B0800000000000000" pitchFamily="34" charset="-128"/>
              </a:rPr>
            </a:br>
            <a:r>
              <a:rPr lang="en-US" sz="4000" dirty="0" smtClean="0">
                <a:solidFill>
                  <a:schemeClr val="accent4"/>
                </a:solidFill>
                <a:latin typeface="Activa-Bold" pitchFamily="2" charset="0"/>
                <a:ea typeface="Adobe Gothic Std B" panose="020B0800000000000000" pitchFamily="34" charset="-128"/>
              </a:rPr>
              <a:t>EXPLORTORY DATA</a:t>
            </a:r>
            <a:br>
              <a:rPr lang="en-US" sz="4000" dirty="0" smtClean="0">
                <a:solidFill>
                  <a:schemeClr val="accent4"/>
                </a:solidFill>
                <a:latin typeface="Activa-Bold" pitchFamily="2" charset="0"/>
                <a:ea typeface="Adobe Gothic Std B" panose="020B0800000000000000" pitchFamily="34" charset="-128"/>
              </a:rPr>
            </a:br>
            <a:r>
              <a:rPr lang="en-US" sz="4000" dirty="0" smtClean="0">
                <a:solidFill>
                  <a:schemeClr val="accent4"/>
                </a:solidFill>
                <a:latin typeface="Activa-Bold" pitchFamily="2" charset="0"/>
                <a:ea typeface="Adobe Gothic Std B" panose="020B0800000000000000" pitchFamily="34" charset="-128"/>
              </a:rPr>
              <a:t>ANLAYSIS</a:t>
            </a:r>
            <a:endParaRPr lang="en-US" sz="4000" dirty="0">
              <a:solidFill>
                <a:schemeClr val="accent4"/>
              </a:solidFill>
              <a:latin typeface="Activa-Bold" pitchFamily="2" charset="0"/>
              <a:ea typeface="Adobe Gothic Std B" panose="020B0800000000000000" pitchFamily="34" charset="-128"/>
            </a:endParaRPr>
          </a:p>
        </p:txBody>
      </p:sp>
      <p:sp>
        <p:nvSpPr>
          <p:cNvPr id="3" name="Subtitle 2"/>
          <p:cNvSpPr>
            <a:spLocks noGrp="1"/>
          </p:cNvSpPr>
          <p:nvPr>
            <p:ph type="subTitle" idx="1"/>
          </p:nvPr>
        </p:nvSpPr>
        <p:spPr>
          <a:xfrm>
            <a:off x="2927530" y="3513906"/>
            <a:ext cx="6815669" cy="1320802"/>
          </a:xfrm>
        </p:spPr>
        <p:txBody>
          <a:bodyPr anchor="b">
            <a:normAutofit/>
          </a:bodyPr>
          <a:lstStyle/>
          <a:p>
            <a:r>
              <a:rPr lang="en-US" sz="2800" dirty="0" smtClean="0">
                <a:solidFill>
                  <a:srgbClr val="00B050"/>
                </a:solidFill>
                <a:latin typeface="Adobe Garamond Pro Bold" panose="02020702060506020403" pitchFamily="18" charset="0"/>
              </a:rPr>
              <a:t>&amp; MACHINE LEARNING PRECTION</a:t>
            </a:r>
          </a:p>
        </p:txBody>
      </p:sp>
    </p:spTree>
    <p:extLst>
      <p:ext uri="{BB962C8B-B14F-4D97-AF65-F5344CB8AC3E}">
        <p14:creationId xmlns:p14="http://schemas.microsoft.com/office/powerpoint/2010/main" xmlns="" val="2866631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VISUALITION</a:t>
            </a:r>
            <a:br>
              <a:rPr lang="en-US" dirty="0" smtClean="0"/>
            </a:br>
            <a:r>
              <a:rPr lang="en-US" dirty="0" err="1" smtClean="0">
                <a:solidFill>
                  <a:srgbClr val="002060"/>
                </a:solidFill>
              </a:rPr>
              <a:t>Uber</a:t>
            </a:r>
            <a:r>
              <a:rPr lang="en-US" dirty="0" smtClean="0">
                <a:solidFill>
                  <a:srgbClr val="002060"/>
                </a:solidFill>
              </a:rPr>
              <a:t> data </a:t>
            </a:r>
            <a:r>
              <a:rPr lang="en-US" dirty="0" err="1" smtClean="0">
                <a:solidFill>
                  <a:srgbClr val="002060"/>
                </a:solidFill>
              </a:rPr>
              <a:t>anlayasis</a:t>
            </a:r>
            <a:endParaRPr lang="en-US" dirty="0">
              <a:solidFill>
                <a:srgbClr val="002060"/>
              </a:solidFill>
            </a:endParaRPr>
          </a:p>
        </p:txBody>
      </p:sp>
      <p:pic>
        <p:nvPicPr>
          <p:cNvPr id="8" name="Content Placeholder 7" descr="u4.jpg"/>
          <p:cNvPicPr>
            <a:picLocks noGrp="1" noChangeAspect="1"/>
          </p:cNvPicPr>
          <p:nvPr>
            <p:ph idx="1"/>
          </p:nvPr>
        </p:nvPicPr>
        <p:blipFill>
          <a:blip r:embed="rId2"/>
          <a:stretch>
            <a:fillRect/>
          </a:stretch>
        </p:blipFill>
        <p:spPr>
          <a:xfrm>
            <a:off x="1319349" y="2557463"/>
            <a:ext cx="9757954" cy="3317875"/>
          </a:xfrm>
          <a:prstGeom prst="rect">
            <a:avLst/>
          </a:prstGeom>
          <a:ln>
            <a:noFill/>
          </a:ln>
          <a:effectLst>
            <a:softEdge rad="112500"/>
          </a:effectLst>
        </p:spPr>
      </p:pic>
    </p:spTree>
    <p:extLst>
      <p:ext uri="{BB962C8B-B14F-4D97-AF65-F5344CB8AC3E}">
        <p14:creationId xmlns:p14="http://schemas.microsoft.com/office/powerpoint/2010/main" xmlns="" val="394352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in </a:t>
            </a:r>
            <a:r>
              <a:rPr lang="en-US" dirty="0" err="1" smtClean="0"/>
              <a:t>Uber</a:t>
            </a:r>
            <a:r>
              <a:rPr lang="en-US" dirty="0" smtClean="0"/>
              <a:t> data analysis</a:t>
            </a:r>
            <a:endParaRPr lang="en-US" dirty="0"/>
          </a:p>
        </p:txBody>
      </p:sp>
      <p:pic>
        <p:nvPicPr>
          <p:cNvPr id="4" name="Content Placeholder 3" descr="u77.jpg"/>
          <p:cNvPicPr>
            <a:picLocks noGrp="1" noChangeAspect="1"/>
          </p:cNvPicPr>
          <p:nvPr>
            <p:ph idx="1"/>
          </p:nvPr>
        </p:nvPicPr>
        <p:blipFill>
          <a:blip r:embed="rId2"/>
          <a:stretch>
            <a:fillRect/>
          </a:stretch>
        </p:blipFill>
        <p:spPr>
          <a:xfrm>
            <a:off x="1162593" y="2492149"/>
            <a:ext cx="9731829" cy="3317875"/>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Uber</a:t>
            </a:r>
            <a:r>
              <a:rPr lang="en-US" dirty="0" smtClean="0"/>
              <a:t> Data purpose data</a:t>
            </a:r>
            <a:endParaRPr lang="en-US" dirty="0"/>
          </a:p>
        </p:txBody>
      </p:sp>
      <p:pic>
        <p:nvPicPr>
          <p:cNvPr id="4" name="Content Placeholder 3" descr="uber3.jpg"/>
          <p:cNvPicPr>
            <a:picLocks noGrp="1" noChangeAspect="1"/>
          </p:cNvPicPr>
          <p:nvPr>
            <p:ph idx="1"/>
          </p:nvPr>
        </p:nvPicPr>
        <p:blipFill>
          <a:blip r:embed="rId2"/>
          <a:stretch>
            <a:fillRect/>
          </a:stretch>
        </p:blipFill>
        <p:spPr>
          <a:xfrm>
            <a:off x="1423851" y="2945384"/>
            <a:ext cx="9405258" cy="254203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Uber</a:t>
            </a:r>
            <a:r>
              <a:rPr lang="en-US" sz="5400" dirty="0" smtClean="0"/>
              <a:t> Data date and month wise</a:t>
            </a:r>
            <a:endParaRPr lang="en-US" sz="5400" dirty="0"/>
          </a:p>
        </p:txBody>
      </p:sp>
      <p:pic>
        <p:nvPicPr>
          <p:cNvPr id="4" name="Content Placeholder 3" descr="uber3322.jpg"/>
          <p:cNvPicPr>
            <a:picLocks noGrp="1" noChangeAspect="1"/>
          </p:cNvPicPr>
          <p:nvPr>
            <p:ph idx="1"/>
          </p:nvPr>
        </p:nvPicPr>
        <p:blipFill>
          <a:blip r:embed="rId2"/>
          <a:stretch>
            <a:fillRect/>
          </a:stretch>
        </p:blipFill>
        <p:spPr>
          <a:xfrm>
            <a:off x="1384663" y="2557463"/>
            <a:ext cx="10241280" cy="33178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MACHINE LEARNING</a:t>
            </a:r>
            <a:endParaRPr lang="en-US" dirty="0">
              <a:solidFill>
                <a:srgbClr val="7030A0"/>
              </a:solidFill>
            </a:endParaRPr>
          </a:p>
        </p:txBody>
      </p:sp>
      <p:sp>
        <p:nvSpPr>
          <p:cNvPr id="3" name="Content Placeholder 2"/>
          <p:cNvSpPr>
            <a:spLocks noGrp="1"/>
          </p:cNvSpPr>
          <p:nvPr>
            <p:ph idx="1"/>
          </p:nvPr>
        </p:nvSpPr>
        <p:spPr>
          <a:xfrm>
            <a:off x="1295401" y="2556932"/>
            <a:ext cx="9601196" cy="2629022"/>
          </a:xfrm>
        </p:spPr>
        <p:txBody>
          <a:bodyPr/>
          <a:lstStyle/>
          <a:p>
            <a:r>
              <a:rPr lang="en-US" dirty="0"/>
              <a:t>Machine Learning is making the computer learn from studying data and statistics.</a:t>
            </a:r>
          </a:p>
          <a:p>
            <a:r>
              <a:rPr lang="en-US" dirty="0"/>
              <a:t>Machine Learning is a step into the direction of artificial intelligence (AI).</a:t>
            </a:r>
          </a:p>
          <a:p>
            <a:r>
              <a:rPr lang="en-US" dirty="0"/>
              <a:t>Machine Learning is a program that analyses data and learns to predict the outcome</a:t>
            </a:r>
            <a:r>
              <a:rPr lang="en-US" dirty="0" smtClean="0"/>
              <a:t>.</a:t>
            </a:r>
          </a:p>
          <a:p>
            <a:endParaRPr lang="en-US" dirty="0" smtClean="0"/>
          </a:p>
          <a:p>
            <a:endParaRPr lang="en-US" dirty="0"/>
          </a:p>
        </p:txBody>
      </p:sp>
    </p:spTree>
    <p:extLst>
      <p:ext uri="{BB962C8B-B14F-4D97-AF65-F5344CB8AC3E}">
        <p14:creationId xmlns:p14="http://schemas.microsoft.com/office/powerpoint/2010/main" xmlns="" val="2014999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8458"/>
            <a:ext cx="9601196" cy="1838474"/>
          </a:xfrm>
        </p:spPr>
        <p:txBody>
          <a:bodyPr>
            <a:normAutofit/>
          </a:bodyPr>
          <a:lstStyle/>
          <a:p>
            <a:r>
              <a:rPr lang="en-US" dirty="0" smtClean="0">
                <a:solidFill>
                  <a:srgbClr val="00B0F0"/>
                </a:solidFill>
              </a:rPr>
              <a:t>MACHINE LEARNING WORK</a:t>
            </a:r>
            <a:r>
              <a:rPr lang="en-US" dirty="0">
                <a:solidFill>
                  <a:srgbClr val="7030A0"/>
                </a:solidFill>
              </a:rPr>
              <a:t/>
            </a:r>
            <a:br>
              <a:rPr lang="en-US" dirty="0">
                <a:solidFill>
                  <a:srgbClr val="7030A0"/>
                </a:solidFill>
              </a:rPr>
            </a:br>
            <a:endParaRPr lang="en-US"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08711" y="3108960"/>
            <a:ext cx="8854638" cy="2185279"/>
          </a:xfrm>
        </p:spPr>
      </p:pic>
    </p:spTree>
    <p:extLst>
      <p:ext uri="{BB962C8B-B14F-4D97-AF65-F5344CB8AC3E}">
        <p14:creationId xmlns:p14="http://schemas.microsoft.com/office/powerpoint/2010/main" xmlns="" val="2928450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4"/>
                </a:solidFill>
              </a:rPr>
              <a:t>TYPES OF ML</a:t>
            </a:r>
            <a:br>
              <a:rPr lang="en-US" dirty="0" smtClean="0">
                <a:solidFill>
                  <a:schemeClr val="accent4"/>
                </a:solidFill>
              </a:rPr>
            </a:br>
            <a:endParaRPr lang="en-US" dirty="0">
              <a:solidFill>
                <a:schemeClr val="accent4"/>
              </a:solidFill>
            </a:endParaRPr>
          </a:p>
        </p:txBody>
      </p:sp>
      <p:sp>
        <p:nvSpPr>
          <p:cNvPr id="3" name="Content Placeholder 2"/>
          <p:cNvSpPr>
            <a:spLocks noGrp="1"/>
          </p:cNvSpPr>
          <p:nvPr>
            <p:ph idx="1"/>
          </p:nvPr>
        </p:nvSpPr>
        <p:spPr>
          <a:xfrm>
            <a:off x="1295401" y="2285999"/>
            <a:ext cx="9601196" cy="3911001"/>
          </a:xfrm>
        </p:spPr>
        <p:txBody>
          <a:bodyPr/>
          <a:lstStyle/>
          <a:p>
            <a:pPr marL="0" indent="0">
              <a:buNone/>
            </a:pPr>
            <a:r>
              <a:rPr lang="en-US" dirty="0" smtClean="0"/>
              <a:t>There is a 3 Types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40035" y="2442753"/>
            <a:ext cx="5930536" cy="3754247"/>
          </a:xfrm>
          <a:prstGeom prst="rect">
            <a:avLst/>
          </a:prstGeom>
          <a:ln>
            <a:noFill/>
          </a:ln>
          <a:effectLst>
            <a:softEdge rad="112500"/>
          </a:effectLst>
        </p:spPr>
      </p:pic>
    </p:spTree>
    <p:extLst>
      <p:ext uri="{BB962C8B-B14F-4D97-AF65-F5344CB8AC3E}">
        <p14:creationId xmlns:p14="http://schemas.microsoft.com/office/powerpoint/2010/main" xmlns="" val="434784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Logistic regression </a:t>
            </a:r>
            <a:r>
              <a:rPr lang="en-US" dirty="0">
                <a:solidFill>
                  <a:srgbClr val="00B050"/>
                </a:solidFill>
              </a:rPr>
              <a:t>machine learning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Logistic regression is one of the most popular Machine Learning algorithms, which comes under the Supervised Learning technique. </a:t>
            </a:r>
            <a:endParaRPr lang="en-US" dirty="0" smtClean="0"/>
          </a:p>
          <a:p>
            <a:pPr>
              <a:buFont typeface="Wingdings" panose="05000000000000000000" pitchFamily="2" charset="2"/>
              <a:buChar char="Ø"/>
            </a:pPr>
            <a:r>
              <a:rPr lang="en-US" dirty="0" smtClean="0"/>
              <a:t>It </a:t>
            </a:r>
            <a:r>
              <a:rPr lang="en-US" dirty="0"/>
              <a:t>is used for predicting the categorical dependent variable using a given set of independent variables</a:t>
            </a:r>
            <a:r>
              <a:rPr lang="en-US" dirty="0" smtClean="0"/>
              <a:t>.</a:t>
            </a:r>
          </a:p>
          <a:p>
            <a:pPr>
              <a:buFont typeface="Wingdings" panose="05000000000000000000" pitchFamily="2" charset="2"/>
              <a:buChar char="Ø"/>
            </a:pPr>
            <a:r>
              <a:rPr lang="en-US" dirty="0"/>
              <a:t>Logistic regression predicts the output of a categorical dependent </a:t>
            </a:r>
            <a:r>
              <a:rPr lang="en-US" dirty="0" smtClean="0"/>
              <a:t>variable.</a:t>
            </a:r>
            <a:endParaRPr lang="en-US" dirty="0"/>
          </a:p>
          <a:p>
            <a:endParaRPr lang="en-US" dirty="0"/>
          </a:p>
        </p:txBody>
      </p:sp>
    </p:spTree>
    <p:extLst>
      <p:ext uri="{BB962C8B-B14F-4D97-AF65-F5344CB8AC3E}">
        <p14:creationId xmlns:p14="http://schemas.microsoft.com/office/powerpoint/2010/main" xmlns="" val="588025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Logistic regression is </a:t>
            </a:r>
            <a:r>
              <a:rPr lang="en-US" b="1" dirty="0"/>
              <a:t>a statistical analysis method to predict a binary outcome, such as yes or no, based on prior observations of a data set</a:t>
            </a:r>
            <a:r>
              <a:rPr lang="en-US" dirty="0"/>
              <a:t>. </a:t>
            </a:r>
            <a:endParaRPr lang="en-US" dirty="0" smtClean="0"/>
          </a:p>
          <a:p>
            <a:pPr>
              <a:buFont typeface="Wingdings" panose="05000000000000000000" pitchFamily="2" charset="2"/>
              <a:buChar char="Ø"/>
            </a:pPr>
            <a:r>
              <a:rPr lang="en-US" dirty="0" smtClean="0"/>
              <a:t>A </a:t>
            </a:r>
            <a:r>
              <a:rPr lang="en-US" dirty="0"/>
              <a:t>logistic regression model predicts a dependent data variable by analyzing the relationship between one or more existing independent variables</a:t>
            </a:r>
            <a:r>
              <a:rPr lang="en-US" dirty="0" smtClean="0"/>
              <a:t>.</a:t>
            </a:r>
          </a:p>
          <a:p>
            <a:pPr>
              <a:buFont typeface="Wingdings" panose="05000000000000000000" pitchFamily="2" charset="2"/>
              <a:buChar char="Ø"/>
            </a:pPr>
            <a:r>
              <a:rPr lang="en-US" dirty="0"/>
              <a:t>Logistic regression is used across many scientific fields. </a:t>
            </a:r>
          </a:p>
        </p:txBody>
      </p:sp>
    </p:spTree>
    <p:extLst>
      <p:ext uri="{BB962C8B-B14F-4D97-AF65-F5344CB8AC3E}">
        <p14:creationId xmlns:p14="http://schemas.microsoft.com/office/powerpoint/2010/main" xmlns="" val="1234540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Logistic </a:t>
            </a:r>
            <a:r>
              <a:rPr lang="en-US" dirty="0" smtClean="0">
                <a:solidFill>
                  <a:srgbClr val="00B050"/>
                </a:solidFill>
              </a:rPr>
              <a:t>regression Steps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Model the building </a:t>
            </a:r>
          </a:p>
          <a:p>
            <a:pPr>
              <a:buFont typeface="Wingdings" panose="05000000000000000000" pitchFamily="2" charset="2"/>
              <a:buChar char="Ø"/>
            </a:pPr>
            <a:r>
              <a:rPr lang="en-US" dirty="0"/>
              <a:t>Plot Precision vs Recall curve</a:t>
            </a:r>
          </a:p>
          <a:p>
            <a:pPr>
              <a:buFont typeface="Wingdings" panose="05000000000000000000" pitchFamily="2" charset="2"/>
              <a:buChar char="Ø"/>
            </a:pPr>
            <a:r>
              <a:rPr lang="en-US" b="1" dirty="0"/>
              <a:t>Test accuracy of the </a:t>
            </a:r>
            <a:r>
              <a:rPr lang="en-US" dirty="0"/>
              <a:t>result(Creation of Confusion matrix)</a:t>
            </a:r>
          </a:p>
          <a:p>
            <a:pPr>
              <a:buFont typeface="Wingdings" panose="05000000000000000000" pitchFamily="2" charset="2"/>
              <a:buChar char="Ø"/>
            </a:pPr>
            <a:r>
              <a:rPr lang="en-US" dirty="0"/>
              <a:t>Visualizing the test set result.</a:t>
            </a:r>
          </a:p>
          <a:p>
            <a:endParaRPr lang="en-US" dirty="0"/>
          </a:p>
        </p:txBody>
      </p:sp>
    </p:spTree>
    <p:extLst>
      <p:ext uri="{BB962C8B-B14F-4D97-AF65-F5344CB8AC3E}">
        <p14:creationId xmlns:p14="http://schemas.microsoft.com/office/powerpoint/2010/main" xmlns="" val="3624214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dobe Hebrew" panose="02040503050201020203" pitchFamily="18" charset="-79"/>
                <a:cs typeface="Adobe Hebrew" panose="02040503050201020203" pitchFamily="18" charset="-79"/>
              </a:rPr>
              <a:t>UBER  DATA  ANALASIS PRECTION</a:t>
            </a:r>
            <a:br>
              <a:rPr lang="en-US" dirty="0" smtClean="0">
                <a:latin typeface="Adobe Hebrew" panose="02040503050201020203" pitchFamily="18" charset="-79"/>
                <a:cs typeface="Adobe Hebrew" panose="02040503050201020203" pitchFamily="18" charset="-79"/>
              </a:rPr>
            </a:br>
            <a:endParaRPr lang="en-US" dirty="0">
              <a:latin typeface="Adobe Hebrew" panose="02040503050201020203" pitchFamily="18" charset="-79"/>
              <a:cs typeface="Adobe Hebrew" panose="02040503050201020203" pitchFamily="18" charset="-79"/>
            </a:endParaRPr>
          </a:p>
        </p:txBody>
      </p:sp>
      <p:sp>
        <p:nvSpPr>
          <p:cNvPr id="3" name="Content Placeholder 2"/>
          <p:cNvSpPr>
            <a:spLocks noGrp="1"/>
          </p:cNvSpPr>
          <p:nvPr>
            <p:ph idx="1"/>
          </p:nvPr>
        </p:nvSpPr>
        <p:spPr>
          <a:xfrm>
            <a:off x="1203961" y="2583058"/>
            <a:ext cx="9601196" cy="3318936"/>
          </a:xfrm>
        </p:spPr>
        <p:txBody>
          <a:bodyPr/>
          <a:lstStyle/>
          <a:p>
            <a:pPr marL="0" indent="0">
              <a:buNone/>
            </a:pPr>
            <a:r>
              <a:rPr lang="en-US" dirty="0" smtClean="0">
                <a:solidFill>
                  <a:srgbClr val="7030A0"/>
                </a:solidFill>
              </a:rPr>
              <a:t>1.EXPLORATORY DATA ANLAYSIS</a:t>
            </a:r>
          </a:p>
          <a:p>
            <a:pPr marL="0" indent="0">
              <a:buNone/>
            </a:pPr>
            <a:r>
              <a:rPr lang="en-US" dirty="0" smtClean="0">
                <a:solidFill>
                  <a:srgbClr val="7030A0"/>
                </a:solidFill>
              </a:rPr>
              <a:t>2.DATA PREPROSSING</a:t>
            </a:r>
          </a:p>
          <a:p>
            <a:pPr marL="0" indent="0">
              <a:buNone/>
            </a:pPr>
            <a:r>
              <a:rPr lang="en-US" dirty="0" smtClean="0">
                <a:solidFill>
                  <a:srgbClr val="7030A0"/>
                </a:solidFill>
              </a:rPr>
              <a:t>3.DATA VISUALITION</a:t>
            </a:r>
          </a:p>
          <a:p>
            <a:pPr marL="0" indent="0">
              <a:buNone/>
            </a:pPr>
            <a:r>
              <a:rPr lang="en-US" dirty="0" smtClean="0">
                <a:solidFill>
                  <a:srgbClr val="7030A0"/>
                </a:solidFill>
              </a:rPr>
              <a:t>4.MACHINE LEARNING</a:t>
            </a:r>
          </a:p>
          <a:p>
            <a:pPr marL="0" indent="0">
              <a:buNone/>
            </a:pPr>
            <a:r>
              <a:rPr lang="en-US" dirty="0">
                <a:solidFill>
                  <a:srgbClr val="7030A0"/>
                </a:solidFill>
              </a:rPr>
              <a:t>5</a:t>
            </a:r>
            <a:r>
              <a:rPr lang="en-US" dirty="0" smtClean="0">
                <a:solidFill>
                  <a:srgbClr val="7030A0"/>
                </a:solidFill>
              </a:rPr>
              <a:t>.LOGISTIC ALOGORITHM &amp; PRECTION</a:t>
            </a:r>
          </a:p>
          <a:p>
            <a:pPr marL="0" indent="0">
              <a:buNone/>
            </a:pPr>
            <a:r>
              <a:rPr lang="en-US" dirty="0">
                <a:solidFill>
                  <a:srgbClr val="7030A0"/>
                </a:solidFill>
              </a:rPr>
              <a:t>6</a:t>
            </a:r>
            <a:r>
              <a:rPr lang="en-US" smtClean="0">
                <a:solidFill>
                  <a:srgbClr val="7030A0"/>
                </a:solidFill>
              </a:rPr>
              <a:t>.CONCLUSION</a:t>
            </a:r>
            <a:endParaRPr lang="en-US" dirty="0">
              <a:solidFill>
                <a:srgbClr val="7030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53584" y="3168710"/>
            <a:ext cx="2314269" cy="1780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17617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Model The </a:t>
            </a:r>
            <a:r>
              <a:rPr lang="en-US" dirty="0" err="1" smtClean="0">
                <a:solidFill>
                  <a:srgbClr val="00B0F0"/>
                </a:solidFill>
              </a:rPr>
              <a:t>Buliding</a:t>
            </a:r>
            <a:endParaRPr lang="en-US" dirty="0">
              <a:solidFill>
                <a:srgbClr val="00B0F0"/>
              </a:solidFill>
            </a:endParaRPr>
          </a:p>
        </p:txBody>
      </p:sp>
      <p:sp>
        <p:nvSpPr>
          <p:cNvPr id="3" name="Content Placeholder 2"/>
          <p:cNvSpPr>
            <a:spLocks noGrp="1"/>
          </p:cNvSpPr>
          <p:nvPr>
            <p:ph idx="1"/>
          </p:nvPr>
        </p:nvSpPr>
        <p:spPr/>
        <p:txBody>
          <a:bodyPr/>
          <a:lstStyle/>
          <a:p>
            <a:r>
              <a:rPr lang="en-US" dirty="0"/>
              <a:t>Perform machine learning </a:t>
            </a:r>
            <a:r>
              <a:rPr lang="en-US" dirty="0" err="1"/>
              <a:t>optimisation</a:t>
            </a:r>
            <a:r>
              <a:rPr lang="en-US" dirty="0"/>
              <a:t>.</a:t>
            </a:r>
          </a:p>
          <a:p>
            <a:r>
              <a:rPr lang="en-US" dirty="0"/>
              <a:t>Deploy the model</a:t>
            </a:r>
            <a:r>
              <a:rPr lang="en-US" dirty="0" smtClean="0"/>
              <a:t>.</a:t>
            </a:r>
          </a:p>
          <a:p>
            <a:endParaRPr lang="en-US" dirty="0"/>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58492" y="3108960"/>
            <a:ext cx="5775736" cy="30378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867166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8932815" cy="663788"/>
          </a:xfrm>
        </p:spPr>
        <p:txBody>
          <a:bodyPr>
            <a:normAutofit fontScale="90000"/>
          </a:bodyPr>
          <a:lstStyle/>
          <a:p>
            <a:r>
              <a:rPr lang="en-US" dirty="0" smtClean="0"/>
              <a:t>.</a:t>
            </a:r>
            <a:r>
              <a:rPr lang="en-US" dirty="0"/>
              <a:t/>
            </a:r>
            <a:br>
              <a:rPr lang="en-US" dirty="0"/>
            </a:br>
            <a:r>
              <a:rPr lang="en-US" dirty="0">
                <a:solidFill>
                  <a:srgbClr val="002060"/>
                </a:solidFill>
              </a:rPr>
              <a:t>Plot Precision vs Recall curve</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1295401" y="2390503"/>
            <a:ext cx="9601196" cy="3291841"/>
          </a:xfrm>
        </p:spPr>
        <p:txBody>
          <a:bodyPr/>
          <a:lstStyle/>
          <a:p>
            <a:pPr fontAlgn="base"/>
            <a:r>
              <a:rPr lang="en-US" dirty="0"/>
              <a:t>It is important to note that Precision is also called the Positive Predictive Value (PPV).</a:t>
            </a:r>
          </a:p>
          <a:p>
            <a:pPr fontAlgn="base"/>
            <a:r>
              <a:rPr lang="en-US" dirty="0"/>
              <a:t>Recall is also called Sensitivity, Hit Rate or True Positive Rate (TPR).</a:t>
            </a:r>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8438" y="3633193"/>
            <a:ext cx="3886742" cy="2648320"/>
          </a:xfrm>
          <a:prstGeom prst="rect">
            <a:avLst/>
          </a:prstGeom>
        </p:spPr>
      </p:pic>
    </p:spTree>
    <p:extLst>
      <p:ext uri="{BB962C8B-B14F-4D97-AF65-F5344CB8AC3E}">
        <p14:creationId xmlns:p14="http://schemas.microsoft.com/office/powerpoint/2010/main" xmlns="" val="607053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70" y="744583"/>
            <a:ext cx="9601196" cy="1681721"/>
          </a:xfrm>
        </p:spPr>
        <p:txBody>
          <a:bodyPr anchor="t">
            <a:normAutofit fontScale="90000"/>
          </a:bodyPr>
          <a:lstStyle/>
          <a:p>
            <a:pPr fontAlgn="base"/>
            <a:r>
              <a:rPr lang="en-US" b="1" dirty="0">
                <a:solidFill>
                  <a:srgbClr val="00B050"/>
                </a:solidFill>
              </a:rPr>
              <a:t>Test accuracy of the </a:t>
            </a:r>
            <a:r>
              <a:rPr lang="en-US" dirty="0">
                <a:solidFill>
                  <a:srgbClr val="00B050"/>
                </a:solidFill>
              </a:rPr>
              <a:t>result(Creation of Confusion matrix)</a:t>
            </a:r>
            <a:br>
              <a:rPr lang="en-US" dirty="0">
                <a:solidFill>
                  <a:srgbClr val="00B050"/>
                </a:solidFill>
              </a:rPr>
            </a:br>
            <a:endParaRPr lang="en-US" dirty="0">
              <a:solidFill>
                <a:srgbClr val="00B05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 confusion matrix is </a:t>
            </a:r>
            <a:r>
              <a:rPr lang="en-US" b="1" dirty="0"/>
              <a:t>a table that is used to define the performance of a classification algorithm</a:t>
            </a:r>
            <a:r>
              <a:rPr lang="en-US" dirty="0"/>
              <a:t>. </a:t>
            </a:r>
            <a:endParaRPr lang="en-US" dirty="0" smtClean="0"/>
          </a:p>
          <a:p>
            <a:pPr>
              <a:buFont typeface="Wingdings" panose="05000000000000000000" pitchFamily="2" charset="2"/>
              <a:buChar char="§"/>
            </a:pPr>
            <a:r>
              <a:rPr lang="en-US" dirty="0" smtClean="0"/>
              <a:t>A </a:t>
            </a:r>
            <a:r>
              <a:rPr lang="en-US" dirty="0"/>
              <a:t>confusion matrix visualizes and summarizes the performance of a classification </a:t>
            </a:r>
            <a:r>
              <a:rPr lang="en-US" dirty="0" smtClean="0"/>
              <a:t>algorithm</a:t>
            </a:r>
          </a:p>
          <a:p>
            <a:pPr>
              <a:buFont typeface="Wingdings" panose="05000000000000000000" pitchFamily="2" charset="2"/>
              <a:buChar char="§"/>
            </a:pPr>
            <a:r>
              <a:rPr lang="en-US" dirty="0" smtClean="0"/>
              <a:t>Given </a:t>
            </a:r>
            <a:r>
              <a:rPr lang="en-US" dirty="0"/>
              <a:t>is an example to know the terms </a:t>
            </a:r>
            <a:endParaRPr lang="en-US" dirty="0" smtClean="0"/>
          </a:p>
          <a:p>
            <a:pPr>
              <a:buFont typeface="Wingdings" panose="05000000000000000000" pitchFamily="2" charset="2"/>
              <a:buChar char="§"/>
            </a:pPr>
            <a:r>
              <a:rPr lang="en-US" dirty="0" smtClean="0"/>
              <a:t>True </a:t>
            </a:r>
            <a:r>
              <a:rPr lang="en-US" dirty="0"/>
              <a:t>Positive, True Negative, False Negative, and True Negative. True Positive: You projected positive and its turn out to be </a:t>
            </a:r>
            <a:r>
              <a:rPr lang="en-US" dirty="0" smtClean="0"/>
              <a:t>true.</a:t>
            </a:r>
            <a:endParaRPr lang="en-US" dirty="0"/>
          </a:p>
        </p:txBody>
      </p:sp>
    </p:spTree>
    <p:extLst>
      <p:ext uri="{BB962C8B-B14F-4D97-AF65-F5344CB8AC3E}">
        <p14:creationId xmlns:p14="http://schemas.microsoft.com/office/powerpoint/2010/main" xmlns="" val="1317093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b="1" dirty="0">
                <a:solidFill>
                  <a:srgbClr val="00B050"/>
                </a:solidFill>
              </a:rPr>
              <a:t>Test accuracy of the </a:t>
            </a:r>
            <a:r>
              <a:rPr lang="en-US" dirty="0">
                <a:solidFill>
                  <a:srgbClr val="00B050"/>
                </a:solidFill>
              </a:rPr>
              <a:t>result(Creation of Confusion matrix)</a:t>
            </a:r>
            <a:br>
              <a:rPr lang="en-US" dirty="0">
                <a:solidFill>
                  <a:srgbClr val="00B050"/>
                </a:solidFil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3" y="2557463"/>
            <a:ext cx="9207134"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96908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Visualizing the test set result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04283" y="2599509"/>
            <a:ext cx="9383434" cy="3265713"/>
          </a:xfrm>
        </p:spPr>
      </p:pic>
    </p:spTree>
    <p:extLst>
      <p:ext uri="{BB962C8B-B14F-4D97-AF65-F5344CB8AC3E}">
        <p14:creationId xmlns:p14="http://schemas.microsoft.com/office/powerpoint/2010/main" xmlns="" val="1901859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CONCLUSION</a:t>
            </a:r>
            <a:endParaRPr lang="en-US" dirty="0">
              <a:solidFill>
                <a:srgbClr val="00B050"/>
              </a:solidFill>
            </a:endParaRPr>
          </a:p>
        </p:txBody>
      </p:sp>
      <p:sp>
        <p:nvSpPr>
          <p:cNvPr id="3" name="Content Placeholder 2"/>
          <p:cNvSpPr>
            <a:spLocks noGrp="1"/>
          </p:cNvSpPr>
          <p:nvPr>
            <p:ph idx="1"/>
          </p:nvPr>
        </p:nvSpPr>
        <p:spPr/>
        <p:txBody>
          <a:bodyPr>
            <a:normAutofit fontScale="85000" lnSpcReduction="10000"/>
          </a:bodyPr>
          <a:lstStyle/>
          <a:p>
            <a:r>
              <a:rPr lang="en-US" b="1" dirty="0" smtClean="0"/>
              <a:t> </a:t>
            </a:r>
            <a:endParaRPr lang="en-US" dirty="0" smtClean="0"/>
          </a:p>
          <a:p>
            <a:r>
              <a:rPr lang="en-US" dirty="0" smtClean="0"/>
              <a:t>One possible cause might be that precipitation might have reduced the freeway capacity but the trip demand to use the freeway has not decreased accordingly. The limitation to our system comes mainly from the data that we have obtained. </a:t>
            </a:r>
            <a:r>
              <a:rPr lang="en-US" dirty="0" err="1" smtClean="0"/>
              <a:t>Uber</a:t>
            </a:r>
            <a:r>
              <a:rPr lang="en-US" dirty="0" smtClean="0"/>
              <a:t> Movement data d </a:t>
            </a:r>
            <a:r>
              <a:rPr lang="en-US" dirty="0" err="1" smtClean="0"/>
              <a:t>oes</a:t>
            </a:r>
            <a:r>
              <a:rPr lang="en-US" dirty="0" smtClean="0"/>
              <a:t> not contain all the necessary information that could have made our predictive model more realistic, or could have outputted result more precise to urban planning. </a:t>
            </a:r>
            <a:r>
              <a:rPr lang="en-US" dirty="0" err="1" smtClean="0"/>
              <a:t>Uber</a:t>
            </a:r>
            <a:r>
              <a:rPr lang="en-US" dirty="0" smtClean="0"/>
              <a:t> Movement does not contain the following data that we think could have helped our cause better. The route taken by the </a:t>
            </a:r>
            <a:r>
              <a:rPr lang="en-US" dirty="0" err="1" smtClean="0"/>
              <a:t>Uber</a:t>
            </a:r>
            <a:r>
              <a:rPr lang="en-US" dirty="0" smtClean="0"/>
              <a:t> trips. The width and the traffic flow and density. The number of trips made between every node per day.</a:t>
            </a:r>
            <a:endParaRPr lang="en-US" smtClean="0"/>
          </a:p>
          <a:p>
            <a:r>
              <a:rPr lang="en-US" smtClean="0"/>
              <a:t>.</a:t>
            </a:r>
            <a:endParaRPr lang="en-US" dirty="0"/>
          </a:p>
        </p:txBody>
      </p:sp>
    </p:spTree>
    <p:extLst>
      <p:ext uri="{BB962C8B-B14F-4D97-AF65-F5344CB8AC3E}">
        <p14:creationId xmlns:p14="http://schemas.microsoft.com/office/powerpoint/2010/main" xmlns="" val="4230442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44583" y="446848"/>
            <a:ext cx="10659291" cy="5823323"/>
          </a:xfrm>
          <a:prstGeom prst="rect">
            <a:avLst/>
          </a:prstGeom>
          <a:ln>
            <a:noFill/>
          </a:ln>
          <a:effectLst>
            <a:softEdge rad="112500"/>
          </a:effectLst>
        </p:spPr>
      </p:pic>
    </p:spTree>
    <p:extLst>
      <p:ext uri="{BB962C8B-B14F-4D97-AF65-F5344CB8AC3E}">
        <p14:creationId xmlns:p14="http://schemas.microsoft.com/office/powerpoint/2010/main" xmlns="" val="733650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EXPLOTARY DATA ANALYSIS</a:t>
            </a:r>
            <a:endParaRPr lang="en-US" dirty="0">
              <a:solidFill>
                <a:srgbClr val="00B0F0"/>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Exploratory Data Analysis (EDA) </a:t>
            </a:r>
            <a:r>
              <a:rPr lang="en-US" dirty="0"/>
              <a:t>is an approach to analyze the data using visual techniques. </a:t>
            </a:r>
            <a:endParaRPr lang="en-US" dirty="0" smtClean="0"/>
          </a:p>
          <a:p>
            <a:pPr>
              <a:buFont typeface="Wingdings" panose="05000000000000000000" pitchFamily="2" charset="2"/>
              <a:buChar char="v"/>
            </a:pPr>
            <a:r>
              <a:rPr lang="en-US" dirty="0" smtClean="0"/>
              <a:t>It </a:t>
            </a:r>
            <a:r>
              <a:rPr lang="en-US" dirty="0"/>
              <a:t>is used to discover trends, patterns, or to check assumptions with the help of statistical summary and graphical representations. </a:t>
            </a:r>
            <a:endParaRPr lang="en-US" dirty="0" smtClean="0"/>
          </a:p>
          <a:p>
            <a:pPr>
              <a:buFont typeface="Wingdings" panose="05000000000000000000" pitchFamily="2" charset="2"/>
              <a:buChar char="v"/>
            </a:pPr>
            <a:r>
              <a:rPr lang="en-US" dirty="0"/>
              <a:t>Getting a better understanding of data</a:t>
            </a:r>
            <a:br>
              <a:rPr lang="en-US" dirty="0"/>
            </a:br>
            <a:r>
              <a:rPr lang="en-US" dirty="0"/>
              <a:t>2 Identifying various data patterns</a:t>
            </a:r>
            <a:br>
              <a:rPr lang="en-US" dirty="0"/>
            </a:br>
            <a:r>
              <a:rPr lang="en-US" dirty="0"/>
              <a:t>3 Getting a better understanding of the problem statement</a:t>
            </a:r>
          </a:p>
        </p:txBody>
      </p:sp>
    </p:spTree>
    <p:extLst>
      <p:ext uri="{BB962C8B-B14F-4D97-AF65-F5344CB8AC3E}">
        <p14:creationId xmlns:p14="http://schemas.microsoft.com/office/powerpoint/2010/main" xmlns="" val="3528744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03422"/>
          </a:xfrm>
        </p:spPr>
        <p:txBody>
          <a:bodyPr anchor="t">
            <a:noAutofit/>
          </a:bodyPr>
          <a:lstStyle/>
          <a:p>
            <a:r>
              <a:rPr lang="en-US" dirty="0">
                <a:solidFill>
                  <a:srgbClr val="00B050"/>
                </a:solidFill>
              </a:rPr>
              <a:t>Exploratory Data Analysis</a:t>
            </a:r>
            <a:br>
              <a:rPr lang="en-US" dirty="0">
                <a:solidFill>
                  <a:srgbClr val="00B050"/>
                </a:solidFill>
              </a:rPr>
            </a:br>
            <a:endParaRPr lang="en-US" dirty="0">
              <a:solidFill>
                <a:srgbClr val="00B050"/>
              </a:solidFill>
            </a:endParaRPr>
          </a:p>
        </p:txBody>
      </p:sp>
      <p:pic>
        <p:nvPicPr>
          <p:cNvPr id="7" name="Content Placeholder 6" descr="uber1.jpg"/>
          <p:cNvPicPr>
            <a:picLocks noGrp="1" noChangeAspect="1"/>
          </p:cNvPicPr>
          <p:nvPr>
            <p:ph idx="1"/>
          </p:nvPr>
        </p:nvPicPr>
        <p:blipFill>
          <a:blip r:embed="rId2"/>
          <a:stretch>
            <a:fillRect/>
          </a:stretch>
        </p:blipFill>
        <p:spPr>
          <a:xfrm>
            <a:off x="770709" y="2557463"/>
            <a:ext cx="10450285" cy="3317875"/>
          </a:xfrm>
          <a:prstGeom prst="rect">
            <a:avLst/>
          </a:prstGeom>
          <a:ln>
            <a:noFill/>
          </a:ln>
          <a:effectLst>
            <a:softEdge rad="112500"/>
          </a:effectLst>
        </p:spPr>
      </p:pic>
    </p:spTree>
    <p:extLst>
      <p:ext uri="{BB962C8B-B14F-4D97-AF65-F5344CB8AC3E}">
        <p14:creationId xmlns:p14="http://schemas.microsoft.com/office/powerpoint/2010/main" xmlns="" val="4279729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DATA PREPROCESSING</a:t>
            </a:r>
            <a:endParaRPr lang="en-US"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Data preprocessing, a component of data preparation, describes </a:t>
            </a:r>
            <a:r>
              <a:rPr lang="en-US" b="1" dirty="0"/>
              <a:t>any type of processing performed on raw data to prepare it for another data processing procedure</a:t>
            </a:r>
            <a:r>
              <a:rPr lang="en-US" dirty="0" smtClean="0"/>
              <a:t>.</a:t>
            </a:r>
          </a:p>
          <a:p>
            <a:pPr>
              <a:buFont typeface="Wingdings" panose="05000000000000000000" pitchFamily="2" charset="2"/>
              <a:buChar char="v"/>
            </a:pPr>
            <a:r>
              <a:rPr lang="en-US" dirty="0" smtClean="0"/>
              <a:t> </a:t>
            </a:r>
            <a:r>
              <a:rPr lang="en-US" dirty="0"/>
              <a:t>It has traditionally been an important preliminary step for the data mining process</a:t>
            </a:r>
            <a:r>
              <a:rPr lang="en-US" dirty="0" smtClean="0"/>
              <a:t>.</a:t>
            </a:r>
          </a:p>
          <a:p>
            <a:r>
              <a:rPr lang="en-US" dirty="0"/>
              <a:t>Load data in Pandas.</a:t>
            </a:r>
          </a:p>
          <a:p>
            <a:r>
              <a:rPr lang="en-US" dirty="0"/>
              <a:t>Drop columns that aren't useful.</a:t>
            </a:r>
          </a:p>
          <a:p>
            <a:r>
              <a:rPr lang="en-US" dirty="0" smtClean="0"/>
              <a:t>Create </a:t>
            </a:r>
            <a:r>
              <a:rPr lang="en-US" dirty="0"/>
              <a:t>dummy variables.</a:t>
            </a:r>
          </a:p>
          <a:p>
            <a:r>
              <a:rPr lang="en-US" dirty="0"/>
              <a:t>Take care of missing data</a:t>
            </a:r>
            <a:r>
              <a:rPr lang="en-US" dirty="0" smtClean="0"/>
              <a:t>.</a:t>
            </a:r>
          </a:p>
          <a:p>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xmlns="" val="58680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DATA PREPROSSING</a:t>
            </a:r>
            <a:endParaRPr lang="en-US" dirty="0">
              <a:solidFill>
                <a:schemeClr val="accent4"/>
              </a:solidFill>
            </a:endParaRPr>
          </a:p>
        </p:txBody>
      </p:sp>
      <p:pic>
        <p:nvPicPr>
          <p:cNvPr id="8" name="Content Placeholder 7" descr="uber44.jpg"/>
          <p:cNvPicPr>
            <a:picLocks noGrp="1" noChangeAspect="1"/>
          </p:cNvPicPr>
          <p:nvPr>
            <p:ph idx="1"/>
          </p:nvPr>
        </p:nvPicPr>
        <p:blipFill>
          <a:blip r:embed="rId2"/>
          <a:stretch>
            <a:fillRect/>
          </a:stretch>
        </p:blipFill>
        <p:spPr>
          <a:xfrm>
            <a:off x="600892" y="2116184"/>
            <a:ext cx="10633164" cy="4062548"/>
          </a:xfrm>
          <a:prstGeom prst="rect">
            <a:avLst/>
          </a:prstGeom>
          <a:ln>
            <a:noFill/>
          </a:ln>
          <a:effectLst>
            <a:softEdge rad="112500"/>
          </a:effectLst>
        </p:spPr>
      </p:pic>
    </p:spTree>
    <p:extLst>
      <p:ext uri="{BB962C8B-B14F-4D97-AF65-F5344CB8AC3E}">
        <p14:creationId xmlns:p14="http://schemas.microsoft.com/office/powerpoint/2010/main" xmlns="" val="1307084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DATA VISUALITION</a:t>
            </a:r>
            <a:endParaRPr lang="en-US" dirty="0">
              <a:solidFill>
                <a:srgbClr val="7030A0"/>
              </a:solidFill>
            </a:endParaRPr>
          </a:p>
        </p:txBody>
      </p:sp>
      <p:sp>
        <p:nvSpPr>
          <p:cNvPr id="3" name="Content Placeholder 2"/>
          <p:cNvSpPr>
            <a:spLocks noGrp="1"/>
          </p:cNvSpPr>
          <p:nvPr>
            <p:ph idx="1"/>
          </p:nvPr>
        </p:nvSpPr>
        <p:spPr/>
        <p:txBody>
          <a:bodyPr/>
          <a:lstStyle/>
          <a:p>
            <a:r>
              <a:rPr lang="en-US" dirty="0"/>
              <a:t>Data visualization is defined as a graphical representation that contains the information and the data. </a:t>
            </a:r>
            <a:endParaRPr lang="en-US" dirty="0" smtClean="0"/>
          </a:p>
          <a:p>
            <a:r>
              <a:rPr lang="en-US" dirty="0" smtClean="0"/>
              <a:t>By </a:t>
            </a:r>
            <a:r>
              <a:rPr lang="en-US" dirty="0"/>
              <a:t>using visual elements like </a:t>
            </a:r>
            <a:r>
              <a:rPr lang="en-US" b="1" dirty="0"/>
              <a:t>charts, graphs, and maps</a:t>
            </a:r>
            <a:r>
              <a:rPr lang="en-US" dirty="0"/>
              <a:t>, data visualization techniques provide an accessible way to see and understand trends, outliers, and patterns in data</a:t>
            </a:r>
            <a:r>
              <a:rPr lang="en-US" dirty="0" smtClean="0"/>
              <a:t>.</a:t>
            </a:r>
          </a:p>
          <a:p>
            <a:r>
              <a:rPr lang="en-US" dirty="0"/>
              <a:t>The main goal of data visualization is </a:t>
            </a:r>
            <a:r>
              <a:rPr lang="en-US" b="1" dirty="0"/>
              <a:t>to make it easier to identify patterns, trends and outliers in large data sets</a:t>
            </a:r>
            <a:r>
              <a:rPr lang="en-US" dirty="0"/>
              <a:t>.</a:t>
            </a:r>
          </a:p>
        </p:txBody>
      </p:sp>
    </p:spTree>
    <p:extLst>
      <p:ext uri="{BB962C8B-B14F-4D97-AF65-F5344CB8AC3E}">
        <p14:creationId xmlns:p14="http://schemas.microsoft.com/office/powerpoint/2010/main" xmlns="" val="3767461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87829"/>
            <a:ext cx="9601196" cy="1828799"/>
          </a:xfrm>
        </p:spPr>
        <p:txBody>
          <a:bodyPr/>
          <a:lstStyle/>
          <a:p>
            <a:r>
              <a:rPr lang="en-US" dirty="0" smtClean="0">
                <a:solidFill>
                  <a:srgbClr val="00B0F0"/>
                </a:solidFill>
              </a:rPr>
              <a:t>DATA VISUALATION</a:t>
            </a:r>
            <a:endParaRPr lang="en-US" dirty="0">
              <a:solidFill>
                <a:srgbClr val="00B0F0"/>
              </a:solidFill>
            </a:endParaRPr>
          </a:p>
        </p:txBody>
      </p:sp>
      <p:sp>
        <p:nvSpPr>
          <p:cNvPr id="9" name="Content Placeholder 8"/>
          <p:cNvSpPr>
            <a:spLocks noGrp="1"/>
          </p:cNvSpPr>
          <p:nvPr>
            <p:ph idx="1"/>
          </p:nvPr>
        </p:nvSpPr>
        <p:spPr>
          <a:xfrm>
            <a:off x="1295401" y="1815737"/>
            <a:ext cx="9601196" cy="4060131"/>
          </a:xfrm>
        </p:spPr>
        <p:txBody>
          <a:bodyPr>
            <a:normAutofit/>
          </a:bodyPr>
          <a:lstStyle/>
          <a:p>
            <a:r>
              <a:rPr lang="en-US" sz="3600" dirty="0" err="1" smtClean="0">
                <a:solidFill>
                  <a:srgbClr val="002060"/>
                </a:solidFill>
              </a:rPr>
              <a:t>Uber</a:t>
            </a:r>
            <a:r>
              <a:rPr lang="en-US" sz="3600" dirty="0" smtClean="0">
                <a:solidFill>
                  <a:srgbClr val="002060"/>
                </a:solidFill>
              </a:rPr>
              <a:t> data </a:t>
            </a:r>
            <a:r>
              <a:rPr lang="en-US" sz="3600" dirty="0" err="1" smtClean="0">
                <a:solidFill>
                  <a:srgbClr val="002060"/>
                </a:solidFill>
              </a:rPr>
              <a:t>analaysis</a:t>
            </a:r>
            <a:r>
              <a:rPr lang="en-US" sz="3600" dirty="0" smtClean="0">
                <a:solidFill>
                  <a:srgbClr val="002060"/>
                </a:solidFill>
              </a:rPr>
              <a:t> category wise</a:t>
            </a:r>
            <a:endParaRPr lang="en-US" sz="3600" dirty="0">
              <a:solidFill>
                <a:srgbClr val="002060"/>
              </a:solidFill>
            </a:endParaRPr>
          </a:p>
        </p:txBody>
      </p:sp>
      <p:pic>
        <p:nvPicPr>
          <p:cNvPr id="6" name="Picture 5" descr="uber 2.jpg"/>
          <p:cNvPicPr>
            <a:picLocks noChangeAspect="1"/>
          </p:cNvPicPr>
          <p:nvPr/>
        </p:nvPicPr>
        <p:blipFill>
          <a:blip r:embed="rId2"/>
          <a:stretch>
            <a:fillRect/>
          </a:stretch>
        </p:blipFill>
        <p:spPr>
          <a:xfrm>
            <a:off x="1097280" y="2638696"/>
            <a:ext cx="9274629" cy="3661519"/>
          </a:xfrm>
          <a:prstGeom prst="rect">
            <a:avLst/>
          </a:prstGeom>
          <a:ln>
            <a:noFill/>
          </a:ln>
          <a:effectLst>
            <a:softEdge rad="112500"/>
          </a:effectLst>
        </p:spPr>
      </p:pic>
    </p:spTree>
    <p:extLst>
      <p:ext uri="{BB962C8B-B14F-4D97-AF65-F5344CB8AC3E}">
        <p14:creationId xmlns:p14="http://schemas.microsoft.com/office/powerpoint/2010/main" xmlns="" val="1846712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VISUALITON</a:t>
            </a:r>
            <a:br>
              <a:rPr lang="en-US" dirty="0" smtClean="0"/>
            </a:br>
            <a:r>
              <a:rPr lang="en-US" dirty="0" err="1" smtClean="0"/>
              <a:t>uber</a:t>
            </a:r>
            <a:r>
              <a:rPr lang="en-US" dirty="0" smtClean="0"/>
              <a:t> data analysis</a:t>
            </a:r>
            <a:r>
              <a:rPr lang="en-US" dirty="0" smtClean="0">
                <a:solidFill>
                  <a:schemeClr val="accent2"/>
                </a:solidFill>
              </a:rPr>
              <a:t>  </a:t>
            </a:r>
            <a:r>
              <a:rPr lang="en-US" dirty="0" err="1" smtClean="0">
                <a:solidFill>
                  <a:schemeClr val="accent2"/>
                </a:solidFill>
              </a:rPr>
              <a:t>visualition</a:t>
            </a:r>
            <a:endParaRPr lang="en-US" dirty="0">
              <a:solidFill>
                <a:schemeClr val="accent2"/>
              </a:solidFill>
            </a:endParaRPr>
          </a:p>
        </p:txBody>
      </p:sp>
      <p:pic>
        <p:nvPicPr>
          <p:cNvPr id="10" name="Content Placeholder 9" descr="u888.jpg"/>
          <p:cNvPicPr>
            <a:picLocks noGrp="1" noChangeAspect="1"/>
          </p:cNvPicPr>
          <p:nvPr>
            <p:ph idx="1"/>
          </p:nvPr>
        </p:nvPicPr>
        <p:blipFill>
          <a:blip r:embed="rId2"/>
          <a:stretch>
            <a:fillRect/>
          </a:stretch>
        </p:blipFill>
        <p:spPr>
          <a:xfrm>
            <a:off x="1031967" y="2688092"/>
            <a:ext cx="10019210" cy="3317875"/>
          </a:xfrm>
          <a:prstGeom prst="rect">
            <a:avLst/>
          </a:prstGeom>
          <a:ln>
            <a:noFill/>
          </a:ln>
          <a:effectLst>
            <a:softEdge rad="112500"/>
          </a:effectLst>
        </p:spPr>
      </p:pic>
    </p:spTree>
    <p:extLst>
      <p:ext uri="{BB962C8B-B14F-4D97-AF65-F5344CB8AC3E}">
        <p14:creationId xmlns:p14="http://schemas.microsoft.com/office/powerpoint/2010/main" xmlns="" val="2423599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191</TotalTime>
  <Words>309</Words>
  <Application>Microsoft Office PowerPoint</Application>
  <PresentationFormat>Custom</PresentationFormat>
  <Paragraphs>70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Organic</vt:lpstr>
      <vt:lpstr>N.JAYACHITRA ME CSE EXPLORTORY DATA ANLAYSIS</vt:lpstr>
      <vt:lpstr>UBER  DATA  ANALASIS PRECTION </vt:lpstr>
      <vt:lpstr>EXPLOTARY DATA ANALYSIS</vt:lpstr>
      <vt:lpstr>Exploratory Data Analysis </vt:lpstr>
      <vt:lpstr>DATA PREPROCESSING</vt:lpstr>
      <vt:lpstr>DATA PREPROSSING</vt:lpstr>
      <vt:lpstr>DATA VISUALITION</vt:lpstr>
      <vt:lpstr>DATA VISUALATION</vt:lpstr>
      <vt:lpstr>DATA VISUALITON uber data analysis  visualition</vt:lpstr>
      <vt:lpstr>DATA VISUALITION Uber data anlayasis</vt:lpstr>
      <vt:lpstr>Category in Uber data analysis</vt:lpstr>
      <vt:lpstr>Uber Data purpose data</vt:lpstr>
      <vt:lpstr>Uber Data date and month wise</vt:lpstr>
      <vt:lpstr>MACHINE LEARNING</vt:lpstr>
      <vt:lpstr>MACHINE LEARNING WORK </vt:lpstr>
      <vt:lpstr>TYPES OF ML </vt:lpstr>
      <vt:lpstr>Logistic regression machine learning</vt:lpstr>
      <vt:lpstr>Logistic Regression</vt:lpstr>
      <vt:lpstr>Logistic regression Steps</vt:lpstr>
      <vt:lpstr>Model The Buliding</vt:lpstr>
      <vt:lpstr>. Plot Precision vs Recall curve </vt:lpstr>
      <vt:lpstr>Test accuracy of the result(Creation of Confusion matrix) </vt:lpstr>
      <vt:lpstr>Test accuracy of the result(Creation of Confusion matrix) </vt:lpstr>
      <vt:lpstr>Visualizing the test set result</vt:lpstr>
      <vt:lpstr>CONCLUSION</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N.JAYACHITRA BE CSE EXPLORTORY DATA ANLAYSIS</dc:title>
  <dc:creator>Windows User</dc:creator>
  <cp:lastModifiedBy>User</cp:lastModifiedBy>
  <cp:revision>31</cp:revision>
  <dcterms:created xsi:type="dcterms:W3CDTF">2022-08-14T17:35:31Z</dcterms:created>
  <dcterms:modified xsi:type="dcterms:W3CDTF">2023-03-22T12:44:37Z</dcterms:modified>
</cp:coreProperties>
</file>