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6" r:id="rId7"/>
    <p:sldId id="267" r:id="rId8"/>
    <p:sldId id="268" r:id="rId9"/>
    <p:sldId id="269" r:id="rId10"/>
    <p:sldId id="270" r:id="rId11"/>
    <p:sldId id="271" r:id="rId12"/>
    <p:sldId id="272" r:id="rId13"/>
    <p:sldId id="273" r:id="rId14"/>
    <p:sldId id="274" r:id="rId15"/>
    <p:sldId id="278" r:id="rId16"/>
    <p:sldId id="276" r:id="rId17"/>
    <p:sldId id="277" r:id="rId18"/>
    <p:sldId id="275" r:id="rId19"/>
    <p:sldId id="280" r:id="rId20"/>
    <p:sldId id="281" r:id="rId21"/>
    <p:sldId id="282" r:id="rId22"/>
    <p:sldId id="284" r:id="rId23"/>
    <p:sldId id="283" r:id="rId24"/>
    <p:sldId id="285" r:id="rId25"/>
    <p:sldId id="264" r:id="rId26"/>
    <p:sldId id="265" r:id="rId27"/>
  </p:sldIdLst>
  <p:sldSz cx="9144000" cy="6858000" type="screen4x3"/>
  <p:notesSz cx="6858000" cy="9144000"/>
  <p:embeddedFontLst>
    <p:embeddedFont>
      <p:font typeface="Roboto Serif" panose="020B0604020202020204" charset="0"/>
      <p:regular r:id="rId29"/>
      <p:bold r:id="rId30"/>
      <p:italic r:id="rId31"/>
      <p:boldItalic r:id="rId32"/>
    </p:embeddedFont>
    <p:embeddedFont>
      <p:font typeface="Noto Sans Symbols" panose="020B0604020202020204" charset="0"/>
      <p:regular r:id="rId33"/>
      <p:bold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EGv4Dy9DuFVaFLWTaSKjYipm/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 name="Google Shape;82;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 January 2024</a:t>
            </a:r>
            <a:endParaRPr/>
          </a:p>
        </p:txBody>
      </p:sp>
      <p:sp>
        <p:nvSpPr>
          <p:cNvPr id="83" name="Google Shape;83;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1-59</a:t>
            </a:r>
            <a:endParaRPr/>
          </a:p>
        </p:txBody>
      </p:sp>
      <p:sp>
        <p:nvSpPr>
          <p:cNvPr id="84" name="Google Shape;8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fe97281ccc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fe97281ccc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g2fe97281ccc_0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357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6290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3"/>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400"/>
              </a:spcBef>
              <a:spcAft>
                <a:spcPts val="0"/>
              </a:spcAft>
              <a:buClr>
                <a:schemeClr val="dk1"/>
              </a:buClr>
              <a:buSzPts val="1600"/>
              <a:buNone/>
              <a:defRPr>
                <a:solidFill>
                  <a:schemeClr val="dk1"/>
                </a:solidFill>
              </a:defRPr>
            </a:lvl1pPr>
            <a:lvl2pPr lvl="1" algn="ctr">
              <a:spcBef>
                <a:spcPts val="360"/>
              </a:spcBef>
              <a:spcAft>
                <a:spcPts val="0"/>
              </a:spcAft>
              <a:buClr>
                <a:schemeClr val="dk1"/>
              </a:buClr>
              <a:buSzPts val="1440"/>
              <a:buNone/>
              <a:defRPr/>
            </a:lvl2pPr>
            <a:lvl3pPr lvl="2" algn="ctr">
              <a:spcBef>
                <a:spcPts val="360"/>
              </a:spcBef>
              <a:spcAft>
                <a:spcPts val="0"/>
              </a:spcAft>
              <a:buClr>
                <a:schemeClr val="dk1"/>
              </a:buClr>
              <a:buSzPts val="1440"/>
              <a:buNone/>
              <a:defRPr/>
            </a:lvl3pPr>
            <a:lvl4pPr lvl="3" algn="ctr">
              <a:spcBef>
                <a:spcPts val="360"/>
              </a:spcBef>
              <a:spcAft>
                <a:spcPts val="0"/>
              </a:spcAft>
              <a:buClr>
                <a:schemeClr val="dk1"/>
              </a:buClr>
              <a:buSzPts val="1440"/>
              <a:buNone/>
              <a:defRPr/>
            </a:lvl4pPr>
            <a:lvl5pPr lvl="4" algn="ctr">
              <a:spcBef>
                <a:spcPts val="360"/>
              </a:spcBef>
              <a:spcAft>
                <a:spcPts val="0"/>
              </a:spcAft>
              <a:buClr>
                <a:schemeClr val="dk1"/>
              </a:buClr>
              <a:buSzPts val="144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6" name="Google Shape;16;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23"/>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2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 name="Google Shape;21;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Clr>
                <a:schemeClr val="dk1"/>
              </a:buClr>
              <a:buSzPts val="1120"/>
              <a:buNone/>
              <a:defRPr sz="1400"/>
            </a:lvl1pPr>
            <a:lvl2pPr marL="914400" lvl="1" indent="-228600" algn="l">
              <a:spcBef>
                <a:spcPts val="240"/>
              </a:spcBef>
              <a:spcAft>
                <a:spcPts val="0"/>
              </a:spcAft>
              <a:buClr>
                <a:schemeClr val="dk1"/>
              </a:buClr>
              <a:buSzPts val="960"/>
              <a:buNone/>
              <a:defRPr sz="1200"/>
            </a:lvl2pPr>
            <a:lvl3pPr marL="1371600" lvl="2" indent="-228600" algn="l">
              <a:spcBef>
                <a:spcPts val="200"/>
              </a:spcBef>
              <a:spcAft>
                <a:spcPts val="0"/>
              </a:spcAft>
              <a:buClr>
                <a:schemeClr val="dk1"/>
              </a:buClr>
              <a:buSzPts val="800"/>
              <a:buNone/>
              <a:defRPr sz="1000"/>
            </a:lvl3pPr>
            <a:lvl4pPr marL="1828800" lvl="3" indent="-228600" algn="l">
              <a:spcBef>
                <a:spcPts val="180"/>
              </a:spcBef>
              <a:spcAft>
                <a:spcPts val="0"/>
              </a:spcAft>
              <a:buClr>
                <a:schemeClr val="dk1"/>
              </a:buClr>
              <a:buSzPts val="720"/>
              <a:buNone/>
              <a:defRPr sz="900"/>
            </a:lvl4pPr>
            <a:lvl5pPr marL="2286000" lvl="4" indent="-228600" algn="l">
              <a:spcBef>
                <a:spcPts val="180"/>
              </a:spcBef>
              <a:spcAft>
                <a:spcPts val="0"/>
              </a:spcAft>
              <a:buClr>
                <a:schemeClr val="dk1"/>
              </a:buClr>
              <a:buSzPts val="720"/>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5"/>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70840" algn="l">
              <a:spcBef>
                <a:spcPts val="560"/>
              </a:spcBef>
              <a:spcAft>
                <a:spcPts val="0"/>
              </a:spcAft>
              <a:buClr>
                <a:schemeClr val="dk1"/>
              </a:buClr>
              <a:buSzPts val="2240"/>
              <a:buChar char="⮚"/>
              <a:defRPr sz="2800"/>
            </a:lvl1pPr>
            <a:lvl2pPr marL="914400" lvl="1" indent="-360680" algn="l">
              <a:spcBef>
                <a:spcPts val="520"/>
              </a:spcBef>
              <a:spcAft>
                <a:spcPts val="0"/>
              </a:spcAft>
              <a:buClr>
                <a:schemeClr val="dk1"/>
              </a:buClr>
              <a:buSzPts val="2080"/>
              <a:buChar char="⮚"/>
              <a:defRPr sz="2600"/>
            </a:lvl2pPr>
            <a:lvl3pPr marL="1371600" lvl="2" indent="-350519" algn="l">
              <a:spcBef>
                <a:spcPts val="480"/>
              </a:spcBef>
              <a:spcAft>
                <a:spcPts val="0"/>
              </a:spcAft>
              <a:buClr>
                <a:schemeClr val="dk1"/>
              </a:buClr>
              <a:buSzPts val="1920"/>
              <a:buChar char="⮚"/>
              <a:defRPr sz="2400"/>
            </a:lvl3pPr>
            <a:lvl4pPr marL="1828800" lvl="3" indent="-330200" algn="l">
              <a:spcBef>
                <a:spcPts val="400"/>
              </a:spcBef>
              <a:spcAft>
                <a:spcPts val="0"/>
              </a:spcAft>
              <a:buClr>
                <a:schemeClr val="dk1"/>
              </a:buClr>
              <a:buSzPts val="1600"/>
              <a:buChar char="⮚"/>
              <a:defRPr sz="20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1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1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1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4" name="Google Shape;44;p1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 name="Google Shape;45;p1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1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1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2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21"/>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 name="Google Shape;57;p21"/>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21"/>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21"/>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21"/>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Arial"/>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1"/>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Clr>
                <a:schemeClr val="dk1"/>
              </a:buClr>
              <a:buSzPts val="1040"/>
              <a:buFont typeface="Arial"/>
              <a:buNone/>
              <a:defRPr sz="1300"/>
            </a:lvl1pPr>
            <a:lvl2pPr marL="914400" lvl="1" indent="-289560" algn="l">
              <a:spcBef>
                <a:spcPts val="240"/>
              </a:spcBef>
              <a:spcAft>
                <a:spcPts val="0"/>
              </a:spcAft>
              <a:buClr>
                <a:schemeClr val="dk1"/>
              </a:buClr>
              <a:buSzPts val="960"/>
              <a:buChar char="⮚"/>
              <a:defRPr sz="1200"/>
            </a:lvl2pPr>
            <a:lvl3pPr marL="1371600" lvl="2" indent="-279400" algn="l">
              <a:spcBef>
                <a:spcPts val="200"/>
              </a:spcBef>
              <a:spcAft>
                <a:spcPts val="0"/>
              </a:spcAft>
              <a:buClr>
                <a:schemeClr val="dk1"/>
              </a:buClr>
              <a:buSzPts val="800"/>
              <a:buChar char="⮚"/>
              <a:defRPr sz="1000"/>
            </a:lvl3pPr>
            <a:lvl4pPr marL="1828800" lvl="3" indent="-274319" algn="l">
              <a:spcBef>
                <a:spcPts val="180"/>
              </a:spcBef>
              <a:spcAft>
                <a:spcPts val="0"/>
              </a:spcAft>
              <a:buClr>
                <a:schemeClr val="dk1"/>
              </a:buClr>
              <a:buSzPts val="720"/>
              <a:buChar char="⮚"/>
              <a:defRPr sz="900"/>
            </a:lvl4pPr>
            <a:lvl5pPr marL="2286000" lvl="4" indent="-274320" algn="l">
              <a:spcBef>
                <a:spcPts val="180"/>
              </a:spcBef>
              <a:spcAft>
                <a:spcPts val="0"/>
              </a:spcAft>
              <a:buClr>
                <a:schemeClr val="dk1"/>
              </a:buClr>
              <a:buSzPts val="720"/>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21"/>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2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2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3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accen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accen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accen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accent1"/>
                </a:solidFill>
                <a:latin typeface="Arial"/>
                <a:ea typeface="Arial"/>
                <a:cs typeface="Arial"/>
                <a:sym typeface="Arial"/>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12"/>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app.powerbi.com/groups/me/reports/fe12cfa0-7d59-4f45-bd22-f7f39c0eede2/7b13147660de0a5d37f7?experience=power-bi"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hivamb/amazon-prime-movies-and-tv-show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80000" flip="none" algn="tl"/>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subTitle" idx="1"/>
          </p:nvPr>
        </p:nvSpPr>
        <p:spPr>
          <a:xfrm>
            <a:off x="1874703" y="1429328"/>
            <a:ext cx="6553200" cy="1600200"/>
          </a:xfrm>
          <a:prstGeom prst="rect">
            <a:avLst/>
          </a:prstGeom>
          <a:noFill/>
          <a:ln>
            <a:noFill/>
          </a:ln>
        </p:spPr>
        <p:txBody>
          <a:bodyPr spcFirstLastPara="1" wrap="square" lIns="0" tIns="45700" rIns="18275" bIns="45700" anchor="t" anchorCtr="0">
            <a:noAutofit/>
          </a:bodyPr>
          <a:lstStyle/>
          <a:p>
            <a:pPr marL="0" marR="0" lvl="0" indent="0" algn="ctr" rtl="0">
              <a:spcBef>
                <a:spcPts val="0"/>
              </a:spcBef>
              <a:spcAft>
                <a:spcPts val="0"/>
              </a:spcAft>
              <a:buClr>
                <a:schemeClr val="dk1"/>
              </a:buClr>
              <a:buSzPts val="2560"/>
              <a:buNone/>
            </a:pPr>
            <a:endParaRPr sz="3200" b="1">
              <a:solidFill>
                <a:srgbClr val="B9077E"/>
              </a:solidFill>
            </a:endParaRPr>
          </a:p>
          <a:p>
            <a:pPr marL="0" marR="0" lvl="0" indent="0" algn="ctr" rtl="0">
              <a:spcBef>
                <a:spcPts val="640"/>
              </a:spcBef>
              <a:spcAft>
                <a:spcPts val="0"/>
              </a:spcAft>
              <a:buClr>
                <a:srgbClr val="B9077E"/>
              </a:buClr>
              <a:buSzPts val="2560"/>
              <a:buNone/>
            </a:pPr>
            <a:r>
              <a:rPr lang="en-US" sz="3200" b="1">
                <a:solidFill>
                  <a:srgbClr val="B9077E"/>
                </a:solidFill>
              </a:rPr>
              <a:t>    </a:t>
            </a:r>
            <a:endParaRPr sz="3200"/>
          </a:p>
        </p:txBody>
      </p:sp>
      <p:pic>
        <p:nvPicPr>
          <p:cNvPr id="87" name="Google Shape;87;p1" descr="klogo copy.png"/>
          <p:cNvPicPr preferRelativeResize="0"/>
          <p:nvPr/>
        </p:nvPicPr>
        <p:blipFill rotWithShape="1">
          <a:blip r:embed="rId4">
            <a:alphaModFix/>
          </a:blip>
          <a:srcRect/>
          <a:stretch/>
        </p:blipFill>
        <p:spPr>
          <a:xfrm>
            <a:off x="152400" y="76200"/>
            <a:ext cx="1374249" cy="1066800"/>
          </a:xfrm>
          <a:prstGeom prst="rect">
            <a:avLst/>
          </a:prstGeom>
          <a:noFill/>
          <a:ln>
            <a:noFill/>
          </a:ln>
        </p:spPr>
      </p:pic>
      <p:pic>
        <p:nvPicPr>
          <p:cNvPr id="88" name="Google Shape;88;p1" descr="kec2blackborder png.PNG"/>
          <p:cNvPicPr preferRelativeResize="0"/>
          <p:nvPr/>
        </p:nvPicPr>
        <p:blipFill rotWithShape="1">
          <a:blip r:embed="rId5">
            <a:alphaModFix/>
          </a:blip>
          <a:srcRect/>
          <a:stretch/>
        </p:blipFill>
        <p:spPr>
          <a:xfrm>
            <a:off x="381000" y="4495800"/>
            <a:ext cx="1479013" cy="1841384"/>
          </a:xfrm>
          <a:prstGeom prst="rect">
            <a:avLst/>
          </a:prstGeom>
          <a:noFill/>
          <a:ln>
            <a:noFill/>
          </a:ln>
        </p:spPr>
      </p:pic>
      <p:sp>
        <p:nvSpPr>
          <p:cNvPr id="89" name="Google Shape;89;p1"/>
          <p:cNvSpPr txBox="1"/>
          <p:nvPr/>
        </p:nvSpPr>
        <p:spPr>
          <a:xfrm>
            <a:off x="4021582" y="3029528"/>
            <a:ext cx="3666480" cy="3475990"/>
          </a:xfrm>
          <a:prstGeom prst="rect">
            <a:avLst/>
          </a:prstGeom>
          <a:noFill/>
          <a:ln>
            <a:noFill/>
          </a:ln>
        </p:spPr>
        <p:txBody>
          <a:bodyPr spcFirstLastPara="1" wrap="square" lIns="0" tIns="45700" rIns="18275" bIns="45700" anchor="t" anchorCtr="0">
            <a:normAutofit/>
          </a:bodyPr>
          <a:lstStyle/>
          <a:p>
            <a:pPr marL="0" marR="45720" lvl="0" indent="0" algn="ctr" rtl="0">
              <a:spcBef>
                <a:spcPts val="360"/>
              </a:spcBef>
              <a:spcAft>
                <a:spcPts val="0"/>
              </a:spcAft>
              <a:buNone/>
            </a:pPr>
            <a:endParaRPr lang="en-US" sz="1800" dirty="0">
              <a:solidFill>
                <a:schemeClr val="dk1"/>
              </a:solidFill>
              <a:latin typeface="+mn-lt"/>
              <a:ea typeface="Times New Roman"/>
              <a:cs typeface="Times New Roman"/>
              <a:sym typeface="Times New Roman"/>
            </a:endParaRPr>
          </a:p>
          <a:p>
            <a:pPr marL="0" marR="45720" lvl="0" indent="0" rtl="0">
              <a:spcBef>
                <a:spcPts val="360"/>
              </a:spcBef>
              <a:spcAft>
                <a:spcPts val="0"/>
              </a:spcAft>
              <a:buNone/>
            </a:pPr>
            <a:r>
              <a:rPr lang="en-US" sz="1800" b="0" i="0" u="none" strike="noStrike" cap="none" dirty="0" err="1" smtClean="0">
                <a:solidFill>
                  <a:schemeClr val="dk1"/>
                </a:solidFill>
                <a:latin typeface="+mn-lt"/>
                <a:ea typeface="Times New Roman"/>
                <a:cs typeface="Times New Roman"/>
                <a:sym typeface="Times New Roman"/>
              </a:rPr>
              <a:t>Ms.N.</a:t>
            </a:r>
            <a:r>
              <a:rPr lang="en-US" sz="1800" dirty="0" err="1" smtClean="0">
                <a:solidFill>
                  <a:schemeClr val="dk1"/>
                </a:solidFill>
                <a:latin typeface="+mn-lt"/>
                <a:ea typeface="Times New Roman"/>
                <a:cs typeface="Times New Roman"/>
                <a:sym typeface="Times New Roman"/>
              </a:rPr>
              <a:t>Renuka</a:t>
            </a:r>
            <a:r>
              <a:rPr lang="en-US" sz="1800" b="0" i="0" u="none" strike="noStrike" cap="none" dirty="0" smtClean="0">
                <a:solidFill>
                  <a:schemeClr val="dk1"/>
                </a:solidFill>
                <a:latin typeface="+mn-lt"/>
                <a:ea typeface="Times New Roman"/>
                <a:cs typeface="Times New Roman"/>
                <a:sym typeface="Times New Roman"/>
              </a:rPr>
              <a:t> </a:t>
            </a:r>
            <a:r>
              <a:rPr lang="en-US" sz="1800" b="0" i="0" u="none" strike="noStrike" cap="none" dirty="0">
                <a:solidFill>
                  <a:schemeClr val="dk1"/>
                </a:solidFill>
                <a:latin typeface="+mn-lt"/>
                <a:ea typeface="Times New Roman"/>
                <a:cs typeface="Times New Roman"/>
                <a:sym typeface="Times New Roman"/>
              </a:rPr>
              <a:t>,</a:t>
            </a:r>
            <a:endParaRPr sz="1800" b="0" i="0" u="none" strike="noStrike" cap="none" dirty="0">
              <a:solidFill>
                <a:schemeClr val="dk1"/>
              </a:solidFill>
              <a:latin typeface="+mn-lt"/>
              <a:ea typeface="Calibri"/>
              <a:cs typeface="Calibri"/>
              <a:sym typeface="Calibri"/>
            </a:endParaRPr>
          </a:p>
          <a:p>
            <a:pPr marL="0" marR="0" lvl="0" indent="0" rtl="0">
              <a:lnSpc>
                <a:spcPct val="107000"/>
              </a:lnSpc>
              <a:spcBef>
                <a:spcPts val="0"/>
              </a:spcBef>
              <a:spcAft>
                <a:spcPts val="0"/>
              </a:spcAft>
              <a:buNone/>
            </a:pPr>
            <a:r>
              <a:rPr lang="en-US" sz="1800" b="0" i="0" u="none" strike="noStrike" cap="none" dirty="0">
                <a:solidFill>
                  <a:schemeClr val="dk1"/>
                </a:solidFill>
                <a:latin typeface="+mn-lt"/>
                <a:ea typeface="Times New Roman"/>
                <a:cs typeface="Times New Roman"/>
                <a:sym typeface="Times New Roman"/>
              </a:rPr>
              <a:t>Assistant </a:t>
            </a:r>
            <a:r>
              <a:rPr lang="en-US" sz="1800" b="0" i="0" u="none" strike="noStrike" cap="none" dirty="0" smtClean="0">
                <a:solidFill>
                  <a:schemeClr val="dk1"/>
                </a:solidFill>
                <a:latin typeface="+mn-lt"/>
                <a:ea typeface="Times New Roman"/>
                <a:cs typeface="Times New Roman"/>
                <a:sym typeface="Times New Roman"/>
              </a:rPr>
              <a:t>Professor</a:t>
            </a:r>
            <a:endParaRPr dirty="0" smtClean="0">
              <a:latin typeface="+mn-lt"/>
            </a:endParaRPr>
          </a:p>
          <a:p>
            <a:pPr marL="0" marR="0" lvl="0" indent="0" algn="ctr" rtl="0">
              <a:lnSpc>
                <a:spcPct val="107000"/>
              </a:lnSpc>
              <a:spcBef>
                <a:spcPts val="800"/>
              </a:spcBef>
              <a:spcAft>
                <a:spcPts val="0"/>
              </a:spcAft>
              <a:buNone/>
            </a:pPr>
            <a:endParaRPr sz="1800" b="0" i="0" u="none" strike="noStrike" cap="none" dirty="0" smtClean="0">
              <a:solidFill>
                <a:schemeClr val="dk1"/>
              </a:solidFill>
              <a:latin typeface="+mn-lt"/>
              <a:ea typeface="Arial"/>
              <a:cs typeface="Arial"/>
              <a:sym typeface="Arial"/>
            </a:endParaRPr>
          </a:p>
          <a:p>
            <a:pPr marL="342900" marR="45720" lvl="0" indent="-342900" rtl="0">
              <a:lnSpc>
                <a:spcPct val="100000"/>
              </a:lnSpc>
              <a:spcBef>
                <a:spcPts val="1160"/>
              </a:spcBef>
              <a:spcAft>
                <a:spcPts val="0"/>
              </a:spcAft>
              <a:buClr>
                <a:schemeClr val="dk1"/>
              </a:buClr>
              <a:buSzPts val="1440"/>
              <a:buFont typeface="+mj-lt"/>
              <a:buAutoNum type="arabicPeriod"/>
            </a:pPr>
            <a:r>
              <a:rPr lang="en-US" sz="1800" dirty="0" err="1" smtClean="0">
                <a:solidFill>
                  <a:schemeClr val="dk1"/>
                </a:solidFill>
                <a:latin typeface="+mn-lt"/>
                <a:cs typeface="Times New Roman"/>
                <a:sym typeface="Times New Roman"/>
              </a:rPr>
              <a:t>Jayadhanush.R</a:t>
            </a:r>
            <a:r>
              <a:rPr lang="en-US" sz="1800" dirty="0" smtClean="0">
                <a:solidFill>
                  <a:schemeClr val="dk1"/>
                </a:solidFill>
                <a:latin typeface="+mn-lt"/>
                <a:cs typeface="Times New Roman"/>
                <a:sym typeface="Times New Roman"/>
              </a:rPr>
              <a:t>(22ADR040)</a:t>
            </a:r>
          </a:p>
          <a:p>
            <a:pPr marL="342900" marR="45720" lvl="0" indent="-342900" rtl="0">
              <a:lnSpc>
                <a:spcPct val="100000"/>
              </a:lnSpc>
              <a:spcBef>
                <a:spcPts val="1160"/>
              </a:spcBef>
              <a:spcAft>
                <a:spcPts val="0"/>
              </a:spcAft>
              <a:buClr>
                <a:schemeClr val="dk1"/>
              </a:buClr>
              <a:buSzPts val="1440"/>
              <a:buFont typeface="+mj-lt"/>
              <a:buAutoNum type="arabicPeriod"/>
            </a:pPr>
            <a:r>
              <a:rPr lang="en-US" sz="1800" dirty="0" err="1" smtClean="0">
                <a:solidFill>
                  <a:schemeClr val="dk1"/>
                </a:solidFill>
                <a:latin typeface="+mn-lt"/>
                <a:cs typeface="Times New Roman"/>
                <a:sym typeface="Times New Roman"/>
              </a:rPr>
              <a:t>Jesinth</a:t>
            </a:r>
            <a:r>
              <a:rPr lang="en-US" sz="1800" dirty="0" smtClean="0">
                <a:solidFill>
                  <a:schemeClr val="dk1"/>
                </a:solidFill>
                <a:latin typeface="+mn-lt"/>
                <a:cs typeface="Times New Roman"/>
                <a:sym typeface="Times New Roman"/>
              </a:rPr>
              <a:t> </a:t>
            </a:r>
            <a:r>
              <a:rPr lang="en-US" sz="1800" dirty="0" err="1" smtClean="0">
                <a:solidFill>
                  <a:schemeClr val="dk1"/>
                </a:solidFill>
                <a:latin typeface="+mn-lt"/>
                <a:cs typeface="Times New Roman"/>
                <a:sym typeface="Times New Roman"/>
              </a:rPr>
              <a:t>Wilson.A</a:t>
            </a:r>
            <a:r>
              <a:rPr lang="en-US" sz="1800" dirty="0" smtClean="0">
                <a:solidFill>
                  <a:schemeClr val="dk1"/>
                </a:solidFill>
                <a:latin typeface="+mn-lt"/>
                <a:cs typeface="Times New Roman"/>
                <a:sym typeface="Times New Roman"/>
              </a:rPr>
              <a:t>(22ADR044)</a:t>
            </a:r>
          </a:p>
          <a:p>
            <a:pPr marL="342900" marR="45720" lvl="0" indent="-342900" rtl="0">
              <a:lnSpc>
                <a:spcPct val="100000"/>
              </a:lnSpc>
              <a:spcBef>
                <a:spcPts val="1160"/>
              </a:spcBef>
              <a:spcAft>
                <a:spcPts val="0"/>
              </a:spcAft>
              <a:buClr>
                <a:schemeClr val="dk1"/>
              </a:buClr>
              <a:buSzPts val="1440"/>
              <a:buFont typeface="+mj-lt"/>
              <a:buAutoNum type="arabicPeriod"/>
            </a:pPr>
            <a:r>
              <a:rPr lang="en-US" sz="1800" dirty="0" err="1" smtClean="0">
                <a:solidFill>
                  <a:schemeClr val="dk1"/>
                </a:solidFill>
                <a:latin typeface="+mn-lt"/>
                <a:cs typeface="Times New Roman"/>
                <a:sym typeface="Times New Roman"/>
              </a:rPr>
              <a:t>Dileep.T</a:t>
            </a:r>
            <a:r>
              <a:rPr lang="en-US" sz="1800" dirty="0" smtClean="0">
                <a:solidFill>
                  <a:schemeClr val="dk1"/>
                </a:solidFill>
                <a:latin typeface="+mn-lt"/>
                <a:cs typeface="Times New Roman"/>
                <a:sym typeface="Times New Roman"/>
              </a:rPr>
              <a:t>(22ADR022)</a:t>
            </a:r>
            <a:endParaRPr dirty="0">
              <a:latin typeface="+mn-lt"/>
            </a:endParaRPr>
          </a:p>
          <a:p>
            <a:pPr marL="0" marR="45720" lvl="0" indent="0" algn="ctr" rtl="0">
              <a:spcBef>
                <a:spcPts val="960"/>
              </a:spcBef>
              <a:spcAft>
                <a:spcPts val="0"/>
              </a:spcAft>
              <a:buNone/>
            </a:pPr>
            <a:endParaRPr sz="1800" b="0" i="0" u="none" strike="noStrike" cap="none" dirty="0">
              <a:solidFill>
                <a:schemeClr val="dk1"/>
              </a:solidFill>
              <a:latin typeface="+mn-lt"/>
              <a:ea typeface="Times New Roman"/>
              <a:cs typeface="Times New Roman"/>
              <a:sym typeface="Times New Roman"/>
            </a:endParaRPr>
          </a:p>
          <a:p>
            <a:pPr marL="0" marR="45720" lvl="0" indent="0" algn="ctr" rtl="0">
              <a:lnSpc>
                <a:spcPct val="100000"/>
              </a:lnSpc>
              <a:spcBef>
                <a:spcPts val="360"/>
              </a:spcBef>
              <a:spcAft>
                <a:spcPts val="0"/>
              </a:spcAft>
              <a:buClr>
                <a:schemeClr val="dk1"/>
              </a:buClr>
              <a:buSzPts val="1440"/>
              <a:buFont typeface="Noto Sans Symbols"/>
              <a:buNone/>
            </a:pPr>
            <a:endParaRPr sz="1800" b="0" i="0" u="none" strike="noStrike" cap="none" dirty="0">
              <a:solidFill>
                <a:schemeClr val="dk1"/>
              </a:solidFill>
              <a:latin typeface="+mn-lt"/>
              <a:ea typeface="Times New Roman"/>
              <a:cs typeface="Times New Roman"/>
              <a:sym typeface="Times New Roman"/>
            </a:endParaRPr>
          </a:p>
          <a:p>
            <a:pPr marL="0" marR="45720" lvl="0" indent="0" algn="ctr" rtl="0">
              <a:lnSpc>
                <a:spcPct val="100000"/>
              </a:lnSpc>
              <a:spcBef>
                <a:spcPts val="360"/>
              </a:spcBef>
              <a:spcAft>
                <a:spcPts val="0"/>
              </a:spcAft>
              <a:buClr>
                <a:schemeClr val="dk1"/>
              </a:buClr>
              <a:buSzPts val="1440"/>
              <a:buFont typeface="Noto Sans Symbols"/>
              <a:buNone/>
            </a:pPr>
            <a:endParaRPr sz="1800" b="0" i="0" u="none" strike="noStrike" cap="none" dirty="0">
              <a:solidFill>
                <a:schemeClr val="dk1"/>
              </a:solidFill>
              <a:latin typeface="+mn-lt"/>
              <a:ea typeface="Times New Roman"/>
              <a:cs typeface="Times New Roman"/>
              <a:sym typeface="Times New Roman"/>
            </a:endParaRPr>
          </a:p>
        </p:txBody>
      </p:sp>
      <p:sp>
        <p:nvSpPr>
          <p:cNvPr id="90" name="Google Shape;90;p1"/>
          <p:cNvSpPr txBox="1">
            <a:spLocks noGrp="1"/>
          </p:cNvSpPr>
          <p:nvPr>
            <p:ph type="ctrTitle"/>
          </p:nvPr>
        </p:nvSpPr>
        <p:spPr>
          <a:xfrm>
            <a:off x="1158606" y="166786"/>
            <a:ext cx="7985394" cy="2006143"/>
          </a:xfrm>
          <a:prstGeom prst="rect">
            <a:avLst/>
          </a:prstGeom>
          <a:noFill/>
          <a:ln>
            <a:noFill/>
          </a:ln>
        </p:spPr>
        <p:txBody>
          <a:bodyPr spcFirstLastPara="1" wrap="square" lIns="0" tIns="0" rIns="18275" bIns="0" anchor="b" anchorCtr="0">
            <a:normAutofit/>
          </a:bodyPr>
          <a:lstStyle/>
          <a:p>
            <a:pPr lvl="0" algn="ctr">
              <a:buClr>
                <a:schemeClr val="dk1"/>
              </a:buClr>
              <a:buSzPts val="3200"/>
            </a:pPr>
            <a:r>
              <a:rPr lang="en-US" sz="3200" dirty="0" smtClean="0">
                <a:solidFill>
                  <a:schemeClr val="dk1"/>
                </a:solidFill>
                <a:latin typeface="Times New Roman"/>
                <a:ea typeface="Times New Roman"/>
                <a:cs typeface="Times New Roman"/>
                <a:sym typeface="Times New Roman"/>
              </a:rPr>
              <a:t>Amazon Prime OTT </a:t>
            </a:r>
            <a:r>
              <a:rPr lang="en-US" sz="3200" dirty="0">
                <a:solidFill>
                  <a:schemeClr val="dk1"/>
                </a:solidFill>
                <a:latin typeface="Times New Roman"/>
                <a:ea typeface="Times New Roman"/>
                <a:cs typeface="Times New Roman"/>
                <a:sym typeface="Times New Roman"/>
              </a:rPr>
              <a:t>Media </a:t>
            </a:r>
            <a:r>
              <a:rPr lang="en-US" sz="3200" dirty="0" smtClean="0">
                <a:solidFill>
                  <a:schemeClr val="dk1"/>
                </a:solidFill>
                <a:latin typeface="Times New Roman"/>
                <a:ea typeface="Times New Roman"/>
                <a:cs typeface="Times New Roman"/>
                <a:sym typeface="Times New Roman"/>
              </a:rPr>
              <a:t>Dashboard</a:t>
            </a:r>
            <a:endParaRPr sz="3200" dirty="0">
              <a:solidFill>
                <a:schemeClr val="dk1"/>
              </a:solidFill>
              <a:latin typeface="Times New Roman"/>
              <a:ea typeface="Times New Roman"/>
              <a:cs typeface="Times New Roman"/>
              <a:sym typeface="Times New Roman"/>
            </a:endParaRPr>
          </a:p>
        </p:txBody>
      </p:sp>
      <p:sp>
        <p:nvSpPr>
          <p:cNvPr id="2" name="TextBox 1"/>
          <p:cNvSpPr txBox="1"/>
          <p:nvPr/>
        </p:nvSpPr>
        <p:spPr>
          <a:xfrm>
            <a:off x="3915051" y="3194086"/>
            <a:ext cx="2228297" cy="369332"/>
          </a:xfrm>
          <a:prstGeom prst="rect">
            <a:avLst/>
          </a:prstGeom>
          <a:noFill/>
        </p:spPr>
        <p:txBody>
          <a:bodyPr wrap="square" rtlCol="0">
            <a:spAutoFit/>
          </a:bodyPr>
          <a:lstStyle/>
          <a:p>
            <a:r>
              <a:rPr lang="en-US" sz="1800" b="1" dirty="0" smtClean="0"/>
              <a:t>MENTOR</a:t>
            </a:r>
            <a:endParaRPr lang="en-IN" sz="1800" b="1" dirty="0"/>
          </a:p>
        </p:txBody>
      </p:sp>
      <p:sp>
        <p:nvSpPr>
          <p:cNvPr id="9" name="TextBox 8"/>
          <p:cNvSpPr txBox="1"/>
          <p:nvPr/>
        </p:nvSpPr>
        <p:spPr>
          <a:xfrm>
            <a:off x="3915050" y="4190963"/>
            <a:ext cx="2228297" cy="369332"/>
          </a:xfrm>
          <a:prstGeom prst="rect">
            <a:avLst/>
          </a:prstGeom>
          <a:noFill/>
        </p:spPr>
        <p:txBody>
          <a:bodyPr wrap="square" rtlCol="0">
            <a:spAutoFit/>
          </a:bodyPr>
          <a:lstStyle/>
          <a:p>
            <a:r>
              <a:rPr lang="en-US" sz="1800" b="1" dirty="0" smtClean="0"/>
              <a:t>SUBMITTED BY</a:t>
            </a:r>
            <a:endParaRPr lang="en-IN"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C3932-571B-45CF-FFA3-110EF03FA09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9B22196-5C68-4E00-5191-03DE63CEA7CB}"/>
              </a:ext>
            </a:extLst>
          </p:cNvPr>
          <p:cNvSpPr txBox="1">
            <a:spLocks/>
          </p:cNvSpPr>
          <p:nvPr/>
        </p:nvSpPr>
        <p:spPr>
          <a:xfrm>
            <a:off x="1030147"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pPr marL="137160"/>
            <a:r>
              <a:rPr lang="en-US" sz="1800" dirty="0">
                <a:solidFill>
                  <a:schemeClr val="tx1"/>
                </a:solidFill>
              </a:rPr>
              <a:t>4. </a:t>
            </a:r>
            <a:r>
              <a:rPr lang="en-US" sz="1800" dirty="0">
                <a:solidFill>
                  <a:schemeClr val="tx1"/>
                </a:solidFill>
                <a:latin typeface="+mj-lt"/>
              </a:rPr>
              <a:t>Visualize the total shows in amazon prime based on ratings.</a:t>
            </a: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DE540704-D074-AF60-A874-C137E94E6E7B}"/>
              </a:ext>
            </a:extLst>
          </p:cNvPr>
          <p:cNvSpPr txBox="1"/>
          <p:nvPr/>
        </p:nvSpPr>
        <p:spPr>
          <a:xfrm>
            <a:off x="1030147" y="5583116"/>
            <a:ext cx="7430945" cy="1077218"/>
          </a:xfrm>
          <a:prstGeom prst="rect">
            <a:avLst/>
          </a:prstGeom>
          <a:noFill/>
        </p:spPr>
        <p:txBody>
          <a:bodyPr wrap="square">
            <a:spAutoFit/>
          </a:bodyPr>
          <a:lstStyle/>
          <a:p>
            <a:r>
              <a:rPr lang="en-US" sz="1600" b="1" dirty="0" err="1"/>
              <a:t>Inference:</a:t>
            </a:r>
            <a:r>
              <a:rPr lang="en-US" sz="1600" dirty="0" err="1"/>
              <a:t>The</a:t>
            </a:r>
            <a:r>
              <a:rPr lang="en-US" sz="1600" dirty="0"/>
              <a:t> stacked bar chart indicates that shows with a 13+ rating have the highest number, totaling 2,117 shows, making it the only rating category with over 2,000 shows. In contrast, there is only one show with a 16 rating, placing it at the bottom of the chart.</a:t>
            </a:r>
            <a:endParaRPr lang="en-IN" sz="1600" dirty="0"/>
          </a:p>
        </p:txBody>
      </p:sp>
      <p:pic>
        <p:nvPicPr>
          <p:cNvPr id="3" name="Picture 2">
            <a:extLst>
              <a:ext uri="{FF2B5EF4-FFF2-40B4-BE49-F238E27FC236}">
                <a16:creationId xmlns:a16="http://schemas.microsoft.com/office/drawing/2014/main" id="{62B82F7E-5CA8-4124-3081-FCCBFB8EEDBD}"/>
              </a:ext>
            </a:extLst>
          </p:cNvPr>
          <p:cNvPicPr>
            <a:picLocks noChangeAspect="1"/>
          </p:cNvPicPr>
          <p:nvPr/>
        </p:nvPicPr>
        <p:blipFill>
          <a:blip r:embed="rId2"/>
          <a:stretch>
            <a:fillRect/>
          </a:stretch>
        </p:blipFill>
        <p:spPr>
          <a:xfrm>
            <a:off x="1121416" y="1363617"/>
            <a:ext cx="4444883" cy="3883085"/>
          </a:xfrm>
          <a:prstGeom prst="rect">
            <a:avLst/>
          </a:prstGeom>
        </p:spPr>
      </p:pic>
      <p:sp>
        <p:nvSpPr>
          <p:cNvPr id="2" name="TextBox 1"/>
          <p:cNvSpPr txBox="1"/>
          <p:nvPr/>
        </p:nvSpPr>
        <p:spPr>
          <a:xfrm>
            <a:off x="5894773" y="1606858"/>
            <a:ext cx="2645545" cy="2462213"/>
          </a:xfrm>
          <a:prstGeom prst="rect">
            <a:avLst/>
          </a:prstGeom>
          <a:noFill/>
        </p:spPr>
        <p:txBody>
          <a:bodyPr wrap="square" rtlCol="0">
            <a:spAutoFit/>
          </a:bodyPr>
          <a:lstStyle/>
          <a:p>
            <a:r>
              <a:rPr lang="en-US" b="1" dirty="0" smtClean="0"/>
              <a:t>DAX QUERY:</a:t>
            </a:r>
          </a:p>
          <a:p>
            <a:r>
              <a:rPr lang="en-US" dirty="0" err="1"/>
              <a:t>Shows_By_Rating</a:t>
            </a:r>
            <a:r>
              <a:rPr lang="en-US" dirty="0"/>
              <a:t> = </a:t>
            </a:r>
          </a:p>
          <a:p>
            <a:r>
              <a:rPr lang="en-US" dirty="0"/>
              <a:t>SUMMARIZE(</a:t>
            </a:r>
          </a:p>
          <a:p>
            <a:r>
              <a:rPr lang="en-US" dirty="0"/>
              <a:t>    '</a:t>
            </a:r>
            <a:r>
              <a:rPr lang="en-US" dirty="0" err="1"/>
              <a:t>amazon_prime_titles</a:t>
            </a:r>
            <a:r>
              <a:rPr lang="en-US" dirty="0"/>
              <a:t>',</a:t>
            </a:r>
          </a:p>
          <a:p>
            <a:r>
              <a:rPr lang="en-US" dirty="0"/>
              <a:t>    '</a:t>
            </a:r>
            <a:r>
              <a:rPr lang="en-US" dirty="0" err="1"/>
              <a:t>amazon_prime_titles</a:t>
            </a:r>
            <a:r>
              <a:rPr lang="en-US" dirty="0"/>
              <a:t>'[rating],</a:t>
            </a:r>
          </a:p>
          <a:p>
            <a:r>
              <a:rPr lang="en-US" dirty="0"/>
              <a:t>    "Number of Shows", COUNT('</a:t>
            </a:r>
            <a:r>
              <a:rPr lang="en-US" dirty="0" err="1"/>
              <a:t>amazon_prime_titles</a:t>
            </a:r>
            <a:r>
              <a:rPr lang="en-US" dirty="0"/>
              <a:t>'[</a:t>
            </a:r>
            <a:r>
              <a:rPr lang="en-US" dirty="0" err="1"/>
              <a:t>show_id</a:t>
            </a:r>
            <a:r>
              <a:rPr lang="en-US" dirty="0"/>
              <a:t>])</a:t>
            </a:r>
          </a:p>
          <a:p>
            <a:r>
              <a:rPr lang="en-US" dirty="0"/>
              <a:t>)</a:t>
            </a:r>
          </a:p>
          <a:p>
            <a:endParaRPr lang="en-IN" dirty="0"/>
          </a:p>
        </p:txBody>
      </p:sp>
    </p:spTree>
    <p:extLst>
      <p:ext uri="{BB962C8B-B14F-4D97-AF65-F5344CB8AC3E}">
        <p14:creationId xmlns:p14="http://schemas.microsoft.com/office/powerpoint/2010/main" val="63954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01D2A-C710-2D61-4EFF-6708C6A306F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7B2A90E-BAB4-5E38-2D0D-7F9E9F07BDF9}"/>
              </a:ext>
            </a:extLst>
          </p:cNvPr>
          <p:cNvSpPr txBox="1">
            <a:spLocks/>
          </p:cNvSpPr>
          <p:nvPr/>
        </p:nvSpPr>
        <p:spPr>
          <a:xfrm>
            <a:off x="1030147"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5.</a:t>
            </a:r>
            <a:r>
              <a:rPr lang="en-US" sz="1800" dirty="0">
                <a:solidFill>
                  <a:schemeClr val="tx1"/>
                </a:solidFill>
                <a:latin typeface="+mj-lt"/>
              </a:rPr>
              <a:t> Visualize the total shows based on genres .</a:t>
            </a: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6F1C465D-40ED-AC63-2A6D-1C9949CE5A26}"/>
              </a:ext>
            </a:extLst>
          </p:cNvPr>
          <p:cNvSpPr txBox="1"/>
          <p:nvPr/>
        </p:nvSpPr>
        <p:spPr>
          <a:xfrm>
            <a:off x="1030147" y="5651941"/>
            <a:ext cx="7563247" cy="892552"/>
          </a:xfrm>
          <a:prstGeom prst="rect">
            <a:avLst/>
          </a:prstGeom>
          <a:noFill/>
        </p:spPr>
        <p:txBody>
          <a:bodyPr wrap="square">
            <a:spAutoFit/>
          </a:bodyPr>
          <a:lstStyle/>
          <a:p>
            <a:r>
              <a:rPr lang="en-US" sz="1600" b="1" dirty="0"/>
              <a:t>Inference:</a:t>
            </a:r>
            <a:r>
              <a:rPr lang="en-US" sz="2000" dirty="0"/>
              <a:t> </a:t>
            </a:r>
            <a:r>
              <a:rPr lang="en-US" sz="1600" dirty="0"/>
              <a:t>The clustered bar chart indicates that the drama genre has the highest number of shows, with a total of 980, whereas the drama-horror-suspense combination ranks last with only 76 shows.</a:t>
            </a:r>
            <a:endParaRPr lang="en-IN" sz="1600" dirty="0"/>
          </a:p>
        </p:txBody>
      </p:sp>
      <p:pic>
        <p:nvPicPr>
          <p:cNvPr id="9" name="Picture 8">
            <a:extLst>
              <a:ext uri="{FF2B5EF4-FFF2-40B4-BE49-F238E27FC236}">
                <a16:creationId xmlns:a16="http://schemas.microsoft.com/office/drawing/2014/main" id="{C9419F8F-583E-58C6-1388-EE293E0E3BD0}"/>
              </a:ext>
            </a:extLst>
          </p:cNvPr>
          <p:cNvPicPr>
            <a:picLocks noChangeAspect="1"/>
          </p:cNvPicPr>
          <p:nvPr/>
        </p:nvPicPr>
        <p:blipFill>
          <a:blip r:embed="rId2"/>
          <a:stretch>
            <a:fillRect/>
          </a:stretch>
        </p:blipFill>
        <p:spPr>
          <a:xfrm>
            <a:off x="1030146" y="1400580"/>
            <a:ext cx="4482887" cy="4068576"/>
          </a:xfrm>
          <a:prstGeom prst="rect">
            <a:avLst/>
          </a:prstGeom>
        </p:spPr>
      </p:pic>
      <p:sp>
        <p:nvSpPr>
          <p:cNvPr id="2" name="TextBox 1"/>
          <p:cNvSpPr txBox="1"/>
          <p:nvPr/>
        </p:nvSpPr>
        <p:spPr>
          <a:xfrm>
            <a:off x="5823751" y="1482571"/>
            <a:ext cx="2769643" cy="2492990"/>
          </a:xfrm>
          <a:prstGeom prst="rect">
            <a:avLst/>
          </a:prstGeom>
          <a:noFill/>
        </p:spPr>
        <p:txBody>
          <a:bodyPr wrap="square" rtlCol="0">
            <a:spAutoFit/>
          </a:bodyPr>
          <a:lstStyle/>
          <a:p>
            <a:r>
              <a:rPr lang="en-US" sz="1600" b="1" dirty="0" smtClean="0"/>
              <a:t>DAX Query:</a:t>
            </a:r>
          </a:p>
          <a:p>
            <a:r>
              <a:rPr lang="en-US" dirty="0" err="1"/>
              <a:t>Shows_By_Genre</a:t>
            </a:r>
            <a:r>
              <a:rPr lang="en-US" dirty="0"/>
              <a:t> = </a:t>
            </a:r>
          </a:p>
          <a:p>
            <a:r>
              <a:rPr lang="en-US" dirty="0"/>
              <a:t>SUMMARIZE(</a:t>
            </a:r>
          </a:p>
          <a:p>
            <a:r>
              <a:rPr lang="en-US" dirty="0"/>
              <a:t>    '</a:t>
            </a:r>
            <a:r>
              <a:rPr lang="en-US" dirty="0" err="1"/>
              <a:t>amazon_prime_titles</a:t>
            </a:r>
            <a:r>
              <a:rPr lang="en-US" dirty="0"/>
              <a:t>',</a:t>
            </a:r>
          </a:p>
          <a:p>
            <a:r>
              <a:rPr lang="en-US" dirty="0"/>
              <a:t>    '</a:t>
            </a:r>
            <a:r>
              <a:rPr lang="en-US" dirty="0" err="1"/>
              <a:t>amazon_prime_titles</a:t>
            </a:r>
            <a:r>
              <a:rPr lang="en-US" dirty="0"/>
              <a:t>'[</a:t>
            </a:r>
            <a:r>
              <a:rPr lang="en-US" dirty="0" err="1"/>
              <a:t>listed_in</a:t>
            </a:r>
            <a:r>
              <a:rPr lang="en-US" dirty="0"/>
              <a:t>],</a:t>
            </a:r>
          </a:p>
          <a:p>
            <a:r>
              <a:rPr lang="en-US" dirty="0"/>
              <a:t>    "Number of Shows", COUNT('</a:t>
            </a:r>
            <a:r>
              <a:rPr lang="en-US" dirty="0" err="1"/>
              <a:t>amazon_prime_titles</a:t>
            </a:r>
            <a:r>
              <a:rPr lang="en-US" dirty="0"/>
              <a:t>'[</a:t>
            </a:r>
            <a:r>
              <a:rPr lang="en-US" dirty="0" err="1"/>
              <a:t>show_id</a:t>
            </a:r>
            <a:r>
              <a:rPr lang="en-US" dirty="0"/>
              <a:t>])</a:t>
            </a:r>
          </a:p>
          <a:p>
            <a:r>
              <a:rPr lang="en-US" dirty="0"/>
              <a:t>)</a:t>
            </a:r>
          </a:p>
          <a:p>
            <a:endParaRPr lang="en-IN" dirty="0"/>
          </a:p>
        </p:txBody>
      </p:sp>
    </p:spTree>
    <p:extLst>
      <p:ext uri="{BB962C8B-B14F-4D97-AF65-F5344CB8AC3E}">
        <p14:creationId xmlns:p14="http://schemas.microsoft.com/office/powerpoint/2010/main" val="427993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41FE6-9C2A-A540-F4C3-B843197CDD6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F03050C-55B9-E41D-095D-E2179C2A97C0}"/>
              </a:ext>
            </a:extLst>
          </p:cNvPr>
          <p:cNvSpPr txBox="1">
            <a:spLocks/>
          </p:cNvSpPr>
          <p:nvPr/>
        </p:nvSpPr>
        <p:spPr>
          <a:xfrm>
            <a:off x="1121415" y="605062"/>
            <a:ext cx="7430945"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6.</a:t>
            </a:r>
            <a:r>
              <a:rPr lang="en-US" sz="1800" dirty="0">
                <a:solidFill>
                  <a:schemeClr val="tx1"/>
                </a:solidFill>
                <a:latin typeface="+mj-lt"/>
              </a:rPr>
              <a:t> Who are the top 10 directors with the highest number of shows directed?</a:t>
            </a:r>
          </a:p>
          <a:p>
            <a:r>
              <a:rPr lang="en-US" sz="1800" dirty="0">
                <a:solidFill>
                  <a:schemeClr val="tx1"/>
                </a:solidFill>
              </a:rPr>
              <a:t>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08B8E3D6-65A6-73CD-46C2-202A1B781700}"/>
              </a:ext>
            </a:extLst>
          </p:cNvPr>
          <p:cNvSpPr txBox="1"/>
          <p:nvPr/>
        </p:nvSpPr>
        <p:spPr>
          <a:xfrm>
            <a:off x="1030146" y="5612612"/>
            <a:ext cx="7430945" cy="1077218"/>
          </a:xfrm>
          <a:prstGeom prst="rect">
            <a:avLst/>
          </a:prstGeom>
          <a:noFill/>
        </p:spPr>
        <p:txBody>
          <a:bodyPr wrap="square">
            <a:spAutoFit/>
          </a:bodyPr>
          <a:lstStyle/>
          <a:p>
            <a:r>
              <a:rPr lang="en-US" sz="1600" b="1" dirty="0" err="1"/>
              <a:t>Inference:</a:t>
            </a:r>
            <a:r>
              <a:rPr lang="en-US" sz="1600" dirty="0" err="1"/>
              <a:t>The</a:t>
            </a:r>
            <a:r>
              <a:rPr lang="en-US" sz="1600" dirty="0"/>
              <a:t> stacked column chart shows that director Mark Knight leads with 113 films directed, while director Brian Volk-Weiss has directed the fewest, with only 6 films.</a:t>
            </a:r>
          </a:p>
          <a:p>
            <a:endParaRPr lang="en-IN" sz="1600" dirty="0"/>
          </a:p>
        </p:txBody>
      </p:sp>
      <p:pic>
        <p:nvPicPr>
          <p:cNvPr id="3" name="Picture 2">
            <a:extLst>
              <a:ext uri="{FF2B5EF4-FFF2-40B4-BE49-F238E27FC236}">
                <a16:creationId xmlns:a16="http://schemas.microsoft.com/office/drawing/2014/main" id="{CF415779-34AD-0C68-2A5B-C94F126C03EA}"/>
              </a:ext>
            </a:extLst>
          </p:cNvPr>
          <p:cNvPicPr>
            <a:picLocks noChangeAspect="1"/>
          </p:cNvPicPr>
          <p:nvPr/>
        </p:nvPicPr>
        <p:blipFill>
          <a:blip r:embed="rId2"/>
          <a:stretch>
            <a:fillRect/>
          </a:stretch>
        </p:blipFill>
        <p:spPr>
          <a:xfrm>
            <a:off x="1121415" y="1400579"/>
            <a:ext cx="4391618" cy="4005921"/>
          </a:xfrm>
          <a:prstGeom prst="rect">
            <a:avLst/>
          </a:prstGeom>
        </p:spPr>
      </p:pic>
      <p:sp>
        <p:nvSpPr>
          <p:cNvPr id="2" name="TextBox 1"/>
          <p:cNvSpPr txBox="1"/>
          <p:nvPr/>
        </p:nvSpPr>
        <p:spPr>
          <a:xfrm>
            <a:off x="5859262" y="1402672"/>
            <a:ext cx="2379216" cy="3970318"/>
          </a:xfrm>
          <a:prstGeom prst="rect">
            <a:avLst/>
          </a:prstGeom>
          <a:noFill/>
        </p:spPr>
        <p:txBody>
          <a:bodyPr wrap="square" rtlCol="0">
            <a:spAutoFit/>
          </a:bodyPr>
          <a:lstStyle/>
          <a:p>
            <a:r>
              <a:rPr lang="en-US" sz="1600" b="1" dirty="0"/>
              <a:t>DAX QUERY</a:t>
            </a:r>
            <a:r>
              <a:rPr lang="en-US" sz="1600" b="1" dirty="0" smtClean="0"/>
              <a:t>: </a:t>
            </a:r>
            <a:r>
              <a:rPr lang="en-US" dirty="0" smtClean="0"/>
              <a:t>Top_10_Directors </a:t>
            </a:r>
            <a:r>
              <a:rPr lang="en-US" dirty="0"/>
              <a:t>= </a:t>
            </a:r>
          </a:p>
          <a:p>
            <a:r>
              <a:rPr lang="en-US" dirty="0"/>
              <a:t>TOPN(</a:t>
            </a:r>
          </a:p>
          <a:p>
            <a:r>
              <a:rPr lang="en-US" dirty="0"/>
              <a:t>    10,</a:t>
            </a:r>
          </a:p>
          <a:p>
            <a:r>
              <a:rPr lang="en-US" dirty="0"/>
              <a:t>    SUMMARIZE(</a:t>
            </a:r>
          </a:p>
          <a:p>
            <a:r>
              <a:rPr lang="en-US" dirty="0"/>
              <a:t>        '</a:t>
            </a:r>
            <a:r>
              <a:rPr lang="en-US" dirty="0" err="1"/>
              <a:t>amazon_prime_titles</a:t>
            </a:r>
            <a:r>
              <a:rPr lang="en-US" dirty="0"/>
              <a:t>',</a:t>
            </a:r>
          </a:p>
          <a:p>
            <a:r>
              <a:rPr lang="en-US" dirty="0"/>
              <a:t>        '</a:t>
            </a:r>
            <a:r>
              <a:rPr lang="en-US" dirty="0" err="1"/>
              <a:t>amazon_prime_titles</a:t>
            </a:r>
            <a:r>
              <a:rPr lang="en-US" dirty="0"/>
              <a:t>'[director],</a:t>
            </a:r>
          </a:p>
          <a:p>
            <a:r>
              <a:rPr lang="en-US" dirty="0"/>
              <a:t>        "Number of Shows", COUNT('</a:t>
            </a:r>
            <a:r>
              <a:rPr lang="en-US" dirty="0" err="1"/>
              <a:t>amazon_prime_titles</a:t>
            </a:r>
            <a:r>
              <a:rPr lang="en-US" dirty="0"/>
              <a:t>'[</a:t>
            </a:r>
            <a:r>
              <a:rPr lang="en-US" dirty="0" err="1"/>
              <a:t>show_id</a:t>
            </a:r>
            <a:r>
              <a:rPr lang="en-US" dirty="0"/>
              <a:t>])</a:t>
            </a:r>
          </a:p>
          <a:p>
            <a:r>
              <a:rPr lang="en-US" dirty="0"/>
              <a:t>    ),</a:t>
            </a:r>
          </a:p>
          <a:p>
            <a:r>
              <a:rPr lang="en-US" dirty="0"/>
              <a:t>    [Number of Shows],</a:t>
            </a:r>
          </a:p>
          <a:p>
            <a:r>
              <a:rPr lang="en-US" dirty="0"/>
              <a:t>    DESC</a:t>
            </a:r>
          </a:p>
          <a:p>
            <a:r>
              <a:rPr lang="en-US" dirty="0"/>
              <a:t>)</a:t>
            </a:r>
          </a:p>
          <a:p>
            <a:endParaRPr lang="en-US" dirty="0" smtClean="0"/>
          </a:p>
          <a:p>
            <a:endParaRPr lang="en-IN" dirty="0"/>
          </a:p>
        </p:txBody>
      </p:sp>
    </p:spTree>
    <p:extLst>
      <p:ext uri="{BB962C8B-B14F-4D97-AF65-F5344CB8AC3E}">
        <p14:creationId xmlns:p14="http://schemas.microsoft.com/office/powerpoint/2010/main" val="141619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358E0-B075-EE0A-317E-B4EB2874413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1F84570-080C-EDDA-046E-E05AD6D495B7}"/>
              </a:ext>
            </a:extLst>
          </p:cNvPr>
          <p:cNvSpPr txBox="1">
            <a:spLocks/>
          </p:cNvSpPr>
          <p:nvPr/>
        </p:nvSpPr>
        <p:spPr>
          <a:xfrm>
            <a:off x="1030147"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7. </a:t>
            </a:r>
            <a:r>
              <a:rPr lang="en-US" sz="1800" dirty="0">
                <a:solidFill>
                  <a:schemeClr val="tx1"/>
                </a:solidFill>
                <a:latin typeface="+mj-lt"/>
              </a:rPr>
              <a:t>Analyze and Visualize the movie titles and their durations.</a:t>
            </a: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B1A8F76F-10E2-D917-EACE-41606D2C3FDB}"/>
              </a:ext>
            </a:extLst>
          </p:cNvPr>
          <p:cNvSpPr txBox="1"/>
          <p:nvPr/>
        </p:nvSpPr>
        <p:spPr>
          <a:xfrm>
            <a:off x="1030147" y="5681438"/>
            <a:ext cx="7430945" cy="892552"/>
          </a:xfrm>
          <a:prstGeom prst="rect">
            <a:avLst/>
          </a:prstGeom>
          <a:noFill/>
        </p:spPr>
        <p:txBody>
          <a:bodyPr wrap="square">
            <a:spAutoFit/>
          </a:bodyPr>
          <a:lstStyle/>
          <a:p>
            <a:r>
              <a:rPr lang="en-US" sz="1600" b="1" dirty="0"/>
              <a:t>Inference:</a:t>
            </a:r>
            <a:r>
              <a:rPr lang="en-US" sz="2000" dirty="0"/>
              <a:t> </a:t>
            </a:r>
            <a:r>
              <a:rPr lang="en-US" sz="1600" dirty="0"/>
              <a:t>The stacked column chart shows movies released on Amazon along with the duration of each. The movie titled </a:t>
            </a:r>
            <a:r>
              <a:rPr lang="en-US" sz="1600" i="1" dirty="0"/>
              <a:t>Himalayan Singing Bowls</a:t>
            </a:r>
            <a:r>
              <a:rPr lang="en-US" sz="1600" dirty="0"/>
              <a:t> has the longest duration, totaling 550 minutes.</a:t>
            </a:r>
            <a:endParaRPr lang="en-IN" sz="1600" dirty="0"/>
          </a:p>
        </p:txBody>
      </p:sp>
      <p:pic>
        <p:nvPicPr>
          <p:cNvPr id="3" name="Picture 2">
            <a:extLst>
              <a:ext uri="{FF2B5EF4-FFF2-40B4-BE49-F238E27FC236}">
                <a16:creationId xmlns:a16="http://schemas.microsoft.com/office/drawing/2014/main" id="{2166ABA6-2C3D-9C99-1043-8ADF0FDE708C}"/>
              </a:ext>
            </a:extLst>
          </p:cNvPr>
          <p:cNvPicPr>
            <a:picLocks noChangeAspect="1"/>
          </p:cNvPicPr>
          <p:nvPr/>
        </p:nvPicPr>
        <p:blipFill>
          <a:blip r:embed="rId2"/>
          <a:stretch>
            <a:fillRect/>
          </a:stretch>
        </p:blipFill>
        <p:spPr>
          <a:xfrm>
            <a:off x="1030147" y="1532294"/>
            <a:ext cx="4693457" cy="3767675"/>
          </a:xfrm>
          <a:prstGeom prst="rect">
            <a:avLst/>
          </a:prstGeom>
        </p:spPr>
      </p:pic>
      <p:sp>
        <p:nvSpPr>
          <p:cNvPr id="2" name="TextBox 1"/>
          <p:cNvSpPr txBox="1"/>
          <p:nvPr/>
        </p:nvSpPr>
        <p:spPr>
          <a:xfrm>
            <a:off x="6054571" y="1532294"/>
            <a:ext cx="2618912" cy="2062103"/>
          </a:xfrm>
          <a:prstGeom prst="rect">
            <a:avLst/>
          </a:prstGeom>
          <a:noFill/>
        </p:spPr>
        <p:txBody>
          <a:bodyPr wrap="square" rtlCol="0">
            <a:spAutoFit/>
          </a:bodyPr>
          <a:lstStyle/>
          <a:p>
            <a:r>
              <a:rPr lang="en-US" sz="1600" b="1" dirty="0" smtClean="0"/>
              <a:t>DAX QUERY:</a:t>
            </a:r>
          </a:p>
          <a:p>
            <a:r>
              <a:rPr lang="en-US" dirty="0" err="1"/>
              <a:t>Movies_With_Duration</a:t>
            </a:r>
            <a:r>
              <a:rPr lang="en-US" dirty="0"/>
              <a:t> = </a:t>
            </a:r>
          </a:p>
          <a:p>
            <a:r>
              <a:rPr lang="en-US" dirty="0"/>
              <a:t>FILTER(</a:t>
            </a:r>
          </a:p>
          <a:p>
            <a:r>
              <a:rPr lang="en-US" dirty="0"/>
              <a:t>    '</a:t>
            </a:r>
            <a:r>
              <a:rPr lang="en-US" dirty="0" err="1"/>
              <a:t>amazon_prime_titles</a:t>
            </a:r>
            <a:r>
              <a:rPr lang="en-US" dirty="0"/>
              <a:t>',</a:t>
            </a:r>
          </a:p>
          <a:p>
            <a:r>
              <a:rPr lang="en-US" dirty="0"/>
              <a:t>    '</a:t>
            </a:r>
            <a:r>
              <a:rPr lang="en-US" dirty="0" err="1"/>
              <a:t>amazon_prime_titles</a:t>
            </a:r>
            <a:r>
              <a:rPr lang="en-US" dirty="0"/>
              <a:t>'[type] = "Movie"</a:t>
            </a:r>
          </a:p>
          <a:p>
            <a:r>
              <a:rPr lang="en-US" dirty="0"/>
              <a:t>)</a:t>
            </a:r>
          </a:p>
          <a:p>
            <a:endParaRPr lang="en-US" dirty="0" smtClean="0"/>
          </a:p>
          <a:p>
            <a:endParaRPr lang="en-IN" dirty="0"/>
          </a:p>
        </p:txBody>
      </p:sp>
    </p:spTree>
    <p:extLst>
      <p:ext uri="{BB962C8B-B14F-4D97-AF65-F5344CB8AC3E}">
        <p14:creationId xmlns:p14="http://schemas.microsoft.com/office/powerpoint/2010/main" val="3306835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03656-9D9A-398A-0AEB-4EBC7EE6173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9ED8554-1D7B-C08E-611B-DB3E165B9908}"/>
              </a:ext>
            </a:extLst>
          </p:cNvPr>
          <p:cNvSpPr txBox="1">
            <a:spLocks/>
          </p:cNvSpPr>
          <p:nvPr/>
        </p:nvSpPr>
        <p:spPr>
          <a:xfrm>
            <a:off x="914400"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   8. </a:t>
            </a:r>
            <a:r>
              <a:rPr lang="en-US" sz="1800" dirty="0">
                <a:solidFill>
                  <a:schemeClr val="tx1"/>
                </a:solidFill>
                <a:latin typeface="+mj-lt"/>
              </a:rPr>
              <a:t>Visualize the count of movies based on genres </a:t>
            </a: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CDCA44F3-BAE7-C510-D4BB-ADCAA66B0EC6}"/>
              </a:ext>
            </a:extLst>
          </p:cNvPr>
          <p:cNvSpPr txBox="1"/>
          <p:nvPr/>
        </p:nvSpPr>
        <p:spPr>
          <a:xfrm>
            <a:off x="1030147" y="5681438"/>
            <a:ext cx="7430945" cy="646331"/>
          </a:xfrm>
          <a:prstGeom prst="rect">
            <a:avLst/>
          </a:prstGeom>
          <a:noFill/>
        </p:spPr>
        <p:txBody>
          <a:bodyPr wrap="square">
            <a:spAutoFit/>
          </a:bodyPr>
          <a:lstStyle/>
          <a:p>
            <a:r>
              <a:rPr lang="en-US" sz="1600" b="1" dirty="0"/>
              <a:t>Inference:</a:t>
            </a:r>
            <a:r>
              <a:rPr lang="en-US" sz="2000" dirty="0"/>
              <a:t> </a:t>
            </a:r>
            <a:r>
              <a:rPr lang="en-US" sz="1600" dirty="0"/>
              <a:t>The stacked bar chart shows the number of movies released in each genre, with the drama genre leading at 870 movies</a:t>
            </a:r>
            <a:endParaRPr lang="en-IN" sz="1600" dirty="0"/>
          </a:p>
        </p:txBody>
      </p:sp>
      <p:pic>
        <p:nvPicPr>
          <p:cNvPr id="3" name="Picture 2">
            <a:extLst>
              <a:ext uri="{FF2B5EF4-FFF2-40B4-BE49-F238E27FC236}">
                <a16:creationId xmlns:a16="http://schemas.microsoft.com/office/drawing/2014/main" id="{5981D45C-0409-D47A-864A-39D3B2C23982}"/>
              </a:ext>
            </a:extLst>
          </p:cNvPr>
          <p:cNvPicPr>
            <a:picLocks noChangeAspect="1"/>
          </p:cNvPicPr>
          <p:nvPr/>
        </p:nvPicPr>
        <p:blipFill>
          <a:blip r:embed="rId2"/>
          <a:stretch>
            <a:fillRect/>
          </a:stretch>
        </p:blipFill>
        <p:spPr>
          <a:xfrm>
            <a:off x="1121416" y="1363618"/>
            <a:ext cx="4400495" cy="4056840"/>
          </a:xfrm>
          <a:prstGeom prst="rect">
            <a:avLst/>
          </a:prstGeom>
        </p:spPr>
      </p:pic>
      <p:sp>
        <p:nvSpPr>
          <p:cNvPr id="2" name="TextBox 1"/>
          <p:cNvSpPr txBox="1"/>
          <p:nvPr/>
        </p:nvSpPr>
        <p:spPr>
          <a:xfrm>
            <a:off x="5699464" y="1363618"/>
            <a:ext cx="3258105" cy="3139321"/>
          </a:xfrm>
          <a:prstGeom prst="rect">
            <a:avLst/>
          </a:prstGeom>
          <a:noFill/>
        </p:spPr>
        <p:txBody>
          <a:bodyPr wrap="square" rtlCol="0">
            <a:spAutoFit/>
          </a:bodyPr>
          <a:lstStyle/>
          <a:p>
            <a:r>
              <a:rPr lang="en-US" sz="1600" b="1" dirty="0" smtClean="0"/>
              <a:t>DAX Query</a:t>
            </a:r>
            <a:r>
              <a:rPr lang="en-US" dirty="0" smtClean="0"/>
              <a:t>:</a:t>
            </a:r>
          </a:p>
          <a:p>
            <a:r>
              <a:rPr lang="en-US" dirty="0" err="1"/>
              <a:t>Movies_By_Genre</a:t>
            </a:r>
            <a:r>
              <a:rPr lang="en-US" dirty="0"/>
              <a:t> = </a:t>
            </a:r>
          </a:p>
          <a:p>
            <a:r>
              <a:rPr lang="en-US" dirty="0"/>
              <a:t>SUMMARIZE(</a:t>
            </a:r>
          </a:p>
          <a:p>
            <a:r>
              <a:rPr lang="en-US" dirty="0"/>
              <a:t>    FILTER(</a:t>
            </a:r>
          </a:p>
          <a:p>
            <a:r>
              <a:rPr lang="en-US" dirty="0"/>
              <a:t>        '</a:t>
            </a:r>
            <a:r>
              <a:rPr lang="en-US" dirty="0" err="1"/>
              <a:t>amazon_prime_titles</a:t>
            </a:r>
            <a:r>
              <a:rPr lang="en-US" dirty="0"/>
              <a:t>',</a:t>
            </a:r>
          </a:p>
          <a:p>
            <a:r>
              <a:rPr lang="en-US" dirty="0"/>
              <a:t>        '</a:t>
            </a:r>
            <a:r>
              <a:rPr lang="en-US" dirty="0" err="1"/>
              <a:t>amazon_prime_titles</a:t>
            </a:r>
            <a:r>
              <a:rPr lang="en-US" dirty="0"/>
              <a:t>'[type] = "Movie"</a:t>
            </a:r>
          </a:p>
          <a:p>
            <a:r>
              <a:rPr lang="en-US" dirty="0"/>
              <a:t>    ),</a:t>
            </a:r>
          </a:p>
          <a:p>
            <a:r>
              <a:rPr lang="en-US" dirty="0"/>
              <a:t>    '</a:t>
            </a:r>
            <a:r>
              <a:rPr lang="en-US" dirty="0" err="1"/>
              <a:t>amazon_prime_titles</a:t>
            </a:r>
            <a:r>
              <a:rPr lang="en-US" dirty="0"/>
              <a:t>'[</a:t>
            </a:r>
            <a:r>
              <a:rPr lang="en-US" dirty="0" err="1"/>
              <a:t>listed_in</a:t>
            </a:r>
            <a:r>
              <a:rPr lang="en-US" dirty="0"/>
              <a:t>],</a:t>
            </a:r>
          </a:p>
          <a:p>
            <a:r>
              <a:rPr lang="en-US" dirty="0"/>
              <a:t>    "Number of Movies", COUNT('</a:t>
            </a:r>
            <a:r>
              <a:rPr lang="en-US" dirty="0" err="1"/>
              <a:t>amazon_prime_titles</a:t>
            </a:r>
            <a:r>
              <a:rPr lang="en-US" dirty="0"/>
              <a:t>'[</a:t>
            </a:r>
            <a:r>
              <a:rPr lang="en-US" dirty="0" err="1"/>
              <a:t>show_id</a:t>
            </a:r>
            <a:r>
              <a:rPr lang="en-US" dirty="0"/>
              <a:t>])</a:t>
            </a:r>
          </a:p>
          <a:p>
            <a:r>
              <a:rPr lang="en-US" dirty="0"/>
              <a:t>)</a:t>
            </a:r>
          </a:p>
          <a:p>
            <a:endParaRPr lang="en-IN" dirty="0"/>
          </a:p>
        </p:txBody>
      </p:sp>
    </p:spTree>
    <p:extLst>
      <p:ext uri="{BB962C8B-B14F-4D97-AF65-F5344CB8AC3E}">
        <p14:creationId xmlns:p14="http://schemas.microsoft.com/office/powerpoint/2010/main" val="426214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B74EB-3643-6289-1B39-C922B857A5C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0E5A456-C9D9-58D0-08F9-7A478CE195BC}"/>
              </a:ext>
            </a:extLst>
          </p:cNvPr>
          <p:cNvSpPr txBox="1">
            <a:spLocks/>
          </p:cNvSpPr>
          <p:nvPr/>
        </p:nvSpPr>
        <p:spPr>
          <a:xfrm>
            <a:off x="1030147" y="528394"/>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9. </a:t>
            </a:r>
            <a:r>
              <a:rPr lang="en-US" sz="1800" dirty="0" smtClean="0">
                <a:solidFill>
                  <a:schemeClr val="tx1"/>
                </a:solidFill>
                <a:latin typeface="+mj-lt"/>
              </a:rPr>
              <a:t>Visualize the count of genres on movies and TV shows</a:t>
            </a:r>
            <a:endParaRPr lang="en-US" sz="1800" dirty="0">
              <a:solidFill>
                <a:schemeClr val="tx1"/>
              </a:solidFill>
              <a:latin typeface="+mj-lt"/>
            </a:endParaRP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561CD237-9530-6B03-2F79-BF7633B941EE}"/>
              </a:ext>
            </a:extLst>
          </p:cNvPr>
          <p:cNvSpPr txBox="1"/>
          <p:nvPr/>
        </p:nvSpPr>
        <p:spPr>
          <a:xfrm>
            <a:off x="1030147" y="5681438"/>
            <a:ext cx="7430945" cy="830997"/>
          </a:xfrm>
          <a:prstGeom prst="rect">
            <a:avLst/>
          </a:prstGeom>
          <a:noFill/>
        </p:spPr>
        <p:txBody>
          <a:bodyPr wrap="square">
            <a:spAutoFit/>
          </a:bodyPr>
          <a:lstStyle/>
          <a:p>
            <a:r>
              <a:rPr lang="en-US" sz="1600" b="1" dirty="0"/>
              <a:t>Inference:</a:t>
            </a:r>
            <a:r>
              <a:rPr lang="en-US" sz="1600" dirty="0"/>
              <a:t>The pie chart indicates that Amazon primarily offers Movies, with a significant majority (63.89%) based on count of genre. TV shows constitute a smaller portion (36.11%).</a:t>
            </a:r>
            <a:endParaRPr lang="en-IN" sz="1600" dirty="0"/>
          </a:p>
        </p:txBody>
      </p:sp>
      <p:pic>
        <p:nvPicPr>
          <p:cNvPr id="3" name="Picture 2">
            <a:extLst>
              <a:ext uri="{FF2B5EF4-FFF2-40B4-BE49-F238E27FC236}">
                <a16:creationId xmlns:a16="http://schemas.microsoft.com/office/drawing/2014/main" id="{1AAAEC42-C597-BCA4-48A7-F2EF8EB22E34}"/>
              </a:ext>
            </a:extLst>
          </p:cNvPr>
          <p:cNvPicPr>
            <a:picLocks noChangeAspect="1"/>
          </p:cNvPicPr>
          <p:nvPr/>
        </p:nvPicPr>
        <p:blipFill>
          <a:blip r:embed="rId2"/>
          <a:stretch>
            <a:fillRect/>
          </a:stretch>
        </p:blipFill>
        <p:spPr>
          <a:xfrm>
            <a:off x="1121416" y="1363617"/>
            <a:ext cx="4191557" cy="3998495"/>
          </a:xfrm>
          <a:prstGeom prst="rect">
            <a:avLst/>
          </a:prstGeom>
        </p:spPr>
      </p:pic>
      <p:sp>
        <p:nvSpPr>
          <p:cNvPr id="2" name="TextBox 1"/>
          <p:cNvSpPr txBox="1"/>
          <p:nvPr/>
        </p:nvSpPr>
        <p:spPr>
          <a:xfrm>
            <a:off x="5557421" y="1363617"/>
            <a:ext cx="3284738" cy="3170099"/>
          </a:xfrm>
          <a:prstGeom prst="rect">
            <a:avLst/>
          </a:prstGeom>
          <a:noFill/>
        </p:spPr>
        <p:txBody>
          <a:bodyPr wrap="square" rtlCol="0">
            <a:spAutoFit/>
          </a:bodyPr>
          <a:lstStyle/>
          <a:p>
            <a:r>
              <a:rPr lang="en-US" sz="1800" b="1" dirty="0" smtClean="0"/>
              <a:t>DAX Query:</a:t>
            </a:r>
          </a:p>
          <a:p>
            <a:r>
              <a:rPr lang="en-US" dirty="0" err="1"/>
              <a:t>Movies_By_Genre</a:t>
            </a:r>
            <a:r>
              <a:rPr lang="en-US" dirty="0"/>
              <a:t> = </a:t>
            </a:r>
          </a:p>
          <a:p>
            <a:r>
              <a:rPr lang="en-US" dirty="0"/>
              <a:t>SUMMARIZE(</a:t>
            </a:r>
          </a:p>
          <a:p>
            <a:r>
              <a:rPr lang="en-US" dirty="0"/>
              <a:t>    FILTER(</a:t>
            </a:r>
          </a:p>
          <a:p>
            <a:r>
              <a:rPr lang="en-US" dirty="0"/>
              <a:t>        '</a:t>
            </a:r>
            <a:r>
              <a:rPr lang="en-US" dirty="0" err="1"/>
              <a:t>amazon_prime_titles</a:t>
            </a:r>
            <a:r>
              <a:rPr lang="en-US" dirty="0"/>
              <a:t>',</a:t>
            </a:r>
          </a:p>
          <a:p>
            <a:r>
              <a:rPr lang="en-US" dirty="0"/>
              <a:t>        '</a:t>
            </a:r>
            <a:r>
              <a:rPr lang="en-US" dirty="0" err="1"/>
              <a:t>amazon_prime_titles</a:t>
            </a:r>
            <a:r>
              <a:rPr lang="en-US" dirty="0"/>
              <a:t>'[type] = "Movie"</a:t>
            </a:r>
          </a:p>
          <a:p>
            <a:r>
              <a:rPr lang="en-US" dirty="0"/>
              <a:t>    ),</a:t>
            </a:r>
          </a:p>
          <a:p>
            <a:r>
              <a:rPr lang="en-US" dirty="0"/>
              <a:t>    '</a:t>
            </a:r>
            <a:r>
              <a:rPr lang="en-US" dirty="0" err="1"/>
              <a:t>amazon_prime_titles</a:t>
            </a:r>
            <a:r>
              <a:rPr lang="en-US" dirty="0"/>
              <a:t>'[</a:t>
            </a:r>
            <a:r>
              <a:rPr lang="en-US" dirty="0" err="1"/>
              <a:t>listed_in</a:t>
            </a:r>
            <a:r>
              <a:rPr lang="en-US" dirty="0"/>
              <a:t>], </a:t>
            </a:r>
          </a:p>
          <a:p>
            <a:r>
              <a:rPr lang="en-US" dirty="0"/>
              <a:t>    "Number of Movies", COUNT('</a:t>
            </a:r>
            <a:r>
              <a:rPr lang="en-US" dirty="0" err="1"/>
              <a:t>amazon_prime_titles</a:t>
            </a:r>
            <a:r>
              <a:rPr lang="en-US" dirty="0"/>
              <a:t>'[</a:t>
            </a:r>
            <a:r>
              <a:rPr lang="en-US" dirty="0" err="1"/>
              <a:t>show_id</a:t>
            </a:r>
            <a:r>
              <a:rPr lang="en-US" dirty="0"/>
              <a:t>])</a:t>
            </a:r>
          </a:p>
          <a:p>
            <a:r>
              <a:rPr lang="en-US" dirty="0"/>
              <a:t>)</a:t>
            </a:r>
          </a:p>
          <a:p>
            <a:endParaRPr lang="en-IN" dirty="0"/>
          </a:p>
        </p:txBody>
      </p:sp>
    </p:spTree>
    <p:extLst>
      <p:ext uri="{BB962C8B-B14F-4D97-AF65-F5344CB8AC3E}">
        <p14:creationId xmlns:p14="http://schemas.microsoft.com/office/powerpoint/2010/main" val="278509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D10C6-EC89-44BC-E9DF-EDF98C0F1A7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888E3AE-C808-A8C4-8280-C286FA47A344}"/>
              </a:ext>
            </a:extLst>
          </p:cNvPr>
          <p:cNvSpPr txBox="1">
            <a:spLocks/>
          </p:cNvSpPr>
          <p:nvPr/>
        </p:nvSpPr>
        <p:spPr>
          <a:xfrm>
            <a:off x="1121416"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10.</a:t>
            </a:r>
            <a:r>
              <a:rPr lang="en-US" sz="1800" dirty="0">
                <a:solidFill>
                  <a:schemeClr val="tx1"/>
                </a:solidFill>
                <a:latin typeface="+mj-lt"/>
              </a:rPr>
              <a:t> Visualize the type of shows across each countries.</a:t>
            </a: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EE4A40FB-C466-185D-645D-8646DD62BD47}"/>
              </a:ext>
            </a:extLst>
          </p:cNvPr>
          <p:cNvSpPr txBox="1"/>
          <p:nvPr/>
        </p:nvSpPr>
        <p:spPr>
          <a:xfrm>
            <a:off x="1121415" y="5548168"/>
            <a:ext cx="7430945" cy="1169551"/>
          </a:xfrm>
          <a:prstGeom prst="rect">
            <a:avLst/>
          </a:prstGeom>
          <a:noFill/>
        </p:spPr>
        <p:txBody>
          <a:bodyPr wrap="square">
            <a:spAutoFit/>
          </a:bodyPr>
          <a:lstStyle/>
          <a:p>
            <a:r>
              <a:rPr lang="en-US" b="1" dirty="0"/>
              <a:t>Inference : </a:t>
            </a:r>
            <a:r>
              <a:rPr lang="en-US" dirty="0"/>
              <a:t>This map shows the distribution of movies and TV shows across different countries, with Europe having the highest concentration of shows, particularly in Western Europe. North America, Australia, and scattered regions in Africa and Asia-Pacific have fewer shows represented. The data visualizes where content is geographically focused in the entertainment industry.</a:t>
            </a:r>
            <a:endParaRPr lang="en-IN" dirty="0"/>
          </a:p>
        </p:txBody>
      </p:sp>
      <p:pic>
        <p:nvPicPr>
          <p:cNvPr id="5" name="Picture 4">
            <a:extLst>
              <a:ext uri="{FF2B5EF4-FFF2-40B4-BE49-F238E27FC236}">
                <a16:creationId xmlns:a16="http://schemas.microsoft.com/office/drawing/2014/main" id="{F5E2DED5-F51B-90F4-638B-C15B5F128E50}"/>
              </a:ext>
            </a:extLst>
          </p:cNvPr>
          <p:cNvPicPr>
            <a:picLocks noChangeAspect="1"/>
          </p:cNvPicPr>
          <p:nvPr/>
        </p:nvPicPr>
        <p:blipFill>
          <a:blip r:embed="rId2"/>
          <a:stretch>
            <a:fillRect/>
          </a:stretch>
        </p:blipFill>
        <p:spPr>
          <a:xfrm>
            <a:off x="1056443" y="1408006"/>
            <a:ext cx="4474345" cy="3891963"/>
          </a:xfrm>
          <a:prstGeom prst="rect">
            <a:avLst/>
          </a:prstGeom>
        </p:spPr>
      </p:pic>
      <p:sp>
        <p:nvSpPr>
          <p:cNvPr id="2" name="TextBox 1"/>
          <p:cNvSpPr txBox="1"/>
          <p:nvPr/>
        </p:nvSpPr>
        <p:spPr>
          <a:xfrm>
            <a:off x="5779363" y="1509204"/>
            <a:ext cx="2911876" cy="2739211"/>
          </a:xfrm>
          <a:prstGeom prst="rect">
            <a:avLst/>
          </a:prstGeom>
          <a:noFill/>
        </p:spPr>
        <p:txBody>
          <a:bodyPr wrap="square" rtlCol="0">
            <a:spAutoFit/>
          </a:bodyPr>
          <a:lstStyle/>
          <a:p>
            <a:r>
              <a:rPr lang="en-US" sz="1800" b="1" dirty="0" smtClean="0"/>
              <a:t>DAX Query</a:t>
            </a:r>
            <a:r>
              <a:rPr lang="en-US" dirty="0" smtClean="0"/>
              <a:t>:</a:t>
            </a:r>
          </a:p>
          <a:p>
            <a:r>
              <a:rPr lang="en-US" dirty="0" err="1"/>
              <a:t>Shows_By_Country_And_Type</a:t>
            </a:r>
            <a:r>
              <a:rPr lang="en-US" dirty="0"/>
              <a:t> = </a:t>
            </a:r>
          </a:p>
          <a:p>
            <a:r>
              <a:rPr lang="en-US" dirty="0"/>
              <a:t>CALCULATE(</a:t>
            </a:r>
          </a:p>
          <a:p>
            <a:r>
              <a:rPr lang="en-US" dirty="0" smtClean="0"/>
              <a:t>COUNT</a:t>
            </a:r>
            <a:r>
              <a:rPr lang="en-US" dirty="0"/>
              <a:t>('</a:t>
            </a:r>
            <a:r>
              <a:rPr lang="en-US" dirty="0" err="1"/>
              <a:t>amazon_prime_titles</a:t>
            </a:r>
            <a:r>
              <a:rPr lang="en-US" dirty="0"/>
              <a:t>'[</a:t>
            </a:r>
            <a:r>
              <a:rPr lang="en-US" dirty="0" err="1"/>
              <a:t>show_id</a:t>
            </a:r>
            <a:r>
              <a:rPr lang="en-US" dirty="0"/>
              <a:t>]),</a:t>
            </a:r>
          </a:p>
          <a:p>
            <a:r>
              <a:rPr lang="en-US" dirty="0" smtClean="0"/>
              <a:t>VALUES</a:t>
            </a:r>
            <a:r>
              <a:rPr lang="en-US" dirty="0"/>
              <a:t>('</a:t>
            </a:r>
            <a:r>
              <a:rPr lang="en-US" dirty="0" err="1"/>
              <a:t>amazon_prime_titles</a:t>
            </a:r>
            <a:r>
              <a:rPr lang="en-US" dirty="0"/>
              <a:t>'[country</a:t>
            </a:r>
            <a:r>
              <a:rPr lang="en-US" dirty="0" smtClean="0"/>
              <a:t>]),</a:t>
            </a:r>
          </a:p>
          <a:p>
            <a:r>
              <a:rPr lang="en-US" dirty="0" smtClean="0"/>
              <a:t>VALUES</a:t>
            </a:r>
            <a:r>
              <a:rPr lang="en-US" dirty="0"/>
              <a:t>('</a:t>
            </a:r>
            <a:r>
              <a:rPr lang="en-US" dirty="0" err="1"/>
              <a:t>amazon_prime_titles</a:t>
            </a:r>
            <a:r>
              <a:rPr lang="en-US" dirty="0"/>
              <a:t>'[type])</a:t>
            </a:r>
          </a:p>
          <a:p>
            <a:r>
              <a:rPr lang="en-US" dirty="0"/>
              <a:t>)</a:t>
            </a:r>
          </a:p>
          <a:p>
            <a:endParaRPr lang="en-US" dirty="0" smtClean="0"/>
          </a:p>
          <a:p>
            <a:endParaRPr lang="en-IN" dirty="0"/>
          </a:p>
        </p:txBody>
      </p:sp>
    </p:spTree>
    <p:extLst>
      <p:ext uri="{BB962C8B-B14F-4D97-AF65-F5344CB8AC3E}">
        <p14:creationId xmlns:p14="http://schemas.microsoft.com/office/powerpoint/2010/main" val="168396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EFA6D-E226-FC89-85E5-2124416DAF2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65C8A47-5590-318C-08ED-5B8521796058}"/>
              </a:ext>
            </a:extLst>
          </p:cNvPr>
          <p:cNvSpPr txBox="1">
            <a:spLocks/>
          </p:cNvSpPr>
          <p:nvPr/>
        </p:nvSpPr>
        <p:spPr>
          <a:xfrm>
            <a:off x="1121415" y="79211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11. </a:t>
            </a:r>
            <a:r>
              <a:rPr lang="en-US" sz="1800" dirty="0">
                <a:solidFill>
                  <a:schemeClr val="tx1"/>
                </a:solidFill>
                <a:latin typeface="+mj-lt"/>
              </a:rPr>
              <a:t>Visualize the count of movies based on ratings</a:t>
            </a:r>
          </a:p>
          <a:p>
            <a:endParaRPr lang="en-US" sz="1800" dirty="0">
              <a:solidFill>
                <a:schemeClr val="tx1"/>
              </a:solidFill>
              <a:latin typeface="+mj-lt"/>
            </a:endParaRPr>
          </a:p>
          <a:p>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8" name="TextBox 7">
            <a:extLst>
              <a:ext uri="{FF2B5EF4-FFF2-40B4-BE49-F238E27FC236}">
                <a16:creationId xmlns:a16="http://schemas.microsoft.com/office/drawing/2014/main" id="{98D8868D-1169-E2D6-42D1-54270061672F}"/>
              </a:ext>
            </a:extLst>
          </p:cNvPr>
          <p:cNvSpPr txBox="1"/>
          <p:nvPr/>
        </p:nvSpPr>
        <p:spPr>
          <a:xfrm>
            <a:off x="1030146" y="5563208"/>
            <a:ext cx="7430945" cy="1169551"/>
          </a:xfrm>
          <a:prstGeom prst="rect">
            <a:avLst/>
          </a:prstGeom>
          <a:noFill/>
        </p:spPr>
        <p:txBody>
          <a:bodyPr wrap="square">
            <a:spAutoFit/>
          </a:bodyPr>
          <a:lstStyle/>
          <a:p>
            <a:r>
              <a:rPr lang="en-US" b="1" dirty="0"/>
              <a:t>Inference : </a:t>
            </a:r>
            <a:r>
              <a:rPr lang="en-US" dirty="0"/>
              <a:t>This pie chart visualizes the count of movies based on their ratings. The largest category is for movies rated 13+ (23.66%), followed by 16+ (16.28%) and 18+ (14.04%). Movies rated R (12.93%) and PG-13 (12.64%) also represent significant portions. The chart indicates that most movies are targeted at teens and adults, with smaller percentages for general audiences and other </a:t>
            </a:r>
            <a:r>
              <a:rPr lang="en-US" dirty="0" err="1" smtClean="0"/>
              <a:t>ratings.Total</a:t>
            </a:r>
            <a:r>
              <a:rPr lang="en-US" dirty="0" smtClean="0"/>
              <a:t> movie count by ratings </a:t>
            </a:r>
            <a:r>
              <a:rPr lang="en-US" b="1" dirty="0" smtClean="0"/>
              <a:t>7814</a:t>
            </a:r>
            <a:endParaRPr lang="en-IN" b="1" dirty="0"/>
          </a:p>
        </p:txBody>
      </p:sp>
      <p:pic>
        <p:nvPicPr>
          <p:cNvPr id="5" name="Picture 4">
            <a:extLst>
              <a:ext uri="{FF2B5EF4-FFF2-40B4-BE49-F238E27FC236}">
                <a16:creationId xmlns:a16="http://schemas.microsoft.com/office/drawing/2014/main" id="{888A5665-21A5-0C30-B507-1B9C7315029D}"/>
              </a:ext>
            </a:extLst>
          </p:cNvPr>
          <p:cNvPicPr>
            <a:picLocks noChangeAspect="1"/>
          </p:cNvPicPr>
          <p:nvPr/>
        </p:nvPicPr>
        <p:blipFill>
          <a:blip r:embed="rId3"/>
          <a:stretch>
            <a:fillRect/>
          </a:stretch>
        </p:blipFill>
        <p:spPr>
          <a:xfrm>
            <a:off x="1121415" y="2056078"/>
            <a:ext cx="2429653" cy="2239910"/>
          </a:xfrm>
          <a:prstGeom prst="rect">
            <a:avLst/>
          </a:prstGeom>
        </p:spPr>
      </p:pic>
      <p:sp>
        <p:nvSpPr>
          <p:cNvPr id="2" name="TextBox 1"/>
          <p:cNvSpPr txBox="1"/>
          <p:nvPr/>
        </p:nvSpPr>
        <p:spPr>
          <a:xfrm>
            <a:off x="5646198" y="1447060"/>
            <a:ext cx="2920753" cy="4278094"/>
          </a:xfrm>
          <a:prstGeom prst="rect">
            <a:avLst/>
          </a:prstGeom>
          <a:noFill/>
        </p:spPr>
        <p:txBody>
          <a:bodyPr wrap="square" rtlCol="0">
            <a:spAutoFit/>
          </a:bodyPr>
          <a:lstStyle/>
          <a:p>
            <a:r>
              <a:rPr lang="en-US" sz="1800" b="1" dirty="0" smtClean="0"/>
              <a:t>DAX QUERY:</a:t>
            </a:r>
          </a:p>
          <a:p>
            <a:r>
              <a:rPr lang="en-US" sz="1600" dirty="0" err="1"/>
              <a:t>Movies_By_Rating</a:t>
            </a:r>
            <a:r>
              <a:rPr lang="en-US" sz="1600" dirty="0"/>
              <a:t> = </a:t>
            </a:r>
          </a:p>
          <a:p>
            <a:r>
              <a:rPr lang="en-US" sz="1600" dirty="0"/>
              <a:t>SUMMARIZE(</a:t>
            </a:r>
          </a:p>
          <a:p>
            <a:r>
              <a:rPr lang="en-US" sz="1600" dirty="0"/>
              <a:t>    FILTER(</a:t>
            </a:r>
          </a:p>
          <a:p>
            <a:r>
              <a:rPr lang="en-US" sz="1600" dirty="0"/>
              <a:t>        '</a:t>
            </a:r>
            <a:r>
              <a:rPr lang="en-US" sz="1600" dirty="0" err="1"/>
              <a:t>amazon_prime_titles</a:t>
            </a:r>
            <a:r>
              <a:rPr lang="en-US" sz="1600" dirty="0"/>
              <a:t>',</a:t>
            </a:r>
          </a:p>
          <a:p>
            <a:r>
              <a:rPr lang="en-US" sz="1600" dirty="0"/>
              <a:t>        '</a:t>
            </a:r>
            <a:r>
              <a:rPr lang="en-US" sz="1600" dirty="0" err="1"/>
              <a:t>amazon_prime_titles</a:t>
            </a:r>
            <a:r>
              <a:rPr lang="en-US" sz="1600" dirty="0"/>
              <a:t>'[type] = "Movie"</a:t>
            </a:r>
          </a:p>
          <a:p>
            <a:r>
              <a:rPr lang="en-US" sz="1600" dirty="0"/>
              <a:t>    ),</a:t>
            </a:r>
          </a:p>
          <a:p>
            <a:r>
              <a:rPr lang="en-US" sz="1600" dirty="0"/>
              <a:t>    '</a:t>
            </a:r>
            <a:r>
              <a:rPr lang="en-US" sz="1600" dirty="0" err="1"/>
              <a:t>amazon_prime_titles</a:t>
            </a:r>
            <a:r>
              <a:rPr lang="en-US" sz="1600" dirty="0"/>
              <a:t>'[rating],</a:t>
            </a:r>
          </a:p>
          <a:p>
            <a:r>
              <a:rPr lang="en-US" sz="1600" dirty="0"/>
              <a:t>    "Number of Movies", COUNT('</a:t>
            </a:r>
            <a:r>
              <a:rPr lang="en-US" sz="1600" dirty="0" err="1"/>
              <a:t>amazon_prime_titles</a:t>
            </a:r>
            <a:r>
              <a:rPr lang="en-US" sz="1600" dirty="0"/>
              <a:t>'[</a:t>
            </a:r>
            <a:r>
              <a:rPr lang="en-US" sz="1600" dirty="0" err="1"/>
              <a:t>show_id</a:t>
            </a:r>
            <a:r>
              <a:rPr lang="en-US" sz="1600" dirty="0"/>
              <a:t>])</a:t>
            </a:r>
          </a:p>
          <a:p>
            <a:r>
              <a:rPr lang="en-US" sz="1600" dirty="0"/>
              <a:t>)</a:t>
            </a:r>
          </a:p>
          <a:p>
            <a:endParaRPr lang="en-US" sz="1800" dirty="0" smtClean="0"/>
          </a:p>
          <a:p>
            <a:endParaRPr lang="en-IN" dirty="0"/>
          </a:p>
        </p:txBody>
      </p:sp>
      <p:pic>
        <p:nvPicPr>
          <p:cNvPr id="3" name="Picture 2"/>
          <p:cNvPicPr>
            <a:picLocks noChangeAspect="1"/>
          </p:cNvPicPr>
          <p:nvPr/>
        </p:nvPicPr>
        <p:blipFill>
          <a:blip r:embed="rId4"/>
          <a:stretch>
            <a:fillRect/>
          </a:stretch>
        </p:blipFill>
        <p:spPr>
          <a:xfrm>
            <a:off x="3750108" y="3225215"/>
            <a:ext cx="1486107" cy="1047896"/>
          </a:xfrm>
          <a:prstGeom prst="rect">
            <a:avLst/>
          </a:prstGeom>
        </p:spPr>
      </p:pic>
    </p:spTree>
    <p:extLst>
      <p:ext uri="{BB962C8B-B14F-4D97-AF65-F5344CB8AC3E}">
        <p14:creationId xmlns:p14="http://schemas.microsoft.com/office/powerpoint/2010/main" val="300480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E4BB3-26E8-A09A-3FF5-9A265BB56F6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3A91E4-61D5-68BC-B3A7-1E52EA0EF23B}"/>
              </a:ext>
            </a:extLst>
          </p:cNvPr>
          <p:cNvSpPr txBox="1">
            <a:spLocks/>
          </p:cNvSpPr>
          <p:nvPr/>
        </p:nvSpPr>
        <p:spPr>
          <a:xfrm>
            <a:off x="1121416" y="294542"/>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12.</a:t>
            </a:r>
            <a:r>
              <a:rPr lang="en-US" sz="1800" dirty="0">
                <a:solidFill>
                  <a:schemeClr val="tx1"/>
                </a:solidFill>
                <a:latin typeface="+mj-lt"/>
              </a:rPr>
              <a:t> How many titles are available by type (Movies vs TV Shows)?</a:t>
            </a:r>
            <a:endParaRPr lang="en-US" sz="1800" dirty="0">
              <a:solidFill>
                <a:schemeClr val="tx1"/>
              </a:solidFill>
              <a:latin typeface="+mj-lt"/>
              <a:ea typeface="Noto Sans Symbols"/>
              <a:cs typeface="Noto Sans Symbols"/>
              <a:sym typeface="Noto Sans Symbols"/>
            </a:endParaRPr>
          </a:p>
          <a:p>
            <a:endParaRPr lang="en-IN" sz="1800" dirty="0">
              <a:solidFill>
                <a:schemeClr val="tx1"/>
              </a:solidFill>
            </a:endParaRPr>
          </a:p>
        </p:txBody>
      </p:sp>
      <p:sp>
        <p:nvSpPr>
          <p:cNvPr id="8" name="TextBox 7">
            <a:extLst>
              <a:ext uri="{FF2B5EF4-FFF2-40B4-BE49-F238E27FC236}">
                <a16:creationId xmlns:a16="http://schemas.microsoft.com/office/drawing/2014/main" id="{6E074D7D-F546-4AFF-8CDB-BA680D63C5BA}"/>
              </a:ext>
            </a:extLst>
          </p:cNvPr>
          <p:cNvSpPr txBox="1"/>
          <p:nvPr/>
        </p:nvSpPr>
        <p:spPr>
          <a:xfrm>
            <a:off x="1030147" y="5602779"/>
            <a:ext cx="7430945" cy="1077218"/>
          </a:xfrm>
          <a:prstGeom prst="rect">
            <a:avLst/>
          </a:prstGeom>
          <a:noFill/>
        </p:spPr>
        <p:txBody>
          <a:bodyPr wrap="square">
            <a:spAutoFit/>
          </a:bodyPr>
          <a:lstStyle/>
          <a:p>
            <a:r>
              <a:rPr lang="en-US" sz="1600" b="1" dirty="0" err="1"/>
              <a:t>Inference:</a:t>
            </a:r>
            <a:r>
              <a:rPr lang="en-US" sz="1600" dirty="0" err="1"/>
              <a:t>The</a:t>
            </a:r>
            <a:r>
              <a:rPr lang="en-US" sz="1600" dirty="0"/>
              <a:t> chart shows that each title has a count of "type" represented by a bar, mostly at the same height. This suggests that there are likely equal numbers or similar counts of each type (Movies and TV Shows), without a strong skew toward either category.</a:t>
            </a:r>
            <a:endParaRPr lang="en-IN" sz="1600" dirty="0"/>
          </a:p>
        </p:txBody>
      </p:sp>
      <p:pic>
        <p:nvPicPr>
          <p:cNvPr id="10" name="Picture 9">
            <a:extLst>
              <a:ext uri="{FF2B5EF4-FFF2-40B4-BE49-F238E27FC236}">
                <a16:creationId xmlns:a16="http://schemas.microsoft.com/office/drawing/2014/main" id="{C17344C8-22D2-24D0-D660-0E1E8A424C92}"/>
              </a:ext>
            </a:extLst>
          </p:cNvPr>
          <p:cNvPicPr>
            <a:picLocks noChangeAspect="1"/>
          </p:cNvPicPr>
          <p:nvPr/>
        </p:nvPicPr>
        <p:blipFill>
          <a:blip r:embed="rId2"/>
          <a:stretch>
            <a:fillRect/>
          </a:stretch>
        </p:blipFill>
        <p:spPr>
          <a:xfrm>
            <a:off x="1121416" y="1363618"/>
            <a:ext cx="4657947" cy="4060638"/>
          </a:xfrm>
          <a:prstGeom prst="rect">
            <a:avLst/>
          </a:prstGeom>
        </p:spPr>
      </p:pic>
      <p:sp>
        <p:nvSpPr>
          <p:cNvPr id="2" name="TextBox 1"/>
          <p:cNvSpPr txBox="1"/>
          <p:nvPr/>
        </p:nvSpPr>
        <p:spPr>
          <a:xfrm>
            <a:off x="5965794" y="1481930"/>
            <a:ext cx="2743200" cy="2523768"/>
          </a:xfrm>
          <a:prstGeom prst="rect">
            <a:avLst/>
          </a:prstGeom>
          <a:noFill/>
        </p:spPr>
        <p:txBody>
          <a:bodyPr wrap="square" rtlCol="0">
            <a:spAutoFit/>
          </a:bodyPr>
          <a:lstStyle/>
          <a:p>
            <a:r>
              <a:rPr lang="en-US" sz="1800" b="1" dirty="0" smtClean="0"/>
              <a:t>DAX QUERY:</a:t>
            </a:r>
          </a:p>
          <a:p>
            <a:r>
              <a:rPr lang="en-US" dirty="0" err="1"/>
              <a:t>Titles_By_Type</a:t>
            </a:r>
            <a:r>
              <a:rPr lang="en-US" dirty="0"/>
              <a:t> = </a:t>
            </a:r>
          </a:p>
          <a:p>
            <a:r>
              <a:rPr lang="en-US" dirty="0"/>
              <a:t>SUMMARIZE(</a:t>
            </a:r>
          </a:p>
          <a:p>
            <a:r>
              <a:rPr lang="en-US" dirty="0"/>
              <a:t>    '</a:t>
            </a:r>
            <a:r>
              <a:rPr lang="en-US" dirty="0" err="1"/>
              <a:t>amazon_prime_titles</a:t>
            </a:r>
            <a:r>
              <a:rPr lang="en-US" dirty="0"/>
              <a:t>',</a:t>
            </a:r>
          </a:p>
          <a:p>
            <a:r>
              <a:rPr lang="en-US" dirty="0"/>
              <a:t>    '</a:t>
            </a:r>
            <a:r>
              <a:rPr lang="en-US" dirty="0" err="1"/>
              <a:t>amazon_prime_titles</a:t>
            </a:r>
            <a:r>
              <a:rPr lang="en-US" dirty="0"/>
              <a:t>'[type],</a:t>
            </a:r>
          </a:p>
          <a:p>
            <a:r>
              <a:rPr lang="en-US" dirty="0"/>
              <a:t>    "Number of Titles", COUNT('</a:t>
            </a:r>
            <a:r>
              <a:rPr lang="en-US" dirty="0" err="1"/>
              <a:t>amazon_prime_titles</a:t>
            </a:r>
            <a:r>
              <a:rPr lang="en-US" dirty="0"/>
              <a:t>'[</a:t>
            </a:r>
            <a:r>
              <a:rPr lang="en-US" dirty="0" err="1"/>
              <a:t>show_id</a:t>
            </a:r>
            <a:r>
              <a:rPr lang="en-US" dirty="0"/>
              <a:t>])</a:t>
            </a:r>
          </a:p>
          <a:p>
            <a:r>
              <a:rPr lang="en-US" dirty="0"/>
              <a:t>)</a:t>
            </a:r>
          </a:p>
          <a:p>
            <a:endParaRPr lang="en-US" dirty="0" smtClean="0"/>
          </a:p>
          <a:p>
            <a:endParaRPr lang="en-IN" dirty="0"/>
          </a:p>
        </p:txBody>
      </p:sp>
    </p:spTree>
    <p:extLst>
      <p:ext uri="{BB962C8B-B14F-4D97-AF65-F5344CB8AC3E}">
        <p14:creationId xmlns:p14="http://schemas.microsoft.com/office/powerpoint/2010/main" val="3680306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E4BB3-26E8-A09A-3FF5-9A265BB56F6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3A91E4-61D5-68BC-B3A7-1E52EA0EF23B}"/>
              </a:ext>
            </a:extLst>
          </p:cNvPr>
          <p:cNvSpPr txBox="1">
            <a:spLocks/>
          </p:cNvSpPr>
          <p:nvPr/>
        </p:nvSpPr>
        <p:spPr>
          <a:xfrm>
            <a:off x="1121416" y="294542"/>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smtClean="0">
                <a:solidFill>
                  <a:schemeClr val="tx1"/>
                </a:solidFill>
              </a:rPr>
              <a:t>13.</a:t>
            </a:r>
            <a:r>
              <a:rPr lang="en-US" sz="1800" dirty="0" smtClean="0">
                <a:solidFill>
                  <a:schemeClr val="tx1"/>
                </a:solidFill>
                <a:latin typeface="+mj-lt"/>
              </a:rPr>
              <a:t> Find the number of distinct directors using DAX Query</a:t>
            </a:r>
            <a:endParaRPr lang="en-US" sz="1800" dirty="0" smtClean="0">
              <a:solidFill>
                <a:schemeClr val="tx1"/>
              </a:solidFill>
              <a:latin typeface="+mj-lt"/>
              <a:ea typeface="Noto Sans Symbols"/>
              <a:cs typeface="Noto Sans Symbols"/>
              <a:sym typeface="Noto Sans Symbols"/>
            </a:endParaRPr>
          </a:p>
          <a:p>
            <a:endParaRPr lang="en-IN" sz="1800" dirty="0">
              <a:solidFill>
                <a:schemeClr val="tx1"/>
              </a:solidFill>
            </a:endParaRPr>
          </a:p>
        </p:txBody>
      </p:sp>
      <p:sp>
        <p:nvSpPr>
          <p:cNvPr id="8" name="TextBox 7">
            <a:extLst>
              <a:ext uri="{FF2B5EF4-FFF2-40B4-BE49-F238E27FC236}">
                <a16:creationId xmlns:a16="http://schemas.microsoft.com/office/drawing/2014/main" id="{6E074D7D-F546-4AFF-8CDB-BA680D63C5BA}"/>
              </a:ext>
            </a:extLst>
          </p:cNvPr>
          <p:cNvSpPr txBox="1"/>
          <p:nvPr/>
        </p:nvSpPr>
        <p:spPr>
          <a:xfrm>
            <a:off x="1030147" y="5602779"/>
            <a:ext cx="7430945" cy="584775"/>
          </a:xfrm>
          <a:prstGeom prst="rect">
            <a:avLst/>
          </a:prstGeom>
          <a:noFill/>
        </p:spPr>
        <p:txBody>
          <a:bodyPr wrap="square">
            <a:spAutoFit/>
          </a:bodyPr>
          <a:lstStyle/>
          <a:p>
            <a:r>
              <a:rPr lang="en-US" sz="1600" b="1" dirty="0" err="1"/>
              <a:t>Inference:</a:t>
            </a:r>
            <a:r>
              <a:rPr lang="en-US" sz="1600" dirty="0" err="1"/>
              <a:t>The</a:t>
            </a:r>
            <a:r>
              <a:rPr lang="en-US" sz="1600" dirty="0"/>
              <a:t> chart shows that </a:t>
            </a:r>
            <a:r>
              <a:rPr lang="en-US" sz="1600" dirty="0" smtClean="0"/>
              <a:t>the number of distinct directors in the amazon </a:t>
            </a:r>
            <a:r>
              <a:rPr lang="en-US" sz="1600" dirty="0" err="1" smtClean="0"/>
              <a:t>ott</a:t>
            </a:r>
            <a:r>
              <a:rPr lang="en-US" sz="1600" dirty="0" smtClean="0"/>
              <a:t> platform is 5769.</a:t>
            </a:r>
            <a:endParaRPr lang="en-IN" sz="1600" dirty="0"/>
          </a:p>
        </p:txBody>
      </p:sp>
      <p:sp>
        <p:nvSpPr>
          <p:cNvPr id="2" name="TextBox 1"/>
          <p:cNvSpPr txBox="1"/>
          <p:nvPr/>
        </p:nvSpPr>
        <p:spPr>
          <a:xfrm>
            <a:off x="1030147" y="3301852"/>
            <a:ext cx="2743200" cy="2092881"/>
          </a:xfrm>
          <a:prstGeom prst="rect">
            <a:avLst/>
          </a:prstGeom>
          <a:noFill/>
        </p:spPr>
        <p:txBody>
          <a:bodyPr wrap="square" rtlCol="0">
            <a:spAutoFit/>
          </a:bodyPr>
          <a:lstStyle/>
          <a:p>
            <a:r>
              <a:rPr lang="en-US" sz="1800" b="1" dirty="0" smtClean="0"/>
              <a:t>DAX QUERY:</a:t>
            </a:r>
          </a:p>
          <a:p>
            <a:r>
              <a:rPr lang="en-US" dirty="0" err="1"/>
              <a:t>Unique_Directors_Count</a:t>
            </a:r>
            <a:r>
              <a:rPr lang="en-US" dirty="0"/>
              <a:t> = </a:t>
            </a:r>
          </a:p>
          <a:p>
            <a:r>
              <a:rPr lang="en-US" dirty="0"/>
              <a:t>CALCULATE(</a:t>
            </a:r>
          </a:p>
          <a:p>
            <a:r>
              <a:rPr lang="en-US" dirty="0"/>
              <a:t>    DISTINCTCOUNT('</a:t>
            </a:r>
            <a:r>
              <a:rPr lang="en-US" dirty="0" err="1"/>
              <a:t>amazon_prime_titles</a:t>
            </a:r>
            <a:r>
              <a:rPr lang="en-US" dirty="0"/>
              <a:t>'[director])</a:t>
            </a:r>
          </a:p>
          <a:p>
            <a:r>
              <a:rPr lang="en-US" dirty="0"/>
              <a:t>)</a:t>
            </a:r>
          </a:p>
          <a:p>
            <a:endParaRPr lang="en-US" dirty="0" smtClean="0"/>
          </a:p>
          <a:p>
            <a:endParaRPr lang="en-IN" dirty="0"/>
          </a:p>
        </p:txBody>
      </p:sp>
      <p:pic>
        <p:nvPicPr>
          <p:cNvPr id="2050" name="Picture 2" descr="https://lh7-rt.googleusercontent.com/docsz/AD_4nXfm_vwOGR9xN7c2thHs-8yH-N4-Vjpxq3YLiBp00DmIWQ6DaSIkRlAaljASjn6_JbSEDbhZBEBwQBpk_jWWyJZVFbP9fMj-sEv3SoWI5xJSOW3d4DS_lu05ScxtVux66vCx6BvMXoTVtwPNLiBO_6Y?key=h7LvFz0R6TgrfGLL9_fPS3X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381" y="1419898"/>
            <a:ext cx="380047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57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533400" y="174308"/>
            <a:ext cx="8229600" cy="1883092"/>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2800" b="1" dirty="0">
                <a:solidFill>
                  <a:schemeClr val="dk1"/>
                </a:solidFill>
                <a:latin typeface="+mj-lt"/>
                <a:ea typeface="Roboto Serif"/>
                <a:cs typeface="Roboto Serif"/>
                <a:sym typeface="Roboto Serif"/>
              </a:rPr>
              <a:t>PROBLEM STATEMENT</a:t>
            </a:r>
            <a:endParaRPr sz="2800" b="1" dirty="0">
              <a:solidFill>
                <a:schemeClr val="dk1"/>
              </a:solidFill>
              <a:latin typeface="+mj-lt"/>
              <a:ea typeface="Roboto Serif"/>
              <a:cs typeface="Roboto Serif"/>
              <a:sym typeface="Roboto Serif"/>
            </a:endParaRPr>
          </a:p>
        </p:txBody>
      </p:sp>
      <p:sp>
        <p:nvSpPr>
          <p:cNvPr id="96" name="Google Shape;96;p2"/>
          <p:cNvSpPr txBox="1">
            <a:spLocks noGrp="1"/>
          </p:cNvSpPr>
          <p:nvPr>
            <p:ph type="body" idx="1"/>
          </p:nvPr>
        </p:nvSpPr>
        <p:spPr>
          <a:xfrm>
            <a:off x="762000" y="2819400"/>
            <a:ext cx="8229600" cy="321214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920"/>
              <a:buNone/>
            </a:pPr>
            <a:r>
              <a:rPr lang="en-US" sz="2400" dirty="0">
                <a:solidFill>
                  <a:srgbClr val="000000"/>
                </a:solidFill>
                <a:latin typeface="+mj-lt"/>
                <a:ea typeface="Noto Sans Symbols"/>
                <a:cs typeface="Noto Sans Symbols"/>
                <a:sym typeface="Noto Sans Symbols"/>
              </a:rPr>
              <a:t>Developing an interactive dashboard using Power BI for an OTT media platform requires addressing the complexity of analyzing diverse viewership patterns, adapting to dynamic content trends, and integrating multiple data sources.</a:t>
            </a:r>
            <a:endParaRPr sz="2400" dirty="0">
              <a:latin typeface="+mj-lt"/>
              <a:ea typeface="Noto Sans Symbols"/>
              <a:cs typeface="Noto Sans Symbols"/>
              <a:sym typeface="Noto Sans Symbols"/>
            </a:endParaRPr>
          </a:p>
          <a:p>
            <a:pPr marL="0" lvl="0" indent="0" algn="l" rtl="0">
              <a:spcBef>
                <a:spcPts val="480"/>
              </a:spcBef>
              <a:spcAft>
                <a:spcPts val="0"/>
              </a:spcAft>
              <a:buClr>
                <a:schemeClr val="dk1"/>
              </a:buClr>
              <a:buSzPts val="1920"/>
              <a:buNone/>
            </a:pPr>
            <a:endParaRPr sz="2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E4BB3-26E8-A09A-3FF5-9A265BB56F6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3A91E4-61D5-68BC-B3A7-1E52EA0EF23B}"/>
              </a:ext>
            </a:extLst>
          </p:cNvPr>
          <p:cNvSpPr txBox="1">
            <a:spLocks/>
          </p:cNvSpPr>
          <p:nvPr/>
        </p:nvSpPr>
        <p:spPr>
          <a:xfrm>
            <a:off x="1121416" y="148309"/>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smtClean="0">
                <a:solidFill>
                  <a:schemeClr val="tx1"/>
                </a:solidFill>
              </a:rPr>
              <a:t>14.</a:t>
            </a:r>
            <a:r>
              <a:rPr lang="en-US" sz="1800" dirty="0" smtClean="0">
                <a:solidFill>
                  <a:schemeClr val="tx1"/>
                </a:solidFill>
                <a:latin typeface="+mj-lt"/>
              </a:rPr>
              <a:t> Find the number of kids genre in </a:t>
            </a:r>
            <a:r>
              <a:rPr lang="en-US" sz="1800" dirty="0" err="1" smtClean="0">
                <a:solidFill>
                  <a:schemeClr val="tx1"/>
                </a:solidFill>
                <a:latin typeface="+mj-lt"/>
              </a:rPr>
              <a:t>listed_in</a:t>
            </a:r>
            <a:r>
              <a:rPr lang="en-US" sz="1800" dirty="0" smtClean="0">
                <a:solidFill>
                  <a:schemeClr val="tx1"/>
                </a:solidFill>
                <a:latin typeface="+mj-lt"/>
              </a:rPr>
              <a:t> using DAX Query</a:t>
            </a:r>
            <a:endParaRPr lang="en-US" sz="1800" dirty="0" smtClean="0">
              <a:solidFill>
                <a:schemeClr val="tx1"/>
              </a:solidFill>
              <a:latin typeface="+mj-lt"/>
              <a:ea typeface="Noto Sans Symbols"/>
              <a:cs typeface="Noto Sans Symbols"/>
              <a:sym typeface="Noto Sans Symbols"/>
            </a:endParaRPr>
          </a:p>
          <a:p>
            <a:endParaRPr lang="en-IN" sz="1800" dirty="0">
              <a:solidFill>
                <a:schemeClr val="tx1"/>
              </a:solidFill>
            </a:endParaRPr>
          </a:p>
        </p:txBody>
      </p:sp>
      <p:sp>
        <p:nvSpPr>
          <p:cNvPr id="8" name="TextBox 7">
            <a:extLst>
              <a:ext uri="{FF2B5EF4-FFF2-40B4-BE49-F238E27FC236}">
                <a16:creationId xmlns:a16="http://schemas.microsoft.com/office/drawing/2014/main" id="{6E074D7D-F546-4AFF-8CDB-BA680D63C5BA}"/>
              </a:ext>
            </a:extLst>
          </p:cNvPr>
          <p:cNvSpPr txBox="1"/>
          <p:nvPr/>
        </p:nvSpPr>
        <p:spPr>
          <a:xfrm>
            <a:off x="1030147" y="5602779"/>
            <a:ext cx="7430945" cy="584775"/>
          </a:xfrm>
          <a:prstGeom prst="rect">
            <a:avLst/>
          </a:prstGeom>
          <a:noFill/>
        </p:spPr>
        <p:txBody>
          <a:bodyPr wrap="square">
            <a:spAutoFit/>
          </a:bodyPr>
          <a:lstStyle/>
          <a:p>
            <a:r>
              <a:rPr lang="en-US" sz="1600" b="1" dirty="0" err="1"/>
              <a:t>Inference:</a:t>
            </a:r>
            <a:r>
              <a:rPr lang="en-US" sz="1600" dirty="0" err="1"/>
              <a:t>The</a:t>
            </a:r>
            <a:r>
              <a:rPr lang="en-US" sz="1600" dirty="0"/>
              <a:t> chart shows that </a:t>
            </a:r>
            <a:r>
              <a:rPr lang="en-US" sz="1600" dirty="0" smtClean="0"/>
              <a:t>the number of distinct kids genre in the </a:t>
            </a:r>
            <a:r>
              <a:rPr lang="en-US" sz="1600" dirty="0" err="1" smtClean="0"/>
              <a:t>Listed_in</a:t>
            </a:r>
            <a:r>
              <a:rPr lang="en-US" sz="1600" dirty="0" smtClean="0"/>
              <a:t> column is 1085.</a:t>
            </a:r>
            <a:endParaRPr lang="en-IN" sz="1600" dirty="0"/>
          </a:p>
        </p:txBody>
      </p:sp>
      <p:sp>
        <p:nvSpPr>
          <p:cNvPr id="2" name="TextBox 1"/>
          <p:cNvSpPr txBox="1"/>
          <p:nvPr/>
        </p:nvSpPr>
        <p:spPr>
          <a:xfrm>
            <a:off x="1030147" y="3301852"/>
            <a:ext cx="2743200" cy="2492990"/>
          </a:xfrm>
          <a:prstGeom prst="rect">
            <a:avLst/>
          </a:prstGeom>
          <a:noFill/>
        </p:spPr>
        <p:txBody>
          <a:bodyPr wrap="square" rtlCol="0">
            <a:spAutoFit/>
          </a:bodyPr>
          <a:lstStyle/>
          <a:p>
            <a:r>
              <a:rPr lang="en-US" sz="1800" b="1" dirty="0" smtClean="0"/>
              <a:t>DAX QUERY:</a:t>
            </a:r>
          </a:p>
          <a:p>
            <a:r>
              <a:rPr lang="en-US" sz="1100" dirty="0" err="1" smtClean="0"/>
              <a:t>Kids_Count</a:t>
            </a:r>
            <a:r>
              <a:rPr lang="en-US" sz="1100" dirty="0" smtClean="0"/>
              <a:t> = </a:t>
            </a:r>
          </a:p>
          <a:p>
            <a:r>
              <a:rPr lang="en-US" sz="1100" dirty="0" smtClean="0"/>
              <a:t>CALCULATE(</a:t>
            </a:r>
          </a:p>
          <a:p>
            <a:r>
              <a:rPr lang="en-US" sz="1100" dirty="0" smtClean="0"/>
              <a:t>    COUNTROWS('</a:t>
            </a:r>
            <a:r>
              <a:rPr lang="en-US" sz="1100" dirty="0" err="1" smtClean="0"/>
              <a:t>amazon_prime_titles</a:t>
            </a:r>
            <a:r>
              <a:rPr lang="en-US" sz="1100" dirty="0" smtClean="0"/>
              <a:t>'),</a:t>
            </a:r>
          </a:p>
          <a:p>
            <a:r>
              <a:rPr lang="en-US" sz="1100" dirty="0" smtClean="0"/>
              <a:t>    FILTER(</a:t>
            </a:r>
          </a:p>
          <a:p>
            <a:r>
              <a:rPr lang="en-US" sz="1100" dirty="0" smtClean="0"/>
              <a:t>        '</a:t>
            </a:r>
            <a:r>
              <a:rPr lang="en-US" sz="1100" dirty="0" err="1" smtClean="0"/>
              <a:t>amazon_prime_titles</a:t>
            </a:r>
            <a:r>
              <a:rPr lang="en-US" sz="1100" dirty="0" smtClean="0"/>
              <a:t>',</a:t>
            </a:r>
          </a:p>
          <a:p>
            <a:r>
              <a:rPr lang="en-US" sz="1100" dirty="0" smtClean="0"/>
              <a:t>        CONTAINSSTRING('</a:t>
            </a:r>
            <a:r>
              <a:rPr lang="en-US" sz="1100" dirty="0" err="1" smtClean="0"/>
              <a:t>amazon_prime_titles</a:t>
            </a:r>
            <a:r>
              <a:rPr lang="en-US" sz="1100" dirty="0" smtClean="0"/>
              <a:t>'[</a:t>
            </a:r>
            <a:r>
              <a:rPr lang="en-US" sz="1100" dirty="0" err="1" smtClean="0"/>
              <a:t>listed_in</a:t>
            </a:r>
            <a:r>
              <a:rPr lang="en-US" sz="1100" dirty="0" smtClean="0"/>
              <a:t>], "Kids")</a:t>
            </a:r>
          </a:p>
          <a:p>
            <a:r>
              <a:rPr lang="en-US" sz="1100" dirty="0" smtClean="0"/>
              <a:t>    )</a:t>
            </a:r>
          </a:p>
          <a:p>
            <a:r>
              <a:rPr lang="en-US" sz="1100" dirty="0" smtClean="0"/>
              <a:t>)</a:t>
            </a:r>
          </a:p>
          <a:p>
            <a:endParaRPr lang="en-US" dirty="0" smtClean="0"/>
          </a:p>
          <a:p>
            <a:endParaRPr lang="en-IN" dirty="0"/>
          </a:p>
        </p:txBody>
      </p:sp>
      <p:pic>
        <p:nvPicPr>
          <p:cNvPr id="3074" name="Picture 2" descr="https://lh7-rt.googleusercontent.com/docsz/AD_4nXdm2OiipZmGj_owYZRX4kKX4gppvkAIyzPg6PQIIHRDRynJWpW9kaIEwhgVlZddAn1GLxu7-IvdZxHZI_f6Z7M30cpfZVgk7jWD0mO2sKf7w7wj3vOtpoh54oKylErTCEMryiCN9qBEvO0N2mbFH-U?key=h7LvFz0R6TgrfGLL9_fPS3X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082" y="1057036"/>
            <a:ext cx="2751893" cy="215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105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E4BB3-26E8-A09A-3FF5-9A265BB56F6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3A91E4-61D5-68BC-B3A7-1E52EA0EF23B}"/>
              </a:ext>
            </a:extLst>
          </p:cNvPr>
          <p:cNvSpPr txBox="1">
            <a:spLocks/>
          </p:cNvSpPr>
          <p:nvPr/>
        </p:nvSpPr>
        <p:spPr>
          <a:xfrm>
            <a:off x="1121416" y="294542"/>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smtClean="0">
                <a:solidFill>
                  <a:schemeClr val="tx1"/>
                </a:solidFill>
              </a:rPr>
              <a:t>15.</a:t>
            </a:r>
            <a:r>
              <a:rPr lang="en-US" sz="1800" dirty="0" smtClean="0">
                <a:solidFill>
                  <a:schemeClr val="tx1"/>
                </a:solidFill>
                <a:latin typeface="+mj-lt"/>
              </a:rPr>
              <a:t>Number of movies directed by </a:t>
            </a:r>
            <a:r>
              <a:rPr lang="en-US" sz="1800" dirty="0" err="1" smtClean="0">
                <a:solidFill>
                  <a:schemeClr val="tx1"/>
                </a:solidFill>
                <a:latin typeface="+mj-lt"/>
              </a:rPr>
              <a:t>MoonBug</a:t>
            </a:r>
            <a:r>
              <a:rPr lang="en-US" sz="1800" dirty="0" smtClean="0">
                <a:solidFill>
                  <a:schemeClr val="tx1"/>
                </a:solidFill>
                <a:latin typeface="+mj-lt"/>
              </a:rPr>
              <a:t> Entertainment using </a:t>
            </a:r>
            <a:r>
              <a:rPr lang="en-US" sz="1800" dirty="0" err="1" smtClean="0">
                <a:solidFill>
                  <a:schemeClr val="tx1"/>
                </a:solidFill>
                <a:latin typeface="+mj-lt"/>
              </a:rPr>
              <a:t>Dax</a:t>
            </a:r>
            <a:r>
              <a:rPr lang="en-US" sz="1800" dirty="0" smtClean="0">
                <a:solidFill>
                  <a:schemeClr val="tx1"/>
                </a:solidFill>
                <a:latin typeface="+mj-lt"/>
              </a:rPr>
              <a:t> Query</a:t>
            </a:r>
            <a:endParaRPr lang="en-US" sz="1800" dirty="0" smtClean="0">
              <a:solidFill>
                <a:schemeClr val="tx1"/>
              </a:solidFill>
              <a:latin typeface="+mj-lt"/>
              <a:ea typeface="Noto Sans Symbols"/>
              <a:cs typeface="Noto Sans Symbols"/>
              <a:sym typeface="Noto Sans Symbols"/>
            </a:endParaRPr>
          </a:p>
          <a:p>
            <a:endParaRPr lang="en-IN" sz="1800" dirty="0">
              <a:solidFill>
                <a:schemeClr val="tx1"/>
              </a:solidFill>
            </a:endParaRPr>
          </a:p>
        </p:txBody>
      </p:sp>
      <p:sp>
        <p:nvSpPr>
          <p:cNvPr id="8" name="TextBox 7">
            <a:extLst>
              <a:ext uri="{FF2B5EF4-FFF2-40B4-BE49-F238E27FC236}">
                <a16:creationId xmlns:a16="http://schemas.microsoft.com/office/drawing/2014/main" id="{6E074D7D-F546-4AFF-8CDB-BA680D63C5BA}"/>
              </a:ext>
            </a:extLst>
          </p:cNvPr>
          <p:cNvSpPr txBox="1"/>
          <p:nvPr/>
        </p:nvSpPr>
        <p:spPr>
          <a:xfrm>
            <a:off x="1030147" y="5602779"/>
            <a:ext cx="7430945" cy="584775"/>
          </a:xfrm>
          <a:prstGeom prst="rect">
            <a:avLst/>
          </a:prstGeom>
          <a:noFill/>
        </p:spPr>
        <p:txBody>
          <a:bodyPr wrap="square">
            <a:spAutoFit/>
          </a:bodyPr>
          <a:lstStyle/>
          <a:p>
            <a:r>
              <a:rPr lang="en-US" sz="1600" b="1" dirty="0" err="1"/>
              <a:t>Inference:</a:t>
            </a:r>
            <a:r>
              <a:rPr lang="en-US" sz="1600" dirty="0" err="1"/>
              <a:t>The</a:t>
            </a:r>
            <a:r>
              <a:rPr lang="en-US" sz="1600" dirty="0"/>
              <a:t> chart shows that </a:t>
            </a:r>
            <a:r>
              <a:rPr lang="en-US" sz="1600" dirty="0" smtClean="0"/>
              <a:t>the number of movies directed by </a:t>
            </a:r>
            <a:r>
              <a:rPr lang="en-US" sz="1600" dirty="0" err="1" smtClean="0"/>
              <a:t>MoonBug</a:t>
            </a:r>
            <a:r>
              <a:rPr lang="en-US" sz="1600" dirty="0" smtClean="0"/>
              <a:t> entertainments is 37.</a:t>
            </a:r>
            <a:endParaRPr lang="en-IN" sz="1600" dirty="0"/>
          </a:p>
        </p:txBody>
      </p:sp>
      <p:sp>
        <p:nvSpPr>
          <p:cNvPr id="2" name="TextBox 1"/>
          <p:cNvSpPr txBox="1"/>
          <p:nvPr/>
        </p:nvSpPr>
        <p:spPr>
          <a:xfrm>
            <a:off x="1030147" y="3301852"/>
            <a:ext cx="2743200" cy="2739211"/>
          </a:xfrm>
          <a:prstGeom prst="rect">
            <a:avLst/>
          </a:prstGeom>
          <a:noFill/>
        </p:spPr>
        <p:txBody>
          <a:bodyPr wrap="square" rtlCol="0">
            <a:spAutoFit/>
          </a:bodyPr>
          <a:lstStyle/>
          <a:p>
            <a:r>
              <a:rPr lang="en-US" sz="1800" b="1" dirty="0" smtClean="0"/>
              <a:t>DAX QUERY:</a:t>
            </a:r>
          </a:p>
          <a:p>
            <a:r>
              <a:rPr lang="en-US" sz="1200" dirty="0" err="1"/>
              <a:t>Movies_By_Moonbug_Count</a:t>
            </a:r>
            <a:r>
              <a:rPr lang="en-US" sz="1200" dirty="0"/>
              <a:t> = </a:t>
            </a:r>
          </a:p>
          <a:p>
            <a:r>
              <a:rPr lang="en-US" sz="1200" dirty="0"/>
              <a:t>CALCULATE(</a:t>
            </a:r>
          </a:p>
          <a:p>
            <a:r>
              <a:rPr lang="en-US" sz="1200" dirty="0"/>
              <a:t>    COUNTROWS('</a:t>
            </a:r>
            <a:r>
              <a:rPr lang="en-US" sz="1200" dirty="0" err="1"/>
              <a:t>amazon_prime_titles</a:t>
            </a:r>
            <a:r>
              <a:rPr lang="en-US" sz="1200" dirty="0"/>
              <a:t>'),</a:t>
            </a:r>
          </a:p>
          <a:p>
            <a:r>
              <a:rPr lang="en-US" sz="1200" dirty="0"/>
              <a:t>    '</a:t>
            </a:r>
            <a:r>
              <a:rPr lang="en-US" sz="1200" dirty="0" err="1"/>
              <a:t>amazon_prime_titles</a:t>
            </a:r>
            <a:r>
              <a:rPr lang="en-US" sz="1200" dirty="0"/>
              <a:t>'[director] = "</a:t>
            </a:r>
            <a:r>
              <a:rPr lang="en-US" sz="1200" dirty="0" err="1"/>
              <a:t>Moonbug</a:t>
            </a:r>
            <a:r>
              <a:rPr lang="en-US" sz="1200" dirty="0"/>
              <a:t> Entertainment",</a:t>
            </a:r>
          </a:p>
          <a:p>
            <a:r>
              <a:rPr lang="en-US" sz="1200" dirty="0"/>
              <a:t>    '</a:t>
            </a:r>
            <a:r>
              <a:rPr lang="en-US" sz="1200" dirty="0" err="1"/>
              <a:t>amazon_prime_titles</a:t>
            </a:r>
            <a:r>
              <a:rPr lang="en-US" sz="1200" dirty="0"/>
              <a:t>'[type] = "Movie"</a:t>
            </a:r>
          </a:p>
          <a:p>
            <a:r>
              <a:rPr lang="en-US" sz="1200" dirty="0"/>
              <a:t>)</a:t>
            </a:r>
          </a:p>
          <a:p>
            <a:endParaRPr lang="en-US" dirty="0" smtClean="0"/>
          </a:p>
          <a:p>
            <a:endParaRPr lang="en-IN" dirty="0"/>
          </a:p>
        </p:txBody>
      </p:sp>
      <p:pic>
        <p:nvPicPr>
          <p:cNvPr id="1028" name="Picture 4" descr="https://lh7-rt.googleusercontent.com/docsz/AD_4nXdZDK1s4jrbn4wfEIUh2GRdpd9_VDP-aVQf4TpHnOaiWMrAminFknYjBWhnxeaV3xT5ALUfijDMK-DDY5iunXBC8TR84rvCBsjGqZ7zAvDifY_VJBeaSTymDo7SNS6Xa1BQ_zA__tyfqCKFE8O2VeY?key=h7LvFz0R6TgrfGLL9_fPS3X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966" y="1297249"/>
            <a:ext cx="3607323" cy="185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672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E4BB3-26E8-A09A-3FF5-9A265BB56F6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3A91E4-61D5-68BC-B3A7-1E52EA0EF23B}"/>
              </a:ext>
            </a:extLst>
          </p:cNvPr>
          <p:cNvSpPr txBox="1">
            <a:spLocks/>
          </p:cNvSpPr>
          <p:nvPr/>
        </p:nvSpPr>
        <p:spPr>
          <a:xfrm>
            <a:off x="1287262" y="3241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smtClean="0">
                <a:solidFill>
                  <a:schemeClr val="tx1"/>
                </a:solidFill>
              </a:rPr>
              <a:t>16. Number of movies containing titles as Nursery Rhymes</a:t>
            </a:r>
            <a:endParaRPr lang="en-IN" sz="1800" dirty="0">
              <a:solidFill>
                <a:schemeClr val="tx1"/>
              </a:solidFill>
            </a:endParaRPr>
          </a:p>
        </p:txBody>
      </p:sp>
      <p:sp>
        <p:nvSpPr>
          <p:cNvPr id="8" name="TextBox 7">
            <a:extLst>
              <a:ext uri="{FF2B5EF4-FFF2-40B4-BE49-F238E27FC236}">
                <a16:creationId xmlns:a16="http://schemas.microsoft.com/office/drawing/2014/main" id="{6E074D7D-F546-4AFF-8CDB-BA680D63C5BA}"/>
              </a:ext>
            </a:extLst>
          </p:cNvPr>
          <p:cNvSpPr txBox="1"/>
          <p:nvPr/>
        </p:nvSpPr>
        <p:spPr>
          <a:xfrm>
            <a:off x="1030147" y="5602779"/>
            <a:ext cx="7430945" cy="584775"/>
          </a:xfrm>
          <a:prstGeom prst="rect">
            <a:avLst/>
          </a:prstGeom>
          <a:noFill/>
        </p:spPr>
        <p:txBody>
          <a:bodyPr wrap="square">
            <a:spAutoFit/>
          </a:bodyPr>
          <a:lstStyle/>
          <a:p>
            <a:r>
              <a:rPr lang="en-US" sz="1600" b="1" dirty="0" err="1"/>
              <a:t>Inference:</a:t>
            </a:r>
            <a:r>
              <a:rPr lang="en-US" sz="1600" dirty="0" err="1"/>
              <a:t>The</a:t>
            </a:r>
            <a:r>
              <a:rPr lang="en-US" sz="1600" dirty="0"/>
              <a:t> chart shows that </a:t>
            </a:r>
            <a:r>
              <a:rPr lang="en-US" sz="1600" dirty="0" smtClean="0"/>
              <a:t>the number of entries containing titles as nursery rhymes is 60.</a:t>
            </a:r>
            <a:endParaRPr lang="en-IN" sz="1600" dirty="0"/>
          </a:p>
        </p:txBody>
      </p:sp>
      <p:sp>
        <p:nvSpPr>
          <p:cNvPr id="2" name="TextBox 1"/>
          <p:cNvSpPr txBox="1"/>
          <p:nvPr/>
        </p:nvSpPr>
        <p:spPr>
          <a:xfrm>
            <a:off x="1030147" y="3301852"/>
            <a:ext cx="2743200" cy="2462213"/>
          </a:xfrm>
          <a:prstGeom prst="rect">
            <a:avLst/>
          </a:prstGeom>
          <a:noFill/>
        </p:spPr>
        <p:txBody>
          <a:bodyPr wrap="square" rtlCol="0">
            <a:spAutoFit/>
          </a:bodyPr>
          <a:lstStyle/>
          <a:p>
            <a:r>
              <a:rPr lang="en-US" sz="1800" b="1" dirty="0" smtClean="0"/>
              <a:t>DAX QUERY:</a:t>
            </a:r>
          </a:p>
          <a:p>
            <a:r>
              <a:rPr lang="en-US" sz="1200" dirty="0" err="1"/>
              <a:t>Nursery_Rhyme_Count</a:t>
            </a:r>
            <a:r>
              <a:rPr lang="en-US" sz="1200" dirty="0"/>
              <a:t> = </a:t>
            </a:r>
          </a:p>
          <a:p>
            <a:r>
              <a:rPr lang="en-US" sz="1200" dirty="0"/>
              <a:t>CALCULATE(</a:t>
            </a:r>
          </a:p>
          <a:p>
            <a:r>
              <a:rPr lang="en-US" sz="1200" dirty="0"/>
              <a:t>    COUNTROWS('</a:t>
            </a:r>
            <a:r>
              <a:rPr lang="en-US" sz="1200" dirty="0" err="1"/>
              <a:t>amazon_prime_titles</a:t>
            </a:r>
            <a:r>
              <a:rPr lang="en-US" sz="1200" dirty="0"/>
              <a:t>'),</a:t>
            </a:r>
          </a:p>
          <a:p>
            <a:r>
              <a:rPr lang="en-US" sz="1200" dirty="0"/>
              <a:t>    CONTAINSSTRING('</a:t>
            </a:r>
            <a:r>
              <a:rPr lang="en-US" sz="1200" dirty="0" err="1"/>
              <a:t>amazon_prime_titles</a:t>
            </a:r>
            <a:r>
              <a:rPr lang="en-US" sz="1200" dirty="0"/>
              <a:t>'[title], "Nursery Rhyme")</a:t>
            </a:r>
          </a:p>
          <a:p>
            <a:r>
              <a:rPr lang="en-US" sz="1200" dirty="0"/>
              <a:t>)</a:t>
            </a:r>
          </a:p>
          <a:p>
            <a:endParaRPr lang="en-US" dirty="0" smtClean="0"/>
          </a:p>
          <a:p>
            <a:endParaRPr lang="en-IN" dirty="0"/>
          </a:p>
        </p:txBody>
      </p:sp>
      <p:pic>
        <p:nvPicPr>
          <p:cNvPr id="3" name="Picture 2"/>
          <p:cNvPicPr>
            <a:picLocks noChangeAspect="1"/>
          </p:cNvPicPr>
          <p:nvPr/>
        </p:nvPicPr>
        <p:blipFill>
          <a:blip r:embed="rId2"/>
          <a:stretch>
            <a:fillRect/>
          </a:stretch>
        </p:blipFill>
        <p:spPr>
          <a:xfrm>
            <a:off x="3013573" y="1291051"/>
            <a:ext cx="2614869" cy="2010801"/>
          </a:xfrm>
          <a:prstGeom prst="rect">
            <a:avLst/>
          </a:prstGeom>
        </p:spPr>
      </p:pic>
    </p:spTree>
    <p:extLst>
      <p:ext uri="{BB962C8B-B14F-4D97-AF65-F5344CB8AC3E}">
        <p14:creationId xmlns:p14="http://schemas.microsoft.com/office/powerpoint/2010/main" val="1063531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248" y="82651"/>
            <a:ext cx="8305800" cy="1143000"/>
          </a:xfrm>
        </p:spPr>
        <p:txBody>
          <a:bodyPr/>
          <a:lstStyle/>
          <a:p>
            <a:r>
              <a:rPr lang="en-US" dirty="0" smtClean="0"/>
              <a:t>DASHBOARD</a:t>
            </a:r>
            <a:endParaRPr lang="en-IN" dirty="0"/>
          </a:p>
        </p:txBody>
      </p:sp>
      <p:pic>
        <p:nvPicPr>
          <p:cNvPr id="5" name="Picture 4"/>
          <p:cNvPicPr>
            <a:picLocks noChangeAspect="1"/>
          </p:cNvPicPr>
          <p:nvPr/>
        </p:nvPicPr>
        <p:blipFill>
          <a:blip r:embed="rId2"/>
          <a:stretch>
            <a:fillRect/>
          </a:stretch>
        </p:blipFill>
        <p:spPr>
          <a:xfrm>
            <a:off x="907427" y="1491449"/>
            <a:ext cx="7880750" cy="4376691"/>
          </a:xfrm>
          <a:prstGeom prst="rect">
            <a:avLst/>
          </a:prstGeom>
        </p:spPr>
      </p:pic>
    </p:spTree>
    <p:extLst>
      <p:ext uri="{BB962C8B-B14F-4D97-AF65-F5344CB8AC3E}">
        <p14:creationId xmlns:p14="http://schemas.microsoft.com/office/powerpoint/2010/main" val="701050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657"/>
            <a:ext cx="8305800" cy="1143000"/>
          </a:xfrm>
        </p:spPr>
        <p:txBody>
          <a:bodyPr/>
          <a:lstStyle/>
          <a:p>
            <a:r>
              <a:rPr lang="en-US" dirty="0" smtClean="0">
                <a:solidFill>
                  <a:schemeClr val="tx1">
                    <a:lumMod val="95000"/>
                    <a:lumOff val="5000"/>
                  </a:schemeClr>
                </a:solidFill>
              </a:rPr>
              <a:t>POWER BI SERVICE LINK</a:t>
            </a:r>
            <a:endParaRPr lang="en-IN" dirty="0">
              <a:solidFill>
                <a:schemeClr val="tx1">
                  <a:lumMod val="95000"/>
                  <a:lumOff val="5000"/>
                </a:schemeClr>
              </a:solidFill>
            </a:endParaRPr>
          </a:p>
        </p:txBody>
      </p:sp>
      <p:sp>
        <p:nvSpPr>
          <p:cNvPr id="3" name="TextBox 2"/>
          <p:cNvSpPr txBox="1"/>
          <p:nvPr/>
        </p:nvSpPr>
        <p:spPr>
          <a:xfrm>
            <a:off x="958788" y="1979720"/>
            <a:ext cx="7528264" cy="738664"/>
          </a:xfrm>
          <a:prstGeom prst="rect">
            <a:avLst/>
          </a:prstGeom>
          <a:noFill/>
        </p:spPr>
        <p:txBody>
          <a:bodyPr wrap="square" rtlCol="0">
            <a:spAutoFit/>
          </a:bodyPr>
          <a:lstStyle/>
          <a:p>
            <a:r>
              <a:rPr lang="en-US" b="1" dirty="0"/>
              <a:t>Link</a:t>
            </a:r>
            <a:r>
              <a:rPr lang="en-US" dirty="0"/>
              <a:t>: </a:t>
            </a:r>
            <a:r>
              <a:rPr lang="en-US" dirty="0">
                <a:solidFill>
                  <a:schemeClr val="tx2">
                    <a:lumMod val="50000"/>
                  </a:schemeClr>
                </a:solidFill>
                <a:hlinkClick r:id="rId2"/>
              </a:rPr>
              <a:t>https://</a:t>
            </a:r>
            <a:r>
              <a:rPr lang="en-US" dirty="0" smtClean="0">
                <a:solidFill>
                  <a:schemeClr val="tx2">
                    <a:lumMod val="50000"/>
                  </a:schemeClr>
                </a:solidFill>
                <a:hlinkClick r:id="rId2"/>
              </a:rPr>
              <a:t>app.powerbi.com/groups/me/reports/fe12cfa0-7d59-4f45-bd22-f7f39c0eede2/7b13147660de0a5d37f7?experience=power-bi</a:t>
            </a:r>
            <a:endParaRPr lang="en-US" dirty="0" smtClean="0">
              <a:solidFill>
                <a:schemeClr val="tx2">
                  <a:lumMod val="50000"/>
                </a:schemeClr>
              </a:solidFill>
            </a:endParaRPr>
          </a:p>
          <a:p>
            <a:endParaRPr lang="en-IN" dirty="0">
              <a:solidFill>
                <a:schemeClr val="tx2">
                  <a:lumMod val="50000"/>
                </a:schemeClr>
              </a:solidFill>
            </a:endParaRPr>
          </a:p>
        </p:txBody>
      </p:sp>
    </p:spTree>
    <p:extLst>
      <p:ext uri="{BB962C8B-B14F-4D97-AF65-F5344CB8AC3E}">
        <p14:creationId xmlns:p14="http://schemas.microsoft.com/office/powerpoint/2010/main" val="3495906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838200" y="469918"/>
            <a:ext cx="8229600" cy="4671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dirty="0">
                <a:solidFill>
                  <a:schemeClr val="dk1"/>
                </a:solidFill>
                <a:latin typeface="+mj-lt"/>
                <a:ea typeface="Roboto Serif"/>
                <a:cs typeface="Roboto Serif"/>
                <a:sym typeface="Roboto Serif"/>
              </a:rPr>
              <a:t>PROPOSED WORK – BLOCK DIAGRAM</a:t>
            </a:r>
            <a:endParaRPr dirty="0">
              <a:latin typeface="+mj-lt"/>
              <a:ea typeface="Roboto Serif"/>
              <a:cs typeface="Roboto Serif"/>
              <a:sym typeface="Roboto Serif"/>
            </a:endParaRPr>
          </a:p>
        </p:txBody>
      </p:sp>
      <p:sp>
        <p:nvSpPr>
          <p:cNvPr id="144" name="Google Shape;144;p7"/>
          <p:cNvSpPr txBox="1">
            <a:spLocks noGrp="1"/>
          </p:cNvSpPr>
          <p:nvPr>
            <p:ph type="body" idx="1"/>
          </p:nvPr>
        </p:nvSpPr>
        <p:spPr>
          <a:xfrm>
            <a:off x="990600" y="1034600"/>
            <a:ext cx="7924800" cy="541020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600"/>
              <a:buNone/>
            </a:pPr>
            <a:r>
              <a:rPr lang="en-US"/>
              <a:t>   </a:t>
            </a:r>
            <a:endParaRPr/>
          </a:p>
        </p:txBody>
      </p:sp>
      <p:sp>
        <p:nvSpPr>
          <p:cNvPr id="145" name="Google Shape;145;p7"/>
          <p:cNvSpPr/>
          <p:nvPr/>
        </p:nvSpPr>
        <p:spPr>
          <a:xfrm>
            <a:off x="2360023" y="1171154"/>
            <a:ext cx="4724400" cy="467032"/>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dk1"/>
                </a:solidFill>
                <a:latin typeface="Times New Roman"/>
                <a:ea typeface="Times New Roman"/>
                <a:cs typeface="Times New Roman"/>
                <a:sym typeface="Times New Roman"/>
              </a:rPr>
              <a:t>Data collection</a:t>
            </a:r>
            <a:endParaRPr sz="1600" b="1" i="0" u="none" strike="noStrike" cap="none" dirty="0">
              <a:solidFill>
                <a:schemeClr val="dk1"/>
              </a:solidFill>
              <a:latin typeface="Times New Roman"/>
              <a:ea typeface="Times New Roman"/>
              <a:cs typeface="Times New Roman"/>
              <a:sym typeface="Times New Roman"/>
            </a:endParaRPr>
          </a:p>
        </p:txBody>
      </p:sp>
      <p:cxnSp>
        <p:nvCxnSpPr>
          <p:cNvPr id="146" name="Google Shape;146;p7"/>
          <p:cNvCxnSpPr/>
          <p:nvPr/>
        </p:nvCxnSpPr>
        <p:spPr>
          <a:xfrm>
            <a:off x="4701085" y="1671484"/>
            <a:ext cx="0" cy="367102"/>
          </a:xfrm>
          <a:prstGeom prst="straightConnector1">
            <a:avLst/>
          </a:prstGeom>
          <a:noFill/>
          <a:ln w="9525" cap="flat" cmpd="sng">
            <a:solidFill>
              <a:srgbClr val="096CC5"/>
            </a:solidFill>
            <a:prstDash val="solid"/>
            <a:round/>
            <a:headEnd type="none" w="sm" len="sm"/>
            <a:tailEnd type="triangle" w="med" len="med"/>
          </a:ln>
        </p:spPr>
      </p:cxnSp>
      <p:sp>
        <p:nvSpPr>
          <p:cNvPr id="147" name="Google Shape;147;p7"/>
          <p:cNvSpPr/>
          <p:nvPr/>
        </p:nvSpPr>
        <p:spPr>
          <a:xfrm>
            <a:off x="2338885" y="2062216"/>
            <a:ext cx="4724400" cy="4671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dk1"/>
                </a:solidFill>
                <a:latin typeface="Times New Roman"/>
                <a:ea typeface="Times New Roman"/>
                <a:cs typeface="Times New Roman"/>
                <a:sym typeface="Times New Roman"/>
              </a:rPr>
              <a:t>Data </a:t>
            </a:r>
            <a:r>
              <a:rPr lang="en-US" sz="1600" b="1" dirty="0">
                <a:solidFill>
                  <a:schemeClr val="dk1"/>
                </a:solidFill>
                <a:latin typeface="Times New Roman"/>
                <a:ea typeface="Times New Roman"/>
                <a:cs typeface="Times New Roman"/>
                <a:sym typeface="Times New Roman"/>
              </a:rPr>
              <a:t>cleaning and preparation</a:t>
            </a:r>
            <a:endParaRPr sz="1600" b="1" i="0" u="none" strike="noStrike" cap="none" dirty="0">
              <a:solidFill>
                <a:schemeClr val="dk1"/>
              </a:solidFill>
              <a:latin typeface="Times New Roman"/>
              <a:ea typeface="Times New Roman"/>
              <a:cs typeface="Times New Roman"/>
              <a:sym typeface="Times New Roman"/>
            </a:endParaRPr>
          </a:p>
        </p:txBody>
      </p:sp>
      <p:sp>
        <p:nvSpPr>
          <p:cNvPr id="148" name="Google Shape;148;p7"/>
          <p:cNvSpPr/>
          <p:nvPr/>
        </p:nvSpPr>
        <p:spPr>
          <a:xfrm>
            <a:off x="2327999" y="2955143"/>
            <a:ext cx="4724400" cy="467032"/>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Data </a:t>
            </a:r>
            <a:r>
              <a:rPr lang="en-US" sz="1600" b="1">
                <a:solidFill>
                  <a:schemeClr val="dk1"/>
                </a:solidFill>
                <a:latin typeface="Times New Roman"/>
                <a:ea typeface="Times New Roman"/>
                <a:cs typeface="Times New Roman"/>
                <a:sym typeface="Times New Roman"/>
              </a:rPr>
              <a:t>Modelling</a:t>
            </a:r>
            <a:endParaRPr sz="1600" b="1" i="0" u="none" strike="noStrike" cap="none">
              <a:solidFill>
                <a:schemeClr val="dk1"/>
              </a:solidFill>
              <a:latin typeface="Times New Roman"/>
              <a:ea typeface="Times New Roman"/>
              <a:cs typeface="Times New Roman"/>
              <a:sym typeface="Times New Roman"/>
            </a:endParaRPr>
          </a:p>
        </p:txBody>
      </p:sp>
      <p:sp>
        <p:nvSpPr>
          <p:cNvPr id="149" name="Google Shape;149;p7"/>
          <p:cNvSpPr/>
          <p:nvPr/>
        </p:nvSpPr>
        <p:spPr>
          <a:xfrm>
            <a:off x="2315570" y="3857279"/>
            <a:ext cx="4724400" cy="467032"/>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Data Visualization</a:t>
            </a:r>
            <a:endParaRPr sz="1600" b="1" i="0" u="none" strike="noStrike" cap="none">
              <a:solidFill>
                <a:schemeClr val="dk1"/>
              </a:solidFill>
              <a:latin typeface="Times New Roman"/>
              <a:ea typeface="Times New Roman"/>
              <a:cs typeface="Times New Roman"/>
              <a:sym typeface="Times New Roman"/>
            </a:endParaRPr>
          </a:p>
        </p:txBody>
      </p:sp>
      <p:sp>
        <p:nvSpPr>
          <p:cNvPr id="150" name="Google Shape;150;p7"/>
          <p:cNvSpPr/>
          <p:nvPr/>
        </p:nvSpPr>
        <p:spPr>
          <a:xfrm>
            <a:off x="2317747" y="4763236"/>
            <a:ext cx="4724400" cy="467032"/>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Dashboard Building</a:t>
            </a:r>
            <a:endParaRPr sz="1600" b="1" i="0" u="none" strike="noStrike" cap="none">
              <a:solidFill>
                <a:schemeClr val="dk1"/>
              </a:solidFill>
              <a:latin typeface="Times New Roman"/>
              <a:ea typeface="Times New Roman"/>
              <a:cs typeface="Times New Roman"/>
              <a:sym typeface="Times New Roman"/>
            </a:endParaRPr>
          </a:p>
        </p:txBody>
      </p:sp>
      <p:cxnSp>
        <p:nvCxnSpPr>
          <p:cNvPr id="151" name="Google Shape;151;p7"/>
          <p:cNvCxnSpPr/>
          <p:nvPr/>
        </p:nvCxnSpPr>
        <p:spPr>
          <a:xfrm>
            <a:off x="4677770" y="5230268"/>
            <a:ext cx="0" cy="430160"/>
          </a:xfrm>
          <a:prstGeom prst="straightConnector1">
            <a:avLst/>
          </a:prstGeom>
          <a:noFill/>
          <a:ln w="9525" cap="flat" cmpd="sng">
            <a:solidFill>
              <a:srgbClr val="096CC5"/>
            </a:solidFill>
            <a:prstDash val="solid"/>
            <a:round/>
            <a:headEnd type="none" w="sm" len="sm"/>
            <a:tailEnd type="triangle" w="med" len="med"/>
          </a:ln>
        </p:spPr>
      </p:cxnSp>
      <p:cxnSp>
        <p:nvCxnSpPr>
          <p:cNvPr id="152" name="Google Shape;152;p7"/>
          <p:cNvCxnSpPr/>
          <p:nvPr/>
        </p:nvCxnSpPr>
        <p:spPr>
          <a:xfrm>
            <a:off x="4698908" y="2558844"/>
            <a:ext cx="0" cy="367102"/>
          </a:xfrm>
          <a:prstGeom prst="straightConnector1">
            <a:avLst/>
          </a:prstGeom>
          <a:noFill/>
          <a:ln w="9525" cap="flat" cmpd="sng">
            <a:solidFill>
              <a:srgbClr val="096CC5"/>
            </a:solidFill>
            <a:prstDash val="solid"/>
            <a:round/>
            <a:headEnd type="none" w="sm" len="sm"/>
            <a:tailEnd type="triangle" w="med" len="med"/>
          </a:ln>
        </p:spPr>
      </p:cxnSp>
      <p:cxnSp>
        <p:nvCxnSpPr>
          <p:cNvPr id="153" name="Google Shape;153;p7"/>
          <p:cNvCxnSpPr/>
          <p:nvPr/>
        </p:nvCxnSpPr>
        <p:spPr>
          <a:xfrm>
            <a:off x="4679947" y="3441478"/>
            <a:ext cx="0" cy="367102"/>
          </a:xfrm>
          <a:prstGeom prst="straightConnector1">
            <a:avLst/>
          </a:prstGeom>
          <a:noFill/>
          <a:ln w="9525" cap="flat" cmpd="sng">
            <a:solidFill>
              <a:srgbClr val="096CC5"/>
            </a:solidFill>
            <a:prstDash val="solid"/>
            <a:round/>
            <a:headEnd type="none" w="sm" len="sm"/>
            <a:tailEnd type="triangle" w="med" len="med"/>
          </a:ln>
        </p:spPr>
      </p:cxnSp>
      <p:cxnSp>
        <p:nvCxnSpPr>
          <p:cNvPr id="154" name="Google Shape;154;p7"/>
          <p:cNvCxnSpPr/>
          <p:nvPr/>
        </p:nvCxnSpPr>
        <p:spPr>
          <a:xfrm>
            <a:off x="4679947" y="4325058"/>
            <a:ext cx="0" cy="367102"/>
          </a:xfrm>
          <a:prstGeom prst="straightConnector1">
            <a:avLst/>
          </a:prstGeom>
          <a:noFill/>
          <a:ln w="9525" cap="flat" cmpd="sng">
            <a:solidFill>
              <a:srgbClr val="096CC5"/>
            </a:solidFill>
            <a:prstDash val="solid"/>
            <a:round/>
            <a:headEnd type="none" w="sm" len="sm"/>
            <a:tailEnd type="triangle" w="med" len="med"/>
          </a:ln>
        </p:spPr>
      </p:cxnSp>
      <p:sp>
        <p:nvSpPr>
          <p:cNvPr id="155" name="Google Shape;155;p7"/>
          <p:cNvSpPr/>
          <p:nvPr/>
        </p:nvSpPr>
        <p:spPr>
          <a:xfrm>
            <a:off x="2360023" y="5686853"/>
            <a:ext cx="4724400" cy="467032"/>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Data Analysis and Insights generation</a:t>
            </a:r>
            <a:endParaRPr sz="16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685800" y="685800"/>
            <a:ext cx="8229600" cy="42672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6000" dirty="0">
                <a:solidFill>
                  <a:schemeClr val="dk1"/>
                </a:solidFill>
                <a:latin typeface="+mj-lt"/>
                <a:ea typeface="Roboto Serif"/>
                <a:cs typeface="Roboto Serif"/>
                <a:sym typeface="Roboto Serif"/>
              </a:rPr>
              <a:t>THANK YOU</a:t>
            </a:r>
            <a:r>
              <a:rPr lang="en-US" sz="6000" i="1" dirty="0">
                <a:solidFill>
                  <a:schemeClr val="dk1"/>
                </a:solidFill>
                <a:latin typeface="+mj-lt"/>
                <a:ea typeface="Roboto Serif"/>
                <a:cs typeface="Roboto Serif"/>
                <a:sym typeface="Roboto Serif"/>
              </a:rPr>
              <a:t/>
            </a:r>
            <a:br>
              <a:rPr lang="en-US" sz="6000" i="1" dirty="0">
                <a:solidFill>
                  <a:schemeClr val="dk1"/>
                </a:solidFill>
                <a:latin typeface="+mj-lt"/>
                <a:ea typeface="Roboto Serif"/>
                <a:cs typeface="Roboto Serif"/>
                <a:sym typeface="Roboto Serif"/>
              </a:rPr>
            </a:br>
            <a:endParaRPr sz="6000" i="1" dirty="0">
              <a:solidFill>
                <a:schemeClr val="dk1"/>
              </a:solidFill>
              <a:latin typeface="+mj-lt"/>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66800" y="702880"/>
            <a:ext cx="4191000" cy="6231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1"/>
              </a:buClr>
              <a:buSzPts val="3200"/>
              <a:buFont typeface="Times New Roman"/>
              <a:buNone/>
            </a:pPr>
            <a:r>
              <a:rPr lang="en-US" sz="3200" b="1" dirty="0">
                <a:solidFill>
                  <a:schemeClr val="dk1"/>
                </a:solidFill>
                <a:latin typeface="+mn-lt"/>
                <a:ea typeface="Roboto Serif"/>
                <a:cs typeface="Roboto Serif"/>
                <a:sym typeface="Roboto Serif"/>
              </a:rPr>
              <a:t>OBJECTIVE:</a:t>
            </a:r>
            <a:endParaRPr b="1" dirty="0">
              <a:latin typeface="+mn-lt"/>
              <a:ea typeface="Roboto Serif"/>
              <a:cs typeface="Roboto Serif"/>
              <a:sym typeface="Roboto Serif"/>
            </a:endParaRPr>
          </a:p>
        </p:txBody>
      </p:sp>
      <p:sp>
        <p:nvSpPr>
          <p:cNvPr id="102" name="Google Shape;102;p3"/>
          <p:cNvSpPr txBox="1">
            <a:spLocks noGrp="1"/>
          </p:cNvSpPr>
          <p:nvPr>
            <p:ph type="body" idx="1"/>
          </p:nvPr>
        </p:nvSpPr>
        <p:spPr>
          <a:xfrm>
            <a:off x="1152150" y="1325975"/>
            <a:ext cx="3810000" cy="4530900"/>
          </a:xfrm>
          <a:prstGeom prst="rect">
            <a:avLst/>
          </a:prstGeom>
          <a:noFill/>
          <a:ln>
            <a:noFill/>
          </a:ln>
        </p:spPr>
        <p:txBody>
          <a:bodyPr spcFirstLastPara="1" wrap="square" lIns="18275" tIns="45700" rIns="18275" bIns="45700" anchor="t" anchorCtr="0">
            <a:noAutofit/>
          </a:bodyPr>
          <a:lstStyle/>
          <a:p>
            <a:pPr marL="0" lvl="0" indent="-114300" algn="l" rtl="0">
              <a:lnSpc>
                <a:spcPct val="115000"/>
              </a:lnSpc>
              <a:spcBef>
                <a:spcPts val="1200"/>
              </a:spcBef>
              <a:spcAft>
                <a:spcPts val="0"/>
              </a:spcAft>
              <a:buSzPts val="1800"/>
              <a:buChar char="●"/>
            </a:pPr>
            <a:r>
              <a:rPr lang="en-US" sz="1800" dirty="0">
                <a:latin typeface="+mn-lt"/>
                <a:ea typeface="Noto Sans Symbols"/>
                <a:cs typeface="Noto Sans Symbols"/>
                <a:sym typeface="Noto Sans Symbols"/>
              </a:rPr>
              <a:t>To analyze and monitor key performance indicators (KPIs) related to user engagement, content consumption, and subscription trends on an OTT media platform.</a:t>
            </a:r>
            <a:endParaRPr sz="1800" dirty="0">
              <a:latin typeface="+mn-lt"/>
              <a:ea typeface="Noto Sans Symbols"/>
              <a:cs typeface="Noto Sans Symbols"/>
              <a:sym typeface="Noto Sans Symbols"/>
            </a:endParaRPr>
          </a:p>
          <a:p>
            <a:pPr marL="0" lvl="0" indent="0" algn="l" rtl="0">
              <a:lnSpc>
                <a:spcPct val="115000"/>
              </a:lnSpc>
              <a:spcBef>
                <a:spcPts val="1200"/>
              </a:spcBef>
              <a:spcAft>
                <a:spcPts val="0"/>
              </a:spcAft>
              <a:buNone/>
            </a:pPr>
            <a:endParaRPr sz="1800" dirty="0">
              <a:latin typeface="+mn-lt"/>
              <a:ea typeface="Noto Sans Symbols"/>
              <a:cs typeface="Noto Sans Symbols"/>
              <a:sym typeface="Noto Sans Symbols"/>
            </a:endParaRPr>
          </a:p>
          <a:p>
            <a:pPr marL="0" lvl="0" indent="-114300" algn="l" rtl="0">
              <a:lnSpc>
                <a:spcPct val="115000"/>
              </a:lnSpc>
              <a:spcBef>
                <a:spcPts val="1200"/>
              </a:spcBef>
              <a:spcAft>
                <a:spcPts val="0"/>
              </a:spcAft>
              <a:buSzPts val="1800"/>
              <a:buChar char="●"/>
            </a:pPr>
            <a:r>
              <a:rPr lang="en-US" sz="1800" dirty="0">
                <a:latin typeface="+mn-lt"/>
                <a:ea typeface="Noto Sans Symbols"/>
                <a:cs typeface="Noto Sans Symbols"/>
                <a:sym typeface="Noto Sans Symbols"/>
              </a:rPr>
              <a:t>This involves leveraging diverse data sources to create an interactive dashboard that provides insights, enabling the platform to optimize content strategies, and enhance overall viewer experience. </a:t>
            </a:r>
            <a:endParaRPr sz="1800" dirty="0">
              <a:latin typeface="+mn-lt"/>
              <a:ea typeface="Noto Sans Symbols"/>
              <a:cs typeface="Noto Sans Symbols"/>
              <a:sym typeface="Noto Sans Symbols"/>
            </a:endParaRPr>
          </a:p>
          <a:p>
            <a:pPr marL="0" lvl="0" indent="0" algn="l" rtl="0">
              <a:spcBef>
                <a:spcPts val="1200"/>
              </a:spcBef>
              <a:spcAft>
                <a:spcPts val="0"/>
              </a:spcAft>
              <a:buNone/>
            </a:pPr>
            <a:endParaRPr sz="2000" dirty="0">
              <a:latin typeface="+mn-lt"/>
              <a:ea typeface="Times New Roman"/>
              <a:cs typeface="Times New Roman"/>
              <a:sym typeface="Times New Roman"/>
            </a:endParaRPr>
          </a:p>
        </p:txBody>
      </p:sp>
      <p:sp>
        <p:nvSpPr>
          <p:cNvPr id="103" name="Google Shape;103;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11-Jan-24</a:t>
            </a:r>
            <a:endParaRPr/>
          </a:p>
        </p:txBody>
      </p:sp>
      <p:pic>
        <p:nvPicPr>
          <p:cNvPr id="104" name="Google Shape;104;p3"/>
          <p:cNvPicPr preferRelativeResize="0">
            <a:picLocks noGrp="1"/>
          </p:cNvPicPr>
          <p:nvPr>
            <p:ph type="body" idx="2"/>
          </p:nvPr>
        </p:nvPicPr>
        <p:blipFill rotWithShape="1">
          <a:blip r:embed="rId3">
            <a:alphaModFix/>
          </a:blip>
          <a:srcRect/>
          <a:stretch/>
        </p:blipFill>
        <p:spPr>
          <a:xfrm>
            <a:off x="5686424" y="2133600"/>
            <a:ext cx="3000375" cy="3200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fe97281ccc_0_15"/>
          <p:cNvSpPr txBox="1">
            <a:spLocks noGrp="1"/>
          </p:cNvSpPr>
          <p:nvPr>
            <p:ph type="title"/>
          </p:nvPr>
        </p:nvSpPr>
        <p:spPr>
          <a:xfrm>
            <a:off x="713300" y="662175"/>
            <a:ext cx="8229600" cy="11430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r>
              <a:rPr lang="en-US" b="1" dirty="0">
                <a:solidFill>
                  <a:schemeClr val="dk1"/>
                </a:solidFill>
                <a:latin typeface="+mj-lt"/>
                <a:ea typeface="Noto Sans Symbols"/>
                <a:cs typeface="Noto Sans Symbols"/>
                <a:sym typeface="Noto Sans Symbols"/>
              </a:rPr>
              <a:t>Dataset</a:t>
            </a:r>
            <a:r>
              <a:rPr lang="en-US" b="1" dirty="0">
                <a:solidFill>
                  <a:schemeClr val="dk1"/>
                </a:solidFill>
                <a:latin typeface="Noto Sans Symbols"/>
                <a:ea typeface="Noto Sans Symbols"/>
                <a:cs typeface="Noto Sans Symbols"/>
                <a:sym typeface="Noto Sans Symbols"/>
              </a:rPr>
              <a:t> Link</a:t>
            </a:r>
            <a:endParaRPr b="1" dirty="0">
              <a:solidFill>
                <a:schemeClr val="dk1"/>
              </a:solidFill>
              <a:latin typeface="Noto Sans Symbols"/>
              <a:ea typeface="Noto Sans Symbols"/>
              <a:cs typeface="Noto Sans Symbols"/>
              <a:sym typeface="Noto Sans Symbols"/>
            </a:endParaRPr>
          </a:p>
        </p:txBody>
      </p:sp>
      <p:sp>
        <p:nvSpPr>
          <p:cNvPr id="111" name="Google Shape;111;g2fe97281ccc_0_15"/>
          <p:cNvSpPr txBox="1">
            <a:spLocks noGrp="1"/>
          </p:cNvSpPr>
          <p:nvPr>
            <p:ph type="body" idx="1"/>
          </p:nvPr>
        </p:nvSpPr>
        <p:spPr>
          <a:xfrm>
            <a:off x="784450" y="1949413"/>
            <a:ext cx="8229600" cy="4389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latin typeface="+mj-lt"/>
              </a:rPr>
              <a:t>The dataset is taken from Kaggle</a:t>
            </a:r>
            <a:endParaRPr dirty="0">
              <a:latin typeface="+mj-lt"/>
            </a:endParaRPr>
          </a:p>
          <a:p>
            <a:pPr marL="0" indent="0">
              <a:buNone/>
            </a:pPr>
            <a:r>
              <a:rPr lang="en-US" b="1" dirty="0">
                <a:latin typeface="+mj-lt"/>
              </a:rPr>
              <a:t>Link </a:t>
            </a:r>
            <a:r>
              <a:rPr lang="en-US" b="1" dirty="0" smtClean="0">
                <a:latin typeface="+mj-lt"/>
              </a:rPr>
              <a:t>: </a:t>
            </a:r>
            <a:r>
              <a:rPr lang="en-US" b="1" u="sng" dirty="0" smtClean="0">
                <a:solidFill>
                  <a:schemeClr val="bg2">
                    <a:lumMod val="60000"/>
                    <a:lumOff val="40000"/>
                  </a:schemeClr>
                </a:solidFill>
                <a:hlinkClick r:id="rId3">
                  <a:extLst>
                    <a:ext uri="{A12FA001-AC4F-418D-AE19-62706E023703}">
                      <ahyp:hlinkClr xmlns:lc="http://schemas.openxmlformats.org/drawingml/2006/lockedCanvas" xmlns="" xmlns:ahyp="http://schemas.microsoft.com/office/drawing/2018/hyperlinkcolor" val="tx"/>
                    </a:ext>
                  </a:extLst>
                </a:hlinkClick>
              </a:rPr>
              <a:t>https</a:t>
            </a:r>
            <a:r>
              <a:rPr lang="en-US" b="1" u="sng" dirty="0">
                <a:solidFill>
                  <a:schemeClr val="bg2">
                    <a:lumMod val="60000"/>
                    <a:lumOff val="40000"/>
                  </a:schemeClr>
                </a:solidFill>
                <a:hlinkClick r:id="rId3">
                  <a:extLst>
                    <a:ext uri="{A12FA001-AC4F-418D-AE19-62706E023703}">
                      <ahyp:hlinkClr xmlns:lc="http://schemas.openxmlformats.org/drawingml/2006/lockedCanvas" xmlns="" xmlns:ahyp="http://schemas.microsoft.com/office/drawing/2018/hyperlinkcolor" val="tx"/>
                    </a:ext>
                  </a:extLst>
                </a:hlinkClick>
              </a:rPr>
              <a:t>://www.kaggle.com/datasets/shivamb/amazon-prime-movies-and-tv-shows</a:t>
            </a:r>
            <a:endParaRPr lang="en-US" b="1" dirty="0">
              <a:solidFill>
                <a:schemeClr val="bg2">
                  <a:lumMod val="60000"/>
                  <a:lumOff val="40000"/>
                </a:schemeClr>
              </a:solidFill>
            </a:endParaRPr>
          </a:p>
          <a:p>
            <a:pPr marL="0" indent="0">
              <a:buNone/>
            </a:pPr>
            <a:endParaRPr lang="en-US" b="1" dirty="0" smtClean="0">
              <a:latin typeface="+mj-lt"/>
            </a:endParaRPr>
          </a:p>
          <a:p>
            <a:pPr marL="0" indent="0">
              <a:buNone/>
            </a:pPr>
            <a:endParaRPr lang="en-US" b="1" dirty="0">
              <a:latin typeface="+mj-lt"/>
            </a:endParaRPr>
          </a:p>
          <a:p>
            <a:pPr marL="0" indent="0">
              <a:buNone/>
            </a:pPr>
            <a:endParaRPr b="1" dirty="0">
              <a:solidFill>
                <a:schemeClr val="bg2">
                  <a:lumMod val="60000"/>
                  <a:lumOff val="40000"/>
                </a:schemeClr>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457200" y="457200"/>
            <a:ext cx="8229600" cy="762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dirty="0">
                <a:solidFill>
                  <a:schemeClr val="dk1"/>
                </a:solidFill>
                <a:latin typeface="+mn-lt"/>
                <a:ea typeface="Roboto Serif"/>
                <a:cs typeface="Roboto Serif"/>
                <a:sym typeface="Roboto Serif"/>
              </a:rPr>
              <a:t>Preprocessing</a:t>
            </a:r>
            <a:r>
              <a:rPr lang="en-US" b="1" dirty="0">
                <a:solidFill>
                  <a:schemeClr val="dk1"/>
                </a:solidFill>
                <a:latin typeface="Roboto Serif"/>
                <a:ea typeface="Roboto Serif"/>
                <a:cs typeface="Roboto Serif"/>
                <a:sym typeface="Roboto Serif"/>
              </a:rPr>
              <a:t> Steps</a:t>
            </a:r>
            <a:endParaRPr dirty="0">
              <a:latin typeface="Roboto Serif"/>
              <a:ea typeface="Roboto Serif"/>
              <a:cs typeface="Roboto Serif"/>
              <a:sym typeface="Roboto Serif"/>
            </a:endParaRPr>
          </a:p>
        </p:txBody>
      </p:sp>
      <p:sp>
        <p:nvSpPr>
          <p:cNvPr id="117" name="Google Shape;117;p5"/>
          <p:cNvSpPr txBox="1">
            <a:spLocks noGrp="1"/>
          </p:cNvSpPr>
          <p:nvPr>
            <p:ph type="body" idx="1"/>
          </p:nvPr>
        </p:nvSpPr>
        <p:spPr>
          <a:xfrm>
            <a:off x="914400" y="1592925"/>
            <a:ext cx="7772400" cy="47244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440"/>
              <a:buNone/>
            </a:pPr>
            <a:r>
              <a:rPr lang="en-US" sz="2100" b="1" dirty="0">
                <a:latin typeface="Arial" panose="020B0604020202020204" pitchFamily="34" charset="0"/>
                <a:ea typeface="Noto Sans Symbols"/>
                <a:cs typeface="Arial" panose="020B0604020202020204" pitchFamily="34" charset="0"/>
                <a:sym typeface="Noto Sans Symbols"/>
              </a:rPr>
              <a:t>Splitting Date Column into </a:t>
            </a:r>
            <a:r>
              <a:rPr lang="en-US" sz="2100" b="1" dirty="0" err="1">
                <a:latin typeface="Arial" panose="020B0604020202020204" pitchFamily="34" charset="0"/>
                <a:ea typeface="Noto Sans Symbols"/>
                <a:cs typeface="Arial" panose="020B0604020202020204" pitchFamily="34" charset="0"/>
                <a:sym typeface="Noto Sans Symbols"/>
              </a:rPr>
              <a:t>Day,Month</a:t>
            </a:r>
            <a:r>
              <a:rPr lang="en-US" sz="2100" b="1" dirty="0">
                <a:latin typeface="Arial" panose="020B0604020202020204" pitchFamily="34" charset="0"/>
                <a:ea typeface="Noto Sans Symbols"/>
                <a:cs typeface="Arial" panose="020B0604020202020204" pitchFamily="34" charset="0"/>
                <a:sym typeface="Noto Sans Symbols"/>
              </a:rPr>
              <a:t> and Year</a:t>
            </a:r>
            <a:endParaRPr sz="2100" b="1" dirty="0">
              <a:latin typeface="Arial" panose="020B0604020202020204" pitchFamily="34" charset="0"/>
              <a:ea typeface="Noto Sans Symbols"/>
              <a:cs typeface="Arial" panose="020B0604020202020204" pitchFamily="34" charset="0"/>
              <a:sym typeface="Noto Sans Symbols"/>
            </a:endParaRPr>
          </a:p>
          <a:p>
            <a:pPr marL="457200" lvl="0" indent="-320040" algn="l" rtl="0">
              <a:spcBef>
                <a:spcPts val="360"/>
              </a:spcBef>
              <a:spcAft>
                <a:spcPts val="0"/>
              </a:spcAft>
              <a:buSzPts val="1440"/>
              <a:buFont typeface="Times New Roman"/>
              <a:buChar char="●"/>
            </a:pPr>
            <a:r>
              <a:rPr lang="en-US" dirty="0">
                <a:latin typeface="Arial" panose="020B0604020202020204" pitchFamily="34" charset="0"/>
                <a:ea typeface="Noto Sans Symbols"/>
                <a:cs typeface="Arial" panose="020B0604020202020204" pitchFamily="34" charset="0"/>
                <a:sym typeface="Noto Sans Symbols"/>
              </a:rPr>
              <a:t>The Date is present</a:t>
            </a:r>
            <a:r>
              <a:rPr lang="en-US" b="1" dirty="0">
                <a:latin typeface="Arial" panose="020B0604020202020204" pitchFamily="34" charset="0"/>
                <a:ea typeface="Noto Sans Symbols"/>
                <a:cs typeface="Arial" panose="020B0604020202020204" pitchFamily="34" charset="0"/>
                <a:sym typeface="Noto Sans Symbols"/>
              </a:rPr>
              <a:t> </a:t>
            </a:r>
            <a:r>
              <a:rPr lang="en-US" dirty="0">
                <a:latin typeface="Arial" panose="020B0604020202020204" pitchFamily="34" charset="0"/>
                <a:ea typeface="Noto Sans Symbols"/>
                <a:cs typeface="Arial" panose="020B0604020202020204" pitchFamily="34" charset="0"/>
                <a:sym typeface="Noto Sans Symbols"/>
              </a:rPr>
              <a:t>in the format (Month/Day/Year)</a:t>
            </a:r>
            <a:endParaRPr dirty="0">
              <a:latin typeface="Arial" panose="020B0604020202020204" pitchFamily="34" charset="0"/>
              <a:ea typeface="Noto Sans Symbols"/>
              <a:cs typeface="Arial" panose="020B0604020202020204" pitchFamily="34" charset="0"/>
              <a:sym typeface="Noto Sans Symbols"/>
            </a:endParaRPr>
          </a:p>
          <a:p>
            <a:pPr marL="457200" lvl="0" indent="0" algn="l" rtl="0">
              <a:spcBef>
                <a:spcPts val="360"/>
              </a:spcBef>
              <a:spcAft>
                <a:spcPts val="0"/>
              </a:spcAft>
              <a:buNone/>
            </a:pPr>
            <a:endParaRPr dirty="0">
              <a:latin typeface="Arial" panose="020B0604020202020204" pitchFamily="34" charset="0"/>
              <a:ea typeface="Noto Sans Symbols"/>
              <a:cs typeface="Arial" panose="020B0604020202020204" pitchFamily="34" charset="0"/>
              <a:sym typeface="Noto Sans Symbols"/>
            </a:endParaRPr>
          </a:p>
          <a:p>
            <a:pPr marL="457200" lvl="0" indent="-320040" algn="l" rtl="0">
              <a:spcBef>
                <a:spcPts val="360"/>
              </a:spcBef>
              <a:spcAft>
                <a:spcPts val="0"/>
              </a:spcAft>
              <a:buSzPts val="1440"/>
              <a:buFont typeface="Noto Sans Symbols"/>
              <a:buChar char="●"/>
            </a:pPr>
            <a:r>
              <a:rPr lang="en-US" dirty="0">
                <a:latin typeface="Arial" panose="020B0604020202020204" pitchFamily="34" charset="0"/>
                <a:ea typeface="Noto Sans Symbols"/>
                <a:cs typeface="Arial" panose="020B0604020202020204" pitchFamily="34" charset="0"/>
                <a:sym typeface="Noto Sans Symbols"/>
              </a:rPr>
              <a:t>Using Split By Delimiter splitting the columns into three columns </a:t>
            </a:r>
            <a:r>
              <a:rPr lang="en-US" dirty="0" err="1">
                <a:latin typeface="Arial" panose="020B0604020202020204" pitchFamily="34" charset="0"/>
                <a:ea typeface="Noto Sans Symbols"/>
                <a:cs typeface="Arial" panose="020B0604020202020204" pitchFamily="34" charset="0"/>
                <a:sym typeface="Noto Sans Symbols"/>
              </a:rPr>
              <a:t>Day,Month</a:t>
            </a:r>
            <a:r>
              <a:rPr lang="en-US" dirty="0">
                <a:latin typeface="Arial" panose="020B0604020202020204" pitchFamily="34" charset="0"/>
                <a:ea typeface="Noto Sans Symbols"/>
                <a:cs typeface="Arial" panose="020B0604020202020204" pitchFamily="34" charset="0"/>
                <a:sym typeface="Noto Sans Symbols"/>
              </a:rPr>
              <a:t> and Year</a:t>
            </a:r>
            <a:endParaRPr dirty="0">
              <a:latin typeface="Arial" panose="020B0604020202020204" pitchFamily="34" charset="0"/>
              <a:ea typeface="Noto Sans Symbols"/>
              <a:cs typeface="Arial" panose="020B0604020202020204" pitchFamily="34" charset="0"/>
              <a:sym typeface="Noto Sans Symbols"/>
            </a:endParaRPr>
          </a:p>
          <a:p>
            <a:pPr marL="0" lvl="0" indent="0" algn="l" rtl="0">
              <a:spcBef>
                <a:spcPts val="360"/>
              </a:spcBef>
              <a:spcAft>
                <a:spcPts val="0"/>
              </a:spcAft>
              <a:buNone/>
            </a:pPr>
            <a:endParaRPr dirty="0">
              <a:latin typeface="Arial" panose="020B0604020202020204" pitchFamily="34" charset="0"/>
              <a:ea typeface="Noto Sans Symbols"/>
              <a:cs typeface="Arial" panose="020B0604020202020204" pitchFamily="34" charset="0"/>
              <a:sym typeface="Noto Sans Symbols"/>
            </a:endParaRPr>
          </a:p>
          <a:p>
            <a:pPr marL="457200" lvl="0" indent="-320040" algn="l" rtl="0">
              <a:spcBef>
                <a:spcPts val="360"/>
              </a:spcBef>
              <a:spcAft>
                <a:spcPts val="0"/>
              </a:spcAft>
              <a:buSzPts val="1440"/>
              <a:buFont typeface="Noto Sans Symbols"/>
              <a:buChar char="●"/>
            </a:pPr>
            <a:r>
              <a:rPr lang="en-US" dirty="0">
                <a:latin typeface="Arial" panose="020B0604020202020204" pitchFamily="34" charset="0"/>
                <a:ea typeface="Noto Sans Symbols"/>
                <a:cs typeface="Arial" panose="020B0604020202020204" pitchFamily="34" charset="0"/>
                <a:sym typeface="Noto Sans Symbols"/>
              </a:rPr>
              <a:t>Here we used the delimiter as “/”</a:t>
            </a:r>
            <a:endParaRPr dirty="0">
              <a:latin typeface="Arial" panose="020B0604020202020204" pitchFamily="34" charset="0"/>
              <a:ea typeface="Noto Sans Symbols"/>
              <a:cs typeface="Arial" panose="020B0604020202020204" pitchFamily="34" charset="0"/>
              <a:sym typeface="Noto Sans Symbols"/>
            </a:endParaRPr>
          </a:p>
          <a:p>
            <a:pPr marL="0" lvl="0" indent="0" algn="l" rtl="0">
              <a:spcBef>
                <a:spcPts val="360"/>
              </a:spcBef>
              <a:spcAft>
                <a:spcPts val="0"/>
              </a:spcAft>
              <a:buClr>
                <a:schemeClr val="dk1"/>
              </a:buClr>
              <a:buSzPts val="1440"/>
              <a:buNone/>
            </a:pPr>
            <a:endParaRPr sz="1800" b="1" dirty="0">
              <a:latin typeface="Arial" panose="020B0604020202020204" pitchFamily="34" charset="0"/>
              <a:ea typeface="Times New Roman"/>
              <a:cs typeface="Arial" panose="020B0604020202020204" pitchFamily="34" charset="0"/>
              <a:sym typeface="Times New Roman"/>
            </a:endParaRPr>
          </a:p>
          <a:p>
            <a:pPr marL="0" lvl="0" indent="0" algn="l" rtl="0">
              <a:spcBef>
                <a:spcPts val="360"/>
              </a:spcBef>
              <a:spcAft>
                <a:spcPts val="0"/>
              </a:spcAft>
              <a:buClr>
                <a:schemeClr val="dk1"/>
              </a:buClr>
              <a:buSzPts val="1440"/>
              <a:buNone/>
            </a:pPr>
            <a:endParaRPr sz="1800" b="1" dirty="0">
              <a:latin typeface="Arial" panose="020B0604020202020204" pitchFamily="34" charset="0"/>
              <a:ea typeface="Times New Roman"/>
              <a:cs typeface="Arial" panose="020B0604020202020204" pitchFamily="34"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457200" y="-113128"/>
            <a:ext cx="8229600" cy="762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dirty="0">
                <a:solidFill>
                  <a:schemeClr val="dk1"/>
                </a:solidFill>
                <a:latin typeface="+mj-lt"/>
                <a:ea typeface="Roboto Serif"/>
                <a:cs typeface="Roboto Serif"/>
                <a:sym typeface="Roboto Serif"/>
              </a:rPr>
              <a:t>Questions</a:t>
            </a:r>
            <a:endParaRPr dirty="0">
              <a:latin typeface="+mj-lt"/>
              <a:ea typeface="Roboto Serif"/>
              <a:cs typeface="Roboto Serif"/>
              <a:sym typeface="Roboto Serif"/>
            </a:endParaRPr>
          </a:p>
        </p:txBody>
      </p:sp>
      <p:sp>
        <p:nvSpPr>
          <p:cNvPr id="117" name="Google Shape;117;p5"/>
          <p:cNvSpPr txBox="1">
            <a:spLocks noGrp="1"/>
          </p:cNvSpPr>
          <p:nvPr>
            <p:ph type="body" idx="1"/>
          </p:nvPr>
        </p:nvSpPr>
        <p:spPr>
          <a:xfrm>
            <a:off x="1091953" y="825623"/>
            <a:ext cx="8430116" cy="6303146"/>
          </a:xfrm>
          <a:prstGeom prst="rect">
            <a:avLst/>
          </a:prstGeom>
          <a:noFill/>
          <a:ln>
            <a:noFill/>
          </a:ln>
        </p:spPr>
        <p:txBody>
          <a:bodyPr spcFirstLastPara="1" wrap="square" lIns="91425" tIns="45700" rIns="91425" bIns="45700" anchor="t" anchorCtr="0">
            <a:noAutofit/>
          </a:bodyPr>
          <a:lstStyle/>
          <a:p>
            <a:pPr marL="594360" lvl="0" indent="-457200" rtl="0">
              <a:lnSpc>
                <a:spcPct val="150000"/>
              </a:lnSpc>
              <a:spcBef>
                <a:spcPts val="360"/>
              </a:spcBef>
              <a:spcAft>
                <a:spcPts val="0"/>
              </a:spcAft>
              <a:buSzPts val="1440"/>
              <a:buFont typeface="+mj-lt"/>
              <a:buAutoNum type="arabicPeriod"/>
            </a:pPr>
            <a:r>
              <a:rPr lang="en-US" sz="1050" dirty="0">
                <a:latin typeface="+mj-lt"/>
              </a:rPr>
              <a:t>How does the number of available shows vary across different countries on popular streaming platforms such as </a:t>
            </a:r>
            <a:r>
              <a:rPr lang="en-US" sz="1050" dirty="0" smtClean="0">
                <a:latin typeface="+mj-lt"/>
              </a:rPr>
              <a:t>prime ?</a:t>
            </a:r>
            <a:endParaRPr sz="1050" dirty="0">
              <a:latin typeface="+mj-lt"/>
              <a:ea typeface="Noto Sans Symbols"/>
              <a:cs typeface="Noto Sans Symbols"/>
              <a:sym typeface="Noto Sans Symbols"/>
            </a:endParaRPr>
          </a:p>
          <a:p>
            <a:pPr marL="594360" lvl="0" indent="-457200" rtl="0">
              <a:lnSpc>
                <a:spcPct val="150000"/>
              </a:lnSpc>
              <a:spcBef>
                <a:spcPts val="360"/>
              </a:spcBef>
              <a:spcAft>
                <a:spcPts val="0"/>
              </a:spcAft>
              <a:buSzPts val="1440"/>
              <a:buFont typeface="+mj-lt"/>
              <a:buAutoNum type="arabicPeriod"/>
            </a:pPr>
            <a:r>
              <a:rPr lang="en-US" sz="1050" dirty="0">
                <a:latin typeface="+mj-lt"/>
              </a:rPr>
              <a:t>Visualize whether movies or TV shows have a higher number of shows in amazon prime</a:t>
            </a:r>
            <a:r>
              <a:rPr lang="en-US" sz="1050" dirty="0" smtClean="0">
                <a:latin typeface="+mj-lt"/>
              </a:rPr>
              <a:t>?</a:t>
            </a:r>
            <a:endParaRPr sz="1050" dirty="0">
              <a:latin typeface="+mj-lt"/>
              <a:ea typeface="Noto Sans Symbols"/>
              <a:cs typeface="Noto Sans Symbols"/>
              <a:sym typeface="Noto Sans Symbols"/>
            </a:endParaRPr>
          </a:p>
          <a:p>
            <a:pPr marL="594360" lvl="0" indent="-457200" rtl="0">
              <a:lnSpc>
                <a:spcPct val="150000"/>
              </a:lnSpc>
              <a:spcBef>
                <a:spcPts val="360"/>
              </a:spcBef>
              <a:spcAft>
                <a:spcPts val="0"/>
              </a:spcAft>
              <a:buSzPts val="1440"/>
              <a:buFont typeface="+mj-lt"/>
              <a:buAutoNum type="arabicPeriod"/>
            </a:pPr>
            <a:r>
              <a:rPr lang="en-US" sz="1050" dirty="0">
                <a:latin typeface="+mj-lt"/>
              </a:rPr>
              <a:t>Visualize the total number of shows released each year on Amazon Prime</a:t>
            </a:r>
            <a:r>
              <a:rPr lang="en-US" sz="1050" dirty="0" smtClean="0">
                <a:latin typeface="+mj-lt"/>
              </a:rPr>
              <a:t>?</a:t>
            </a:r>
            <a:endParaRPr lang="en-US" sz="1050" dirty="0">
              <a:latin typeface="+mj-lt"/>
            </a:endParaRPr>
          </a:p>
          <a:p>
            <a:pPr marL="594360" indent="-457200">
              <a:lnSpc>
                <a:spcPct val="150000"/>
              </a:lnSpc>
              <a:buFont typeface="+mj-lt"/>
              <a:buAutoNum type="arabicPeriod"/>
            </a:pPr>
            <a:r>
              <a:rPr lang="en-US" sz="1050" dirty="0">
                <a:latin typeface="+mj-lt"/>
              </a:rPr>
              <a:t>Visualize the total shows in amazon prime based on </a:t>
            </a:r>
            <a:r>
              <a:rPr lang="en-US" sz="1050" dirty="0" smtClean="0">
                <a:latin typeface="+mj-lt"/>
              </a:rPr>
              <a:t>ratings</a:t>
            </a:r>
            <a:endParaRPr lang="en-US" sz="1050" dirty="0">
              <a:latin typeface="+mj-lt"/>
            </a:endParaRPr>
          </a:p>
          <a:p>
            <a:pPr marL="594360" indent="-457200">
              <a:lnSpc>
                <a:spcPct val="150000"/>
              </a:lnSpc>
              <a:buFont typeface="+mj-lt"/>
              <a:buAutoNum type="arabicPeriod"/>
            </a:pPr>
            <a:r>
              <a:rPr lang="en-US" sz="1050" dirty="0">
                <a:latin typeface="+mj-lt"/>
              </a:rPr>
              <a:t>Visualize the total shows based on genres </a:t>
            </a:r>
          </a:p>
          <a:p>
            <a:pPr>
              <a:lnSpc>
                <a:spcPct val="150000"/>
              </a:lnSpc>
              <a:buFont typeface="+mj-lt"/>
              <a:buAutoNum type="arabicPeriod"/>
            </a:pPr>
            <a:r>
              <a:rPr lang="en-US" sz="1050" dirty="0">
                <a:latin typeface="+mj-lt"/>
              </a:rPr>
              <a:t>   Who are the top 10 directors with the highest number of shows directed</a:t>
            </a:r>
            <a:r>
              <a:rPr lang="en-US" sz="1050" dirty="0" smtClean="0">
                <a:latin typeface="+mj-lt"/>
              </a:rPr>
              <a:t>?</a:t>
            </a:r>
            <a:endParaRPr lang="en-US" sz="1050" dirty="0">
              <a:latin typeface="+mj-lt"/>
              <a:ea typeface="Noto Sans Symbols"/>
              <a:cs typeface="Noto Sans Symbols"/>
              <a:sym typeface="Noto Sans Symbols"/>
            </a:endParaRPr>
          </a:p>
          <a:p>
            <a:pPr>
              <a:lnSpc>
                <a:spcPct val="150000"/>
              </a:lnSpc>
              <a:buFont typeface="+mj-lt"/>
              <a:buAutoNum type="arabicPeriod"/>
            </a:pPr>
            <a:r>
              <a:rPr lang="en-US" sz="1050" dirty="0" smtClean="0">
                <a:latin typeface="+mj-lt"/>
              </a:rPr>
              <a:t>   Analyze </a:t>
            </a:r>
            <a:r>
              <a:rPr lang="en-US" sz="1050" dirty="0">
                <a:latin typeface="+mj-lt"/>
              </a:rPr>
              <a:t>and Visualize the movie titles and their </a:t>
            </a:r>
            <a:r>
              <a:rPr lang="en-US" sz="1050" dirty="0" smtClean="0">
                <a:latin typeface="+mj-lt"/>
              </a:rPr>
              <a:t>durations</a:t>
            </a:r>
            <a:endParaRPr lang="en-US" sz="1050" dirty="0">
              <a:latin typeface="+mj-lt"/>
              <a:ea typeface="Noto Sans Symbols"/>
              <a:cs typeface="Noto Sans Symbols"/>
              <a:sym typeface="Noto Sans Symbols"/>
            </a:endParaRPr>
          </a:p>
          <a:p>
            <a:pPr>
              <a:lnSpc>
                <a:spcPct val="150000"/>
              </a:lnSpc>
              <a:buFont typeface="+mj-lt"/>
              <a:buAutoNum type="arabicPeriod"/>
            </a:pPr>
            <a:r>
              <a:rPr lang="en-US" sz="1050" dirty="0" smtClean="0">
                <a:latin typeface="+mj-lt"/>
              </a:rPr>
              <a:t>   Visualize </a:t>
            </a:r>
            <a:r>
              <a:rPr lang="en-US" sz="1050" dirty="0">
                <a:latin typeface="+mj-lt"/>
              </a:rPr>
              <a:t>the count of movies based on genres </a:t>
            </a:r>
          </a:p>
          <a:p>
            <a:pPr>
              <a:lnSpc>
                <a:spcPct val="150000"/>
              </a:lnSpc>
              <a:buFont typeface="+mj-lt"/>
              <a:buAutoNum type="arabicPeriod"/>
            </a:pPr>
            <a:r>
              <a:rPr lang="en-US" sz="1050" dirty="0" smtClean="0">
                <a:latin typeface="+mj-lt"/>
              </a:rPr>
              <a:t>   Visualize </a:t>
            </a:r>
            <a:r>
              <a:rPr lang="en-US" sz="1050" dirty="0">
                <a:latin typeface="+mj-lt"/>
              </a:rPr>
              <a:t>the count of genres on movies and TV </a:t>
            </a:r>
            <a:r>
              <a:rPr lang="en-US" sz="1050" dirty="0" smtClean="0">
                <a:latin typeface="+mj-lt"/>
              </a:rPr>
              <a:t>shows</a:t>
            </a:r>
            <a:endParaRPr lang="en-US" sz="1050" dirty="0">
              <a:latin typeface="+mj-lt"/>
            </a:endParaRPr>
          </a:p>
          <a:p>
            <a:pPr>
              <a:lnSpc>
                <a:spcPct val="150000"/>
              </a:lnSpc>
              <a:buFont typeface="+mj-lt"/>
              <a:buAutoNum type="arabicPeriod"/>
            </a:pPr>
            <a:r>
              <a:rPr lang="en-US" sz="1050" dirty="0" smtClean="0">
                <a:latin typeface="+mj-lt"/>
              </a:rPr>
              <a:t>   Visualize </a:t>
            </a:r>
            <a:r>
              <a:rPr lang="en-US" sz="1050" dirty="0">
                <a:latin typeface="+mj-lt"/>
              </a:rPr>
              <a:t>the type of shows across each </a:t>
            </a:r>
            <a:r>
              <a:rPr lang="en-US" sz="1050" dirty="0" smtClean="0">
                <a:latin typeface="+mj-lt"/>
              </a:rPr>
              <a:t>countries</a:t>
            </a:r>
            <a:endParaRPr lang="en-US" sz="1050" dirty="0">
              <a:latin typeface="+mj-lt"/>
            </a:endParaRPr>
          </a:p>
          <a:p>
            <a:pPr>
              <a:lnSpc>
                <a:spcPct val="150000"/>
              </a:lnSpc>
              <a:buFont typeface="+mj-lt"/>
              <a:buAutoNum type="arabicPeriod"/>
            </a:pPr>
            <a:r>
              <a:rPr lang="en-US" sz="1050" dirty="0" smtClean="0">
                <a:latin typeface="+mj-lt"/>
              </a:rPr>
              <a:t>   Visualize </a:t>
            </a:r>
            <a:r>
              <a:rPr lang="en-US" sz="1050" dirty="0">
                <a:latin typeface="+mj-lt"/>
              </a:rPr>
              <a:t>the count of movies based on </a:t>
            </a:r>
            <a:r>
              <a:rPr lang="en-US" sz="1050" dirty="0" smtClean="0">
                <a:latin typeface="+mj-lt"/>
              </a:rPr>
              <a:t>ratings</a:t>
            </a:r>
            <a:endParaRPr lang="en-US" sz="1050" dirty="0">
              <a:latin typeface="+mj-lt"/>
              <a:ea typeface="Noto Sans Symbols"/>
              <a:cs typeface="Noto Sans Symbols"/>
              <a:sym typeface="Noto Sans Symbols"/>
            </a:endParaRPr>
          </a:p>
          <a:p>
            <a:pPr>
              <a:lnSpc>
                <a:spcPct val="150000"/>
              </a:lnSpc>
              <a:buFont typeface="+mj-lt"/>
              <a:buAutoNum type="arabicPeriod"/>
            </a:pPr>
            <a:r>
              <a:rPr lang="en-US" sz="1050" dirty="0" smtClean="0">
                <a:latin typeface="+mj-lt"/>
              </a:rPr>
              <a:t>   How </a:t>
            </a:r>
            <a:r>
              <a:rPr lang="en-US" sz="1050" dirty="0">
                <a:latin typeface="+mj-lt"/>
              </a:rPr>
              <a:t>many titles are available by type (Movies vs TV Shows</a:t>
            </a:r>
            <a:r>
              <a:rPr lang="en-US" sz="1050" dirty="0" smtClean="0">
                <a:latin typeface="+mj-lt"/>
              </a:rPr>
              <a:t>)?</a:t>
            </a:r>
            <a:endParaRPr lang="en-US" sz="1050" dirty="0">
              <a:latin typeface="+mj-lt"/>
            </a:endParaRPr>
          </a:p>
          <a:p>
            <a:pPr>
              <a:lnSpc>
                <a:spcPct val="150000"/>
              </a:lnSpc>
              <a:buFont typeface="+mj-lt"/>
              <a:buAutoNum type="arabicPeriod"/>
            </a:pPr>
            <a:r>
              <a:rPr lang="en-US" sz="1050" dirty="0" smtClean="0">
                <a:latin typeface="+mj-lt"/>
              </a:rPr>
              <a:t>   Which </a:t>
            </a:r>
            <a:r>
              <a:rPr lang="en-US" sz="1050" dirty="0">
                <a:latin typeface="+mj-lt"/>
              </a:rPr>
              <a:t>cast members appear in the most content</a:t>
            </a:r>
            <a:r>
              <a:rPr lang="en-US" sz="1050" dirty="0" smtClean="0">
                <a:latin typeface="+mj-lt"/>
              </a:rPr>
              <a:t>?</a:t>
            </a:r>
            <a:endParaRPr lang="en-US" sz="1050" dirty="0">
              <a:latin typeface="+mj-lt"/>
            </a:endParaRPr>
          </a:p>
          <a:p>
            <a:pPr>
              <a:lnSpc>
                <a:spcPct val="150000"/>
              </a:lnSpc>
              <a:buFont typeface="+mj-lt"/>
              <a:buAutoNum type="arabicPeriod"/>
            </a:pPr>
            <a:r>
              <a:rPr lang="en-US" sz="1050" dirty="0" smtClean="0">
                <a:latin typeface="+mj-lt"/>
              </a:rPr>
              <a:t>   What </a:t>
            </a:r>
            <a:r>
              <a:rPr lang="en-US" sz="1050" dirty="0">
                <a:latin typeface="+mj-lt"/>
              </a:rPr>
              <a:t>is the release year trend for Amazon Prime content</a:t>
            </a:r>
            <a:r>
              <a:rPr lang="en-US" sz="1050" dirty="0" smtClean="0">
                <a:latin typeface="+mj-lt"/>
              </a:rPr>
              <a:t>?</a:t>
            </a:r>
            <a:endParaRPr lang="en-US" sz="1050" dirty="0">
              <a:latin typeface="+mj-lt"/>
            </a:endParaRPr>
          </a:p>
          <a:p>
            <a:pPr>
              <a:lnSpc>
                <a:spcPct val="150000"/>
              </a:lnSpc>
              <a:buFont typeface="+mj-lt"/>
              <a:buAutoNum type="arabicPeriod"/>
            </a:pPr>
            <a:r>
              <a:rPr lang="en-US" sz="1050" dirty="0" smtClean="0">
                <a:latin typeface="+mj-lt"/>
              </a:rPr>
              <a:t>   What </a:t>
            </a:r>
            <a:r>
              <a:rPr lang="en-US" sz="1050" dirty="0">
                <a:latin typeface="+mj-lt"/>
              </a:rPr>
              <a:t>are the top 10 longest-duration titles by genre</a:t>
            </a:r>
            <a:r>
              <a:rPr lang="en-US" sz="1050" dirty="0" smtClean="0">
                <a:latin typeface="+mj-lt"/>
              </a:rPr>
              <a:t>?</a:t>
            </a:r>
          </a:p>
          <a:p>
            <a:pPr>
              <a:lnSpc>
                <a:spcPct val="150000"/>
              </a:lnSpc>
              <a:buFont typeface="+mj-lt"/>
              <a:buAutoNum type="arabicPeriod"/>
            </a:pPr>
            <a:r>
              <a:rPr lang="en-US" sz="1050" dirty="0" smtClean="0">
                <a:solidFill>
                  <a:schemeClr val="tx1"/>
                </a:solidFill>
              </a:rPr>
              <a:t>   Visualize the number </a:t>
            </a:r>
            <a:r>
              <a:rPr lang="en-US" sz="1050" dirty="0">
                <a:solidFill>
                  <a:schemeClr val="tx1"/>
                </a:solidFill>
              </a:rPr>
              <a:t>of movies containing titles as Nursery Rhymes</a:t>
            </a:r>
            <a:endParaRPr lang="en-IN" sz="1050" dirty="0">
              <a:solidFill>
                <a:schemeClr val="tx1"/>
              </a:solidFill>
            </a:endParaRPr>
          </a:p>
          <a:p>
            <a:pPr>
              <a:buFont typeface="+mj-lt"/>
              <a:buAutoNum type="arabicPeriod"/>
            </a:pPr>
            <a:endParaRPr lang="en-US" sz="1050" b="1" dirty="0">
              <a:latin typeface="+mj-lt"/>
              <a:ea typeface="Times New Roman"/>
              <a:cs typeface="Times New Roman"/>
              <a:sym typeface="Times New Roman"/>
            </a:endParaRPr>
          </a:p>
          <a:p>
            <a:pPr marL="0" indent="0">
              <a:buFont typeface="Noto Sans Symbols"/>
              <a:buNone/>
            </a:pPr>
            <a:endParaRPr lang="en-US" sz="1050" b="1" dirty="0">
              <a:latin typeface="+mj-lt"/>
              <a:ea typeface="Times New Roman"/>
              <a:cs typeface="Times New Roman"/>
              <a:sym typeface="Times New Roman"/>
            </a:endParaRPr>
          </a:p>
          <a:p>
            <a:pPr marL="594360" indent="-457200">
              <a:buFont typeface="+mj-lt"/>
              <a:buAutoNum type="arabicPeriod"/>
            </a:pPr>
            <a:endParaRPr lang="en-US" sz="1050" dirty="0">
              <a:latin typeface="+mj-lt"/>
            </a:endParaRPr>
          </a:p>
          <a:p>
            <a:pPr marL="594360" indent="-457200">
              <a:buFont typeface="+mj-lt"/>
              <a:buAutoNum type="arabicPeriod"/>
            </a:pPr>
            <a:endParaRPr lang="en-US" sz="1050" dirty="0">
              <a:latin typeface="+mj-lt"/>
            </a:endParaRPr>
          </a:p>
          <a:p>
            <a:pPr marL="480060" lvl="0" indent="-342900" algn="l" rtl="0">
              <a:spcBef>
                <a:spcPts val="360"/>
              </a:spcBef>
              <a:spcAft>
                <a:spcPts val="0"/>
              </a:spcAft>
              <a:buSzPts val="1440"/>
              <a:buFont typeface="+mj-lt"/>
              <a:buAutoNum type="arabicPeriod"/>
            </a:pPr>
            <a:endParaRPr lang="en-US" sz="1050" b="1" dirty="0">
              <a:latin typeface="+mj-lt"/>
              <a:ea typeface="Times New Roman"/>
              <a:cs typeface="Times New Roman"/>
              <a:sym typeface="Times New Roman"/>
            </a:endParaRPr>
          </a:p>
          <a:p>
            <a:pPr marL="480060" lvl="0" indent="-342900" algn="l" rtl="0">
              <a:spcBef>
                <a:spcPts val="360"/>
              </a:spcBef>
              <a:spcAft>
                <a:spcPts val="0"/>
              </a:spcAft>
              <a:buSzPts val="1440"/>
              <a:buFont typeface="+mj-lt"/>
              <a:buAutoNum type="arabicPeriod"/>
            </a:pPr>
            <a:endParaRPr sz="1050" b="1" dirty="0">
              <a:latin typeface="+mj-lt"/>
              <a:ea typeface="Times New Roman"/>
              <a:cs typeface="Times New Roman"/>
              <a:sym typeface="Times New Roman"/>
            </a:endParaRPr>
          </a:p>
          <a:p>
            <a:pPr marL="342900" lvl="0" indent="-342900" algn="l" rtl="0">
              <a:spcBef>
                <a:spcPts val="360"/>
              </a:spcBef>
              <a:spcAft>
                <a:spcPts val="0"/>
              </a:spcAft>
              <a:buClr>
                <a:schemeClr val="dk1"/>
              </a:buClr>
              <a:buSzPts val="1440"/>
              <a:buFont typeface="+mj-lt"/>
              <a:buAutoNum type="arabicPeriod"/>
            </a:pPr>
            <a:endParaRPr sz="1050" b="1" dirty="0">
              <a:latin typeface="+mj-lt"/>
              <a:ea typeface="Times New Roman"/>
              <a:cs typeface="Times New Roman"/>
              <a:sym typeface="Times New Roman"/>
            </a:endParaRPr>
          </a:p>
        </p:txBody>
      </p:sp>
    </p:spTree>
    <p:extLst>
      <p:ext uri="{BB962C8B-B14F-4D97-AF65-F5344CB8AC3E}">
        <p14:creationId xmlns:p14="http://schemas.microsoft.com/office/powerpoint/2010/main" val="42005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E433-CAF3-894B-06A1-FC5A0B5071FB}"/>
              </a:ext>
            </a:extLst>
          </p:cNvPr>
          <p:cNvSpPr>
            <a:spLocks noGrp="1"/>
          </p:cNvSpPr>
          <p:nvPr>
            <p:ph type="title"/>
          </p:nvPr>
        </p:nvSpPr>
        <p:spPr>
          <a:xfrm>
            <a:off x="1030497" y="480257"/>
            <a:ext cx="8229600" cy="1143000"/>
          </a:xfrm>
        </p:spPr>
        <p:txBody>
          <a:bodyPr/>
          <a:lstStyle/>
          <a:p>
            <a:r>
              <a:rPr lang="en-US" sz="1800" dirty="0">
                <a:solidFill>
                  <a:schemeClr val="tx1"/>
                </a:solidFill>
              </a:rPr>
              <a:t>1. </a:t>
            </a:r>
            <a:r>
              <a:rPr lang="en-US" sz="1800" dirty="0" smtClean="0">
                <a:solidFill>
                  <a:schemeClr val="tx1"/>
                </a:solidFill>
              </a:rPr>
              <a:t>How does the number of available shows vary across different countries on popular streaming platforms such as amazon prime ?</a:t>
            </a:r>
            <a:r>
              <a:rPr lang="en-US" sz="1800" dirty="0">
                <a:solidFill>
                  <a:schemeClr val="tx1"/>
                </a:solidFill>
              </a:rPr>
              <a:t/>
            </a:r>
            <a:br>
              <a:rPr lang="en-US" sz="1800" dirty="0">
                <a:solidFill>
                  <a:schemeClr val="tx1"/>
                </a:solidFill>
              </a:rPr>
            </a:br>
            <a:endParaRPr lang="en-IN" sz="1800" dirty="0">
              <a:solidFill>
                <a:schemeClr val="tx1"/>
              </a:solidFill>
            </a:endParaRPr>
          </a:p>
        </p:txBody>
      </p:sp>
      <p:pic>
        <p:nvPicPr>
          <p:cNvPr id="5" name="Picture 4">
            <a:extLst>
              <a:ext uri="{FF2B5EF4-FFF2-40B4-BE49-F238E27FC236}">
                <a16:creationId xmlns:a16="http://schemas.microsoft.com/office/drawing/2014/main" id="{A3C3B2CC-E8CF-D410-5588-291A25C6CB62}"/>
              </a:ext>
            </a:extLst>
          </p:cNvPr>
          <p:cNvPicPr>
            <a:picLocks noChangeAspect="1"/>
          </p:cNvPicPr>
          <p:nvPr/>
        </p:nvPicPr>
        <p:blipFill>
          <a:blip r:embed="rId2"/>
          <a:stretch>
            <a:fillRect/>
          </a:stretch>
        </p:blipFill>
        <p:spPr>
          <a:xfrm>
            <a:off x="2690742" y="1534480"/>
            <a:ext cx="4909109" cy="2726802"/>
          </a:xfrm>
          <a:prstGeom prst="rect">
            <a:avLst/>
          </a:prstGeom>
        </p:spPr>
      </p:pic>
      <p:sp>
        <p:nvSpPr>
          <p:cNvPr id="6" name="TextBox 5">
            <a:extLst>
              <a:ext uri="{FF2B5EF4-FFF2-40B4-BE49-F238E27FC236}">
                <a16:creationId xmlns:a16="http://schemas.microsoft.com/office/drawing/2014/main" id="{2D6357CD-3080-6655-0CE5-916E230978B9}"/>
              </a:ext>
            </a:extLst>
          </p:cNvPr>
          <p:cNvSpPr txBox="1"/>
          <p:nvPr/>
        </p:nvSpPr>
        <p:spPr>
          <a:xfrm>
            <a:off x="900755" y="5836627"/>
            <a:ext cx="7926722" cy="830997"/>
          </a:xfrm>
          <a:prstGeom prst="rect">
            <a:avLst/>
          </a:prstGeom>
          <a:noFill/>
        </p:spPr>
        <p:txBody>
          <a:bodyPr wrap="square" rtlCol="0">
            <a:spAutoFit/>
          </a:bodyPr>
          <a:lstStyle/>
          <a:p>
            <a:r>
              <a:rPr lang="en-US" sz="1600" b="1" dirty="0" err="1"/>
              <a:t>Inference</a:t>
            </a:r>
            <a:r>
              <a:rPr lang="en-US" sz="1600" dirty="0" err="1"/>
              <a:t>:The</a:t>
            </a:r>
            <a:r>
              <a:rPr lang="en-US" sz="1600" dirty="0"/>
              <a:t> map depicts the number of Amazon devices per country. North America and Europe have the highest number of Amazon devices, followed by Asia and South America. Africa and Australia have the fewest Amazon devices.</a:t>
            </a:r>
            <a:endParaRPr lang="en-IN" sz="1600" dirty="0"/>
          </a:p>
        </p:txBody>
      </p:sp>
      <p:sp>
        <p:nvSpPr>
          <p:cNvPr id="3" name="TextBox 2"/>
          <p:cNvSpPr txBox="1"/>
          <p:nvPr/>
        </p:nvSpPr>
        <p:spPr>
          <a:xfrm>
            <a:off x="900755" y="4394447"/>
            <a:ext cx="7403289" cy="1631216"/>
          </a:xfrm>
          <a:prstGeom prst="rect">
            <a:avLst/>
          </a:prstGeom>
          <a:noFill/>
        </p:spPr>
        <p:txBody>
          <a:bodyPr wrap="square" rtlCol="0">
            <a:spAutoFit/>
          </a:bodyPr>
          <a:lstStyle/>
          <a:p>
            <a:r>
              <a:rPr lang="en-US" sz="1600" b="1" dirty="0" smtClean="0"/>
              <a:t>DAX QUERY:</a:t>
            </a:r>
          </a:p>
          <a:p>
            <a:r>
              <a:rPr lang="en-US" dirty="0" err="1"/>
              <a:t>Shows_By_Country</a:t>
            </a:r>
            <a:r>
              <a:rPr lang="en-US" dirty="0"/>
              <a:t> = </a:t>
            </a:r>
          </a:p>
          <a:p>
            <a:r>
              <a:rPr lang="en-US" dirty="0"/>
              <a:t>SUMMARIZE(</a:t>
            </a:r>
          </a:p>
          <a:p>
            <a:r>
              <a:rPr lang="en-US" dirty="0"/>
              <a:t>    '</a:t>
            </a:r>
            <a:r>
              <a:rPr lang="en-US" dirty="0" err="1"/>
              <a:t>amazon_prime_titles</a:t>
            </a:r>
            <a:r>
              <a:rPr lang="en-US" dirty="0"/>
              <a:t>',</a:t>
            </a:r>
          </a:p>
          <a:p>
            <a:r>
              <a:rPr lang="en-US" dirty="0"/>
              <a:t>    '</a:t>
            </a:r>
            <a:r>
              <a:rPr lang="en-US" dirty="0" err="1"/>
              <a:t>amazon_prime_titles</a:t>
            </a:r>
            <a:r>
              <a:rPr lang="en-US" dirty="0"/>
              <a:t>'[country],</a:t>
            </a:r>
          </a:p>
          <a:p>
            <a:r>
              <a:rPr lang="en-US" dirty="0"/>
              <a:t>    "Number of Shows", COUNT('</a:t>
            </a:r>
            <a:r>
              <a:rPr lang="en-US" dirty="0" err="1"/>
              <a:t>amazon_prime_titles</a:t>
            </a:r>
            <a:r>
              <a:rPr lang="en-US" dirty="0"/>
              <a:t>'[</a:t>
            </a:r>
            <a:r>
              <a:rPr lang="en-US" dirty="0" err="1"/>
              <a:t>show_id</a:t>
            </a:r>
            <a:r>
              <a:rPr lang="en-US" dirty="0" smtClean="0"/>
              <a:t>]))</a:t>
            </a:r>
            <a:endParaRPr lang="en-US" dirty="0"/>
          </a:p>
          <a:p>
            <a:endParaRPr lang="en-IN" dirty="0"/>
          </a:p>
        </p:txBody>
      </p:sp>
    </p:spTree>
    <p:extLst>
      <p:ext uri="{BB962C8B-B14F-4D97-AF65-F5344CB8AC3E}">
        <p14:creationId xmlns:p14="http://schemas.microsoft.com/office/powerpoint/2010/main" val="206250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1C5583-CAD1-EE71-7812-C5958941F423}"/>
              </a:ext>
            </a:extLst>
          </p:cNvPr>
          <p:cNvSpPr txBox="1">
            <a:spLocks/>
          </p:cNvSpPr>
          <p:nvPr/>
        </p:nvSpPr>
        <p:spPr>
          <a:xfrm>
            <a:off x="914400"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2. Visualize whether movies or TV shows have a higher number of shows in amazon prime?</a:t>
            </a:r>
          </a:p>
          <a:p>
            <a:r>
              <a:rPr lang="en-US" sz="1800" dirty="0">
                <a:solidFill>
                  <a:schemeClr val="tx1"/>
                </a:solidFill>
              </a:rPr>
              <a:t/>
            </a:r>
            <a:br>
              <a:rPr lang="en-US" sz="1800" dirty="0">
                <a:solidFill>
                  <a:schemeClr val="tx1"/>
                </a:solidFill>
              </a:rPr>
            </a:br>
            <a:endParaRPr lang="en-IN" sz="1800" dirty="0">
              <a:solidFill>
                <a:schemeClr val="tx1"/>
              </a:solidFill>
            </a:endParaRPr>
          </a:p>
        </p:txBody>
      </p:sp>
      <p:pic>
        <p:nvPicPr>
          <p:cNvPr id="6" name="Picture 5">
            <a:extLst>
              <a:ext uri="{FF2B5EF4-FFF2-40B4-BE49-F238E27FC236}">
                <a16:creationId xmlns:a16="http://schemas.microsoft.com/office/drawing/2014/main" id="{D0F6F930-394B-8CEF-AFB0-4E470FE01C0A}"/>
              </a:ext>
            </a:extLst>
          </p:cNvPr>
          <p:cNvPicPr>
            <a:picLocks noChangeAspect="1"/>
          </p:cNvPicPr>
          <p:nvPr/>
        </p:nvPicPr>
        <p:blipFill>
          <a:blip r:embed="rId2"/>
          <a:stretch>
            <a:fillRect/>
          </a:stretch>
        </p:blipFill>
        <p:spPr>
          <a:xfrm>
            <a:off x="1929283" y="1177187"/>
            <a:ext cx="5927455" cy="3276266"/>
          </a:xfrm>
          <a:prstGeom prst="rect">
            <a:avLst/>
          </a:prstGeom>
        </p:spPr>
      </p:pic>
      <p:sp>
        <p:nvSpPr>
          <p:cNvPr id="8" name="TextBox 7">
            <a:extLst>
              <a:ext uri="{FF2B5EF4-FFF2-40B4-BE49-F238E27FC236}">
                <a16:creationId xmlns:a16="http://schemas.microsoft.com/office/drawing/2014/main" id="{989AC4E5-9F4D-0C65-4385-EE58D219519A}"/>
              </a:ext>
            </a:extLst>
          </p:cNvPr>
          <p:cNvSpPr txBox="1"/>
          <p:nvPr/>
        </p:nvSpPr>
        <p:spPr>
          <a:xfrm>
            <a:off x="1030147" y="5681438"/>
            <a:ext cx="7430945" cy="830997"/>
          </a:xfrm>
          <a:prstGeom prst="rect">
            <a:avLst/>
          </a:prstGeom>
          <a:noFill/>
        </p:spPr>
        <p:txBody>
          <a:bodyPr wrap="square">
            <a:spAutoFit/>
          </a:bodyPr>
          <a:lstStyle/>
          <a:p>
            <a:r>
              <a:rPr lang="en-US" sz="1600" b="1" dirty="0"/>
              <a:t>Inference:</a:t>
            </a:r>
            <a:r>
              <a:rPr lang="en-US" sz="1600" dirty="0"/>
              <a:t>The pie chart indicates that Amazon primarily offers TV shows , with a significant majority (80.82%) of its content dedicated to movies. Movies constitute a smaller portion (19.18%) of the content library.</a:t>
            </a:r>
            <a:endParaRPr lang="en-IN" sz="1600" dirty="0"/>
          </a:p>
        </p:txBody>
      </p:sp>
      <p:sp>
        <p:nvSpPr>
          <p:cNvPr id="2" name="TextBox 1"/>
          <p:cNvSpPr txBox="1"/>
          <p:nvPr/>
        </p:nvSpPr>
        <p:spPr>
          <a:xfrm>
            <a:off x="1030147" y="4660777"/>
            <a:ext cx="7510171" cy="738664"/>
          </a:xfrm>
          <a:prstGeom prst="rect">
            <a:avLst/>
          </a:prstGeom>
          <a:noFill/>
        </p:spPr>
        <p:txBody>
          <a:bodyPr wrap="square" rtlCol="0">
            <a:spAutoFit/>
          </a:bodyPr>
          <a:lstStyle/>
          <a:p>
            <a:r>
              <a:rPr lang="en-US" b="1" dirty="0" smtClean="0"/>
              <a:t>DAX QUERY:</a:t>
            </a:r>
          </a:p>
          <a:p>
            <a:r>
              <a:rPr lang="en-US" dirty="0" err="1"/>
              <a:t>Shows_By_Type</a:t>
            </a:r>
            <a:r>
              <a:rPr lang="en-US" dirty="0"/>
              <a:t> = SUMMARIZE( '</a:t>
            </a:r>
            <a:r>
              <a:rPr lang="en-US" dirty="0" err="1"/>
              <a:t>amazon_prime_titles</a:t>
            </a:r>
            <a:r>
              <a:rPr lang="en-US" dirty="0"/>
              <a:t>', '</a:t>
            </a:r>
            <a:r>
              <a:rPr lang="en-US" dirty="0" err="1"/>
              <a:t>amazon_prime_titles</a:t>
            </a:r>
            <a:r>
              <a:rPr lang="en-US" dirty="0"/>
              <a:t>'[type], "Number of Shows", COUNT('</a:t>
            </a:r>
            <a:r>
              <a:rPr lang="en-US" dirty="0" err="1"/>
              <a:t>amazon_prime_titles</a:t>
            </a:r>
            <a:r>
              <a:rPr lang="en-US" dirty="0"/>
              <a:t>'[</a:t>
            </a:r>
            <a:r>
              <a:rPr lang="en-US" dirty="0" err="1"/>
              <a:t>show_id</a:t>
            </a:r>
            <a:r>
              <a:rPr lang="en-US" dirty="0"/>
              <a:t>]) )</a:t>
            </a:r>
            <a:endParaRPr lang="en-IN" dirty="0"/>
          </a:p>
        </p:txBody>
      </p:sp>
    </p:spTree>
    <p:extLst>
      <p:ext uri="{BB962C8B-B14F-4D97-AF65-F5344CB8AC3E}">
        <p14:creationId xmlns:p14="http://schemas.microsoft.com/office/powerpoint/2010/main" val="177600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81ACB-F578-0D36-5C9D-073543F96B8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9F315D1-43A4-5E28-6266-565435E2917A}"/>
              </a:ext>
            </a:extLst>
          </p:cNvPr>
          <p:cNvSpPr txBox="1">
            <a:spLocks/>
          </p:cNvSpPr>
          <p:nvPr/>
        </p:nvSpPr>
        <p:spPr>
          <a:xfrm>
            <a:off x="914400" y="531138"/>
            <a:ext cx="8229600" cy="1143000"/>
          </a:xfrm>
          <a:prstGeom prst="rect">
            <a:avLst/>
          </a:prstGeom>
          <a:noFill/>
          <a:ln>
            <a:noFill/>
          </a:ln>
        </p:spPr>
        <p:txBody>
          <a:bodyPr spcFirstLastPara="1" wrap="square" lIns="0" tIns="4570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r>
              <a:rPr lang="en-US" sz="1800" dirty="0">
                <a:solidFill>
                  <a:schemeClr val="tx1"/>
                </a:solidFill>
              </a:rPr>
              <a:t>3.</a:t>
            </a:r>
            <a:r>
              <a:rPr lang="en-US" sz="1800" dirty="0">
                <a:latin typeface="+mj-lt"/>
              </a:rPr>
              <a:t> </a:t>
            </a:r>
            <a:r>
              <a:rPr lang="en-US" sz="1800" dirty="0">
                <a:solidFill>
                  <a:schemeClr val="tx1"/>
                </a:solidFill>
                <a:latin typeface="+mj-lt"/>
              </a:rPr>
              <a:t>Visualize the total number of shows released each year on Amazon Prime?</a:t>
            </a:r>
          </a:p>
          <a:p>
            <a:r>
              <a:rPr lang="en-US" sz="1800" dirty="0">
                <a:solidFill>
                  <a:schemeClr val="tx1"/>
                </a:solidFill>
              </a:rPr>
              <a:t/>
            </a:r>
            <a:br>
              <a:rPr lang="en-US" sz="1800" dirty="0">
                <a:solidFill>
                  <a:schemeClr val="tx1"/>
                </a:solidFill>
              </a:rPr>
            </a:br>
            <a:endParaRPr lang="en-IN" sz="1800" dirty="0">
              <a:solidFill>
                <a:schemeClr val="tx1"/>
              </a:solidFill>
            </a:endParaRPr>
          </a:p>
        </p:txBody>
      </p:sp>
      <p:pic>
        <p:nvPicPr>
          <p:cNvPr id="3" name="Picture 2">
            <a:extLst>
              <a:ext uri="{FF2B5EF4-FFF2-40B4-BE49-F238E27FC236}">
                <a16:creationId xmlns:a16="http://schemas.microsoft.com/office/drawing/2014/main" id="{09169041-6E4D-C48F-CAA0-F6F01E5B1BFF}"/>
              </a:ext>
            </a:extLst>
          </p:cNvPr>
          <p:cNvPicPr>
            <a:picLocks noChangeAspect="1"/>
          </p:cNvPicPr>
          <p:nvPr/>
        </p:nvPicPr>
        <p:blipFill>
          <a:blip r:embed="rId2"/>
          <a:srcRect l="114" t="1822"/>
          <a:stretch/>
        </p:blipFill>
        <p:spPr>
          <a:xfrm>
            <a:off x="1006007" y="1331009"/>
            <a:ext cx="4258452" cy="3982917"/>
          </a:xfrm>
          <a:prstGeom prst="rect">
            <a:avLst/>
          </a:prstGeom>
        </p:spPr>
      </p:pic>
      <p:sp>
        <p:nvSpPr>
          <p:cNvPr id="11" name="Rectangle 5">
            <a:extLst>
              <a:ext uri="{FF2B5EF4-FFF2-40B4-BE49-F238E27FC236}">
                <a16:creationId xmlns:a16="http://schemas.microsoft.com/office/drawing/2014/main" id="{B1DF4494-3B41-F340-AEAF-86132914E776}"/>
              </a:ext>
            </a:extLst>
          </p:cNvPr>
          <p:cNvSpPr>
            <a:spLocks noChangeArrowheads="1"/>
          </p:cNvSpPr>
          <p:nvPr/>
        </p:nvSpPr>
        <p:spPr bwMode="auto">
          <a:xfrm>
            <a:off x="914400" y="5617872"/>
            <a:ext cx="82296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Arial" panose="020B0604020202020204" pitchFamily="34" charset="0"/>
              </a:rPr>
              <a:t>Inference:</a:t>
            </a:r>
            <a:r>
              <a:rPr kumimoji="0" lang="en-US" altLang="en-US" sz="1600" b="0" i="0" u="none" strike="noStrike" cap="none" normalizeH="0" baseline="0" dirty="0" err="1">
                <a:ln>
                  <a:noFill/>
                </a:ln>
                <a:solidFill>
                  <a:schemeClr val="tx1"/>
                </a:solidFill>
                <a:effectLst/>
                <a:latin typeface="Arial" panose="020B0604020202020204" pitchFamily="34" charset="0"/>
              </a:rPr>
              <a:t>The</a:t>
            </a:r>
            <a:r>
              <a:rPr kumimoji="0" lang="en-US" altLang="en-US" sz="1600" b="0" i="0" u="none" strike="noStrike" cap="none" normalizeH="0" baseline="0" dirty="0">
                <a:ln>
                  <a:noFill/>
                </a:ln>
                <a:solidFill>
                  <a:schemeClr val="tx1"/>
                </a:solidFill>
                <a:effectLst/>
                <a:latin typeface="Arial" panose="020B0604020202020204" pitchFamily="34" charset="0"/>
              </a:rPr>
              <a:t> area chart indicates that the total number of releases for both movies and TV shows has increased each year, showing a consistent rise in the number of shows released annually.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p:cNvSpPr txBox="1"/>
          <p:nvPr/>
        </p:nvSpPr>
        <p:spPr>
          <a:xfrm>
            <a:off x="5379868" y="1509204"/>
            <a:ext cx="3391270" cy="1446550"/>
          </a:xfrm>
          <a:prstGeom prst="rect">
            <a:avLst/>
          </a:prstGeom>
          <a:noFill/>
        </p:spPr>
        <p:txBody>
          <a:bodyPr wrap="square" rtlCol="0">
            <a:spAutoFit/>
          </a:bodyPr>
          <a:lstStyle/>
          <a:p>
            <a:r>
              <a:rPr lang="en-US" sz="1800" b="1" dirty="0" smtClean="0"/>
              <a:t>DAX QUERY:</a:t>
            </a:r>
          </a:p>
          <a:p>
            <a:r>
              <a:rPr lang="en-US" dirty="0" err="1"/>
              <a:t>Number_of_Shows_By_Year</a:t>
            </a:r>
            <a:r>
              <a:rPr lang="en-US" dirty="0"/>
              <a:t> = CALCULATE( COUNT('</a:t>
            </a:r>
            <a:r>
              <a:rPr lang="en-US" dirty="0" err="1"/>
              <a:t>amazon_prime_titles</a:t>
            </a:r>
            <a:r>
              <a:rPr lang="en-US" dirty="0"/>
              <a:t>'[</a:t>
            </a:r>
            <a:r>
              <a:rPr lang="en-US" dirty="0" err="1"/>
              <a:t>show_id</a:t>
            </a:r>
            <a:r>
              <a:rPr lang="en-US" dirty="0"/>
              <a:t>]), ALLEXCEPT('</a:t>
            </a:r>
            <a:r>
              <a:rPr lang="en-US" dirty="0" err="1"/>
              <a:t>amazon_prime_titles</a:t>
            </a:r>
            <a:r>
              <a:rPr lang="en-US" dirty="0"/>
              <a:t>', '</a:t>
            </a:r>
            <a:r>
              <a:rPr lang="en-US" dirty="0" err="1"/>
              <a:t>amazon_prime_titles</a:t>
            </a:r>
            <a:r>
              <a:rPr lang="en-US" dirty="0"/>
              <a:t>'[</a:t>
            </a:r>
            <a:r>
              <a:rPr lang="en-US" dirty="0" err="1"/>
              <a:t>release_year</a:t>
            </a:r>
            <a:r>
              <a:rPr lang="en-US" dirty="0"/>
              <a:t>]) )</a:t>
            </a:r>
            <a:endParaRPr lang="en-IN" dirty="0"/>
          </a:p>
        </p:txBody>
      </p:sp>
    </p:spTree>
    <p:extLst>
      <p:ext uri="{BB962C8B-B14F-4D97-AF65-F5344CB8AC3E}">
        <p14:creationId xmlns:p14="http://schemas.microsoft.com/office/powerpoint/2010/main" val="856585829"/>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1671</Words>
  <Application>Microsoft Office PowerPoint</Application>
  <PresentationFormat>On-screen Show (4:3)</PresentationFormat>
  <Paragraphs>225</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Roboto Serif</vt:lpstr>
      <vt:lpstr>Arial</vt:lpstr>
      <vt:lpstr>Times New Roman</vt:lpstr>
      <vt:lpstr>Noto Sans Symbols</vt:lpstr>
      <vt:lpstr>Calibri</vt:lpstr>
      <vt:lpstr>Flow</vt:lpstr>
      <vt:lpstr>Amazon Prime OTT Media Dashboard</vt:lpstr>
      <vt:lpstr>PROBLEM STATEMENT</vt:lpstr>
      <vt:lpstr>OBJECTIVE:</vt:lpstr>
      <vt:lpstr>Dataset Link</vt:lpstr>
      <vt:lpstr>Preprocessing Steps</vt:lpstr>
      <vt:lpstr>Questions</vt:lpstr>
      <vt:lpstr>1. How does the number of available shows vary across different countries on popular streaming platforms such as amazon prime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vt:lpstr>
      <vt:lpstr>POWER BI SERVICE LINK</vt:lpstr>
      <vt:lpstr>PROPOSED WORK – BLOCK DIAGRAM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OTT Media Dashboard(Amazon Prime)</dc:title>
  <dc:creator>Staff</dc:creator>
  <cp:lastModifiedBy>Jayadhanush Ravichandran</cp:lastModifiedBy>
  <cp:revision>26</cp:revision>
  <dcterms:created xsi:type="dcterms:W3CDTF">2013-12-25T07:56:38Z</dcterms:created>
  <dcterms:modified xsi:type="dcterms:W3CDTF">2024-11-15T16:46:12Z</dcterms:modified>
</cp:coreProperties>
</file>