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324" r:id="rId5"/>
    <p:sldId id="302" r:id="rId6"/>
    <p:sldId id="315" r:id="rId7"/>
    <p:sldId id="325" r:id="rId8"/>
    <p:sldId id="327" r:id="rId9"/>
    <p:sldId id="328" r:id="rId10"/>
    <p:sldId id="329" r:id="rId11"/>
    <p:sldId id="343" r:id="rId12"/>
    <p:sldId id="340" r:id="rId13"/>
    <p:sldId id="330" r:id="rId14"/>
    <p:sldId id="332" r:id="rId15"/>
    <p:sldId id="337" r:id="rId16"/>
    <p:sldId id="333" r:id="rId17"/>
    <p:sldId id="331" r:id="rId18"/>
    <p:sldId id="334" r:id="rId19"/>
    <p:sldId id="341" r:id="rId20"/>
    <p:sldId id="342" r:id="rId21"/>
    <p:sldId id="335" r:id="rId22"/>
    <p:sldId id="339" r:id="rId23"/>
    <p:sldId id="336" r:id="rId24"/>
    <p:sldId id="312" r:id="rId25"/>
    <p:sldId id="313" r:id="rId26"/>
    <p:sldId id="33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86B154-A380-491C-ADA3-C110E16E45D4}" v="11" dt="2024-04-29T19:03:08.726"/>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2" d="100"/>
          <a:sy n="72" d="100"/>
        </p:scale>
        <p:origin x="1104" y="53"/>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5/11/2024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5/11/2024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21</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5/11/2024</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medium.com/@lastborn32/the-importance-of-data-visualization-in-business-intelligence-f25b8970ae7"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hyperlink" Target="http://pixabay.com/en/wash-hands-clean-blue-sign-symbol-98641/" TargetMode="External"/><Relationship Id="rId13" Type="http://schemas.openxmlformats.org/officeDocument/2006/relationships/hyperlink" Target="https://svgsilh.com/fr/607d8b/image/303408.html" TargetMode="External"/><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6.sv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21.svg"/><Relationship Id="rId11" Type="http://schemas.openxmlformats.org/officeDocument/2006/relationships/image" Target="../media/image25.png"/><Relationship Id="rId5" Type="http://schemas.openxmlformats.org/officeDocument/2006/relationships/image" Target="../media/image20.png"/><Relationship Id="rId15" Type="http://schemas.openxmlformats.org/officeDocument/2006/relationships/hyperlink" Target="https://teachertoolkit.me/2015/04/07/10-simple-coding-tips-for-bloggers-by-teachertoolkit/" TargetMode="External"/><Relationship Id="rId10" Type="http://schemas.openxmlformats.org/officeDocument/2006/relationships/image" Target="../media/image24.svg"/><Relationship Id="rId4" Type="http://schemas.openxmlformats.org/officeDocument/2006/relationships/image" Target="../media/image19.svg"/><Relationship Id="rId9" Type="http://schemas.openxmlformats.org/officeDocument/2006/relationships/image" Target="../media/image23.png"/><Relationship Id="rId14" Type="http://schemas.openxmlformats.org/officeDocument/2006/relationships/image" Target="../media/image27.jpg"/></Relationships>
</file>

<file path=ppt/slides/_rels/slide22.xml.rels><?xml version="1.0" encoding="UTF-8" standalone="yes"?>
<Relationships xmlns="http://schemas.openxmlformats.org/package/2006/relationships"><Relationship Id="rId3" Type="http://schemas.openxmlformats.org/officeDocument/2006/relationships/hyperlink" Target="http://blog.equinix.com/blog/2017/01/16/6-ways-cloud-analytics-is-better-faster-cheaper/" TargetMode="External"/><Relationship Id="rId2" Type="http://schemas.openxmlformats.org/officeDocument/2006/relationships/image" Target="../media/image28.jp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futura-sciences.com/tech/definitions/big-data-data-science-19170/" TargetMode="External"/><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p:txBody>
          <a:bodyPr/>
          <a:lstStyle/>
          <a:p>
            <a:r>
              <a:rPr lang="en-US" sz="4800" dirty="0"/>
              <a:t>UDEMY COURSES</a:t>
            </a:r>
            <a:endParaRPr lang="en-US" dirty="0"/>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r>
              <a:rPr lang="en-US" dirty="0"/>
              <a:t>ANALYSIS </a:t>
            </a:r>
          </a:p>
          <a:p>
            <a:r>
              <a:rPr lang="en-US" dirty="0"/>
              <a:t>OF</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p:txBody>
          <a:bodyPr/>
          <a:lstStyle/>
          <a:p>
            <a:pPr rtl="0" eaLnBrk="1" latinLnBrk="0" hangingPunct="1"/>
            <a:r>
              <a:rPr lang="en-US" dirty="0">
                <a:latin typeface="Calibri Light" panose="020F0302020204030204" pitchFamily="34" charset="0"/>
                <a:ea typeface="+mn-ea"/>
                <a:cs typeface="+mn-cs"/>
              </a:rPr>
              <a:t>ANALYSIS </a:t>
            </a:r>
            <a:br>
              <a:rPr lang="en-US" dirty="0">
                <a:latin typeface="Calibri Light" panose="020F0302020204030204" pitchFamily="34" charset="0"/>
                <a:ea typeface="+mn-ea"/>
                <a:cs typeface="+mn-cs"/>
              </a:rPr>
            </a:br>
            <a:r>
              <a:rPr lang="en-US" dirty="0">
                <a:latin typeface="Calibri Light" panose="020F0302020204030204" pitchFamily="34" charset="0"/>
                <a:ea typeface="+mn-ea"/>
                <a:cs typeface="+mn-cs"/>
              </a:rPr>
              <a:t>AND </a:t>
            </a:r>
            <a:br>
              <a:rPr lang="en-US" dirty="0">
                <a:latin typeface="Calibri Light" panose="020F0302020204030204" pitchFamily="34" charset="0"/>
                <a:ea typeface="+mn-ea"/>
                <a:cs typeface="+mn-cs"/>
              </a:rPr>
            </a:br>
            <a:r>
              <a:rPr lang="en-US" dirty="0">
                <a:latin typeface="Calibri Light" panose="020F0302020204030204" pitchFamily="34" charset="0"/>
                <a:ea typeface="+mn-ea"/>
                <a:cs typeface="+mn-cs"/>
              </a:rPr>
              <a:t>INSIGHTS</a:t>
            </a:r>
            <a:endParaRPr lang="en-US"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p:txBody>
          <a:bodyPr/>
          <a:lstStyle/>
          <a:p>
            <a:r>
              <a:rPr lang="en-US" dirty="0"/>
              <a:t>Let’s dive in</a:t>
            </a:r>
          </a:p>
        </p:txBody>
      </p:sp>
    </p:spTree>
    <p:extLst>
      <p:ext uri="{BB962C8B-B14F-4D97-AF65-F5344CB8AC3E}">
        <p14:creationId xmlns:p14="http://schemas.microsoft.com/office/powerpoint/2010/main" val="1548987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2BB912-3F17-79B3-6E2F-C58C078B13A9}"/>
              </a:ext>
            </a:extLst>
          </p:cNvPr>
          <p:cNvSpPr>
            <a:spLocks noGrp="1"/>
          </p:cNvSpPr>
          <p:nvPr>
            <p:ph type="title"/>
          </p:nvPr>
        </p:nvSpPr>
        <p:spPr/>
        <p:txBody>
          <a:bodyPr/>
          <a:lstStyle/>
          <a:p>
            <a:r>
              <a:rPr lang="en-US" dirty="0"/>
              <a:t>COURSES PER SUBJECT</a:t>
            </a:r>
            <a:endParaRPr lang="en-IN" dirty="0"/>
          </a:p>
        </p:txBody>
      </p:sp>
      <p:sp>
        <p:nvSpPr>
          <p:cNvPr id="2" name="TextBox 1">
            <a:extLst>
              <a:ext uri="{FF2B5EF4-FFF2-40B4-BE49-F238E27FC236}">
                <a16:creationId xmlns:a16="http://schemas.microsoft.com/office/drawing/2014/main" id="{24CA6F59-92D6-33B1-DBFA-37DAD3DBDD6A}"/>
              </a:ext>
            </a:extLst>
          </p:cNvPr>
          <p:cNvSpPr txBox="1"/>
          <p:nvPr/>
        </p:nvSpPr>
        <p:spPr>
          <a:xfrm>
            <a:off x="3448085" y="5954233"/>
            <a:ext cx="5295830" cy="369332"/>
          </a:xfrm>
          <a:prstGeom prst="rect">
            <a:avLst/>
          </a:prstGeom>
          <a:noFill/>
        </p:spPr>
        <p:txBody>
          <a:bodyPr wrap="square" rtlCol="0">
            <a:spAutoFit/>
          </a:bodyPr>
          <a:lstStyle/>
          <a:p>
            <a:pPr algn="ctr"/>
            <a:r>
              <a:rPr lang="en-US" dirty="0"/>
              <a:t>Business finance courses have a lot of competition</a:t>
            </a:r>
            <a:endParaRPr lang="en-IN" dirty="0"/>
          </a:p>
        </p:txBody>
      </p:sp>
      <p:sp>
        <p:nvSpPr>
          <p:cNvPr id="6" name="Content Placeholder 5">
            <a:extLst>
              <a:ext uri="{FF2B5EF4-FFF2-40B4-BE49-F238E27FC236}">
                <a16:creationId xmlns:a16="http://schemas.microsoft.com/office/drawing/2014/main" id="{58AD629F-15D9-775D-5126-F429506A8C48}"/>
              </a:ext>
            </a:extLst>
          </p:cNvPr>
          <p:cNvSpPr>
            <a:spLocks noGrp="1"/>
          </p:cNvSpPr>
          <p:nvPr>
            <p:ph sz="quarter" idx="10"/>
          </p:nvPr>
        </p:nvSpPr>
        <p:spPr/>
        <p:txBody>
          <a:bodyPr/>
          <a:lstStyle/>
          <a:p>
            <a:endParaRPr lang="en-IN" dirty="0"/>
          </a:p>
        </p:txBody>
      </p:sp>
      <p:pic>
        <p:nvPicPr>
          <p:cNvPr id="1028" name="Picture 4">
            <a:extLst>
              <a:ext uri="{FF2B5EF4-FFF2-40B4-BE49-F238E27FC236}">
                <a16:creationId xmlns:a16="http://schemas.microsoft.com/office/drawing/2014/main" id="{A3A4F072-2785-5F6E-7377-BD8B4AADA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8450" y="1593020"/>
            <a:ext cx="65151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81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C14442-8FB5-EFBB-CC35-AA4A92895857}"/>
              </a:ext>
            </a:extLst>
          </p:cNvPr>
          <p:cNvPicPr>
            <a:picLocks noGrp="1" noChangeAspect="1"/>
          </p:cNvPicPr>
          <p:nvPr>
            <p:ph sz="quarter" idx="10"/>
          </p:nvPr>
        </p:nvPicPr>
        <p:blipFill>
          <a:blip r:embed="rId2"/>
          <a:srcRect/>
          <a:stretch/>
        </p:blipFill>
        <p:spPr>
          <a:xfrm>
            <a:off x="3370521" y="1456278"/>
            <a:ext cx="5460534" cy="4242774"/>
          </a:xfrm>
        </p:spPr>
      </p:pic>
      <p:sp>
        <p:nvSpPr>
          <p:cNvPr id="3" name="Title 2">
            <a:extLst>
              <a:ext uri="{FF2B5EF4-FFF2-40B4-BE49-F238E27FC236}">
                <a16:creationId xmlns:a16="http://schemas.microsoft.com/office/drawing/2014/main" id="{AF2BB912-3F17-79B3-6E2F-C58C078B13A9}"/>
              </a:ext>
            </a:extLst>
          </p:cNvPr>
          <p:cNvSpPr>
            <a:spLocks noGrp="1"/>
          </p:cNvSpPr>
          <p:nvPr>
            <p:ph type="title"/>
          </p:nvPr>
        </p:nvSpPr>
        <p:spPr/>
        <p:txBody>
          <a:bodyPr/>
          <a:lstStyle/>
          <a:p>
            <a:r>
              <a:rPr lang="en-US" dirty="0"/>
              <a:t>COURSES IN EACH DIFFICULTY</a:t>
            </a:r>
            <a:endParaRPr lang="en-IN" dirty="0"/>
          </a:p>
        </p:txBody>
      </p:sp>
      <p:sp>
        <p:nvSpPr>
          <p:cNvPr id="2" name="TextBox 1">
            <a:extLst>
              <a:ext uri="{FF2B5EF4-FFF2-40B4-BE49-F238E27FC236}">
                <a16:creationId xmlns:a16="http://schemas.microsoft.com/office/drawing/2014/main" id="{B452FF19-1DAB-E3D4-B4FF-68FB60D321A6}"/>
              </a:ext>
            </a:extLst>
          </p:cNvPr>
          <p:cNvSpPr txBox="1"/>
          <p:nvPr/>
        </p:nvSpPr>
        <p:spPr>
          <a:xfrm>
            <a:off x="3370521" y="6060558"/>
            <a:ext cx="5528930" cy="646331"/>
          </a:xfrm>
          <a:prstGeom prst="rect">
            <a:avLst/>
          </a:prstGeom>
          <a:noFill/>
        </p:spPr>
        <p:txBody>
          <a:bodyPr wrap="square" rtlCol="0">
            <a:spAutoFit/>
          </a:bodyPr>
          <a:lstStyle/>
          <a:p>
            <a:pPr algn="ctr"/>
            <a:r>
              <a:rPr lang="en-US" dirty="0"/>
              <a:t>There are a very few expert and intermediate level courses</a:t>
            </a:r>
            <a:endParaRPr lang="en-IN" dirty="0"/>
          </a:p>
        </p:txBody>
      </p:sp>
    </p:spTree>
    <p:extLst>
      <p:ext uri="{BB962C8B-B14F-4D97-AF65-F5344CB8AC3E}">
        <p14:creationId xmlns:p14="http://schemas.microsoft.com/office/powerpoint/2010/main" val="1469562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C14442-8FB5-EFBB-CC35-AA4A92895857}"/>
              </a:ext>
            </a:extLst>
          </p:cNvPr>
          <p:cNvPicPr>
            <a:picLocks noGrp="1" noChangeAspect="1"/>
          </p:cNvPicPr>
          <p:nvPr>
            <p:ph sz="quarter" idx="10"/>
          </p:nvPr>
        </p:nvPicPr>
        <p:blipFill>
          <a:blip r:embed="rId2"/>
          <a:srcRect/>
          <a:stretch/>
        </p:blipFill>
        <p:spPr>
          <a:xfrm>
            <a:off x="3448085" y="1487045"/>
            <a:ext cx="5295830" cy="4114800"/>
          </a:xfrm>
        </p:spPr>
      </p:pic>
      <p:sp>
        <p:nvSpPr>
          <p:cNvPr id="3" name="Title 2">
            <a:extLst>
              <a:ext uri="{FF2B5EF4-FFF2-40B4-BE49-F238E27FC236}">
                <a16:creationId xmlns:a16="http://schemas.microsoft.com/office/drawing/2014/main" id="{AF2BB912-3F17-79B3-6E2F-C58C078B13A9}"/>
              </a:ext>
            </a:extLst>
          </p:cNvPr>
          <p:cNvSpPr>
            <a:spLocks noGrp="1"/>
          </p:cNvSpPr>
          <p:nvPr>
            <p:ph type="title"/>
          </p:nvPr>
        </p:nvSpPr>
        <p:spPr/>
        <p:txBody>
          <a:bodyPr/>
          <a:lstStyle/>
          <a:p>
            <a:r>
              <a:rPr lang="en-US" dirty="0"/>
              <a:t>DURATION VS REVIEWS</a:t>
            </a:r>
            <a:endParaRPr lang="en-IN" dirty="0"/>
          </a:p>
        </p:txBody>
      </p:sp>
      <p:sp>
        <p:nvSpPr>
          <p:cNvPr id="2" name="TextBox 1">
            <a:extLst>
              <a:ext uri="{FF2B5EF4-FFF2-40B4-BE49-F238E27FC236}">
                <a16:creationId xmlns:a16="http://schemas.microsoft.com/office/drawing/2014/main" id="{E8FF0898-4D63-34B2-D345-1BBC221F9A7D}"/>
              </a:ext>
            </a:extLst>
          </p:cNvPr>
          <p:cNvSpPr txBox="1"/>
          <p:nvPr/>
        </p:nvSpPr>
        <p:spPr>
          <a:xfrm>
            <a:off x="3448085" y="5816009"/>
            <a:ext cx="5295830" cy="923330"/>
          </a:xfrm>
          <a:prstGeom prst="rect">
            <a:avLst/>
          </a:prstGeom>
          <a:noFill/>
        </p:spPr>
        <p:txBody>
          <a:bodyPr wrap="square" rtlCol="0">
            <a:spAutoFit/>
          </a:bodyPr>
          <a:lstStyle/>
          <a:p>
            <a:pPr algn="ctr"/>
            <a:r>
              <a:rPr lang="en-US" dirty="0"/>
              <a:t>Most of the courses are having duration less than 20hrs and number of reviews is almost same for almost all the durations</a:t>
            </a:r>
            <a:endParaRPr lang="en-IN" dirty="0"/>
          </a:p>
        </p:txBody>
      </p:sp>
    </p:spTree>
    <p:extLst>
      <p:ext uri="{BB962C8B-B14F-4D97-AF65-F5344CB8AC3E}">
        <p14:creationId xmlns:p14="http://schemas.microsoft.com/office/powerpoint/2010/main" val="1212058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C14442-8FB5-EFBB-CC35-AA4A92895857}"/>
              </a:ext>
            </a:extLst>
          </p:cNvPr>
          <p:cNvPicPr>
            <a:picLocks noGrp="1" noChangeAspect="1"/>
          </p:cNvPicPr>
          <p:nvPr>
            <p:ph sz="quarter" idx="10"/>
          </p:nvPr>
        </p:nvPicPr>
        <p:blipFill>
          <a:blip r:embed="rId2"/>
          <a:stretch>
            <a:fillRect/>
          </a:stretch>
        </p:blipFill>
        <p:spPr>
          <a:xfrm>
            <a:off x="3554765" y="1371600"/>
            <a:ext cx="5295830" cy="4114800"/>
          </a:xfrm>
        </p:spPr>
      </p:pic>
      <p:sp>
        <p:nvSpPr>
          <p:cNvPr id="3" name="Title 2">
            <a:extLst>
              <a:ext uri="{FF2B5EF4-FFF2-40B4-BE49-F238E27FC236}">
                <a16:creationId xmlns:a16="http://schemas.microsoft.com/office/drawing/2014/main" id="{AF2BB912-3F17-79B3-6E2F-C58C078B13A9}"/>
              </a:ext>
            </a:extLst>
          </p:cNvPr>
          <p:cNvSpPr>
            <a:spLocks noGrp="1"/>
          </p:cNvSpPr>
          <p:nvPr>
            <p:ph type="title"/>
          </p:nvPr>
        </p:nvSpPr>
        <p:spPr/>
        <p:txBody>
          <a:bodyPr/>
          <a:lstStyle/>
          <a:p>
            <a:r>
              <a:rPr lang="en-US" dirty="0"/>
              <a:t>PRICE DISTRIBUTION</a:t>
            </a:r>
            <a:endParaRPr lang="en-IN" dirty="0"/>
          </a:p>
        </p:txBody>
      </p:sp>
      <p:sp>
        <p:nvSpPr>
          <p:cNvPr id="2" name="TextBox 1">
            <a:extLst>
              <a:ext uri="{FF2B5EF4-FFF2-40B4-BE49-F238E27FC236}">
                <a16:creationId xmlns:a16="http://schemas.microsoft.com/office/drawing/2014/main" id="{4E0A4D74-CF3B-3D1D-4E52-9DD13AD4A008}"/>
              </a:ext>
            </a:extLst>
          </p:cNvPr>
          <p:cNvSpPr txBox="1"/>
          <p:nvPr/>
        </p:nvSpPr>
        <p:spPr>
          <a:xfrm>
            <a:off x="3554765" y="5730240"/>
            <a:ext cx="5295830" cy="369332"/>
          </a:xfrm>
          <a:prstGeom prst="rect">
            <a:avLst/>
          </a:prstGeom>
          <a:noFill/>
        </p:spPr>
        <p:txBody>
          <a:bodyPr wrap="square" rtlCol="0">
            <a:spAutoFit/>
          </a:bodyPr>
          <a:lstStyle/>
          <a:p>
            <a:pPr algn="ctr"/>
            <a:r>
              <a:rPr lang="en-US" dirty="0"/>
              <a:t>Most of the courses are priced at lower cost</a:t>
            </a:r>
            <a:endParaRPr lang="en-IN" dirty="0"/>
          </a:p>
        </p:txBody>
      </p:sp>
    </p:spTree>
    <p:extLst>
      <p:ext uri="{BB962C8B-B14F-4D97-AF65-F5344CB8AC3E}">
        <p14:creationId xmlns:p14="http://schemas.microsoft.com/office/powerpoint/2010/main" val="196475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2BB912-3F17-79B3-6E2F-C58C078B13A9}"/>
              </a:ext>
            </a:extLst>
          </p:cNvPr>
          <p:cNvSpPr>
            <a:spLocks noGrp="1"/>
          </p:cNvSpPr>
          <p:nvPr>
            <p:ph type="title"/>
          </p:nvPr>
        </p:nvSpPr>
        <p:spPr/>
        <p:txBody>
          <a:bodyPr/>
          <a:lstStyle/>
          <a:p>
            <a:r>
              <a:rPr lang="en-US" dirty="0"/>
              <a:t>LECUTURES VS DURATION</a:t>
            </a:r>
            <a:endParaRPr lang="en-IN" dirty="0"/>
          </a:p>
        </p:txBody>
      </p:sp>
      <p:pic>
        <p:nvPicPr>
          <p:cNvPr id="6" name="Content Placeholder 5">
            <a:extLst>
              <a:ext uri="{FF2B5EF4-FFF2-40B4-BE49-F238E27FC236}">
                <a16:creationId xmlns:a16="http://schemas.microsoft.com/office/drawing/2014/main" id="{AFD30C10-D09D-4965-010F-97994333DFEF}"/>
              </a:ext>
            </a:extLst>
          </p:cNvPr>
          <p:cNvPicPr>
            <a:picLocks noGrp="1" noChangeAspect="1"/>
          </p:cNvPicPr>
          <p:nvPr>
            <p:ph sz="quarter" idx="10"/>
          </p:nvPr>
        </p:nvPicPr>
        <p:blipFill>
          <a:blip r:embed="rId2"/>
          <a:stretch>
            <a:fillRect/>
          </a:stretch>
        </p:blipFill>
        <p:spPr>
          <a:xfrm>
            <a:off x="3545877" y="1478280"/>
            <a:ext cx="5100245" cy="4114800"/>
          </a:xfrm>
          <a:prstGeom prst="rect">
            <a:avLst/>
          </a:prstGeom>
        </p:spPr>
      </p:pic>
      <p:sp>
        <p:nvSpPr>
          <p:cNvPr id="7" name="TextBox 6">
            <a:extLst>
              <a:ext uri="{FF2B5EF4-FFF2-40B4-BE49-F238E27FC236}">
                <a16:creationId xmlns:a16="http://schemas.microsoft.com/office/drawing/2014/main" id="{4DF0422D-C37A-899D-D081-276F24189392}"/>
              </a:ext>
            </a:extLst>
          </p:cNvPr>
          <p:cNvSpPr txBox="1"/>
          <p:nvPr/>
        </p:nvSpPr>
        <p:spPr>
          <a:xfrm>
            <a:off x="3550920" y="6004560"/>
            <a:ext cx="5151120" cy="646331"/>
          </a:xfrm>
          <a:prstGeom prst="rect">
            <a:avLst/>
          </a:prstGeom>
          <a:noFill/>
        </p:spPr>
        <p:txBody>
          <a:bodyPr wrap="square" rtlCol="0">
            <a:spAutoFit/>
          </a:bodyPr>
          <a:lstStyle/>
          <a:p>
            <a:pPr algn="ctr"/>
            <a:r>
              <a:rPr lang="en-US" dirty="0"/>
              <a:t>Number of lectures are positively correlated to the course duration</a:t>
            </a:r>
            <a:endParaRPr lang="en-IN" dirty="0"/>
          </a:p>
        </p:txBody>
      </p:sp>
    </p:spTree>
    <p:extLst>
      <p:ext uri="{BB962C8B-B14F-4D97-AF65-F5344CB8AC3E}">
        <p14:creationId xmlns:p14="http://schemas.microsoft.com/office/powerpoint/2010/main" val="3014196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0F01EF-ABDB-357B-3BEA-50F36D9358E0}"/>
              </a:ext>
            </a:extLst>
          </p:cNvPr>
          <p:cNvSpPr>
            <a:spLocks noGrp="1"/>
          </p:cNvSpPr>
          <p:nvPr>
            <p:ph type="body" sz="quarter" idx="14"/>
          </p:nvPr>
        </p:nvSpPr>
        <p:spPr>
          <a:xfrm>
            <a:off x="660399" y="1525383"/>
            <a:ext cx="5080000" cy="438150"/>
          </a:xfrm>
        </p:spPr>
        <p:txBody>
          <a:bodyPr/>
          <a:lstStyle/>
          <a:p>
            <a:r>
              <a:rPr lang="en-US" dirty="0"/>
              <a:t>NUMBER OF COURSES</a:t>
            </a:r>
            <a:endParaRPr lang="en-IN" dirty="0"/>
          </a:p>
        </p:txBody>
      </p:sp>
      <p:sp>
        <p:nvSpPr>
          <p:cNvPr id="4" name="Text Placeholder 3">
            <a:extLst>
              <a:ext uri="{FF2B5EF4-FFF2-40B4-BE49-F238E27FC236}">
                <a16:creationId xmlns:a16="http://schemas.microsoft.com/office/drawing/2014/main" id="{B90CF98A-E083-5F37-6089-8965B0DCB62A}"/>
              </a:ext>
            </a:extLst>
          </p:cNvPr>
          <p:cNvSpPr>
            <a:spLocks noGrp="1"/>
          </p:cNvSpPr>
          <p:nvPr>
            <p:ph type="body" sz="quarter" idx="15"/>
          </p:nvPr>
        </p:nvSpPr>
        <p:spPr>
          <a:xfrm>
            <a:off x="6451601" y="1580797"/>
            <a:ext cx="5080000" cy="438150"/>
          </a:xfrm>
        </p:spPr>
        <p:txBody>
          <a:bodyPr/>
          <a:lstStyle/>
          <a:p>
            <a:r>
              <a:rPr lang="en-US" dirty="0"/>
              <a:t>NUMBER OF SUBSCRIBERS</a:t>
            </a:r>
            <a:endParaRPr lang="en-IN" dirty="0"/>
          </a:p>
        </p:txBody>
      </p:sp>
      <p:sp>
        <p:nvSpPr>
          <p:cNvPr id="7" name="Title 6">
            <a:extLst>
              <a:ext uri="{FF2B5EF4-FFF2-40B4-BE49-F238E27FC236}">
                <a16:creationId xmlns:a16="http://schemas.microsoft.com/office/drawing/2014/main" id="{74B758A5-D1F3-E45F-098F-7DFA9CC28C10}"/>
              </a:ext>
            </a:extLst>
          </p:cNvPr>
          <p:cNvSpPr>
            <a:spLocks noGrp="1"/>
          </p:cNvSpPr>
          <p:nvPr>
            <p:ph type="title"/>
          </p:nvPr>
        </p:nvSpPr>
        <p:spPr>
          <a:xfrm>
            <a:off x="660399" y="805213"/>
            <a:ext cx="9779965" cy="830997"/>
          </a:xfrm>
        </p:spPr>
        <p:txBody>
          <a:bodyPr/>
          <a:lstStyle/>
          <a:p>
            <a:r>
              <a:rPr lang="en-US" dirty="0"/>
              <a:t>PAID COURSES VS FREE COURSES</a:t>
            </a:r>
            <a:endParaRPr lang="en-IN" dirty="0"/>
          </a:p>
        </p:txBody>
      </p:sp>
      <p:pic>
        <p:nvPicPr>
          <p:cNvPr id="4098" name="Picture 2">
            <a:extLst>
              <a:ext uri="{FF2B5EF4-FFF2-40B4-BE49-F238E27FC236}">
                <a16:creationId xmlns:a16="http://schemas.microsoft.com/office/drawing/2014/main" id="{332E65E4-7DBE-DB9A-0588-0DEF66ADBB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 y="2018947"/>
            <a:ext cx="4720378" cy="37030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938D7CA-ED89-D141-337F-B19EDD0A3040}"/>
              </a:ext>
            </a:extLst>
          </p:cNvPr>
          <p:cNvPicPr>
            <a:picLocks noChangeAspect="1"/>
          </p:cNvPicPr>
          <p:nvPr/>
        </p:nvPicPr>
        <p:blipFill>
          <a:blip r:embed="rId3"/>
          <a:stretch>
            <a:fillRect/>
          </a:stretch>
        </p:blipFill>
        <p:spPr>
          <a:xfrm>
            <a:off x="6556657" y="2007949"/>
            <a:ext cx="4974944" cy="3714053"/>
          </a:xfrm>
          <a:prstGeom prst="rect">
            <a:avLst/>
          </a:prstGeom>
        </p:spPr>
      </p:pic>
      <p:sp>
        <p:nvSpPr>
          <p:cNvPr id="9" name="TextBox 8">
            <a:extLst>
              <a:ext uri="{FF2B5EF4-FFF2-40B4-BE49-F238E27FC236}">
                <a16:creationId xmlns:a16="http://schemas.microsoft.com/office/drawing/2014/main" id="{4332206D-A02E-CF45-8F82-C34AE7460228}"/>
              </a:ext>
            </a:extLst>
          </p:cNvPr>
          <p:cNvSpPr txBox="1"/>
          <p:nvPr/>
        </p:nvSpPr>
        <p:spPr>
          <a:xfrm>
            <a:off x="660399" y="5879939"/>
            <a:ext cx="10871202" cy="646331"/>
          </a:xfrm>
          <a:prstGeom prst="rect">
            <a:avLst/>
          </a:prstGeom>
          <a:noFill/>
        </p:spPr>
        <p:txBody>
          <a:bodyPr wrap="square" rtlCol="0">
            <a:spAutoFit/>
          </a:bodyPr>
          <a:lstStyle/>
          <a:p>
            <a:r>
              <a:rPr lang="en-US" dirty="0"/>
              <a:t>Even though the number of paid courses is more than the free courses, people are more interested in taking the free courses.</a:t>
            </a:r>
            <a:endParaRPr lang="en-IN" dirty="0"/>
          </a:p>
        </p:txBody>
      </p:sp>
    </p:spTree>
    <p:extLst>
      <p:ext uri="{BB962C8B-B14F-4D97-AF65-F5344CB8AC3E}">
        <p14:creationId xmlns:p14="http://schemas.microsoft.com/office/powerpoint/2010/main" val="2606301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0F01EF-ABDB-357B-3BEA-50F36D9358E0}"/>
              </a:ext>
            </a:extLst>
          </p:cNvPr>
          <p:cNvSpPr>
            <a:spLocks noGrp="1"/>
          </p:cNvSpPr>
          <p:nvPr>
            <p:ph type="body" sz="quarter" idx="14"/>
          </p:nvPr>
        </p:nvSpPr>
        <p:spPr>
          <a:xfrm>
            <a:off x="660399" y="1417135"/>
            <a:ext cx="5080000" cy="438150"/>
          </a:xfrm>
        </p:spPr>
        <p:txBody>
          <a:bodyPr/>
          <a:lstStyle/>
          <a:p>
            <a:r>
              <a:rPr lang="en-US" dirty="0"/>
              <a:t>NUMBER OF COURSES</a:t>
            </a:r>
            <a:endParaRPr lang="en-IN" dirty="0"/>
          </a:p>
        </p:txBody>
      </p:sp>
      <p:sp>
        <p:nvSpPr>
          <p:cNvPr id="4" name="Text Placeholder 3">
            <a:extLst>
              <a:ext uri="{FF2B5EF4-FFF2-40B4-BE49-F238E27FC236}">
                <a16:creationId xmlns:a16="http://schemas.microsoft.com/office/drawing/2014/main" id="{B90CF98A-E083-5F37-6089-8965B0DCB62A}"/>
              </a:ext>
            </a:extLst>
          </p:cNvPr>
          <p:cNvSpPr>
            <a:spLocks noGrp="1"/>
          </p:cNvSpPr>
          <p:nvPr>
            <p:ph type="body" sz="quarter" idx="15"/>
          </p:nvPr>
        </p:nvSpPr>
        <p:spPr>
          <a:xfrm>
            <a:off x="6451601" y="1525383"/>
            <a:ext cx="5080000" cy="438150"/>
          </a:xfrm>
        </p:spPr>
        <p:txBody>
          <a:bodyPr/>
          <a:lstStyle/>
          <a:p>
            <a:r>
              <a:rPr lang="en-US" dirty="0"/>
              <a:t>NUMBER OF SUBSCRIBERS</a:t>
            </a:r>
            <a:endParaRPr lang="en-IN" dirty="0"/>
          </a:p>
        </p:txBody>
      </p:sp>
      <p:sp>
        <p:nvSpPr>
          <p:cNvPr id="7" name="Title 6">
            <a:extLst>
              <a:ext uri="{FF2B5EF4-FFF2-40B4-BE49-F238E27FC236}">
                <a16:creationId xmlns:a16="http://schemas.microsoft.com/office/drawing/2014/main" id="{74B758A5-D1F3-E45F-098F-7DFA9CC28C10}"/>
              </a:ext>
            </a:extLst>
          </p:cNvPr>
          <p:cNvSpPr>
            <a:spLocks noGrp="1"/>
          </p:cNvSpPr>
          <p:nvPr>
            <p:ph type="title"/>
          </p:nvPr>
        </p:nvSpPr>
        <p:spPr>
          <a:xfrm>
            <a:off x="660399" y="805213"/>
            <a:ext cx="9779965" cy="830997"/>
          </a:xfrm>
        </p:spPr>
        <p:txBody>
          <a:bodyPr/>
          <a:lstStyle/>
          <a:p>
            <a:r>
              <a:rPr lang="en-US" dirty="0"/>
              <a:t>LEVEL OF COURSES</a:t>
            </a:r>
            <a:endParaRPr lang="en-IN" dirty="0"/>
          </a:p>
        </p:txBody>
      </p:sp>
      <p:sp>
        <p:nvSpPr>
          <p:cNvPr id="9" name="TextBox 8">
            <a:extLst>
              <a:ext uri="{FF2B5EF4-FFF2-40B4-BE49-F238E27FC236}">
                <a16:creationId xmlns:a16="http://schemas.microsoft.com/office/drawing/2014/main" id="{4332206D-A02E-CF45-8F82-C34AE7460228}"/>
              </a:ext>
            </a:extLst>
          </p:cNvPr>
          <p:cNvSpPr txBox="1"/>
          <p:nvPr/>
        </p:nvSpPr>
        <p:spPr>
          <a:xfrm>
            <a:off x="660399" y="5879939"/>
            <a:ext cx="10871202" cy="923330"/>
          </a:xfrm>
          <a:prstGeom prst="rect">
            <a:avLst/>
          </a:prstGeom>
          <a:noFill/>
        </p:spPr>
        <p:txBody>
          <a:bodyPr wrap="square" rtlCol="0">
            <a:spAutoFit/>
          </a:bodyPr>
          <a:lstStyle/>
          <a:p>
            <a:r>
              <a:rPr lang="en-US" dirty="0"/>
              <a:t>There are less number of courses at beginner and intermediate level, but the number of subscribers is on par with others, so instructors can get good sales if they launch higher level courses as the competition is less but demand is more</a:t>
            </a:r>
            <a:endParaRPr lang="en-IN" dirty="0"/>
          </a:p>
        </p:txBody>
      </p:sp>
      <p:pic>
        <p:nvPicPr>
          <p:cNvPr id="3" name="Picture 2">
            <a:extLst>
              <a:ext uri="{FF2B5EF4-FFF2-40B4-BE49-F238E27FC236}">
                <a16:creationId xmlns:a16="http://schemas.microsoft.com/office/drawing/2014/main" id="{1C8AA892-9D63-7AC5-7B1B-F6DB92850762}"/>
              </a:ext>
            </a:extLst>
          </p:cNvPr>
          <p:cNvPicPr>
            <a:picLocks noChangeAspect="1"/>
          </p:cNvPicPr>
          <p:nvPr/>
        </p:nvPicPr>
        <p:blipFill>
          <a:blip r:embed="rId2"/>
          <a:stretch>
            <a:fillRect/>
          </a:stretch>
        </p:blipFill>
        <p:spPr>
          <a:xfrm>
            <a:off x="660400" y="1836629"/>
            <a:ext cx="4698678" cy="3890590"/>
          </a:xfrm>
          <a:prstGeom prst="rect">
            <a:avLst/>
          </a:prstGeom>
        </p:spPr>
      </p:pic>
      <p:pic>
        <p:nvPicPr>
          <p:cNvPr id="5122" name="Picture 2">
            <a:extLst>
              <a:ext uri="{FF2B5EF4-FFF2-40B4-BE49-F238E27FC236}">
                <a16:creationId xmlns:a16="http://schemas.microsoft.com/office/drawing/2014/main" id="{C973118C-A8E0-BCBE-AB49-B9D944672A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1601" y="1892043"/>
            <a:ext cx="5079999" cy="384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8901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C14442-8FB5-EFBB-CC35-AA4A92895857}"/>
              </a:ext>
            </a:extLst>
          </p:cNvPr>
          <p:cNvPicPr>
            <a:picLocks noGrp="1" noChangeAspect="1"/>
          </p:cNvPicPr>
          <p:nvPr>
            <p:ph sz="quarter" idx="10"/>
          </p:nvPr>
        </p:nvPicPr>
        <p:blipFill>
          <a:blip r:embed="rId2"/>
          <a:srcRect/>
          <a:stretch/>
        </p:blipFill>
        <p:spPr>
          <a:xfrm>
            <a:off x="2708476" y="1465271"/>
            <a:ext cx="6679855" cy="5190172"/>
          </a:xfrm>
        </p:spPr>
      </p:pic>
      <p:sp>
        <p:nvSpPr>
          <p:cNvPr id="3" name="Title 2">
            <a:extLst>
              <a:ext uri="{FF2B5EF4-FFF2-40B4-BE49-F238E27FC236}">
                <a16:creationId xmlns:a16="http://schemas.microsoft.com/office/drawing/2014/main" id="{AF2BB912-3F17-79B3-6E2F-C58C078B13A9}"/>
              </a:ext>
            </a:extLst>
          </p:cNvPr>
          <p:cNvSpPr>
            <a:spLocks noGrp="1"/>
          </p:cNvSpPr>
          <p:nvPr>
            <p:ph type="title"/>
          </p:nvPr>
        </p:nvSpPr>
        <p:spPr/>
        <p:txBody>
          <a:bodyPr/>
          <a:lstStyle/>
          <a:p>
            <a:r>
              <a:rPr lang="en-US" dirty="0"/>
              <a:t>CORRELATION MATRIX</a:t>
            </a:r>
            <a:endParaRPr lang="en-IN" dirty="0"/>
          </a:p>
        </p:txBody>
      </p:sp>
    </p:spTree>
    <p:extLst>
      <p:ext uri="{BB962C8B-B14F-4D97-AF65-F5344CB8AC3E}">
        <p14:creationId xmlns:p14="http://schemas.microsoft.com/office/powerpoint/2010/main" val="1149681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B5DEAD-8D07-8FCC-145A-1B0803BA2960}"/>
              </a:ext>
            </a:extLst>
          </p:cNvPr>
          <p:cNvSpPr txBox="1"/>
          <p:nvPr/>
        </p:nvSpPr>
        <p:spPr>
          <a:xfrm>
            <a:off x="266218" y="312516"/>
            <a:ext cx="11574683"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There is a positive correlation between </a:t>
            </a:r>
            <a:r>
              <a:rPr lang="en-US" sz="2800" dirty="0" err="1"/>
              <a:t>course_id</a:t>
            </a:r>
            <a:r>
              <a:rPr lang="en-US" sz="2800" dirty="0"/>
              <a:t> and year (0.93). This means that courses with higher IDs tend to be offered in more recent years.</a:t>
            </a:r>
          </a:p>
          <a:p>
            <a:pPr marL="285750" indent="-285750">
              <a:buFont typeface="Arial" panose="020B0604020202020204" pitchFamily="34" charset="0"/>
              <a:buChar char="•"/>
            </a:pPr>
            <a:r>
              <a:rPr lang="en-US" sz="2800" dirty="0"/>
              <a:t>There is a positive correlation between </a:t>
            </a:r>
            <a:r>
              <a:rPr lang="en-US" sz="2800" dirty="0" err="1"/>
              <a:t>num_reviews</a:t>
            </a:r>
            <a:r>
              <a:rPr lang="en-US" sz="2800" dirty="0"/>
              <a:t> and </a:t>
            </a:r>
            <a:r>
              <a:rPr lang="en-US" sz="2800" dirty="0" err="1"/>
              <a:t>num_subscribers</a:t>
            </a:r>
            <a:r>
              <a:rPr lang="en-US" sz="2800" dirty="0"/>
              <a:t> (0.65). This means that courses with more reviews tend to have more subscribers.</a:t>
            </a:r>
          </a:p>
          <a:p>
            <a:pPr marL="285750" indent="-285750">
              <a:buFont typeface="Arial" panose="020B0604020202020204" pitchFamily="34" charset="0"/>
              <a:buChar char="•"/>
            </a:pPr>
            <a:r>
              <a:rPr lang="en-US" sz="2800" dirty="0"/>
              <a:t>There is a positive correlation between </a:t>
            </a:r>
            <a:r>
              <a:rPr lang="en-US" sz="2800" dirty="0" err="1"/>
              <a:t>num_lectures</a:t>
            </a:r>
            <a:r>
              <a:rPr lang="en-US" sz="2800" dirty="0"/>
              <a:t> and </a:t>
            </a:r>
            <a:r>
              <a:rPr lang="en-US" sz="2800" dirty="0" err="1"/>
              <a:t>content_duration</a:t>
            </a:r>
            <a:r>
              <a:rPr lang="en-US" sz="2800" dirty="0"/>
              <a:t> (0.80). This means that courses with more lectures tend to have longer content duration.</a:t>
            </a:r>
          </a:p>
          <a:p>
            <a:pPr marL="285750" indent="-285750">
              <a:buFont typeface="Arial" panose="020B0604020202020204" pitchFamily="34" charset="0"/>
              <a:buChar char="•"/>
            </a:pPr>
            <a:r>
              <a:rPr lang="en-US" sz="2800" dirty="0"/>
              <a:t>There is a weak positive correlation between price and year (0.13). This means that there might be a slight tendency for newer courses to be more expensive</a:t>
            </a:r>
            <a:endParaRPr lang="en-IN" sz="2800" dirty="0"/>
          </a:p>
        </p:txBody>
      </p:sp>
    </p:spTree>
    <p:extLst>
      <p:ext uri="{BB962C8B-B14F-4D97-AF65-F5344CB8AC3E}">
        <p14:creationId xmlns:p14="http://schemas.microsoft.com/office/powerpoint/2010/main" val="3740697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p:txBody>
          <a:bodyPr/>
          <a:lstStyle/>
          <a:p>
            <a:r>
              <a:rPr lang="en-US" dirty="0"/>
              <a:t>Introduction</a:t>
            </a:r>
          </a:p>
          <a:p>
            <a:r>
              <a:rPr lang="en-US" dirty="0"/>
              <a:t>Project Overview</a:t>
            </a:r>
          </a:p>
          <a:p>
            <a:r>
              <a:rPr lang="en-US" dirty="0"/>
              <a:t>Data Exploration and Preprocessing</a:t>
            </a:r>
          </a:p>
          <a:p>
            <a:r>
              <a:rPr lang="en-US" dirty="0"/>
              <a:t>Analysis and Insights</a:t>
            </a:r>
          </a:p>
          <a:p>
            <a:r>
              <a:rPr lang="en-US" dirty="0"/>
              <a:t>Conclusion</a:t>
            </a:r>
          </a:p>
        </p:txBody>
      </p:sp>
      <p:pic>
        <p:nvPicPr>
          <p:cNvPr id="11" name="Picture Placeholder 10">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extLst>
              <a:ext uri="{837473B0-CC2E-450A-ABE3-18F120FF3D39}">
                <a1611:picAttrSrcUrl xmlns:a1611="http://schemas.microsoft.com/office/drawing/2016/11/main" r:id="rId4"/>
              </a:ext>
            </a:extLst>
          </a:blip>
          <a:srcRect l="15367" r="15367"/>
          <a:stretch/>
        </p:blipFill>
        <p:spPr/>
      </p:pic>
    </p:spTree>
    <p:extLst>
      <p:ext uri="{BB962C8B-B14F-4D97-AF65-F5344CB8AC3E}">
        <p14:creationId xmlns:p14="http://schemas.microsoft.com/office/powerpoint/2010/main" val="1341901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C14442-8FB5-EFBB-CC35-AA4A92895857}"/>
              </a:ext>
            </a:extLst>
          </p:cNvPr>
          <p:cNvPicPr>
            <a:picLocks noGrp="1" noChangeAspect="1"/>
          </p:cNvPicPr>
          <p:nvPr>
            <p:ph sz="quarter" idx="10"/>
          </p:nvPr>
        </p:nvPicPr>
        <p:blipFill>
          <a:blip r:embed="rId2"/>
          <a:srcRect/>
          <a:stretch/>
        </p:blipFill>
        <p:spPr>
          <a:xfrm>
            <a:off x="2444187" y="994786"/>
            <a:ext cx="7303625" cy="5674834"/>
          </a:xfrm>
        </p:spPr>
      </p:pic>
      <p:sp>
        <p:nvSpPr>
          <p:cNvPr id="3" name="Title 2">
            <a:extLst>
              <a:ext uri="{FF2B5EF4-FFF2-40B4-BE49-F238E27FC236}">
                <a16:creationId xmlns:a16="http://schemas.microsoft.com/office/drawing/2014/main" id="{AF2BB912-3F17-79B3-6E2F-C58C078B13A9}"/>
              </a:ext>
            </a:extLst>
          </p:cNvPr>
          <p:cNvSpPr>
            <a:spLocks noGrp="1"/>
          </p:cNvSpPr>
          <p:nvPr>
            <p:ph type="title"/>
          </p:nvPr>
        </p:nvSpPr>
        <p:spPr>
          <a:xfrm>
            <a:off x="699304" y="294671"/>
            <a:ext cx="10515600" cy="700115"/>
          </a:xfrm>
        </p:spPr>
        <p:txBody>
          <a:bodyPr/>
          <a:lstStyle/>
          <a:p>
            <a:r>
              <a:rPr lang="en-US" dirty="0"/>
              <a:t>CATEGORY WISE COURSES PER YEAR</a:t>
            </a:r>
            <a:endParaRPr lang="en-IN" dirty="0"/>
          </a:p>
        </p:txBody>
      </p:sp>
    </p:spTree>
    <p:extLst>
      <p:ext uri="{BB962C8B-B14F-4D97-AF65-F5344CB8AC3E}">
        <p14:creationId xmlns:p14="http://schemas.microsoft.com/office/powerpoint/2010/main" val="3649664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p:txBody>
          <a:bodyPr/>
          <a:lstStyle/>
          <a:p>
            <a:r>
              <a:rPr lang="en-US" dirty="0"/>
              <a:t>Summary</a:t>
            </a:r>
            <a:br>
              <a:rPr lang="en-US" dirty="0"/>
            </a:br>
            <a:endParaRPr lang="en-US" dirty="0"/>
          </a:p>
        </p:txBody>
      </p:sp>
      <p:sp>
        <p:nvSpPr>
          <p:cNvPr id="18" name="Hexagon 17">
            <a:extLst>
              <a:ext uri="{FF2B5EF4-FFF2-40B4-BE49-F238E27FC236}">
                <a16:creationId xmlns:a16="http://schemas.microsoft.com/office/drawing/2014/main" id="{F3A0DAD0-3E39-4BBF-88E4-5C3C306DCCBB}"/>
              </a:ext>
              <a:ext uri="{C183D7F6-B498-43B3-948B-1728B52AA6E4}">
                <adec:decorative xmlns:adec="http://schemas.microsoft.com/office/drawing/2017/decorative" val="1"/>
              </a:ext>
            </a:extLst>
          </p:cNvPr>
          <p:cNvSpPr/>
          <p:nvPr/>
        </p:nvSpPr>
        <p:spPr>
          <a:xfrm>
            <a:off x="609018"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descr="Target Audience">
            <a:extLst>
              <a:ext uri="{FF2B5EF4-FFF2-40B4-BE49-F238E27FC236}">
                <a16:creationId xmlns:a16="http://schemas.microsoft.com/office/drawing/2014/main" id="{C4663C19-45BD-46CB-AA38-6CE7C4522B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3513" y="2204476"/>
            <a:ext cx="548640" cy="548640"/>
          </a:xfrm>
          <a:prstGeom prst="rect">
            <a:avLst/>
          </a:prstGeom>
        </p:spPr>
      </p:pic>
      <p:sp>
        <p:nvSpPr>
          <p:cNvPr id="11" name="TextBox 10">
            <a:extLst>
              <a:ext uri="{FF2B5EF4-FFF2-40B4-BE49-F238E27FC236}">
                <a16:creationId xmlns:a16="http://schemas.microsoft.com/office/drawing/2014/main" id="{0A302878-D117-49D8-8CD3-093E34DF215B}"/>
              </a:ext>
            </a:extLst>
          </p:cNvPr>
          <p:cNvSpPr txBox="1"/>
          <p:nvPr/>
        </p:nvSpPr>
        <p:spPr>
          <a:xfrm>
            <a:off x="1730484" y="1886960"/>
            <a:ext cx="3657600" cy="1200329"/>
          </a:xfrm>
          <a:prstGeom prst="rect">
            <a:avLst/>
          </a:prstGeom>
          <a:noFill/>
        </p:spPr>
        <p:txBody>
          <a:bodyPr wrap="square">
            <a:spAutoFit/>
          </a:bodyPr>
          <a:lstStyle/>
          <a:p>
            <a:r>
              <a:rPr lang="en-US" dirty="0"/>
              <a:t>Comprehensive survey of Udemy course offerings and instructor data, with a focus on emerging trends and popular topics.</a:t>
            </a:r>
          </a:p>
        </p:txBody>
      </p:sp>
      <p:sp>
        <p:nvSpPr>
          <p:cNvPr id="24" name="Hexagon 23">
            <a:extLst>
              <a:ext uri="{FF2B5EF4-FFF2-40B4-BE49-F238E27FC236}">
                <a16:creationId xmlns:a16="http://schemas.microsoft.com/office/drawing/2014/main" id="{B8F5A225-0C56-4A56-9265-DBE9001CCCDC}"/>
              </a:ext>
              <a:ext uri="{C183D7F6-B498-43B3-948B-1728B52AA6E4}">
                <adec:decorative xmlns:adec="http://schemas.microsoft.com/office/drawing/2017/decorative" val="1"/>
              </a:ext>
            </a:extLst>
          </p:cNvPr>
          <p:cNvSpPr/>
          <p:nvPr/>
        </p:nvSpPr>
        <p:spPr>
          <a:xfrm>
            <a:off x="6382827" y="210501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4" name="Graphic 33" descr="Upward trend">
            <a:extLst>
              <a:ext uri="{FF2B5EF4-FFF2-40B4-BE49-F238E27FC236}">
                <a16:creationId xmlns:a16="http://schemas.microsoft.com/office/drawing/2014/main" id="{112CEB44-CF96-4193-8126-3EF3F89B2EA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6562762" y="2203745"/>
            <a:ext cx="548640" cy="548640"/>
          </a:xfrm>
          <a:prstGeom prst="rect">
            <a:avLst/>
          </a:prstGeom>
        </p:spPr>
      </p:pic>
      <p:sp>
        <p:nvSpPr>
          <p:cNvPr id="7" name="TextBox 6">
            <a:extLst>
              <a:ext uri="{FF2B5EF4-FFF2-40B4-BE49-F238E27FC236}">
                <a16:creationId xmlns:a16="http://schemas.microsoft.com/office/drawing/2014/main" id="{64DBD184-BCBE-4A38-8DF2-C0C550ADE4C4}"/>
              </a:ext>
            </a:extLst>
          </p:cNvPr>
          <p:cNvSpPr txBox="1"/>
          <p:nvPr/>
        </p:nvSpPr>
        <p:spPr>
          <a:xfrm>
            <a:off x="7504954" y="2015389"/>
            <a:ext cx="3657600" cy="1200329"/>
          </a:xfrm>
          <a:prstGeom prst="rect">
            <a:avLst/>
          </a:prstGeom>
          <a:noFill/>
        </p:spPr>
        <p:txBody>
          <a:bodyPr wrap="square">
            <a:spAutoFit/>
          </a:bodyPr>
          <a:lstStyle/>
          <a:p>
            <a:r>
              <a:rPr lang="en-US" dirty="0"/>
              <a:t>Creation of informative data visualizations to highlight key findings and patterns in the Udemy course landscape.</a:t>
            </a:r>
          </a:p>
        </p:txBody>
      </p:sp>
      <p:sp>
        <p:nvSpPr>
          <p:cNvPr id="19" name="Hexagon 18">
            <a:extLst>
              <a:ext uri="{FF2B5EF4-FFF2-40B4-BE49-F238E27FC236}">
                <a16:creationId xmlns:a16="http://schemas.microsoft.com/office/drawing/2014/main" id="{A6510D74-8CDF-4500-996B-40C07942D72B}"/>
              </a:ext>
              <a:ext uri="{C183D7F6-B498-43B3-948B-1728B52AA6E4}">
                <adec:decorative xmlns:adec="http://schemas.microsoft.com/office/drawing/2017/decorative" val="1"/>
              </a:ext>
            </a:extLst>
          </p:cNvPr>
          <p:cNvSpPr/>
          <p:nvPr/>
        </p:nvSpPr>
        <p:spPr>
          <a:xfrm>
            <a:off x="609018" y="351053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Graphic 29">
            <a:extLst>
              <a:ext uri="{FF2B5EF4-FFF2-40B4-BE49-F238E27FC236}">
                <a16:creationId xmlns:a16="http://schemas.microsoft.com/office/drawing/2014/main" id="{245749D8-5A06-44F2-B96E-6718BBEB6C47}"/>
              </a:ext>
            </a:extLst>
          </p:cNvPr>
          <p:cNvPicPr>
            <a:picLocks noChangeAspect="1"/>
          </p:cNvPicPr>
          <p:nvPr/>
        </p:nvPicPr>
        <p:blipFill>
          <a:blip r:embed="rId7">
            <a:extLst>
              <a:ext uri="{837473B0-CC2E-450A-ABE3-18F120FF3D39}">
                <a1611:picAttrSrcUrl xmlns:a1611="http://schemas.microsoft.com/office/drawing/2016/11/main" r:id="rId8"/>
              </a:ext>
            </a:extLst>
          </a:blip>
          <a:srcRect/>
          <a:stretch/>
        </p:blipFill>
        <p:spPr>
          <a:xfrm>
            <a:off x="793513" y="3618467"/>
            <a:ext cx="548640" cy="548640"/>
          </a:xfrm>
          <a:prstGeom prst="rect">
            <a:avLst/>
          </a:prstGeom>
        </p:spPr>
      </p:pic>
      <p:sp>
        <p:nvSpPr>
          <p:cNvPr id="13" name="TextBox 12">
            <a:extLst>
              <a:ext uri="{FF2B5EF4-FFF2-40B4-BE49-F238E27FC236}">
                <a16:creationId xmlns:a16="http://schemas.microsoft.com/office/drawing/2014/main" id="{E0A3F38B-310F-454B-9EF6-EF4B5FD017B0}"/>
              </a:ext>
            </a:extLst>
          </p:cNvPr>
          <p:cNvSpPr txBox="1"/>
          <p:nvPr/>
        </p:nvSpPr>
        <p:spPr>
          <a:xfrm>
            <a:off x="1748531" y="3531563"/>
            <a:ext cx="3657600" cy="923330"/>
          </a:xfrm>
          <a:prstGeom prst="rect">
            <a:avLst/>
          </a:prstGeom>
          <a:noFill/>
        </p:spPr>
        <p:txBody>
          <a:bodyPr wrap="square">
            <a:spAutoFit/>
          </a:bodyPr>
          <a:lstStyle/>
          <a:p>
            <a:r>
              <a:rPr lang="en-US" dirty="0"/>
              <a:t>Rigorous cleaning and standardization of the dataset to ensure accuracy and reliability.</a:t>
            </a:r>
          </a:p>
        </p:txBody>
      </p:sp>
      <p:sp>
        <p:nvSpPr>
          <p:cNvPr id="26" name="Hexagon 25">
            <a:extLst>
              <a:ext uri="{FF2B5EF4-FFF2-40B4-BE49-F238E27FC236}">
                <a16:creationId xmlns:a16="http://schemas.microsoft.com/office/drawing/2014/main" id="{F73E68A5-255F-4C3B-82E4-28F5CE1AA4BA}"/>
              </a:ext>
              <a:ext uri="{C183D7F6-B498-43B3-948B-1728B52AA6E4}">
                <adec:decorative xmlns:adec="http://schemas.microsoft.com/office/drawing/2017/decorative" val="1"/>
              </a:ext>
            </a:extLst>
          </p:cNvPr>
          <p:cNvSpPr/>
          <p:nvPr/>
        </p:nvSpPr>
        <p:spPr>
          <a:xfrm>
            <a:off x="6382827" y="3510536"/>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descr="Clipboard">
            <a:extLst>
              <a:ext uri="{FF2B5EF4-FFF2-40B4-BE49-F238E27FC236}">
                <a16:creationId xmlns:a16="http://schemas.microsoft.com/office/drawing/2014/main" id="{3F4B17BF-671E-4F42-AB1B-F84F52DCE251}"/>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6573648" y="3606850"/>
            <a:ext cx="548640" cy="548640"/>
          </a:xfrm>
          <a:prstGeom prst="rect">
            <a:avLst/>
          </a:prstGeom>
        </p:spPr>
      </p:pic>
      <p:sp>
        <p:nvSpPr>
          <p:cNvPr id="9" name="TextBox 8">
            <a:extLst>
              <a:ext uri="{FF2B5EF4-FFF2-40B4-BE49-F238E27FC236}">
                <a16:creationId xmlns:a16="http://schemas.microsoft.com/office/drawing/2014/main" id="{BBD1A11C-0D13-40D5-A96C-6C9C65FDED12}"/>
              </a:ext>
            </a:extLst>
          </p:cNvPr>
          <p:cNvSpPr txBox="1"/>
          <p:nvPr/>
        </p:nvSpPr>
        <p:spPr>
          <a:xfrm>
            <a:off x="7504954" y="3393063"/>
            <a:ext cx="3657600" cy="1200329"/>
          </a:xfrm>
          <a:prstGeom prst="rect">
            <a:avLst/>
          </a:prstGeom>
          <a:noFill/>
        </p:spPr>
        <p:txBody>
          <a:bodyPr wrap="square">
            <a:spAutoFit/>
          </a:bodyPr>
          <a:lstStyle/>
          <a:p>
            <a:r>
              <a:rPr lang="en-US" dirty="0"/>
              <a:t>Identification of the most in-demand course categories, from cutting-edge technology to timeless business essentials and creative pursuits.</a:t>
            </a:r>
          </a:p>
        </p:txBody>
      </p:sp>
      <p:sp>
        <p:nvSpPr>
          <p:cNvPr id="20" name="Hexagon 19">
            <a:extLst>
              <a:ext uri="{FF2B5EF4-FFF2-40B4-BE49-F238E27FC236}">
                <a16:creationId xmlns:a16="http://schemas.microsoft.com/office/drawing/2014/main" id="{E3AEA7C5-E53C-47EB-B54E-E09414923CE6}"/>
              </a:ext>
              <a:ext uri="{C183D7F6-B498-43B3-948B-1728B52AA6E4}">
                <adec:decorative xmlns:adec="http://schemas.microsoft.com/office/drawing/2017/decorative" val="1"/>
              </a:ext>
            </a:extLst>
          </p:cNvPr>
          <p:cNvSpPr/>
          <p:nvPr/>
        </p:nvSpPr>
        <p:spPr>
          <a:xfrm>
            <a:off x="609017" y="4778318"/>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a:extLst>
              <a:ext uri="{FF2B5EF4-FFF2-40B4-BE49-F238E27FC236}">
                <a16:creationId xmlns:a16="http://schemas.microsoft.com/office/drawing/2014/main" id="{B6919A3F-A031-4557-AAC9-0C948C6E4D6A}"/>
              </a:ext>
            </a:extLst>
          </p:cNvPr>
          <p:cNvPicPr>
            <a:picLocks noChangeAspect="1"/>
          </p:cNvPicPr>
          <p:nvPr/>
        </p:nvPicPr>
        <p:blipFill>
          <a:blip r:embed="rId11">
            <a:extLst>
              <a:ext uri="{96DAC541-7B7A-43D3-8B79-37D633B846F1}">
                <asvg:svgBlip xmlns:asvg="http://schemas.microsoft.com/office/drawing/2016/SVG/main" r:embed="rId12"/>
              </a:ext>
              <a:ext uri="{837473B0-CC2E-450A-ABE3-18F120FF3D39}">
                <a1611:picAttrSrcUrl xmlns:a1611="http://schemas.microsoft.com/office/drawing/2016/11/main" r:id="rId13"/>
              </a:ext>
            </a:extLst>
          </a:blip>
          <a:srcRect/>
          <a:stretch/>
        </p:blipFill>
        <p:spPr>
          <a:xfrm>
            <a:off x="804119" y="4872722"/>
            <a:ext cx="527427" cy="548640"/>
          </a:xfrm>
          <a:prstGeom prst="rect">
            <a:avLst/>
          </a:prstGeom>
        </p:spPr>
      </p:pic>
      <p:sp>
        <p:nvSpPr>
          <p:cNvPr id="17" name="TextBox 16">
            <a:extLst>
              <a:ext uri="{FF2B5EF4-FFF2-40B4-BE49-F238E27FC236}">
                <a16:creationId xmlns:a16="http://schemas.microsoft.com/office/drawing/2014/main" id="{4B6D4D59-1662-44D5-B239-F9F86487BE32}"/>
              </a:ext>
            </a:extLst>
          </p:cNvPr>
          <p:cNvSpPr txBox="1"/>
          <p:nvPr/>
        </p:nvSpPr>
        <p:spPr>
          <a:xfrm>
            <a:off x="1748531" y="4723888"/>
            <a:ext cx="3657600" cy="1477328"/>
          </a:xfrm>
          <a:prstGeom prst="rect">
            <a:avLst/>
          </a:prstGeom>
          <a:noFill/>
        </p:spPr>
        <p:txBody>
          <a:bodyPr wrap="square">
            <a:spAutoFit/>
          </a:bodyPr>
          <a:lstStyle/>
          <a:p>
            <a:r>
              <a:rPr lang="en-US" dirty="0"/>
              <a:t>In-depth examination of numerical and categorical features to uncover insights into course pricing, enrollment, and instructor performance.</a:t>
            </a:r>
          </a:p>
        </p:txBody>
      </p:sp>
      <p:sp>
        <p:nvSpPr>
          <p:cNvPr id="28" name="Hexagon 27">
            <a:extLst>
              <a:ext uri="{FF2B5EF4-FFF2-40B4-BE49-F238E27FC236}">
                <a16:creationId xmlns:a16="http://schemas.microsoft.com/office/drawing/2014/main" id="{BC618CE4-6DEC-4D26-B202-8BAAA269727E}"/>
              </a:ext>
              <a:ext uri="{C183D7F6-B498-43B3-948B-1728B52AA6E4}">
                <adec:decorative xmlns:adec="http://schemas.microsoft.com/office/drawing/2017/decorative" val="1"/>
              </a:ext>
            </a:extLst>
          </p:cNvPr>
          <p:cNvSpPr/>
          <p:nvPr/>
        </p:nvSpPr>
        <p:spPr>
          <a:xfrm>
            <a:off x="6382826" y="4778318"/>
            <a:ext cx="914400" cy="764219"/>
          </a:xfrm>
          <a:prstGeom prst="hexagon">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44B68078-72CC-45F5-9CD3-20C37D3298D8}"/>
              </a:ext>
            </a:extLst>
          </p:cNvPr>
          <p:cNvPicPr>
            <a:picLocks noChangeAspect="1"/>
          </p:cNvPicPr>
          <p:nvPr/>
        </p:nvPicPr>
        <p:blipFill>
          <a:blip r:embed="rId14">
            <a:extLst>
              <a:ext uri="{837473B0-CC2E-450A-ABE3-18F120FF3D39}">
                <a1611:picAttrSrcUrl xmlns:a1611="http://schemas.microsoft.com/office/drawing/2016/11/main" r:id="rId15"/>
              </a:ext>
            </a:extLst>
          </a:blip>
          <a:srcRect/>
          <a:stretch/>
        </p:blipFill>
        <p:spPr>
          <a:xfrm>
            <a:off x="6573648" y="4950350"/>
            <a:ext cx="548640" cy="370149"/>
          </a:xfrm>
          <a:prstGeom prst="rect">
            <a:avLst/>
          </a:prstGeom>
        </p:spPr>
      </p:pic>
      <p:sp>
        <p:nvSpPr>
          <p:cNvPr id="4" name="TextBox 3">
            <a:extLst>
              <a:ext uri="{FF2B5EF4-FFF2-40B4-BE49-F238E27FC236}">
                <a16:creationId xmlns:a16="http://schemas.microsoft.com/office/drawing/2014/main" id="{6D041CEA-576E-DCBB-CD73-3E5720B0D3DD}"/>
              </a:ext>
            </a:extLst>
          </p:cNvPr>
          <p:cNvSpPr txBox="1"/>
          <p:nvPr/>
        </p:nvSpPr>
        <p:spPr>
          <a:xfrm>
            <a:off x="7504954" y="4950350"/>
            <a:ext cx="3657600" cy="923330"/>
          </a:xfrm>
          <a:prstGeom prst="rect">
            <a:avLst/>
          </a:prstGeom>
          <a:noFill/>
        </p:spPr>
        <p:txBody>
          <a:bodyPr wrap="square" rtlCol="0">
            <a:spAutoFit/>
          </a:bodyPr>
          <a:lstStyle/>
          <a:p>
            <a:r>
              <a:rPr lang="en-US" dirty="0"/>
              <a:t>Hands on experience with the libraries of python for analysis and visualization of data</a:t>
            </a:r>
            <a:endParaRPr lang="en-IN" dirty="0"/>
          </a:p>
        </p:txBody>
      </p:sp>
    </p:spTree>
    <p:extLst>
      <p:ext uri="{BB962C8B-B14F-4D97-AF65-F5344CB8AC3E}">
        <p14:creationId xmlns:p14="http://schemas.microsoft.com/office/powerpoint/2010/main" val="412067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p:txBody>
          <a:bodyPr/>
          <a:lstStyle/>
          <a:p>
            <a:r>
              <a:rPr lang="en-US" dirty="0"/>
              <a:t>The project's results revealed significant trends and patterns in the dataset, shedding light on key insights and correlations. Through comprehensive data analysis and visualization techniques, we gained a deeper understanding of the underlying dynamics. These findings provide valuable insights for decision-making and lay the groundwork for future explorations and improvements.</a:t>
            </a:r>
          </a:p>
        </p:txBody>
      </p:sp>
      <p:pic>
        <p:nvPicPr>
          <p:cNvPr id="20" name="Picture Placeholder 8">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12967" r="12967"/>
          <a:stretch/>
        </p:blipFill>
        <p:spPr>
          <a:xfrm>
            <a:off x="5888038" y="533400"/>
            <a:ext cx="5541962" cy="5611813"/>
          </a:xfrm>
        </p:spPr>
      </p:pic>
    </p:spTree>
    <p:extLst>
      <p:ext uri="{BB962C8B-B14F-4D97-AF65-F5344CB8AC3E}">
        <p14:creationId xmlns:p14="http://schemas.microsoft.com/office/powerpoint/2010/main" val="715534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9D3B48C-4362-4E0D-3839-0E6B570F274F}"/>
              </a:ext>
            </a:extLst>
          </p:cNvPr>
          <p:cNvSpPr>
            <a:spLocks noGrp="1"/>
          </p:cNvSpPr>
          <p:nvPr>
            <p:ph type="pic" sz="quarter" idx="10"/>
          </p:nvPr>
        </p:nvSpPr>
        <p:spPr/>
      </p:sp>
      <p:sp>
        <p:nvSpPr>
          <p:cNvPr id="4" name="Text Placeholder 3">
            <a:extLst>
              <a:ext uri="{FF2B5EF4-FFF2-40B4-BE49-F238E27FC236}">
                <a16:creationId xmlns:a16="http://schemas.microsoft.com/office/drawing/2014/main" id="{B0DA60BF-08ED-5DDA-F9F4-6B7A73672467}"/>
              </a:ext>
            </a:extLst>
          </p:cNvPr>
          <p:cNvSpPr>
            <a:spLocks noGrp="1"/>
          </p:cNvSpPr>
          <p:nvPr>
            <p:ph type="body" sz="quarter" idx="11"/>
          </p:nvPr>
        </p:nvSpPr>
        <p:spPr/>
        <p:txBody>
          <a:bodyPr/>
          <a:lstStyle/>
          <a:p>
            <a:r>
              <a:rPr lang="en-US" dirty="0">
                <a:solidFill>
                  <a:schemeClr val="bg1"/>
                </a:solidFill>
              </a:rPr>
              <a:t>PRESENTATION BY:</a:t>
            </a:r>
            <a:endParaRPr lang="en-IN" dirty="0">
              <a:solidFill>
                <a:schemeClr val="bg1"/>
              </a:solidFill>
            </a:endParaRPr>
          </a:p>
        </p:txBody>
      </p:sp>
      <p:sp>
        <p:nvSpPr>
          <p:cNvPr id="5" name="Text Placeholder 4">
            <a:extLst>
              <a:ext uri="{FF2B5EF4-FFF2-40B4-BE49-F238E27FC236}">
                <a16:creationId xmlns:a16="http://schemas.microsoft.com/office/drawing/2014/main" id="{CF3278A9-B1CD-53E2-5669-CBED4E33EE33}"/>
              </a:ext>
            </a:extLst>
          </p:cNvPr>
          <p:cNvSpPr>
            <a:spLocks noGrp="1"/>
          </p:cNvSpPr>
          <p:nvPr>
            <p:ph type="body" sz="quarter" idx="13"/>
          </p:nvPr>
        </p:nvSpPr>
        <p:spPr>
          <a:xfrm>
            <a:off x="4611904" y="3616970"/>
            <a:ext cx="3222836" cy="318424"/>
          </a:xfrm>
        </p:spPr>
        <p:txBody>
          <a:bodyPr/>
          <a:lstStyle/>
          <a:p>
            <a:pPr algn="l"/>
            <a:r>
              <a:rPr lang="en-US" sz="2800" b="1" dirty="0"/>
              <a:t>160122737191</a:t>
            </a:r>
          </a:p>
          <a:p>
            <a:pPr algn="l"/>
            <a:r>
              <a:rPr lang="en-US" sz="2800" b="1" dirty="0"/>
              <a:t>160122737173</a:t>
            </a:r>
          </a:p>
          <a:p>
            <a:pPr algn="l"/>
            <a:r>
              <a:rPr lang="en-US" sz="2800" b="1" dirty="0"/>
              <a:t>160122737188</a:t>
            </a:r>
            <a:endParaRPr lang="en-IN" sz="2800" b="1" dirty="0"/>
          </a:p>
        </p:txBody>
      </p:sp>
    </p:spTree>
    <p:extLst>
      <p:ext uri="{BB962C8B-B14F-4D97-AF65-F5344CB8AC3E}">
        <p14:creationId xmlns:p14="http://schemas.microsoft.com/office/powerpoint/2010/main" val="212969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399" y="2044700"/>
            <a:ext cx="5312137" cy="3560763"/>
          </a:xfrm>
        </p:spPr>
        <p:txBody>
          <a:bodyPr/>
          <a:lstStyle/>
          <a:p>
            <a:pPr marL="0" indent="0">
              <a:buNone/>
            </a:pPr>
            <a:r>
              <a:rPr lang="en-US" dirty="0"/>
              <a:t>Data analysis and visualization refer to the methods and techniques used to study and interpret data, uncovering patterns and insights that aid in decision-making. </a:t>
            </a:r>
          </a:p>
          <a:p>
            <a:pPr marL="0" indent="0">
              <a:buNone/>
            </a:pPr>
            <a:r>
              <a:rPr lang="en-US" dirty="0"/>
              <a:t>Through visualization, data is presented in a graphical format, making it easier to understand and communicate complex information.</a:t>
            </a:r>
          </a:p>
        </p:txBody>
      </p:sp>
      <p:pic>
        <p:nvPicPr>
          <p:cNvPr id="4" name="Picture Placeholder 3">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24255" r="24255"/>
          <a:stretch/>
        </p:blipFill>
        <p:spPr/>
      </p:pic>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p:txBody>
          <a:bodyPr/>
          <a:lstStyle/>
          <a:p>
            <a:pPr rtl="0" eaLnBrk="1" latinLnBrk="0" hangingPunct="1"/>
            <a:r>
              <a:rPr lang="en-US" sz="4800" kern="1200" dirty="0">
                <a:effectLst/>
                <a:latin typeface="Calibri Light" panose="020F0302020204030204" pitchFamily="34" charset="0"/>
                <a:ea typeface="+mn-ea"/>
                <a:cs typeface="+mn-cs"/>
              </a:rPr>
              <a:t>PROJECT </a:t>
            </a:r>
            <a:br>
              <a:rPr lang="en-US" sz="4800" kern="1200" dirty="0">
                <a:effectLst/>
                <a:latin typeface="Calibri Light" panose="020F0302020204030204" pitchFamily="34" charset="0"/>
                <a:ea typeface="+mn-ea"/>
                <a:cs typeface="+mn-cs"/>
              </a:rPr>
            </a:br>
            <a:r>
              <a:rPr lang="en-US" sz="4800" kern="1200" dirty="0">
                <a:effectLst/>
                <a:latin typeface="Calibri Light" panose="020F0302020204030204" pitchFamily="34" charset="0"/>
                <a:ea typeface="+mn-ea"/>
                <a:cs typeface="+mn-cs"/>
              </a:rPr>
              <a:t>OVERVIEW</a:t>
            </a:r>
            <a:endParaRPr lang="en-US"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p:txBody>
          <a:bodyPr/>
          <a:lstStyle/>
          <a:p>
            <a:r>
              <a:rPr lang="en-US" dirty="0"/>
              <a:t>Let’s dive in</a:t>
            </a:r>
          </a:p>
        </p:txBody>
      </p:sp>
    </p:spTree>
    <p:extLst>
      <p:ext uri="{BB962C8B-B14F-4D97-AF65-F5344CB8AC3E}">
        <p14:creationId xmlns:p14="http://schemas.microsoft.com/office/powerpoint/2010/main" val="111025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68833D-783D-4A58-9441-15B3685BB1E1}"/>
              </a:ext>
            </a:extLst>
          </p:cNvPr>
          <p:cNvSpPr>
            <a:spLocks noGrp="1"/>
          </p:cNvSpPr>
          <p:nvPr>
            <p:ph sz="quarter" idx="12"/>
          </p:nvPr>
        </p:nvSpPr>
        <p:spPr>
          <a:xfrm>
            <a:off x="1133913" y="2002149"/>
            <a:ext cx="4962087" cy="4352351"/>
          </a:xfrm>
        </p:spPr>
        <p:txBody>
          <a:bodyPr/>
          <a:lstStyle/>
          <a:p>
            <a:pPr algn="just"/>
            <a:r>
              <a:rPr lang="en-US" sz="2000" dirty="0"/>
              <a:t>The project aims to analyze a dataset</a:t>
            </a:r>
          </a:p>
          <a:p>
            <a:pPr algn="just"/>
            <a:r>
              <a:rPr lang="en-US" sz="2000" dirty="0"/>
              <a:t> containing information about online</a:t>
            </a:r>
          </a:p>
          <a:p>
            <a:pPr algn="just"/>
            <a:r>
              <a:rPr lang="en-US" sz="2000" dirty="0"/>
              <a:t> courses to uncover trends and insights that</a:t>
            </a:r>
          </a:p>
          <a:p>
            <a:pPr algn="just"/>
            <a:r>
              <a:rPr lang="en-US" sz="2000" dirty="0"/>
              <a:t> can help decision-making in the </a:t>
            </a:r>
          </a:p>
          <a:p>
            <a:pPr algn="just"/>
            <a:r>
              <a:rPr lang="en-US" sz="2000" dirty="0"/>
              <a:t>e-learning industry.</a:t>
            </a:r>
          </a:p>
          <a:p>
            <a:pPr algn="just"/>
            <a:endParaRPr lang="en-US" dirty="0"/>
          </a:p>
        </p:txBody>
      </p:sp>
      <p:sp>
        <p:nvSpPr>
          <p:cNvPr id="5" name="Content Placeholder 4">
            <a:extLst>
              <a:ext uri="{FF2B5EF4-FFF2-40B4-BE49-F238E27FC236}">
                <a16:creationId xmlns:a16="http://schemas.microsoft.com/office/drawing/2014/main" id="{DFA7DDDF-244E-6477-AD46-296A1FA43605}"/>
              </a:ext>
            </a:extLst>
          </p:cNvPr>
          <p:cNvSpPr>
            <a:spLocks noGrp="1"/>
          </p:cNvSpPr>
          <p:nvPr>
            <p:ph sz="quarter" idx="15"/>
          </p:nvPr>
        </p:nvSpPr>
        <p:spPr>
          <a:xfrm>
            <a:off x="6701741" y="3808071"/>
            <a:ext cx="4962087" cy="2060294"/>
          </a:xfrm>
        </p:spPr>
        <p:txBody>
          <a:bodyPr/>
          <a:lstStyle/>
          <a:p>
            <a:pPr algn="just"/>
            <a:r>
              <a:rPr lang="en-US" sz="2000" dirty="0"/>
              <a:t>The analysis focuses on exploring various</a:t>
            </a:r>
          </a:p>
          <a:p>
            <a:pPr algn="just"/>
            <a:r>
              <a:rPr lang="en-US" sz="2000" dirty="0"/>
              <a:t> aspects of the dataset, such as course</a:t>
            </a:r>
          </a:p>
          <a:p>
            <a:pPr algn="just"/>
            <a:r>
              <a:rPr lang="en-US" sz="2000" dirty="0"/>
              <a:t> subjects, pricing, enrollment numbers, and</a:t>
            </a:r>
          </a:p>
          <a:p>
            <a:pPr algn="just"/>
            <a:r>
              <a:rPr lang="en-US" sz="2000" dirty="0"/>
              <a:t> student reviews, to gain a comprehensive</a:t>
            </a:r>
          </a:p>
          <a:p>
            <a:pPr algn="just"/>
            <a:r>
              <a:rPr lang="en-US" sz="2000" dirty="0"/>
              <a:t> understanding of the courses on </a:t>
            </a:r>
            <a:r>
              <a:rPr lang="en-US" sz="2000" dirty="0" err="1"/>
              <a:t>udemy</a:t>
            </a:r>
            <a:r>
              <a:rPr lang="en-US" sz="2000" dirty="0"/>
              <a:t>.</a:t>
            </a:r>
            <a:endParaRPr lang="en-IN" sz="2000" dirty="0"/>
          </a:p>
          <a:p>
            <a:endParaRPr lang="en-IN" dirty="0"/>
          </a:p>
        </p:txBody>
      </p:sp>
      <p:sp>
        <p:nvSpPr>
          <p:cNvPr id="8" name="Title 7">
            <a:extLst>
              <a:ext uri="{FF2B5EF4-FFF2-40B4-BE49-F238E27FC236}">
                <a16:creationId xmlns:a16="http://schemas.microsoft.com/office/drawing/2014/main" id="{B59702AF-844A-4217-D60F-EB4FE1566C40}"/>
              </a:ext>
            </a:extLst>
          </p:cNvPr>
          <p:cNvSpPr>
            <a:spLocks noGrp="1"/>
          </p:cNvSpPr>
          <p:nvPr>
            <p:ph type="title"/>
          </p:nvPr>
        </p:nvSpPr>
        <p:spPr/>
        <p:txBody>
          <a:bodyPr/>
          <a:lstStyle/>
          <a:p>
            <a:r>
              <a:rPr lang="en-US" dirty="0"/>
              <a:t>OVERVIEW</a:t>
            </a:r>
            <a:endParaRPr lang="en-IN" dirty="0"/>
          </a:p>
        </p:txBody>
      </p:sp>
    </p:spTree>
    <p:extLst>
      <p:ext uri="{BB962C8B-B14F-4D97-AF65-F5344CB8AC3E}">
        <p14:creationId xmlns:p14="http://schemas.microsoft.com/office/powerpoint/2010/main" val="728318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1000"/>
                                        <p:tgtEl>
                                          <p:spTgt spid="2">
                                            <p:txEl>
                                              <p:pRg st="1" end="1"/>
                                            </p:txEl>
                                          </p:spTgt>
                                        </p:tgtEl>
                                      </p:cBhvr>
                                    </p:animEffect>
                                    <p:anim calcmode="lin" valueType="num">
                                      <p:cBhvr>
                                        <p:cTn id="13"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1000"/>
                                        <p:tgtEl>
                                          <p:spTgt spid="2">
                                            <p:txEl>
                                              <p:pRg st="2" end="2"/>
                                            </p:txEl>
                                          </p:spTgt>
                                        </p:tgtEl>
                                      </p:cBhvr>
                                    </p:animEffect>
                                    <p:anim calcmode="lin" valueType="num">
                                      <p:cBhvr>
                                        <p:cTn id="1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1000"/>
                                        <p:tgtEl>
                                          <p:spTgt spid="2">
                                            <p:txEl>
                                              <p:pRg st="3" end="3"/>
                                            </p:txEl>
                                          </p:spTgt>
                                        </p:tgtEl>
                                      </p:cBhvr>
                                    </p:animEffect>
                                    <p:anim calcmode="lin" valueType="num">
                                      <p:cBhvr>
                                        <p:cTn id="2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1000"/>
                                        <p:tgtEl>
                                          <p:spTgt spid="2">
                                            <p:txEl>
                                              <p:pRg st="4" end="4"/>
                                            </p:txEl>
                                          </p:spTgt>
                                        </p:tgtEl>
                                      </p:cBhvr>
                                    </p:animEffect>
                                    <p:anim calcmode="lin" valueType="num">
                                      <p:cBhvr>
                                        <p:cTn id="2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5">
                                            <p:txEl>
                                              <p:pRg st="0" end="0"/>
                                            </p:txEl>
                                          </p:spTgt>
                                        </p:tgtEl>
                                        <p:attrNameLst>
                                          <p:attrName>style.visibility</p:attrName>
                                        </p:attrNameLst>
                                      </p:cBhvr>
                                      <p:to>
                                        <p:strVal val="visible"/>
                                      </p:to>
                                    </p:set>
                                    <p:animEffect transition="in" filter="fade">
                                      <p:cBhvr>
                                        <p:cTn id="34" dur="1000"/>
                                        <p:tgtEl>
                                          <p:spTgt spid="5">
                                            <p:txEl>
                                              <p:pRg st="0" end="0"/>
                                            </p:txEl>
                                          </p:spTgt>
                                        </p:tgtEl>
                                      </p:cBhvr>
                                    </p:animEffect>
                                    <p:anim calcmode="lin" valueType="num">
                                      <p:cBhvr>
                                        <p:cTn id="3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0" end="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animEffect transition="in" filter="fade">
                                      <p:cBhvr>
                                        <p:cTn id="39" dur="1000"/>
                                        <p:tgtEl>
                                          <p:spTgt spid="5">
                                            <p:txEl>
                                              <p:pRg st="1" end="1"/>
                                            </p:txEl>
                                          </p:spTgt>
                                        </p:tgtEl>
                                      </p:cBhvr>
                                    </p:animEffect>
                                    <p:anim calcmode="lin" valueType="num">
                                      <p:cBhvr>
                                        <p:cTn id="4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41" dur="1000" fill="hold"/>
                                        <p:tgtEl>
                                          <p:spTgt spid="5">
                                            <p:txEl>
                                              <p:pRg st="1" end="1"/>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5">
                                            <p:txEl>
                                              <p:pRg st="2" end="2"/>
                                            </p:txEl>
                                          </p:spTgt>
                                        </p:tgtEl>
                                        <p:attrNameLst>
                                          <p:attrName>style.visibility</p:attrName>
                                        </p:attrNameLst>
                                      </p:cBhvr>
                                      <p:to>
                                        <p:strVal val="visible"/>
                                      </p:to>
                                    </p:set>
                                    <p:animEffect transition="in" filter="fade">
                                      <p:cBhvr>
                                        <p:cTn id="44" dur="1000"/>
                                        <p:tgtEl>
                                          <p:spTgt spid="5">
                                            <p:txEl>
                                              <p:pRg st="2" end="2"/>
                                            </p:txEl>
                                          </p:spTgt>
                                        </p:tgtEl>
                                      </p:cBhvr>
                                    </p:animEffect>
                                    <p:anim calcmode="lin" valueType="num">
                                      <p:cBhvr>
                                        <p:cTn id="4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2" end="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Effect transition="in" filter="fade">
                                      <p:cBhvr>
                                        <p:cTn id="49" dur="1000"/>
                                        <p:tgtEl>
                                          <p:spTgt spid="5">
                                            <p:txEl>
                                              <p:pRg st="3" end="3"/>
                                            </p:txEl>
                                          </p:spTgt>
                                        </p:tgtEl>
                                      </p:cBhvr>
                                    </p:animEffect>
                                    <p:anim calcmode="lin" valueType="num">
                                      <p:cBhvr>
                                        <p:cTn id="5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3" end="3"/>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5">
                                            <p:txEl>
                                              <p:pRg st="4" end="4"/>
                                            </p:txEl>
                                          </p:spTgt>
                                        </p:tgtEl>
                                        <p:attrNameLst>
                                          <p:attrName>style.visibility</p:attrName>
                                        </p:attrNameLst>
                                      </p:cBhvr>
                                      <p:to>
                                        <p:strVal val="visible"/>
                                      </p:to>
                                    </p:set>
                                    <p:animEffect transition="in" filter="fade">
                                      <p:cBhvr>
                                        <p:cTn id="54" dur="1000"/>
                                        <p:tgtEl>
                                          <p:spTgt spid="5">
                                            <p:txEl>
                                              <p:pRg st="4" end="4"/>
                                            </p:txEl>
                                          </p:spTgt>
                                        </p:tgtEl>
                                      </p:cBhvr>
                                    </p:animEffect>
                                    <p:anim calcmode="lin" valueType="num">
                                      <p:cBhvr>
                                        <p:cTn id="5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56"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10633"/>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p:txBody>
          <a:bodyPr/>
          <a:lstStyle/>
          <a:p>
            <a:pPr rtl="0" eaLnBrk="1" latinLnBrk="0" hangingPunct="1"/>
            <a:r>
              <a:rPr lang="en-US" dirty="0">
                <a:latin typeface="Calibri Light" panose="020F0302020204030204" pitchFamily="34" charset="0"/>
                <a:ea typeface="+mn-ea"/>
                <a:cs typeface="+mn-cs"/>
              </a:rPr>
              <a:t>DATA EXPLORATION AND</a:t>
            </a:r>
            <a:br>
              <a:rPr lang="en-US" dirty="0">
                <a:latin typeface="Calibri Light" panose="020F0302020204030204" pitchFamily="34" charset="0"/>
                <a:ea typeface="+mn-ea"/>
                <a:cs typeface="+mn-cs"/>
              </a:rPr>
            </a:br>
            <a:r>
              <a:rPr lang="en-US" dirty="0">
                <a:latin typeface="Calibri Light" panose="020F0302020204030204" pitchFamily="34" charset="0"/>
                <a:ea typeface="+mn-ea"/>
                <a:cs typeface="+mn-cs"/>
              </a:rPr>
              <a:t>PRE-PROCESSING</a:t>
            </a:r>
            <a:endParaRPr lang="en-US"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p:txBody>
          <a:bodyPr/>
          <a:lstStyle/>
          <a:p>
            <a:r>
              <a:rPr lang="en-US" dirty="0"/>
              <a:t>Let’s dive in</a:t>
            </a:r>
          </a:p>
        </p:txBody>
      </p:sp>
    </p:spTree>
    <p:extLst>
      <p:ext uri="{BB962C8B-B14F-4D97-AF65-F5344CB8AC3E}">
        <p14:creationId xmlns:p14="http://schemas.microsoft.com/office/powerpoint/2010/main" val="133003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73A4F1-F644-FF0C-D0FA-F5D238ADAF65}"/>
              </a:ext>
            </a:extLst>
          </p:cNvPr>
          <p:cNvSpPr>
            <a:spLocks noGrp="1"/>
          </p:cNvSpPr>
          <p:nvPr>
            <p:ph type="body" sz="quarter" idx="14"/>
          </p:nvPr>
        </p:nvSpPr>
        <p:spPr/>
        <p:txBody>
          <a:bodyPr/>
          <a:lstStyle/>
          <a:p>
            <a:r>
              <a:rPr lang="en-US" dirty="0"/>
              <a:t>DATA  EXPLORATION</a:t>
            </a:r>
            <a:endParaRPr lang="en-IN" dirty="0"/>
          </a:p>
        </p:txBody>
      </p:sp>
      <p:sp>
        <p:nvSpPr>
          <p:cNvPr id="3" name="Text Placeholder 2">
            <a:extLst>
              <a:ext uri="{FF2B5EF4-FFF2-40B4-BE49-F238E27FC236}">
                <a16:creationId xmlns:a16="http://schemas.microsoft.com/office/drawing/2014/main" id="{D40DAD99-BD0B-C85E-DC60-1B2F37858B09}"/>
              </a:ext>
            </a:extLst>
          </p:cNvPr>
          <p:cNvSpPr>
            <a:spLocks noGrp="1"/>
          </p:cNvSpPr>
          <p:nvPr>
            <p:ph type="body" sz="quarter" idx="13"/>
          </p:nvPr>
        </p:nvSpPr>
        <p:spPr/>
        <p:txBody>
          <a:bodyPr/>
          <a:lstStyle/>
          <a:p>
            <a:r>
              <a:rPr lang="en-US" dirty="0"/>
              <a:t>This data set has been collected from Kaggle.</a:t>
            </a:r>
          </a:p>
          <a:p>
            <a:r>
              <a:rPr lang="en-US" dirty="0"/>
              <a:t>The initial phase involves gaining insights into the dataset, including its structure, variables, and distributions, through exploratory data analysis (EDA) techniques such as summary statistics and visualization.</a:t>
            </a:r>
          </a:p>
          <a:p>
            <a:endParaRPr lang="en-IN" dirty="0"/>
          </a:p>
        </p:txBody>
      </p:sp>
      <p:sp>
        <p:nvSpPr>
          <p:cNvPr id="4" name="Text Placeholder 3">
            <a:extLst>
              <a:ext uri="{FF2B5EF4-FFF2-40B4-BE49-F238E27FC236}">
                <a16:creationId xmlns:a16="http://schemas.microsoft.com/office/drawing/2014/main" id="{8C35FA07-37A3-EEC5-B5CA-046B79CE8288}"/>
              </a:ext>
            </a:extLst>
          </p:cNvPr>
          <p:cNvSpPr>
            <a:spLocks noGrp="1"/>
          </p:cNvSpPr>
          <p:nvPr>
            <p:ph type="body" sz="quarter" idx="15"/>
          </p:nvPr>
        </p:nvSpPr>
        <p:spPr/>
        <p:txBody>
          <a:bodyPr/>
          <a:lstStyle/>
          <a:p>
            <a:r>
              <a:rPr lang="en-US" dirty="0"/>
              <a:t>DATA PRE-PROCESSING</a:t>
            </a:r>
            <a:endParaRPr lang="en-IN" dirty="0"/>
          </a:p>
        </p:txBody>
      </p:sp>
      <p:sp>
        <p:nvSpPr>
          <p:cNvPr id="5" name="Text Placeholder 4">
            <a:extLst>
              <a:ext uri="{FF2B5EF4-FFF2-40B4-BE49-F238E27FC236}">
                <a16:creationId xmlns:a16="http://schemas.microsoft.com/office/drawing/2014/main" id="{9F7D33EB-C94F-8451-998A-9FB5243B7EC8}"/>
              </a:ext>
            </a:extLst>
          </p:cNvPr>
          <p:cNvSpPr>
            <a:spLocks noGrp="1"/>
          </p:cNvSpPr>
          <p:nvPr>
            <p:ph type="body" sz="quarter" idx="16"/>
          </p:nvPr>
        </p:nvSpPr>
        <p:spPr/>
        <p:txBody>
          <a:bodyPr/>
          <a:lstStyle/>
          <a:p>
            <a:r>
              <a:rPr lang="en-US" dirty="0"/>
              <a:t>Preprocessing steps include handling missing values, handling outliers , removing duplicates, and converting data types to ensure the dataset's quality and integrity for further analysis.</a:t>
            </a:r>
          </a:p>
          <a:p>
            <a:r>
              <a:rPr lang="en-US" dirty="0"/>
              <a:t>We’ve used the functions provided by </a:t>
            </a:r>
            <a:r>
              <a:rPr lang="en-US" dirty="0" err="1"/>
              <a:t>numpy</a:t>
            </a:r>
            <a:r>
              <a:rPr lang="en-US" dirty="0"/>
              <a:t> and pandas to detect and handle the duplicates , missing values and outliers.</a:t>
            </a:r>
            <a:endParaRPr lang="en-IN" dirty="0"/>
          </a:p>
        </p:txBody>
      </p:sp>
    </p:spTree>
    <p:extLst>
      <p:ext uri="{BB962C8B-B14F-4D97-AF65-F5344CB8AC3E}">
        <p14:creationId xmlns:p14="http://schemas.microsoft.com/office/powerpoint/2010/main" val="231312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A48C-48B1-F210-2DB1-4DAA1CF36E3C}"/>
              </a:ext>
            </a:extLst>
          </p:cNvPr>
          <p:cNvSpPr>
            <a:spLocks noGrp="1"/>
          </p:cNvSpPr>
          <p:nvPr>
            <p:ph type="title"/>
          </p:nvPr>
        </p:nvSpPr>
        <p:spPr>
          <a:xfrm>
            <a:off x="432000" y="339622"/>
            <a:ext cx="11340000" cy="700114"/>
          </a:xfrm>
        </p:spPr>
        <p:txBody>
          <a:bodyPr/>
          <a:lstStyle/>
          <a:p>
            <a:r>
              <a:rPr lang="en-US" dirty="0"/>
              <a:t>RESULTS OF EDA</a:t>
            </a:r>
            <a:endParaRPr lang="en-IN" dirty="0"/>
          </a:p>
        </p:txBody>
      </p:sp>
      <p:sp>
        <p:nvSpPr>
          <p:cNvPr id="3" name="TextBox 2">
            <a:extLst>
              <a:ext uri="{FF2B5EF4-FFF2-40B4-BE49-F238E27FC236}">
                <a16:creationId xmlns:a16="http://schemas.microsoft.com/office/drawing/2014/main" id="{8B0FE586-20E1-9892-121B-D709015A9C77}"/>
              </a:ext>
            </a:extLst>
          </p:cNvPr>
          <p:cNvSpPr txBox="1"/>
          <p:nvPr/>
        </p:nvSpPr>
        <p:spPr>
          <a:xfrm>
            <a:off x="432000" y="1255399"/>
            <a:ext cx="11340000" cy="5262979"/>
          </a:xfrm>
          <a:prstGeom prst="rect">
            <a:avLst/>
          </a:prstGeom>
          <a:noFill/>
        </p:spPr>
        <p:txBody>
          <a:bodyPr wrap="square" rtlCol="0">
            <a:spAutoFit/>
          </a:bodyPr>
          <a:lstStyle/>
          <a:p>
            <a:r>
              <a:rPr lang="en-US" sz="1600" dirty="0"/>
              <a:t>Course Metrics:</a:t>
            </a:r>
          </a:p>
          <a:p>
            <a:pPr marL="285750" indent="-285750">
              <a:buFont typeface="Arial" panose="020B0604020202020204" pitchFamily="34" charset="0"/>
              <a:buChar char="•"/>
            </a:pPr>
            <a:r>
              <a:rPr lang="en-US" sz="1600" dirty="0"/>
              <a:t>The dataset contains information about 2302 courses.</a:t>
            </a:r>
          </a:p>
          <a:p>
            <a:pPr marL="285750" indent="-285750">
              <a:buFont typeface="Arial" panose="020B0604020202020204" pitchFamily="34" charset="0"/>
              <a:buChar char="•"/>
            </a:pPr>
            <a:r>
              <a:rPr lang="en-US" sz="1600" dirty="0"/>
              <a:t>The mean price of courses is approximately 57.76, with a standard deviation of 53.98.</a:t>
            </a:r>
          </a:p>
          <a:p>
            <a:pPr marL="285750" indent="-285750">
              <a:buFont typeface="Arial" panose="020B0604020202020204" pitchFamily="34" charset="0"/>
              <a:buChar char="•"/>
            </a:pPr>
            <a:r>
              <a:rPr lang="en-US" sz="1600" dirty="0"/>
              <a:t>On average, courses have around 699 subscribers, 16 reviews, and 24 lectures.</a:t>
            </a:r>
          </a:p>
          <a:p>
            <a:pPr marL="285750" indent="-285750">
              <a:buFont typeface="Arial" panose="020B0604020202020204" pitchFamily="34" charset="0"/>
              <a:buChar char="•"/>
            </a:pPr>
            <a:r>
              <a:rPr lang="en-US" sz="1600" dirty="0"/>
              <a:t>The mean content duration is approximately 2.13 hours.</a:t>
            </a:r>
          </a:p>
          <a:p>
            <a:pPr marL="285750" indent="-285750">
              <a:buFont typeface="Arial" panose="020B0604020202020204" pitchFamily="34" charset="0"/>
              <a:buChar char="•"/>
            </a:pPr>
            <a:r>
              <a:rPr lang="en-US" sz="1600" dirty="0"/>
              <a:t>The total sales for courses range from 0 to 641,200, with a mean of 44,335.36.</a:t>
            </a:r>
          </a:p>
          <a:p>
            <a:endParaRPr lang="en-US" sz="1600" dirty="0"/>
          </a:p>
          <a:p>
            <a:r>
              <a:rPr lang="en-US" sz="1600" dirty="0"/>
              <a:t>Price Distribution:</a:t>
            </a:r>
          </a:p>
          <a:p>
            <a:pPr marL="285750" indent="-285750">
              <a:buFont typeface="Arial" panose="020B0604020202020204" pitchFamily="34" charset="0"/>
              <a:buChar char="•"/>
            </a:pPr>
            <a:r>
              <a:rPr lang="en-US" sz="1600" dirty="0"/>
              <a:t>Course prices range from free (0) to 200, with most falling between 20 and 70.</a:t>
            </a:r>
          </a:p>
          <a:p>
            <a:pPr marL="285750" indent="-285750">
              <a:buFont typeface="Arial" panose="020B0604020202020204" pitchFamily="34" charset="0"/>
              <a:buChar char="•"/>
            </a:pPr>
            <a:r>
              <a:rPr lang="en-US" sz="1600" dirty="0"/>
              <a:t>25% of courses are priced at 20 or below, while 25% are priced at 70 or above.</a:t>
            </a:r>
          </a:p>
          <a:p>
            <a:endParaRPr lang="en-US" sz="1600" dirty="0"/>
          </a:p>
          <a:p>
            <a:r>
              <a:rPr lang="en-US" sz="1600" dirty="0"/>
              <a:t>Subscriber and Review Distribution:</a:t>
            </a:r>
          </a:p>
          <a:p>
            <a:pPr marL="285750" indent="-285750">
              <a:buFont typeface="Arial" panose="020B0604020202020204" pitchFamily="34" charset="0"/>
              <a:buChar char="•"/>
            </a:pPr>
            <a:r>
              <a:rPr lang="en-US" sz="1600" dirty="0"/>
              <a:t>Subscriber counts vary widely, with some courses having no subscribers and others having up to 3,258 subscribers.</a:t>
            </a:r>
          </a:p>
          <a:p>
            <a:pPr marL="285750" indent="-285750">
              <a:buFont typeface="Arial" panose="020B0604020202020204" pitchFamily="34" charset="0"/>
              <a:buChar char="•"/>
            </a:pPr>
            <a:r>
              <a:rPr lang="en-US" sz="1600" dirty="0"/>
              <a:t>The number of reviews ranges from 0 to 101.</a:t>
            </a:r>
          </a:p>
          <a:p>
            <a:endParaRPr lang="en-US" sz="1600" dirty="0"/>
          </a:p>
          <a:p>
            <a:r>
              <a:rPr lang="en-US" sz="1600" dirty="0"/>
              <a:t>Content Duration:</a:t>
            </a:r>
          </a:p>
          <a:p>
            <a:pPr marL="285750" indent="-285750">
              <a:buFont typeface="Arial" panose="020B0604020202020204" pitchFamily="34" charset="0"/>
              <a:buChar char="•"/>
            </a:pPr>
            <a:r>
              <a:rPr lang="en-US" sz="1600" dirty="0"/>
              <a:t>The content duration of courses spans from 0 to 6 hours, with an average of approximately 2.13 hours.</a:t>
            </a:r>
          </a:p>
          <a:p>
            <a:pPr marL="285750" indent="-285750">
              <a:buFont typeface="Arial" panose="020B0604020202020204" pitchFamily="34" charset="0"/>
              <a:buChar char="•"/>
            </a:pPr>
            <a:r>
              <a:rPr lang="en-US" sz="1600" dirty="0"/>
              <a:t>50% of courses have a content duration between 1 to 3 hours.</a:t>
            </a:r>
          </a:p>
          <a:p>
            <a:endParaRPr lang="en-US" sz="1600" dirty="0"/>
          </a:p>
          <a:p>
            <a:r>
              <a:rPr lang="en-US" sz="1600" dirty="0"/>
              <a:t>Year Distribution:</a:t>
            </a:r>
          </a:p>
          <a:p>
            <a:pPr marL="285750" indent="-285750">
              <a:buFont typeface="Arial" panose="020B0604020202020204" pitchFamily="34" charset="0"/>
              <a:buChar char="•"/>
            </a:pPr>
            <a:r>
              <a:rPr lang="en-US" sz="1600" dirty="0"/>
              <a:t>Courses in the dataset span from 2012 to 2017, with the majority released in 2015 and 2016.</a:t>
            </a:r>
            <a:endParaRPr lang="en-IN" sz="1600" dirty="0"/>
          </a:p>
        </p:txBody>
      </p:sp>
    </p:spTree>
    <p:extLst>
      <p:ext uri="{BB962C8B-B14F-4D97-AF65-F5344CB8AC3E}">
        <p14:creationId xmlns:p14="http://schemas.microsoft.com/office/powerpoint/2010/main" val="165650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0F7A3D-BD0C-1573-5054-DEFD7B193353}"/>
              </a:ext>
            </a:extLst>
          </p:cNvPr>
          <p:cNvSpPr>
            <a:spLocks noGrp="1"/>
          </p:cNvSpPr>
          <p:nvPr>
            <p:ph type="body" sz="quarter" idx="14"/>
          </p:nvPr>
        </p:nvSpPr>
        <p:spPr/>
        <p:txBody>
          <a:bodyPr/>
          <a:lstStyle/>
          <a:p>
            <a:r>
              <a:rPr lang="en-US" dirty="0"/>
              <a:t>WITH OUTLIERS</a:t>
            </a:r>
            <a:endParaRPr lang="en-IN" dirty="0"/>
          </a:p>
        </p:txBody>
      </p:sp>
      <p:sp>
        <p:nvSpPr>
          <p:cNvPr id="4" name="Text Placeholder 3">
            <a:extLst>
              <a:ext uri="{FF2B5EF4-FFF2-40B4-BE49-F238E27FC236}">
                <a16:creationId xmlns:a16="http://schemas.microsoft.com/office/drawing/2014/main" id="{84F7469A-E6B1-D8D1-5A8C-D23C56C8F928}"/>
              </a:ext>
            </a:extLst>
          </p:cNvPr>
          <p:cNvSpPr>
            <a:spLocks noGrp="1"/>
          </p:cNvSpPr>
          <p:nvPr>
            <p:ph type="body" sz="quarter" idx="15"/>
          </p:nvPr>
        </p:nvSpPr>
        <p:spPr/>
        <p:txBody>
          <a:bodyPr/>
          <a:lstStyle/>
          <a:p>
            <a:r>
              <a:rPr lang="en-US" dirty="0"/>
              <a:t>AFTER HANDLING OUTLIERS</a:t>
            </a:r>
            <a:endParaRPr lang="en-IN" dirty="0"/>
          </a:p>
        </p:txBody>
      </p:sp>
      <p:sp>
        <p:nvSpPr>
          <p:cNvPr id="7" name="Title 6">
            <a:extLst>
              <a:ext uri="{FF2B5EF4-FFF2-40B4-BE49-F238E27FC236}">
                <a16:creationId xmlns:a16="http://schemas.microsoft.com/office/drawing/2014/main" id="{F72FEC62-D1F4-17BD-F6D8-003F8FE9C416}"/>
              </a:ext>
            </a:extLst>
          </p:cNvPr>
          <p:cNvSpPr>
            <a:spLocks noGrp="1"/>
          </p:cNvSpPr>
          <p:nvPr>
            <p:ph type="title"/>
          </p:nvPr>
        </p:nvSpPr>
        <p:spPr>
          <a:xfrm>
            <a:off x="660400" y="805213"/>
            <a:ext cx="5435600" cy="830997"/>
          </a:xfrm>
        </p:spPr>
        <p:txBody>
          <a:bodyPr/>
          <a:lstStyle/>
          <a:p>
            <a:r>
              <a:rPr lang="en-US" sz="4000" dirty="0"/>
              <a:t>HANDLING OUTLIERS</a:t>
            </a:r>
            <a:endParaRPr lang="en-IN" sz="4000" dirty="0"/>
          </a:p>
        </p:txBody>
      </p:sp>
      <p:pic>
        <p:nvPicPr>
          <p:cNvPr id="3074" name="Picture 2">
            <a:extLst>
              <a:ext uri="{FF2B5EF4-FFF2-40B4-BE49-F238E27FC236}">
                <a16:creationId xmlns:a16="http://schemas.microsoft.com/office/drawing/2014/main" id="{59DDCE53-E317-6966-0365-657201000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2495968"/>
            <a:ext cx="4895850" cy="37433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A7B39D40-7EA3-FEE8-93C4-0F2344EBE9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675" y="2495968"/>
            <a:ext cx="489585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193438"/>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284</TotalTime>
  <Words>924</Words>
  <Application>Microsoft Office PowerPoint</Application>
  <PresentationFormat>Widescreen</PresentationFormat>
  <Paragraphs>100</Paragraphs>
  <Slides>23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Wingdings</vt:lpstr>
      <vt:lpstr>Office Theme</vt:lpstr>
      <vt:lpstr>UDEMY COURSES</vt:lpstr>
      <vt:lpstr>Agenda</vt:lpstr>
      <vt:lpstr>Introduction</vt:lpstr>
      <vt:lpstr>PROJECT  OVERVIEW</vt:lpstr>
      <vt:lpstr>OVERVIEW</vt:lpstr>
      <vt:lpstr>DATA EXPLORATION AND PRE-PROCESSING</vt:lpstr>
      <vt:lpstr>PowerPoint Presentation</vt:lpstr>
      <vt:lpstr>RESULTS OF EDA</vt:lpstr>
      <vt:lpstr>HANDLING OUTLIERS</vt:lpstr>
      <vt:lpstr>ANALYSIS  AND  INSIGHTS</vt:lpstr>
      <vt:lpstr>COURSES PER SUBJECT</vt:lpstr>
      <vt:lpstr>COURSES IN EACH DIFFICULTY</vt:lpstr>
      <vt:lpstr>DURATION VS REVIEWS</vt:lpstr>
      <vt:lpstr>PRICE DISTRIBUTION</vt:lpstr>
      <vt:lpstr>LECUTURES VS DURATION</vt:lpstr>
      <vt:lpstr>PAID COURSES VS FREE COURSES</vt:lpstr>
      <vt:lpstr>LEVEL OF COURSES</vt:lpstr>
      <vt:lpstr>CORRELATION MATRIX</vt:lpstr>
      <vt:lpstr>PowerPoint Presentation</vt:lpstr>
      <vt:lpstr>CATEGORY WISE COURSES PER YEAR</vt:lpstr>
      <vt:lpstr>Summary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UDEMY COURSES</dc:title>
  <dc:creator>jayadir102005@outlook.com</dc:creator>
  <cp:lastModifiedBy>jayadir102005@outlook.com</cp:lastModifiedBy>
  <cp:revision>8</cp:revision>
  <dcterms:created xsi:type="dcterms:W3CDTF">2024-04-29T18:20:16Z</dcterms:created>
  <dcterms:modified xsi:type="dcterms:W3CDTF">2024-05-11T04:32:30Z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