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78" r:id="rId12"/>
    <p:sldId id="291" r:id="rId13"/>
    <p:sldId id="292" r:id="rId14"/>
    <p:sldId id="293" r:id="rId15"/>
    <p:sldId id="294" r:id="rId16"/>
    <p:sldId id="296" r:id="rId17"/>
    <p:sldId id="297" r:id="rId18"/>
    <p:sldId id="298" r:id="rId19"/>
    <p:sldId id="270" r:id="rId20"/>
    <p:sldId id="277" r:id="rId21"/>
    <p:sldId id="285" r:id="rId22"/>
    <p:sldId id="280" r:id="rId23"/>
    <p:sldId id="290" r:id="rId24"/>
    <p:sldId id="289" r:id="rId25"/>
    <p:sldId id="282" r:id="rId26"/>
    <p:sldId id="287" r:id="rId27"/>
    <p:sldId id="288"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95196" autoAdjust="0"/>
  </p:normalViewPr>
  <p:slideViewPr>
    <p:cSldViewPr snapToGrid="0">
      <p:cViewPr varScale="1">
        <p:scale>
          <a:sx n="81" d="100"/>
          <a:sy n="81" d="100"/>
        </p:scale>
        <p:origin x="168" y="62"/>
      </p:cViewPr>
      <p:guideLst/>
    </p:cSldViewPr>
  </p:slideViewPr>
  <p:outlineViewPr>
    <p:cViewPr>
      <p:scale>
        <a:sx n="33" d="100"/>
        <a:sy n="33" d="100"/>
      </p:scale>
      <p:origin x="0" y="-22116"/>
    </p:cViewPr>
  </p:outlineViewPr>
  <p:notesTextViewPr>
    <p:cViewPr>
      <p:scale>
        <a:sx n="1" d="1"/>
        <a:sy n="1" d="1"/>
      </p:scale>
      <p:origin x="0" y="0"/>
    </p:cViewPr>
  </p:notesTextViewPr>
  <p:sorterViewPr>
    <p:cViewPr varScale="1">
      <p:scale>
        <a:sx n="100" d="100"/>
        <a:sy n="100" d="100"/>
      </p:scale>
      <p:origin x="0" y="-60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78A314-65B0-460C-829C-5D74370DE7D3}" type="datetimeFigureOut">
              <a:rPr lang="en-IN" smtClean="0"/>
              <a:t>29-06-2025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2978D-F13F-477B-953C-550FFAFFEA87}" type="slidenum">
              <a:rPr lang="en-IN" smtClean="0"/>
              <a:t>‹#›</a:t>
            </a:fld>
            <a:endParaRPr lang="en-IN"/>
          </a:p>
        </p:txBody>
      </p:sp>
    </p:spTree>
    <p:extLst>
      <p:ext uri="{BB962C8B-B14F-4D97-AF65-F5344CB8AC3E}">
        <p14:creationId xmlns:p14="http://schemas.microsoft.com/office/powerpoint/2010/main" val="327114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C2978D-F13F-477B-953C-550FFAFFEA87}" type="slidenum">
              <a:rPr lang="en-IN" smtClean="0"/>
              <a:t>16</a:t>
            </a:fld>
            <a:endParaRPr lang="en-IN"/>
          </a:p>
        </p:txBody>
      </p:sp>
    </p:spTree>
    <p:extLst>
      <p:ext uri="{BB962C8B-B14F-4D97-AF65-F5344CB8AC3E}">
        <p14:creationId xmlns:p14="http://schemas.microsoft.com/office/powerpoint/2010/main" val="3693364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325963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96912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09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22835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225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349693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220168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207891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257433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804924-FEFA-47AC-B2BD-EB8458FE11A2}" type="datetimeFigureOut">
              <a:rPr lang="en-IN" smtClean="0"/>
              <a:t>29-06-2025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595749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804924-FEFA-47AC-B2BD-EB8458FE11A2}"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55730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804924-FEFA-47AC-B2BD-EB8458FE11A2}" type="datetimeFigureOut">
              <a:rPr lang="en-IN" smtClean="0"/>
              <a:t>29-06-2025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4107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804924-FEFA-47AC-B2BD-EB8458FE11A2}" type="datetimeFigureOut">
              <a:rPr lang="en-IN" smtClean="0"/>
              <a:t>29-06-2025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249597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804924-FEFA-47AC-B2BD-EB8458FE11A2}" type="datetimeFigureOut">
              <a:rPr lang="en-IN" smtClean="0"/>
              <a:t>29-06-2025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312244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804924-FEFA-47AC-B2BD-EB8458FE11A2}"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102015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804924-FEFA-47AC-B2BD-EB8458FE11A2}" type="datetimeFigureOut">
              <a:rPr lang="en-IN" smtClean="0"/>
              <a:t>29-06-2025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5AF25C-AF43-4F03-B992-9E49F865DA9E}" type="slidenum">
              <a:rPr lang="en-IN" smtClean="0"/>
              <a:t>‹#›</a:t>
            </a:fld>
            <a:endParaRPr lang="en-IN"/>
          </a:p>
        </p:txBody>
      </p:sp>
    </p:spTree>
    <p:extLst>
      <p:ext uri="{BB962C8B-B14F-4D97-AF65-F5344CB8AC3E}">
        <p14:creationId xmlns:p14="http://schemas.microsoft.com/office/powerpoint/2010/main" val="347606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804924-FEFA-47AC-B2BD-EB8458FE11A2}" type="datetimeFigureOut">
              <a:rPr lang="en-IN" smtClean="0"/>
              <a:t>29-06-2025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5AF25C-AF43-4F03-B992-9E49F865DA9E}" type="slidenum">
              <a:rPr lang="en-IN" smtClean="0"/>
              <a:t>‹#›</a:t>
            </a:fld>
            <a:endParaRPr lang="en-IN"/>
          </a:p>
        </p:txBody>
      </p:sp>
    </p:spTree>
    <p:extLst>
      <p:ext uri="{BB962C8B-B14F-4D97-AF65-F5344CB8AC3E}">
        <p14:creationId xmlns:p14="http://schemas.microsoft.com/office/powerpoint/2010/main" val="2837743787"/>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4D0AC3-FCE0-7E8F-5CAE-64BA6507019F}"/>
              </a:ext>
            </a:extLst>
          </p:cNvPr>
          <p:cNvSpPr txBox="1"/>
          <p:nvPr/>
        </p:nvSpPr>
        <p:spPr>
          <a:xfrm>
            <a:off x="791852" y="1251775"/>
            <a:ext cx="7705385" cy="1938992"/>
          </a:xfrm>
          <a:prstGeom prst="rect">
            <a:avLst/>
          </a:prstGeom>
          <a:noFill/>
        </p:spPr>
        <p:txBody>
          <a:bodyPr wrap="square" rtlCol="0">
            <a:spAutoFit/>
          </a:bodyPr>
          <a:lstStyle/>
          <a:p>
            <a:r>
              <a:rPr lang="en-US" sz="6000" dirty="0"/>
              <a:t>Student Exam Performance Analysis</a:t>
            </a:r>
            <a:endParaRPr lang="en-IN" sz="6000" dirty="0"/>
          </a:p>
        </p:txBody>
      </p:sp>
      <p:pic>
        <p:nvPicPr>
          <p:cNvPr id="3" name="Picture 2">
            <a:extLst>
              <a:ext uri="{FF2B5EF4-FFF2-40B4-BE49-F238E27FC236}">
                <a16:creationId xmlns:a16="http://schemas.microsoft.com/office/drawing/2014/main" id="{D4EA526F-2262-1711-D17F-C562E85FF7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4507" y="0"/>
            <a:ext cx="3107493" cy="3107493"/>
          </a:xfrm>
          <a:prstGeom prst="rect">
            <a:avLst/>
          </a:prstGeom>
        </p:spPr>
      </p:pic>
      <p:sp>
        <p:nvSpPr>
          <p:cNvPr id="2" name="TextBox 1">
            <a:extLst>
              <a:ext uri="{FF2B5EF4-FFF2-40B4-BE49-F238E27FC236}">
                <a16:creationId xmlns:a16="http://schemas.microsoft.com/office/drawing/2014/main" id="{5778013A-E035-C122-A930-9E540F6A2353}"/>
              </a:ext>
            </a:extLst>
          </p:cNvPr>
          <p:cNvSpPr txBox="1"/>
          <p:nvPr/>
        </p:nvSpPr>
        <p:spPr>
          <a:xfrm>
            <a:off x="4911366" y="4708895"/>
            <a:ext cx="5203595" cy="1446550"/>
          </a:xfrm>
          <a:prstGeom prst="rect">
            <a:avLst/>
          </a:prstGeom>
          <a:noFill/>
        </p:spPr>
        <p:txBody>
          <a:bodyPr wrap="square" rtlCol="0">
            <a:spAutoFit/>
          </a:bodyPr>
          <a:lstStyle/>
          <a:p>
            <a:r>
              <a:rPr lang="en-US" dirty="0"/>
              <a:t>Presented by:</a:t>
            </a:r>
          </a:p>
          <a:p>
            <a:pPr marL="285750" indent="-285750">
              <a:buFont typeface="Arial" panose="020B0604020202020204" pitchFamily="34" charset="0"/>
              <a:buChar char="•"/>
            </a:pPr>
            <a:r>
              <a:rPr lang="en-US" sz="1400" dirty="0"/>
              <a:t>Sai Keerthi Ambati            2401600189</a:t>
            </a:r>
          </a:p>
          <a:p>
            <a:pPr marL="285750" indent="-285750">
              <a:buFont typeface="Arial" panose="020B0604020202020204" pitchFamily="34" charset="0"/>
              <a:buChar char="•"/>
            </a:pPr>
            <a:r>
              <a:rPr lang="en-US" sz="1400" dirty="0"/>
              <a:t>Chitti Swarupa                 2401600120</a:t>
            </a:r>
          </a:p>
          <a:p>
            <a:pPr marL="285750" indent="-285750">
              <a:buFont typeface="Arial" panose="020B0604020202020204" pitchFamily="34" charset="0"/>
              <a:buChar char="•"/>
            </a:pPr>
            <a:r>
              <a:rPr lang="en-US" sz="1400" dirty="0" err="1"/>
              <a:t>Dittakavi</a:t>
            </a:r>
            <a:r>
              <a:rPr lang="en-US" sz="1400" dirty="0"/>
              <a:t> Jaya Satya Sai    2401600198</a:t>
            </a:r>
          </a:p>
          <a:p>
            <a:pPr marL="285750" indent="-285750">
              <a:buFont typeface="Arial" panose="020B0604020202020204" pitchFamily="34" charset="0"/>
              <a:buChar char="•"/>
            </a:pPr>
            <a:r>
              <a:rPr lang="en-US" sz="1400" dirty="0" err="1"/>
              <a:t>Kedasi</a:t>
            </a:r>
            <a:r>
              <a:rPr lang="en-US" sz="1400" dirty="0"/>
              <a:t> Sailaja                   2401600187</a:t>
            </a:r>
          </a:p>
          <a:p>
            <a:pPr marL="285750" indent="-285750">
              <a:buFont typeface="Arial" panose="020B0604020202020204" pitchFamily="34" charset="0"/>
              <a:buChar char="•"/>
            </a:pPr>
            <a:r>
              <a:rPr lang="en-US" sz="1400" dirty="0"/>
              <a:t>Ghanta Pravallika             2401600119</a:t>
            </a:r>
            <a:endParaRPr lang="en-IN" sz="1400" dirty="0"/>
          </a:p>
        </p:txBody>
      </p:sp>
    </p:spTree>
    <p:extLst>
      <p:ext uri="{BB962C8B-B14F-4D97-AF65-F5344CB8AC3E}">
        <p14:creationId xmlns:p14="http://schemas.microsoft.com/office/powerpoint/2010/main" val="90454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65AD-5CD9-E586-6842-6D74E0ED4BC9}"/>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D3E73F9-76B2-374B-8ECE-A4999B5B7923}"/>
              </a:ext>
            </a:extLst>
          </p:cNvPr>
          <p:cNvSpPr>
            <a:spLocks noGrp="1"/>
          </p:cNvSpPr>
          <p:nvPr>
            <p:ph idx="1"/>
          </p:nvPr>
        </p:nvSpPr>
        <p:spPr>
          <a:xfrm>
            <a:off x="695739" y="1451113"/>
            <a:ext cx="10658061" cy="4725850"/>
          </a:xfrm>
        </p:spPr>
        <p:txBody>
          <a:bodyPr>
            <a:normAutofit fontScale="92500" lnSpcReduction="20000"/>
          </a:bodyPr>
          <a:lstStyle/>
          <a:p>
            <a:pPr marL="0" indent="0">
              <a:buNone/>
            </a:pPr>
            <a:r>
              <a:rPr lang="en-US" dirty="0"/>
              <a:t>The project followed a structured data analysis workflow using Python and its data science libraries:</a:t>
            </a:r>
          </a:p>
          <a:p>
            <a:r>
              <a:rPr lang="en-US" b="1" dirty="0"/>
              <a:t>Data Collection</a:t>
            </a:r>
            <a:endParaRPr lang="en-US" dirty="0"/>
          </a:p>
          <a:p>
            <a:pPr lvl="1"/>
            <a:r>
              <a:rPr lang="en-US" dirty="0"/>
              <a:t>Used a custom dataset containing 1000 student records with academic and personal attributes.</a:t>
            </a:r>
          </a:p>
          <a:p>
            <a:r>
              <a:rPr lang="en-US" b="1" dirty="0"/>
              <a:t>Data Preprocessing</a:t>
            </a:r>
            <a:endParaRPr lang="en-US" dirty="0"/>
          </a:p>
          <a:p>
            <a:pPr lvl="1"/>
            <a:r>
              <a:rPr lang="en-US" dirty="0"/>
              <a:t>Cleaned missing values, encoded categorical variables, normalized numerical fields, and selected relevant features.</a:t>
            </a:r>
          </a:p>
          <a:p>
            <a:r>
              <a:rPr lang="en-US" b="1" dirty="0"/>
              <a:t>Exploratory Data Analysis (EDA)</a:t>
            </a:r>
            <a:endParaRPr lang="en-US" dirty="0"/>
          </a:p>
          <a:p>
            <a:pPr lvl="1"/>
            <a:r>
              <a:rPr lang="en-US" dirty="0"/>
              <a:t>Explored distributions and patterns using summary statistics and correlation analysis.</a:t>
            </a:r>
          </a:p>
          <a:p>
            <a:r>
              <a:rPr lang="en-US" b="1" dirty="0"/>
              <a:t>Data Visualization</a:t>
            </a:r>
            <a:endParaRPr lang="en-US" dirty="0"/>
          </a:p>
          <a:p>
            <a:pPr lvl="1"/>
            <a:r>
              <a:rPr lang="en-US" dirty="0"/>
              <a:t>Created plots (bar charts, scatter plots, heatmaps) to identify relationships between variables and exam performance.</a:t>
            </a:r>
          </a:p>
          <a:p>
            <a:r>
              <a:rPr lang="en-US" b="1" dirty="0"/>
              <a:t>Feature Importance Analysis</a:t>
            </a:r>
            <a:endParaRPr lang="en-US" dirty="0"/>
          </a:p>
          <a:p>
            <a:pPr lvl="1"/>
            <a:r>
              <a:rPr lang="en-US" dirty="0"/>
              <a:t>Determined which factors (e.g., attendance, stress, study habits) have the greatest impact on scores.</a:t>
            </a:r>
          </a:p>
          <a:p>
            <a:r>
              <a:rPr lang="en-US" b="1" dirty="0"/>
              <a:t>Insights &amp; Recommendations</a:t>
            </a:r>
            <a:endParaRPr lang="en-US" dirty="0"/>
          </a:p>
          <a:p>
            <a:pPr lvl="1"/>
            <a:r>
              <a:rPr lang="en-US" dirty="0"/>
              <a:t>Interpreted the results to draw actionable insights for students, teachers.</a:t>
            </a:r>
          </a:p>
          <a:p>
            <a:endParaRPr lang="en-IN" dirty="0"/>
          </a:p>
        </p:txBody>
      </p:sp>
    </p:spTree>
    <p:extLst>
      <p:ext uri="{BB962C8B-B14F-4D97-AF65-F5344CB8AC3E}">
        <p14:creationId xmlns:p14="http://schemas.microsoft.com/office/powerpoint/2010/main" val="228717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Analysis(EDA)</a:t>
            </a:r>
            <a:endParaRPr lang="en-IN" dirty="0"/>
          </a:p>
        </p:txBody>
      </p:sp>
      <p:sp>
        <p:nvSpPr>
          <p:cNvPr id="3" name="Content Placeholder 2"/>
          <p:cNvSpPr>
            <a:spLocks noGrp="1"/>
          </p:cNvSpPr>
          <p:nvPr>
            <p:ph idx="1"/>
          </p:nvPr>
        </p:nvSpPr>
        <p:spPr>
          <a:xfrm>
            <a:off x="908446" y="1597881"/>
            <a:ext cx="8596668" cy="388077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lnSpcReduction="10000"/>
          </a:bodyPr>
          <a:lstStyle/>
          <a:p>
            <a:r>
              <a:rPr lang="en-IN" dirty="0"/>
              <a:t>EDA is the most important part of understanding the dataset. In this phase, we applied various Pandas and NumPy functions to explore:</a:t>
            </a:r>
          </a:p>
          <a:p>
            <a:pPr lvl="0"/>
            <a:r>
              <a:rPr lang="en-IN" dirty="0"/>
              <a:t>Basic summary statistics (mean, min, max, mode, variance)</a:t>
            </a:r>
          </a:p>
          <a:p>
            <a:pPr lvl="0"/>
            <a:r>
              <a:rPr lang="en-IN" dirty="0"/>
              <a:t>Dataset shape, types, and missing value analysis</a:t>
            </a:r>
          </a:p>
          <a:p>
            <a:pPr lvl="0"/>
            <a:r>
              <a:rPr lang="en-IN" dirty="0"/>
              <a:t>Logical filtering (e.g., students with &gt;85% marks, female students who passed)</a:t>
            </a:r>
          </a:p>
          <a:p>
            <a:pPr lvl="0"/>
            <a:r>
              <a:rPr lang="en-IN" dirty="0"/>
              <a:t>Grouping (e.g., average scores by gender or parental education level)</a:t>
            </a:r>
          </a:p>
          <a:p>
            <a:pPr lvl="0"/>
            <a:r>
              <a:rPr lang="en-IN" dirty="0"/>
              <a:t>Sorting based on performance, study time, or attendance</a:t>
            </a:r>
          </a:p>
          <a:p>
            <a:pPr lvl="0"/>
            <a:r>
              <a:rPr lang="en-IN" dirty="0"/>
              <a:t>Identifying potential performance trends based on academic habits</a:t>
            </a:r>
          </a:p>
          <a:p>
            <a:r>
              <a:rPr lang="en-IN" dirty="0"/>
              <a:t>This step allowed us to observe the relationships between different factors and student performance.</a:t>
            </a:r>
          </a:p>
          <a:p>
            <a:endParaRPr lang="en-IN" dirty="0"/>
          </a:p>
        </p:txBody>
      </p:sp>
    </p:spTree>
    <p:extLst>
      <p:ext uri="{BB962C8B-B14F-4D97-AF65-F5344CB8AC3E}">
        <p14:creationId xmlns:p14="http://schemas.microsoft.com/office/powerpoint/2010/main" val="309549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61DA-2BD5-D970-A8D7-511D04633740}"/>
              </a:ext>
            </a:extLst>
          </p:cNvPr>
          <p:cNvSpPr>
            <a:spLocks noGrp="1"/>
          </p:cNvSpPr>
          <p:nvPr>
            <p:ph type="title"/>
          </p:nvPr>
        </p:nvSpPr>
        <p:spPr>
          <a:xfrm>
            <a:off x="677334" y="609599"/>
            <a:ext cx="8596668" cy="5936673"/>
          </a:xfrm>
        </p:spPr>
        <p:txBody>
          <a:bodyPr/>
          <a:lstStyle/>
          <a:p>
            <a:r>
              <a:rPr lang="en-US" dirty="0"/>
              <a:t>Visualizations</a:t>
            </a:r>
            <a:endParaRPr lang="en-IN" dirty="0"/>
          </a:p>
        </p:txBody>
      </p:sp>
      <p:sp>
        <p:nvSpPr>
          <p:cNvPr id="3" name="Content Placeholder 2">
            <a:extLst>
              <a:ext uri="{FF2B5EF4-FFF2-40B4-BE49-F238E27FC236}">
                <a16:creationId xmlns:a16="http://schemas.microsoft.com/office/drawing/2014/main" id="{C438F68A-ACB4-8C63-8874-96A2CD837F22}"/>
              </a:ext>
            </a:extLst>
          </p:cNvPr>
          <p:cNvSpPr>
            <a:spLocks noGrp="1"/>
          </p:cNvSpPr>
          <p:nvPr>
            <p:ph idx="1"/>
          </p:nvPr>
        </p:nvSpPr>
        <p:spPr>
          <a:xfrm>
            <a:off x="677334" y="1267691"/>
            <a:ext cx="8596668" cy="4773671"/>
          </a:xfrm>
        </p:spPr>
        <p:txBody>
          <a:bodyPr>
            <a:normAutofit/>
          </a:bodyPr>
          <a:lstStyle/>
          <a:p>
            <a:pPr marL="0" indent="0">
              <a:buNone/>
            </a:pPr>
            <a:r>
              <a:rPr lang="en-US" dirty="0"/>
              <a:t>To better understand the relationships between academic and personal factors and student performance, we used various data visualizations.</a:t>
            </a:r>
            <a:br>
              <a:rPr lang="en-US" dirty="0"/>
            </a:br>
            <a:r>
              <a:rPr lang="en-US" dirty="0"/>
              <a:t>These plots help uncover </a:t>
            </a:r>
            <a:r>
              <a:rPr lang="en-US" b="1" dirty="0"/>
              <a:t>patterns</a:t>
            </a:r>
            <a:r>
              <a:rPr lang="en-US" dirty="0"/>
              <a:t>, </a:t>
            </a:r>
            <a:r>
              <a:rPr lang="en-US" b="1" dirty="0"/>
              <a:t>trends</a:t>
            </a:r>
            <a:r>
              <a:rPr lang="en-US" dirty="0"/>
              <a:t>, and </a:t>
            </a:r>
            <a:r>
              <a:rPr lang="en-US" b="1" dirty="0"/>
              <a:t>correlations</a:t>
            </a:r>
            <a:r>
              <a:rPr lang="en-US" dirty="0"/>
              <a:t> that are not immediately visible in raw data.</a:t>
            </a:r>
            <a:br>
              <a:rPr lang="en-US" dirty="0"/>
            </a:br>
            <a:r>
              <a:rPr lang="en-US" dirty="0"/>
              <a:t>Using </a:t>
            </a:r>
            <a:r>
              <a:rPr lang="en-US" b="1" dirty="0"/>
              <a:t>Matplotlib</a:t>
            </a:r>
            <a:r>
              <a:rPr lang="en-US" dirty="0"/>
              <a:t> and </a:t>
            </a:r>
            <a:r>
              <a:rPr lang="en-US" b="1" dirty="0"/>
              <a:t>Seaborn</a:t>
            </a:r>
            <a:r>
              <a:rPr lang="en-US" dirty="0"/>
              <a:t>, we visualized key variables such as </a:t>
            </a:r>
            <a:r>
              <a:rPr lang="en-US" b="1" dirty="0"/>
              <a:t>attendance</a:t>
            </a:r>
            <a:r>
              <a:rPr lang="en-US" dirty="0"/>
              <a:t>, </a:t>
            </a:r>
            <a:r>
              <a:rPr lang="en-US" b="1" dirty="0"/>
              <a:t>study hours</a:t>
            </a:r>
            <a:r>
              <a:rPr lang="en-US" dirty="0"/>
              <a:t>, </a:t>
            </a:r>
            <a:r>
              <a:rPr lang="en-US" b="1" dirty="0"/>
              <a:t>stress level</a:t>
            </a:r>
            <a:r>
              <a:rPr lang="en-US" dirty="0"/>
              <a:t>, and </a:t>
            </a:r>
            <a:r>
              <a:rPr lang="en-US" b="1" dirty="0"/>
              <a:t>assignment submission</a:t>
            </a:r>
            <a:r>
              <a:rPr lang="en-US" dirty="0"/>
              <a:t>, comparing them with both </a:t>
            </a:r>
            <a:r>
              <a:rPr lang="en-US" b="1" dirty="0"/>
              <a:t>actual</a:t>
            </a:r>
            <a:r>
              <a:rPr lang="en-US" dirty="0"/>
              <a:t> and </a:t>
            </a:r>
            <a:r>
              <a:rPr lang="en-US" b="1" dirty="0"/>
              <a:t>expected exam scores</a:t>
            </a:r>
            <a:r>
              <a:rPr lang="en-US" dirty="0"/>
              <a:t>.</a:t>
            </a:r>
          </a:p>
          <a:p>
            <a:endParaRPr lang="en-IN" dirty="0"/>
          </a:p>
          <a:p>
            <a:r>
              <a:rPr lang="en-IN" dirty="0"/>
              <a:t>Visualizations were created using </a:t>
            </a:r>
            <a:r>
              <a:rPr lang="en-IN" b="1" dirty="0"/>
              <a:t>Matplotlib </a:t>
            </a:r>
            <a:r>
              <a:rPr lang="en-IN" dirty="0"/>
              <a:t> and </a:t>
            </a:r>
            <a:r>
              <a:rPr lang="en-IN" b="1" dirty="0"/>
              <a:t>Seaborn.</a:t>
            </a:r>
          </a:p>
          <a:p>
            <a:r>
              <a:rPr lang="en-IN" dirty="0"/>
              <a:t>Helped explore </a:t>
            </a:r>
            <a:r>
              <a:rPr lang="en-IN" b="1" dirty="0"/>
              <a:t>patterns and trends </a:t>
            </a:r>
            <a:r>
              <a:rPr lang="en-IN" dirty="0"/>
              <a:t> in student performance</a:t>
            </a:r>
          </a:p>
          <a:p>
            <a:r>
              <a:rPr lang="en-IN" dirty="0"/>
              <a:t>Compared </a:t>
            </a:r>
            <a:r>
              <a:rPr lang="en-IN" b="1" dirty="0"/>
              <a:t>actual vs expected scores </a:t>
            </a:r>
            <a:r>
              <a:rPr lang="en-IN" dirty="0"/>
              <a:t>for deeper insights</a:t>
            </a:r>
          </a:p>
          <a:p>
            <a:r>
              <a:rPr lang="en-IN" dirty="0"/>
              <a:t>Focused on key factors like </a:t>
            </a:r>
            <a:r>
              <a:rPr lang="en-IN" b="1" dirty="0"/>
              <a:t>attendance, stress, study habits etc.</a:t>
            </a:r>
            <a:endParaRPr lang="en-IN" dirty="0"/>
          </a:p>
        </p:txBody>
      </p:sp>
    </p:spTree>
    <p:extLst>
      <p:ext uri="{BB962C8B-B14F-4D97-AF65-F5344CB8AC3E}">
        <p14:creationId xmlns:p14="http://schemas.microsoft.com/office/powerpoint/2010/main" val="185624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A7C245B-F239-5606-6239-ACBAC2FC0061}"/>
              </a:ext>
            </a:extLst>
          </p:cNvPr>
          <p:cNvPicPr>
            <a:picLocks noGrp="1" noChangeAspect="1"/>
          </p:cNvPicPr>
          <p:nvPr>
            <p:ph idx="1"/>
          </p:nvPr>
        </p:nvPicPr>
        <p:blipFill>
          <a:blip r:embed="rId2"/>
          <a:stretch>
            <a:fillRect/>
          </a:stretch>
        </p:blipFill>
        <p:spPr>
          <a:xfrm>
            <a:off x="368248" y="132937"/>
            <a:ext cx="7979793" cy="1914072"/>
          </a:xfrm>
        </p:spPr>
      </p:pic>
      <p:pic>
        <p:nvPicPr>
          <p:cNvPr id="7" name="Picture 6">
            <a:extLst>
              <a:ext uri="{FF2B5EF4-FFF2-40B4-BE49-F238E27FC236}">
                <a16:creationId xmlns:a16="http://schemas.microsoft.com/office/drawing/2014/main" id="{9AA7FD3B-6987-F3EF-CA8D-A6108FEA929E}"/>
              </a:ext>
            </a:extLst>
          </p:cNvPr>
          <p:cNvPicPr>
            <a:picLocks noChangeAspect="1"/>
          </p:cNvPicPr>
          <p:nvPr/>
        </p:nvPicPr>
        <p:blipFill>
          <a:blip r:embed="rId3"/>
          <a:stretch>
            <a:fillRect/>
          </a:stretch>
        </p:blipFill>
        <p:spPr>
          <a:xfrm>
            <a:off x="5201038" y="2180482"/>
            <a:ext cx="6839905" cy="4429743"/>
          </a:xfrm>
          <a:prstGeom prst="rect">
            <a:avLst/>
          </a:prstGeom>
        </p:spPr>
      </p:pic>
      <p:sp>
        <p:nvSpPr>
          <p:cNvPr id="8" name="TextBox 7">
            <a:extLst>
              <a:ext uri="{FF2B5EF4-FFF2-40B4-BE49-F238E27FC236}">
                <a16:creationId xmlns:a16="http://schemas.microsoft.com/office/drawing/2014/main" id="{3304EB36-9BD6-13DE-CD04-1D5C319DE9D6}"/>
              </a:ext>
            </a:extLst>
          </p:cNvPr>
          <p:cNvSpPr txBox="1"/>
          <p:nvPr/>
        </p:nvSpPr>
        <p:spPr>
          <a:xfrm>
            <a:off x="151057" y="3127714"/>
            <a:ext cx="4838038" cy="2677656"/>
          </a:xfrm>
          <a:prstGeom prst="rect">
            <a:avLst/>
          </a:prstGeom>
          <a:noFill/>
        </p:spPr>
        <p:txBody>
          <a:bodyPr wrap="square" rtlCol="0">
            <a:spAutoFit/>
          </a:bodyPr>
          <a:lstStyle/>
          <a:p>
            <a:pPr marL="342900" indent="-342900">
              <a:buAutoNum type="arabicPeriod"/>
            </a:pPr>
            <a:r>
              <a:rPr lang="en-US" sz="2000" dirty="0"/>
              <a:t>Scatter Plot (Attendance vs Actual and Expected percentage)</a:t>
            </a:r>
          </a:p>
          <a:p>
            <a:endParaRPr lang="en-US" sz="2000" dirty="0"/>
          </a:p>
          <a:p>
            <a:pPr marL="285750" indent="-285750">
              <a:buFont typeface="Arial" panose="020B0604020202020204" pitchFamily="34" charset="0"/>
              <a:buChar char="•"/>
            </a:pPr>
            <a:r>
              <a:rPr lang="en-IN" dirty="0"/>
              <a:t>Students with higher attendance generally have better exam scores</a:t>
            </a:r>
          </a:p>
          <a:p>
            <a:pPr marL="285750" indent="-285750">
              <a:buFont typeface="Arial" panose="020B0604020202020204" pitchFamily="34" charset="0"/>
              <a:buChar char="•"/>
            </a:pPr>
            <a:r>
              <a:rPr lang="en-IN" dirty="0"/>
              <a:t>Both actual and expected percentage increase as attendance increases</a:t>
            </a:r>
          </a:p>
          <a:p>
            <a:pPr marL="285750" indent="-285750">
              <a:buFont typeface="Arial" panose="020B0604020202020204" pitchFamily="34" charset="0"/>
              <a:buChar char="•"/>
            </a:pPr>
            <a:r>
              <a:rPr lang="en-IN" dirty="0"/>
              <a:t>Regular class attendance supports consistent academic performance</a:t>
            </a:r>
          </a:p>
        </p:txBody>
      </p:sp>
    </p:spTree>
    <p:extLst>
      <p:ext uri="{BB962C8B-B14F-4D97-AF65-F5344CB8AC3E}">
        <p14:creationId xmlns:p14="http://schemas.microsoft.com/office/powerpoint/2010/main" val="526757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FD43F1-F02E-1AED-B2D4-854876D5771B}"/>
              </a:ext>
            </a:extLst>
          </p:cNvPr>
          <p:cNvPicPr>
            <a:picLocks noGrp="1" noChangeAspect="1"/>
          </p:cNvPicPr>
          <p:nvPr>
            <p:ph idx="1"/>
          </p:nvPr>
        </p:nvPicPr>
        <p:blipFill>
          <a:blip r:embed="rId2"/>
          <a:stretch>
            <a:fillRect/>
          </a:stretch>
        </p:blipFill>
        <p:spPr>
          <a:xfrm>
            <a:off x="320040" y="207579"/>
            <a:ext cx="7039957" cy="1352739"/>
          </a:xfrm>
        </p:spPr>
      </p:pic>
      <p:pic>
        <p:nvPicPr>
          <p:cNvPr id="7" name="Picture 6">
            <a:extLst>
              <a:ext uri="{FF2B5EF4-FFF2-40B4-BE49-F238E27FC236}">
                <a16:creationId xmlns:a16="http://schemas.microsoft.com/office/drawing/2014/main" id="{5F994C0B-0A63-576D-6285-D7FE78EC2F0C}"/>
              </a:ext>
            </a:extLst>
          </p:cNvPr>
          <p:cNvPicPr>
            <a:picLocks noChangeAspect="1"/>
          </p:cNvPicPr>
          <p:nvPr/>
        </p:nvPicPr>
        <p:blipFill>
          <a:blip r:embed="rId3"/>
          <a:stretch>
            <a:fillRect/>
          </a:stretch>
        </p:blipFill>
        <p:spPr>
          <a:xfrm>
            <a:off x="5470353" y="1744064"/>
            <a:ext cx="6592220" cy="4429743"/>
          </a:xfrm>
          <a:prstGeom prst="rect">
            <a:avLst/>
          </a:prstGeom>
        </p:spPr>
      </p:pic>
      <p:sp>
        <p:nvSpPr>
          <p:cNvPr id="9" name="TextBox 8">
            <a:extLst>
              <a:ext uri="{FF2B5EF4-FFF2-40B4-BE49-F238E27FC236}">
                <a16:creationId xmlns:a16="http://schemas.microsoft.com/office/drawing/2014/main" id="{88CAFFD0-A447-2ABF-9322-55ADC5B8F77E}"/>
              </a:ext>
            </a:extLst>
          </p:cNvPr>
          <p:cNvSpPr txBox="1"/>
          <p:nvPr/>
        </p:nvSpPr>
        <p:spPr>
          <a:xfrm>
            <a:off x="320040" y="1946438"/>
            <a:ext cx="4395536" cy="3785652"/>
          </a:xfrm>
          <a:prstGeom prst="rect">
            <a:avLst/>
          </a:prstGeom>
          <a:noFill/>
        </p:spPr>
        <p:txBody>
          <a:bodyPr wrap="square" rtlCol="0">
            <a:spAutoFit/>
          </a:bodyPr>
          <a:lstStyle/>
          <a:p>
            <a:r>
              <a:rPr lang="en-US" sz="2000" dirty="0"/>
              <a:t>2. Scatter plot (Study hours vs Actual and Expected Percentage)</a:t>
            </a:r>
          </a:p>
          <a:p>
            <a:endParaRPr lang="en-US" sz="2000" dirty="0"/>
          </a:p>
          <a:p>
            <a:pPr marL="285750" indent="-285750">
              <a:buFont typeface="Arial" panose="020B0604020202020204" pitchFamily="34" charset="0"/>
              <a:buChar char="•"/>
            </a:pPr>
            <a:r>
              <a:rPr lang="en-US" dirty="0"/>
              <a:t>Students who study more hours tend to achieve higher scores</a:t>
            </a:r>
          </a:p>
          <a:p>
            <a:pPr marL="285750" indent="-285750">
              <a:buFont typeface="Arial" panose="020B0604020202020204" pitchFamily="34" charset="0"/>
              <a:buChar char="•"/>
            </a:pPr>
            <a:r>
              <a:rPr lang="en-US" dirty="0"/>
              <a:t>Both actual and expected percentages show a rising trend with more study hours</a:t>
            </a:r>
          </a:p>
          <a:p>
            <a:pPr marL="285750" indent="-285750">
              <a:buFont typeface="Arial" panose="020B0604020202020204" pitchFamily="34" charset="0"/>
              <a:buChar char="•"/>
            </a:pPr>
            <a:r>
              <a:rPr lang="en-US" dirty="0"/>
              <a:t>Consistent study habits have a direct impact on performance</a:t>
            </a:r>
          </a:p>
          <a:p>
            <a:pPr marL="285750" indent="-285750">
              <a:buFont typeface="Arial" panose="020B0604020202020204" pitchFamily="34" charset="0"/>
              <a:buChar char="•"/>
            </a:pPr>
            <a:r>
              <a:rPr lang="en-US" dirty="0"/>
              <a:t>This plot clearly shows that study time is strong predictor of academic success. </a:t>
            </a:r>
            <a:endParaRPr lang="en-IN" dirty="0"/>
          </a:p>
        </p:txBody>
      </p:sp>
    </p:spTree>
    <p:extLst>
      <p:ext uri="{BB962C8B-B14F-4D97-AF65-F5344CB8AC3E}">
        <p14:creationId xmlns:p14="http://schemas.microsoft.com/office/powerpoint/2010/main" val="206637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3DD86A-A0AC-05A6-2C04-C3F6D5786D70}"/>
              </a:ext>
            </a:extLst>
          </p:cNvPr>
          <p:cNvPicPr>
            <a:picLocks noGrp="1" noChangeAspect="1"/>
          </p:cNvPicPr>
          <p:nvPr>
            <p:ph idx="1"/>
          </p:nvPr>
        </p:nvPicPr>
        <p:blipFill>
          <a:blip r:embed="rId2"/>
          <a:stretch>
            <a:fillRect/>
          </a:stretch>
        </p:blipFill>
        <p:spPr>
          <a:xfrm>
            <a:off x="84858" y="0"/>
            <a:ext cx="8175915" cy="3810532"/>
          </a:xfrm>
        </p:spPr>
      </p:pic>
      <p:pic>
        <p:nvPicPr>
          <p:cNvPr id="7" name="Picture 6">
            <a:extLst>
              <a:ext uri="{FF2B5EF4-FFF2-40B4-BE49-F238E27FC236}">
                <a16:creationId xmlns:a16="http://schemas.microsoft.com/office/drawing/2014/main" id="{65B51143-6D7A-F9BD-390E-1533389BCC57}"/>
              </a:ext>
            </a:extLst>
          </p:cNvPr>
          <p:cNvPicPr>
            <a:picLocks noChangeAspect="1"/>
          </p:cNvPicPr>
          <p:nvPr/>
        </p:nvPicPr>
        <p:blipFill>
          <a:blip r:embed="rId3"/>
          <a:stretch>
            <a:fillRect/>
          </a:stretch>
        </p:blipFill>
        <p:spPr>
          <a:xfrm>
            <a:off x="5744759" y="2483427"/>
            <a:ext cx="6386310" cy="4374573"/>
          </a:xfrm>
          <a:prstGeom prst="rect">
            <a:avLst/>
          </a:prstGeom>
        </p:spPr>
      </p:pic>
      <p:sp>
        <p:nvSpPr>
          <p:cNvPr id="8" name="TextBox 7">
            <a:extLst>
              <a:ext uri="{FF2B5EF4-FFF2-40B4-BE49-F238E27FC236}">
                <a16:creationId xmlns:a16="http://schemas.microsoft.com/office/drawing/2014/main" id="{B6684585-4B0A-F52E-F597-034392E82C99}"/>
              </a:ext>
            </a:extLst>
          </p:cNvPr>
          <p:cNvSpPr txBox="1"/>
          <p:nvPr/>
        </p:nvSpPr>
        <p:spPr>
          <a:xfrm>
            <a:off x="320842" y="4058653"/>
            <a:ext cx="4940969" cy="2585323"/>
          </a:xfrm>
          <a:prstGeom prst="rect">
            <a:avLst/>
          </a:prstGeom>
          <a:noFill/>
        </p:spPr>
        <p:txBody>
          <a:bodyPr wrap="square" rtlCol="0">
            <a:spAutoFit/>
          </a:bodyPr>
          <a:lstStyle/>
          <a:p>
            <a:r>
              <a:rPr lang="en-US" b="1" dirty="0"/>
              <a:t>3. Bar Plot(Previous Exam Performance vs Actual and Expected percentage)</a:t>
            </a:r>
          </a:p>
          <a:p>
            <a:pPr marL="285750" indent="-285750">
              <a:buFont typeface="Arial" panose="020B0604020202020204" pitchFamily="34" charset="0"/>
              <a:buChar char="•"/>
            </a:pPr>
            <a:r>
              <a:rPr lang="en-US" dirty="0"/>
              <a:t>Students with higher previous exam scores tend to perform better in current exams</a:t>
            </a:r>
          </a:p>
          <a:p>
            <a:pPr marL="285750" indent="-285750">
              <a:buFont typeface="Arial" panose="020B0604020202020204" pitchFamily="34" charset="0"/>
              <a:buChar char="•"/>
            </a:pPr>
            <a:r>
              <a:rPr lang="en-US" dirty="0"/>
              <a:t>Past academic performance is a strong indicator of future success</a:t>
            </a:r>
          </a:p>
          <a:p>
            <a:pPr marL="285750" indent="-285750">
              <a:buFont typeface="Arial" panose="020B0604020202020204" pitchFamily="34" charset="0"/>
              <a:buChar char="•"/>
            </a:pPr>
            <a:r>
              <a:rPr lang="en-US" dirty="0"/>
              <a:t>This plot shows a consistent positive trend between previous and current exam outcomes.</a:t>
            </a:r>
            <a:endParaRPr lang="en-IN" dirty="0"/>
          </a:p>
        </p:txBody>
      </p:sp>
    </p:spTree>
    <p:extLst>
      <p:ext uri="{BB962C8B-B14F-4D97-AF65-F5344CB8AC3E}">
        <p14:creationId xmlns:p14="http://schemas.microsoft.com/office/powerpoint/2010/main" val="221895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1ED3E-F7CC-DA1B-6178-8D569C9B5039}"/>
              </a:ext>
            </a:extLst>
          </p:cNvPr>
          <p:cNvSpPr>
            <a:spLocks noGrp="1"/>
          </p:cNvSpPr>
          <p:nvPr>
            <p:ph idx="1"/>
          </p:nvPr>
        </p:nvSpPr>
        <p:spPr>
          <a:xfrm>
            <a:off x="268159" y="1982294"/>
            <a:ext cx="4291446" cy="3397827"/>
          </a:xfrm>
        </p:spPr>
        <p:txBody>
          <a:bodyPr>
            <a:normAutofit/>
          </a:bodyPr>
          <a:lstStyle/>
          <a:p>
            <a:pPr marL="0" indent="0">
              <a:buNone/>
            </a:pPr>
            <a:r>
              <a:rPr lang="en-US" sz="2000" b="1" dirty="0"/>
              <a:t>4. Box Plot(Class participation vs Actual Percentage)</a:t>
            </a:r>
          </a:p>
          <a:p>
            <a:r>
              <a:rPr lang="en-US" dirty="0"/>
              <a:t>Students with higher  class participation tend to score better in exams</a:t>
            </a:r>
          </a:p>
          <a:p>
            <a:r>
              <a:rPr lang="en-US" dirty="0"/>
              <a:t>The median score increases with more active participation</a:t>
            </a:r>
          </a:p>
          <a:p>
            <a:r>
              <a:rPr lang="en-US" dirty="0"/>
              <a:t>There’s less score variation among highly participative students.</a:t>
            </a:r>
            <a:endParaRPr lang="en-IN" dirty="0"/>
          </a:p>
        </p:txBody>
      </p:sp>
      <p:pic>
        <p:nvPicPr>
          <p:cNvPr id="5" name="Picture 4">
            <a:extLst>
              <a:ext uri="{FF2B5EF4-FFF2-40B4-BE49-F238E27FC236}">
                <a16:creationId xmlns:a16="http://schemas.microsoft.com/office/drawing/2014/main" id="{E99BF021-F6A3-ECEA-6E7C-2DE84236F968}"/>
              </a:ext>
            </a:extLst>
          </p:cNvPr>
          <p:cNvPicPr>
            <a:picLocks noChangeAspect="1"/>
          </p:cNvPicPr>
          <p:nvPr/>
        </p:nvPicPr>
        <p:blipFill>
          <a:blip r:embed="rId3"/>
          <a:stretch>
            <a:fillRect/>
          </a:stretch>
        </p:blipFill>
        <p:spPr>
          <a:xfrm>
            <a:off x="155864" y="114299"/>
            <a:ext cx="6816938" cy="1381991"/>
          </a:xfrm>
          <a:prstGeom prst="rect">
            <a:avLst/>
          </a:prstGeom>
        </p:spPr>
      </p:pic>
      <p:pic>
        <p:nvPicPr>
          <p:cNvPr id="7" name="Picture 6">
            <a:extLst>
              <a:ext uri="{FF2B5EF4-FFF2-40B4-BE49-F238E27FC236}">
                <a16:creationId xmlns:a16="http://schemas.microsoft.com/office/drawing/2014/main" id="{DD242B85-D7ED-94C6-D93C-48B832EAF2FB}"/>
              </a:ext>
            </a:extLst>
          </p:cNvPr>
          <p:cNvPicPr>
            <a:picLocks noChangeAspect="1"/>
          </p:cNvPicPr>
          <p:nvPr/>
        </p:nvPicPr>
        <p:blipFill>
          <a:blip r:embed="rId4"/>
          <a:stretch>
            <a:fillRect/>
          </a:stretch>
        </p:blipFill>
        <p:spPr>
          <a:xfrm>
            <a:off x="5099739" y="1679534"/>
            <a:ext cx="6668431" cy="4725059"/>
          </a:xfrm>
          <a:prstGeom prst="rect">
            <a:avLst/>
          </a:prstGeom>
        </p:spPr>
      </p:pic>
    </p:spTree>
    <p:extLst>
      <p:ext uri="{BB962C8B-B14F-4D97-AF65-F5344CB8AC3E}">
        <p14:creationId xmlns:p14="http://schemas.microsoft.com/office/powerpoint/2010/main" val="254085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B3B18-3A5F-D850-6D1A-65B6DC5A6BD5}"/>
              </a:ext>
            </a:extLst>
          </p:cNvPr>
          <p:cNvSpPr>
            <a:spLocks noGrp="1"/>
          </p:cNvSpPr>
          <p:nvPr>
            <p:ph idx="1"/>
          </p:nvPr>
        </p:nvSpPr>
        <p:spPr>
          <a:xfrm>
            <a:off x="176645" y="2057035"/>
            <a:ext cx="4488873" cy="3231572"/>
          </a:xfrm>
        </p:spPr>
        <p:txBody>
          <a:bodyPr/>
          <a:lstStyle/>
          <a:p>
            <a:pPr marL="0" indent="0">
              <a:buNone/>
            </a:pPr>
            <a:r>
              <a:rPr lang="en-US" sz="2000" b="1" dirty="0"/>
              <a:t>5. Violin plot(Stress Level vs Actual Percentage)</a:t>
            </a:r>
          </a:p>
          <a:p>
            <a:r>
              <a:rPr lang="en-US" dirty="0"/>
              <a:t>Students with lower stress levels generally score higher in exams</a:t>
            </a:r>
          </a:p>
          <a:p>
            <a:r>
              <a:rPr lang="en-US" dirty="0"/>
              <a:t>As stress level increases, the distribution of scores becomes more spread out and lower.</a:t>
            </a:r>
          </a:p>
          <a:p>
            <a:r>
              <a:rPr lang="en-US" dirty="0"/>
              <a:t>Managing stress is important for maintaining better exam outcomes.</a:t>
            </a:r>
            <a:endParaRPr lang="en-IN" dirty="0"/>
          </a:p>
        </p:txBody>
      </p:sp>
      <p:pic>
        <p:nvPicPr>
          <p:cNvPr id="5" name="Picture 4">
            <a:extLst>
              <a:ext uri="{FF2B5EF4-FFF2-40B4-BE49-F238E27FC236}">
                <a16:creationId xmlns:a16="http://schemas.microsoft.com/office/drawing/2014/main" id="{4EA346D2-F121-0CBC-F341-18D20A85B881}"/>
              </a:ext>
            </a:extLst>
          </p:cNvPr>
          <p:cNvPicPr>
            <a:picLocks noChangeAspect="1"/>
          </p:cNvPicPr>
          <p:nvPr/>
        </p:nvPicPr>
        <p:blipFill>
          <a:blip r:embed="rId2"/>
          <a:stretch>
            <a:fillRect/>
          </a:stretch>
        </p:blipFill>
        <p:spPr>
          <a:xfrm>
            <a:off x="293655" y="645477"/>
            <a:ext cx="4601217" cy="828791"/>
          </a:xfrm>
          <a:prstGeom prst="rect">
            <a:avLst/>
          </a:prstGeom>
        </p:spPr>
      </p:pic>
      <p:pic>
        <p:nvPicPr>
          <p:cNvPr id="7" name="Picture 6">
            <a:extLst>
              <a:ext uri="{FF2B5EF4-FFF2-40B4-BE49-F238E27FC236}">
                <a16:creationId xmlns:a16="http://schemas.microsoft.com/office/drawing/2014/main" id="{29B517BA-48D1-967F-2C49-A201D9F86734}"/>
              </a:ext>
            </a:extLst>
          </p:cNvPr>
          <p:cNvPicPr>
            <a:picLocks noChangeAspect="1"/>
          </p:cNvPicPr>
          <p:nvPr/>
        </p:nvPicPr>
        <p:blipFill>
          <a:blip r:embed="rId3"/>
          <a:stretch>
            <a:fillRect/>
          </a:stretch>
        </p:blipFill>
        <p:spPr>
          <a:xfrm>
            <a:off x="5032556" y="1849279"/>
            <a:ext cx="6982799" cy="4344006"/>
          </a:xfrm>
          <a:prstGeom prst="rect">
            <a:avLst/>
          </a:prstGeom>
        </p:spPr>
      </p:pic>
    </p:spTree>
    <p:extLst>
      <p:ext uri="{BB962C8B-B14F-4D97-AF65-F5344CB8AC3E}">
        <p14:creationId xmlns:p14="http://schemas.microsoft.com/office/powerpoint/2010/main" val="2420980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A060C-5E82-B15E-52DA-3382391155D8}"/>
              </a:ext>
            </a:extLst>
          </p:cNvPr>
          <p:cNvSpPr>
            <a:spLocks noGrp="1"/>
          </p:cNvSpPr>
          <p:nvPr>
            <p:ph idx="1"/>
          </p:nvPr>
        </p:nvSpPr>
        <p:spPr>
          <a:xfrm>
            <a:off x="235670" y="3733014"/>
            <a:ext cx="5136430" cy="2308348"/>
          </a:xfrm>
        </p:spPr>
        <p:txBody>
          <a:bodyPr>
            <a:normAutofit lnSpcReduction="10000"/>
          </a:bodyPr>
          <a:lstStyle/>
          <a:p>
            <a:pPr marL="0" indent="0">
              <a:buNone/>
            </a:pPr>
            <a:r>
              <a:rPr lang="en-US" sz="2000" b="1" dirty="0"/>
              <a:t>6. Line plot(Assignment Submission vs Actual and Expected Percentage)</a:t>
            </a:r>
          </a:p>
          <a:p>
            <a:r>
              <a:rPr lang="en-US" dirty="0"/>
              <a:t>Students with higher assignment submission rates score better in exams</a:t>
            </a:r>
          </a:p>
          <a:p>
            <a:r>
              <a:rPr lang="en-US" dirty="0"/>
              <a:t>There’s a strong positive relationship between assignment completion and performance of students in exam.</a:t>
            </a:r>
            <a:endParaRPr lang="en-IN" dirty="0"/>
          </a:p>
        </p:txBody>
      </p:sp>
      <p:pic>
        <p:nvPicPr>
          <p:cNvPr id="5" name="Picture 4">
            <a:extLst>
              <a:ext uri="{FF2B5EF4-FFF2-40B4-BE49-F238E27FC236}">
                <a16:creationId xmlns:a16="http://schemas.microsoft.com/office/drawing/2014/main" id="{29F2080C-88FB-34BC-1D3E-6735C542A9DB}"/>
              </a:ext>
            </a:extLst>
          </p:cNvPr>
          <p:cNvPicPr>
            <a:picLocks noChangeAspect="1"/>
          </p:cNvPicPr>
          <p:nvPr/>
        </p:nvPicPr>
        <p:blipFill>
          <a:blip r:embed="rId2"/>
          <a:stretch>
            <a:fillRect/>
          </a:stretch>
        </p:blipFill>
        <p:spPr>
          <a:xfrm>
            <a:off x="132332" y="0"/>
            <a:ext cx="8373644" cy="3505689"/>
          </a:xfrm>
          <a:prstGeom prst="rect">
            <a:avLst/>
          </a:prstGeom>
        </p:spPr>
      </p:pic>
      <p:pic>
        <p:nvPicPr>
          <p:cNvPr id="7" name="Picture 6">
            <a:extLst>
              <a:ext uri="{FF2B5EF4-FFF2-40B4-BE49-F238E27FC236}">
                <a16:creationId xmlns:a16="http://schemas.microsoft.com/office/drawing/2014/main" id="{4A5C252E-08BD-5CF4-22CC-959ED7746D00}"/>
              </a:ext>
            </a:extLst>
          </p:cNvPr>
          <p:cNvPicPr>
            <a:picLocks noChangeAspect="1"/>
          </p:cNvPicPr>
          <p:nvPr/>
        </p:nvPicPr>
        <p:blipFill>
          <a:blip r:embed="rId3"/>
          <a:stretch>
            <a:fillRect/>
          </a:stretch>
        </p:blipFill>
        <p:spPr>
          <a:xfrm>
            <a:off x="5580018" y="2618510"/>
            <a:ext cx="6705501" cy="4181098"/>
          </a:xfrm>
          <a:prstGeom prst="rect">
            <a:avLst/>
          </a:prstGeom>
        </p:spPr>
      </p:pic>
    </p:spTree>
    <p:extLst>
      <p:ext uri="{BB962C8B-B14F-4D97-AF65-F5344CB8AC3E}">
        <p14:creationId xmlns:p14="http://schemas.microsoft.com/office/powerpoint/2010/main" val="196013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6AD6-E6CB-BB3E-F56D-E10D5E2F2F4D}"/>
              </a:ext>
            </a:extLst>
          </p:cNvPr>
          <p:cNvSpPr>
            <a:spLocks noGrp="1"/>
          </p:cNvSpPr>
          <p:nvPr>
            <p:ph type="title"/>
          </p:nvPr>
        </p:nvSpPr>
        <p:spPr/>
        <p:txBody>
          <a:bodyPr/>
          <a:lstStyle/>
          <a:p>
            <a:r>
              <a:rPr lang="en-US" dirty="0"/>
              <a:t>Feature Importance</a:t>
            </a:r>
            <a:endParaRPr lang="en-IN" dirty="0"/>
          </a:p>
        </p:txBody>
      </p:sp>
      <p:sp>
        <p:nvSpPr>
          <p:cNvPr id="3" name="Content Placeholder 2">
            <a:extLst>
              <a:ext uri="{FF2B5EF4-FFF2-40B4-BE49-F238E27FC236}">
                <a16:creationId xmlns:a16="http://schemas.microsoft.com/office/drawing/2014/main" id="{F82B4A24-2EAC-01AA-7D21-1141EB801303}"/>
              </a:ext>
            </a:extLst>
          </p:cNvPr>
          <p:cNvSpPr>
            <a:spLocks noGrp="1"/>
          </p:cNvSpPr>
          <p:nvPr>
            <p:ph idx="1"/>
          </p:nvPr>
        </p:nvSpPr>
        <p:spPr/>
        <p:txBody>
          <a:bodyPr>
            <a:normAutofit/>
          </a:bodyPr>
          <a:lstStyle/>
          <a:p>
            <a:pPr marL="0" indent="0">
              <a:buNone/>
            </a:pPr>
            <a:r>
              <a:rPr lang="en-US" b="1" dirty="0"/>
              <a:t>Top factors influencing student exam performance:</a:t>
            </a:r>
            <a:endParaRPr lang="en-US" dirty="0"/>
          </a:p>
          <a:p>
            <a:r>
              <a:rPr lang="en-US" dirty="0"/>
              <a:t> </a:t>
            </a:r>
            <a:r>
              <a:rPr lang="en-US" b="1" dirty="0"/>
              <a:t>Study Time</a:t>
            </a:r>
            <a:br>
              <a:rPr lang="en-US" dirty="0"/>
            </a:br>
            <a:r>
              <a:rPr lang="en-US" dirty="0"/>
              <a:t>Consistent study habits lead to significantly higher scores.</a:t>
            </a:r>
          </a:p>
          <a:p>
            <a:r>
              <a:rPr lang="en-US" dirty="0"/>
              <a:t> </a:t>
            </a:r>
            <a:r>
              <a:rPr lang="en-US" b="1" dirty="0"/>
              <a:t>Sleep Duration</a:t>
            </a:r>
            <a:br>
              <a:rPr lang="en-US" dirty="0"/>
            </a:br>
            <a:r>
              <a:rPr lang="en-US" dirty="0"/>
              <a:t>6–8 hours of sleep improves focus and reduces stress.</a:t>
            </a:r>
          </a:p>
          <a:p>
            <a:r>
              <a:rPr lang="en-US" dirty="0"/>
              <a:t> </a:t>
            </a:r>
            <a:r>
              <a:rPr lang="en-US" b="1" dirty="0"/>
              <a:t>Attendance</a:t>
            </a:r>
            <a:br>
              <a:rPr lang="en-US" dirty="0"/>
            </a:br>
            <a:r>
              <a:rPr lang="en-US" dirty="0"/>
              <a:t>Students with better attendance perform more consistently in exams.</a:t>
            </a:r>
          </a:p>
          <a:p>
            <a:r>
              <a:rPr lang="en-US" dirty="0"/>
              <a:t> </a:t>
            </a:r>
            <a:r>
              <a:rPr lang="en-US" b="1" dirty="0"/>
              <a:t>Class Participation</a:t>
            </a:r>
            <a:br>
              <a:rPr lang="en-US" dirty="0"/>
            </a:br>
            <a:r>
              <a:rPr lang="en-US" dirty="0"/>
              <a:t>Active classroom engagement improves understanding and retention.</a:t>
            </a:r>
          </a:p>
          <a:p>
            <a:r>
              <a:rPr lang="en-US" dirty="0"/>
              <a:t> </a:t>
            </a:r>
            <a:r>
              <a:rPr lang="en-US" b="1" dirty="0"/>
              <a:t>Assignment Submission</a:t>
            </a:r>
            <a:br>
              <a:rPr lang="en-US" dirty="0"/>
            </a:br>
            <a:r>
              <a:rPr lang="en-US" dirty="0"/>
              <a:t>Timely assignment submissions indicate responsibility and boost performance.</a:t>
            </a:r>
          </a:p>
          <a:p>
            <a:endParaRPr lang="en-IN" dirty="0"/>
          </a:p>
        </p:txBody>
      </p:sp>
    </p:spTree>
    <p:extLst>
      <p:ext uri="{BB962C8B-B14F-4D97-AF65-F5344CB8AC3E}">
        <p14:creationId xmlns:p14="http://schemas.microsoft.com/office/powerpoint/2010/main" val="198178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0152-EB13-78FC-DB04-79B8777AFA48}"/>
              </a:ext>
            </a:extLst>
          </p:cNvPr>
          <p:cNvSpPr>
            <a:spLocks noGrp="1"/>
          </p:cNvSpPr>
          <p:nvPr>
            <p:ph type="title"/>
          </p:nvPr>
        </p:nvSpPr>
        <p:spPr>
          <a:xfrm>
            <a:off x="677334" y="438778"/>
            <a:ext cx="8596668" cy="917749"/>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ED2957A-B461-6533-2EA2-C5ACAF105AC1}"/>
              </a:ext>
            </a:extLst>
          </p:cNvPr>
          <p:cNvSpPr>
            <a:spLocks noGrp="1"/>
          </p:cNvSpPr>
          <p:nvPr>
            <p:ph idx="1"/>
          </p:nvPr>
        </p:nvSpPr>
        <p:spPr>
          <a:xfrm>
            <a:off x="677334" y="1034980"/>
            <a:ext cx="8596668" cy="5184950"/>
          </a:xfrm>
        </p:spPr>
        <p:txBody>
          <a:bodyPr>
            <a:noAutofit/>
          </a:bodyPr>
          <a:lstStyle/>
          <a:p>
            <a:r>
              <a:rPr lang="en-US" sz="1200" dirty="0"/>
              <a:t>Abstract</a:t>
            </a:r>
          </a:p>
          <a:p>
            <a:r>
              <a:rPr lang="en-US" sz="1200" dirty="0"/>
              <a:t>Introduction</a:t>
            </a:r>
          </a:p>
          <a:p>
            <a:r>
              <a:rPr lang="en-US" sz="1200" dirty="0"/>
              <a:t>Problem Statement</a:t>
            </a:r>
          </a:p>
          <a:p>
            <a:r>
              <a:rPr lang="en-IN" sz="1200" dirty="0"/>
              <a:t>Objectives</a:t>
            </a:r>
          </a:p>
          <a:p>
            <a:r>
              <a:rPr lang="en-IN" sz="1200" dirty="0"/>
              <a:t>Significance of Study</a:t>
            </a:r>
          </a:p>
          <a:p>
            <a:r>
              <a:rPr lang="en-IN" sz="1200" dirty="0"/>
              <a:t>Dataset Overview</a:t>
            </a:r>
          </a:p>
          <a:p>
            <a:r>
              <a:rPr lang="en-IN" sz="1200" dirty="0"/>
              <a:t>Environment and Tools</a:t>
            </a:r>
          </a:p>
          <a:p>
            <a:r>
              <a:rPr lang="en-IN" sz="1200" dirty="0"/>
              <a:t>Methodology</a:t>
            </a:r>
          </a:p>
          <a:p>
            <a:r>
              <a:rPr lang="en-IN" sz="1200" dirty="0"/>
              <a:t>Exploratory Data Analysis</a:t>
            </a:r>
          </a:p>
          <a:p>
            <a:r>
              <a:rPr lang="en-IN" sz="1200" dirty="0"/>
              <a:t>Feature importance</a:t>
            </a:r>
          </a:p>
          <a:p>
            <a:r>
              <a:rPr lang="en-IN" sz="1200" dirty="0"/>
              <a:t>Predictive modelling</a:t>
            </a:r>
          </a:p>
          <a:p>
            <a:r>
              <a:rPr lang="en-IN" sz="1200" dirty="0"/>
              <a:t>Key insights</a:t>
            </a:r>
          </a:p>
          <a:p>
            <a:r>
              <a:rPr lang="en-IN" sz="1200" dirty="0"/>
              <a:t>Recommendations</a:t>
            </a:r>
          </a:p>
          <a:p>
            <a:r>
              <a:rPr lang="en-IN" sz="1200" dirty="0"/>
              <a:t>Future Scope</a:t>
            </a:r>
          </a:p>
          <a:p>
            <a:r>
              <a:rPr lang="en-IN" sz="1200" dirty="0"/>
              <a:t>Advantages and Disadvantages</a:t>
            </a:r>
          </a:p>
          <a:p>
            <a:r>
              <a:rPr lang="en-IN" sz="1200" dirty="0"/>
              <a:t>Conclusion</a:t>
            </a:r>
          </a:p>
          <a:p>
            <a:pPr marL="0" indent="0">
              <a:buNone/>
            </a:pPr>
            <a:endParaRPr lang="en-IN" sz="1200" dirty="0"/>
          </a:p>
          <a:p>
            <a:pPr marL="0" indent="0">
              <a:buNone/>
            </a:pPr>
            <a:endParaRPr lang="en-IN" sz="1200" dirty="0"/>
          </a:p>
        </p:txBody>
      </p:sp>
    </p:spTree>
    <p:extLst>
      <p:ext uri="{BB962C8B-B14F-4D97-AF65-F5344CB8AC3E}">
        <p14:creationId xmlns:p14="http://schemas.microsoft.com/office/powerpoint/2010/main" val="533388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370" y="632247"/>
            <a:ext cx="8596668" cy="643095"/>
          </a:xfrm>
        </p:spPr>
        <p:txBody>
          <a:bodyPr>
            <a:normAutofit fontScale="90000"/>
          </a:bodyPr>
          <a:lstStyle/>
          <a:p>
            <a:r>
              <a:rPr lang="en-US" dirty="0"/>
              <a:t>Predictive  Modeling : Student Performance</a:t>
            </a:r>
            <a:endParaRPr lang="en-IN" dirty="0"/>
          </a:p>
        </p:txBody>
      </p:sp>
      <p:sp>
        <p:nvSpPr>
          <p:cNvPr id="3" name="Content Placeholder 2"/>
          <p:cNvSpPr>
            <a:spLocks noGrp="1"/>
          </p:cNvSpPr>
          <p:nvPr>
            <p:ph idx="1"/>
          </p:nvPr>
        </p:nvSpPr>
        <p:spPr>
          <a:xfrm>
            <a:off x="677334" y="1701209"/>
            <a:ext cx="8596668" cy="3806456"/>
          </a:xfrm>
        </p:spPr>
        <p:txBody>
          <a:bodyPr/>
          <a:lstStyle/>
          <a:p>
            <a:pPr marL="0" indent="0">
              <a:buNone/>
            </a:pPr>
            <a:r>
              <a:rPr lang="en-US" i="1" dirty="0"/>
              <a:t>The student’s performance is analyzed based on various academic and behavioral features such as:</a:t>
            </a:r>
            <a:endParaRPr lang="en-US" dirty="0"/>
          </a:p>
          <a:p>
            <a:r>
              <a:rPr lang="en-US" dirty="0"/>
              <a:t>Study Hours</a:t>
            </a:r>
          </a:p>
          <a:p>
            <a:r>
              <a:rPr lang="en-US" dirty="0"/>
              <a:t>Attendance Percentage</a:t>
            </a:r>
          </a:p>
          <a:p>
            <a:r>
              <a:rPr lang="en-US" dirty="0"/>
              <a:t>Sleep Duration</a:t>
            </a:r>
          </a:p>
          <a:p>
            <a:r>
              <a:rPr lang="en-US" dirty="0"/>
              <a:t>Stress Level</a:t>
            </a:r>
          </a:p>
          <a:p>
            <a:r>
              <a:rPr lang="en-US" dirty="0"/>
              <a:t>Class Participation</a:t>
            </a:r>
          </a:p>
          <a:p>
            <a:r>
              <a:rPr lang="en-US" dirty="0"/>
              <a:t>Previous Exam Performance</a:t>
            </a:r>
          </a:p>
          <a:p>
            <a:r>
              <a:rPr lang="en-US" dirty="0"/>
              <a:t>Assignment Submission Rate</a:t>
            </a:r>
          </a:p>
        </p:txBody>
      </p:sp>
    </p:spTree>
    <p:extLst>
      <p:ext uri="{BB962C8B-B14F-4D97-AF65-F5344CB8AC3E}">
        <p14:creationId xmlns:p14="http://schemas.microsoft.com/office/powerpoint/2010/main" val="399590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Insights</a:t>
            </a:r>
          </a:p>
        </p:txBody>
      </p:sp>
      <p:sp>
        <p:nvSpPr>
          <p:cNvPr id="3" name="Content Placeholder 2"/>
          <p:cNvSpPr>
            <a:spLocks noGrp="1"/>
          </p:cNvSpPr>
          <p:nvPr>
            <p:ph idx="1"/>
          </p:nvPr>
        </p:nvSpPr>
        <p:spPr/>
        <p:txBody>
          <a:bodyPr/>
          <a:lstStyle/>
          <a:p>
            <a:r>
              <a:rPr lang="en-US" b="1" dirty="0"/>
              <a:t>Study hours</a:t>
            </a:r>
            <a:r>
              <a:rPr lang="en-US" dirty="0"/>
              <a:t> and </a:t>
            </a:r>
            <a:r>
              <a:rPr lang="en-US" b="1" dirty="0"/>
              <a:t>attendance</a:t>
            </a:r>
            <a:r>
              <a:rPr lang="en-US" dirty="0"/>
              <a:t> are the top predictors of performance.</a:t>
            </a:r>
          </a:p>
          <a:p>
            <a:r>
              <a:rPr lang="en-US" dirty="0"/>
              <a:t>Students with consistent routines and healthy habits tend to score higher.</a:t>
            </a:r>
          </a:p>
          <a:p>
            <a:r>
              <a:rPr lang="en-US" b="1" dirty="0"/>
              <a:t>High stress</a:t>
            </a:r>
            <a:r>
              <a:rPr lang="en-US" dirty="0"/>
              <a:t> and </a:t>
            </a:r>
            <a:r>
              <a:rPr lang="en-US" b="1" dirty="0"/>
              <a:t>poor sleep</a:t>
            </a:r>
            <a:r>
              <a:rPr lang="en-US" dirty="0"/>
              <a:t> contribute to noticeable performance drops.</a:t>
            </a:r>
          </a:p>
          <a:p>
            <a:r>
              <a:rPr lang="en-US" b="1" dirty="0"/>
              <a:t>Test preparation support</a:t>
            </a:r>
            <a:r>
              <a:rPr lang="en-US" dirty="0"/>
              <a:t> is especially beneficial for low-performing students.</a:t>
            </a:r>
          </a:p>
          <a:p>
            <a:r>
              <a:rPr lang="en-US" b="1" dirty="0"/>
              <a:t>Health and well-being</a:t>
            </a:r>
            <a:r>
              <a:rPr lang="en-US" dirty="0"/>
              <a:t> significantly impact exam outcomes.</a:t>
            </a:r>
          </a:p>
          <a:p>
            <a:r>
              <a:rPr lang="en-US" b="1" dirty="0"/>
              <a:t>Class participation</a:t>
            </a:r>
            <a:r>
              <a:rPr lang="en-US" dirty="0"/>
              <a:t> enhances understanding and retention.</a:t>
            </a:r>
            <a:endParaRPr lang="en-IN" dirty="0"/>
          </a:p>
        </p:txBody>
      </p:sp>
    </p:spTree>
    <p:extLst>
      <p:ext uri="{BB962C8B-B14F-4D97-AF65-F5344CB8AC3E}">
        <p14:creationId xmlns:p14="http://schemas.microsoft.com/office/powerpoint/2010/main" val="1423093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1867"/>
            <a:ext cx="8596668" cy="1320800"/>
          </a:xfrm>
        </p:spPr>
        <p:txBody>
          <a:bodyPr/>
          <a:lstStyle/>
          <a:p>
            <a:r>
              <a:rPr lang="en-IN" dirty="0"/>
              <a:t>Recommendations</a:t>
            </a:r>
          </a:p>
        </p:txBody>
      </p:sp>
      <p:sp>
        <p:nvSpPr>
          <p:cNvPr id="5" name="Content Placeholder 4"/>
          <p:cNvSpPr>
            <a:spLocks noGrp="1"/>
          </p:cNvSpPr>
          <p:nvPr>
            <p:ph idx="1"/>
          </p:nvPr>
        </p:nvSpPr>
        <p:spPr>
          <a:xfrm>
            <a:off x="397934" y="1754189"/>
            <a:ext cx="8596668" cy="3880773"/>
          </a:xfrm>
        </p:spPr>
        <p:txBody>
          <a:bodyPr/>
          <a:lstStyle/>
          <a:p>
            <a:r>
              <a:rPr lang="en-US" dirty="0"/>
              <a:t>Encourage </a:t>
            </a:r>
            <a:r>
              <a:rPr lang="en-US" b="1" dirty="0"/>
              <a:t>6–8 hours of sleep</a:t>
            </a:r>
            <a:r>
              <a:rPr lang="en-US" dirty="0"/>
              <a:t> and promote </a:t>
            </a:r>
            <a:r>
              <a:rPr lang="en-US" b="1" dirty="0"/>
              <a:t>regular study routines</a:t>
            </a:r>
          </a:p>
          <a:p>
            <a:r>
              <a:rPr lang="en-US" b="1" dirty="0"/>
              <a:t>Monitor and intervene</a:t>
            </a:r>
            <a:r>
              <a:rPr lang="en-US" dirty="0"/>
              <a:t> when attendance drops below </a:t>
            </a:r>
            <a:r>
              <a:rPr lang="en-US" b="1" dirty="0"/>
              <a:t>80%</a:t>
            </a:r>
          </a:p>
          <a:p>
            <a:r>
              <a:rPr lang="en-US" dirty="0"/>
              <a:t>Promote </a:t>
            </a:r>
            <a:r>
              <a:rPr lang="en-US" b="1" dirty="0"/>
              <a:t>healthy stress management</a:t>
            </a:r>
            <a:r>
              <a:rPr lang="en-US" dirty="0"/>
              <a:t> through workshops and counseling</a:t>
            </a:r>
          </a:p>
          <a:p>
            <a:r>
              <a:rPr lang="en-US" b="1" dirty="0"/>
              <a:t>Recognize and reward</a:t>
            </a:r>
            <a:r>
              <a:rPr lang="en-US" dirty="0"/>
              <a:t> timely assignment submissions</a:t>
            </a:r>
          </a:p>
          <a:p>
            <a:r>
              <a:rPr lang="en-US" dirty="0"/>
              <a:t>Encourage </a:t>
            </a:r>
            <a:r>
              <a:rPr lang="en-US" b="1" dirty="0"/>
              <a:t>active class participation</a:t>
            </a:r>
            <a:r>
              <a:rPr lang="en-US" dirty="0"/>
              <a:t> through interactive teaching methods</a:t>
            </a:r>
          </a:p>
          <a:p>
            <a:r>
              <a:rPr lang="en-US" dirty="0"/>
              <a:t>Implement </a:t>
            </a:r>
            <a:r>
              <a:rPr lang="en-US" b="1" dirty="0"/>
              <a:t>AI-based Smart Tutoring Systems</a:t>
            </a:r>
            <a:r>
              <a:rPr lang="en-US" dirty="0"/>
              <a:t> for personalized learning</a:t>
            </a:r>
          </a:p>
          <a:p>
            <a:r>
              <a:rPr lang="en-US" dirty="0"/>
              <a:t>Regularly </a:t>
            </a:r>
            <a:r>
              <a:rPr lang="en-US" b="1" dirty="0"/>
              <a:t>track students’ emotional well-being</a:t>
            </a:r>
            <a:r>
              <a:rPr lang="en-US" dirty="0"/>
              <a:t> using feedback tools</a:t>
            </a:r>
            <a:endParaRPr lang="en-IN" dirty="0"/>
          </a:p>
        </p:txBody>
      </p:sp>
      <p:sp>
        <p:nvSpPr>
          <p:cNvPr id="8" name="Rectangle 4"/>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053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887" y="551996"/>
            <a:ext cx="8596668" cy="663191"/>
          </a:xfrm>
        </p:spPr>
        <p:txBody>
          <a:bodyPr/>
          <a:lstStyle/>
          <a:p>
            <a:r>
              <a:rPr lang="en-IN" dirty="0"/>
              <a:t>Future Scope</a:t>
            </a:r>
          </a:p>
        </p:txBody>
      </p:sp>
      <p:sp>
        <p:nvSpPr>
          <p:cNvPr id="5" name="Content Placeholder 4"/>
          <p:cNvSpPr>
            <a:spLocks noGrp="1"/>
          </p:cNvSpPr>
          <p:nvPr>
            <p:ph idx="1"/>
          </p:nvPr>
        </p:nvSpPr>
        <p:spPr>
          <a:xfrm>
            <a:off x="400887" y="1737702"/>
            <a:ext cx="8596668" cy="3880773"/>
          </a:xfrm>
        </p:spPr>
        <p:txBody>
          <a:bodyPr>
            <a:normAutofit lnSpcReduction="10000"/>
          </a:bodyPr>
          <a:lstStyle/>
          <a:p>
            <a:pPr marL="0" indent="0">
              <a:buNone/>
            </a:pPr>
            <a:r>
              <a:rPr lang="en-IN" b="1" dirty="0"/>
              <a:t>  Live Progress Tracking</a:t>
            </a:r>
          </a:p>
          <a:p>
            <a:pPr marL="0" indent="0">
              <a:buNone/>
            </a:pPr>
            <a:r>
              <a:rPr lang="en-US" dirty="0"/>
              <a:t>A live dashboard can be made for teachers to quickly see how students are doing and help them on time if needed.</a:t>
            </a:r>
          </a:p>
          <a:p>
            <a:pPr marL="0" indent="0">
              <a:buNone/>
            </a:pPr>
            <a:endParaRPr lang="en-IN" dirty="0"/>
          </a:p>
          <a:p>
            <a:pPr marL="0" indent="0">
              <a:buNone/>
            </a:pPr>
            <a:r>
              <a:rPr lang="en-IN" b="1" dirty="0"/>
              <a:t>  Better Prediction Models</a:t>
            </a:r>
          </a:p>
          <a:p>
            <a:pPr marL="0" indent="0">
              <a:buNone/>
            </a:pPr>
            <a:r>
              <a:rPr lang="en-US" dirty="0"/>
              <a:t>Smarter computer models (like AI) can be used to more accurately guess how students will perform in exams.</a:t>
            </a:r>
          </a:p>
          <a:p>
            <a:pPr marL="0" indent="0">
              <a:buNone/>
            </a:pPr>
            <a:endParaRPr lang="en-US" dirty="0"/>
          </a:p>
          <a:p>
            <a:pPr marL="0" indent="0">
              <a:buNone/>
            </a:pPr>
            <a:r>
              <a:rPr lang="en-US" b="1" dirty="0"/>
              <a:t>Personal Study Tips for Each Student</a:t>
            </a:r>
          </a:p>
          <a:p>
            <a:pPr marL="0" indent="0">
              <a:buNone/>
            </a:pPr>
            <a:r>
              <a:rPr lang="en-US" dirty="0"/>
              <a:t>It can give each student personal advice like how many hours to study, when to sleep, or how to manage stress.</a:t>
            </a:r>
            <a:endParaRPr lang="en-US" b="1" dirty="0"/>
          </a:p>
          <a:p>
            <a:pPr marL="0" indent="0">
              <a:buNone/>
            </a:pPr>
            <a:endParaRPr lang="en-IN" dirty="0"/>
          </a:p>
          <a:p>
            <a:pPr marL="0" indent="0">
              <a:buNone/>
            </a:pPr>
            <a:endParaRPr lang="en-IN" dirty="0"/>
          </a:p>
          <a:p>
            <a:pPr marL="0" indent="0">
              <a:buNone/>
            </a:pPr>
            <a:endParaRPr lang="en-IN" dirty="0"/>
          </a:p>
        </p:txBody>
      </p:sp>
      <p:sp>
        <p:nvSpPr>
          <p:cNvPr id="6" name="Rectangle 2"/>
          <p:cNvSpPr>
            <a:spLocks noChangeArrowheads="1"/>
          </p:cNvSpPr>
          <p:nvPr/>
        </p:nvSpPr>
        <p:spPr bwMode="auto">
          <a:xfrm>
            <a:off x="0" y="120877"/>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anose="020B0604020202020204" pitchFamily="34" charset="0"/>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7676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1161"/>
            <a:ext cx="8596668" cy="733530"/>
          </a:xfrm>
        </p:spPr>
        <p:txBody>
          <a:bodyPr>
            <a:normAutofit fontScale="90000"/>
          </a:bodyPr>
          <a:lstStyle/>
          <a:p>
            <a:r>
              <a:rPr lang="en-IN" dirty="0"/>
              <a:t>Project outcome</a:t>
            </a:r>
            <a:br>
              <a:rPr lang="en-IN" dirty="0"/>
            </a:br>
            <a:endParaRPr lang="en-IN" dirty="0"/>
          </a:p>
        </p:txBody>
      </p:sp>
      <p:sp>
        <p:nvSpPr>
          <p:cNvPr id="8" name="Content Placeholder 7">
            <a:extLst>
              <a:ext uri="{FF2B5EF4-FFF2-40B4-BE49-F238E27FC236}">
                <a16:creationId xmlns:a16="http://schemas.microsoft.com/office/drawing/2014/main" id="{0B3EDECD-0167-F0A5-CBA5-C0CA342511CB}"/>
              </a:ext>
            </a:extLst>
          </p:cNvPr>
          <p:cNvSpPr>
            <a:spLocks noGrp="1"/>
          </p:cNvSpPr>
          <p:nvPr>
            <p:ph idx="1"/>
          </p:nvPr>
        </p:nvSpPr>
        <p:spPr>
          <a:xfrm>
            <a:off x="551828" y="1488613"/>
            <a:ext cx="8596668" cy="3880773"/>
          </a:xfrm>
        </p:spPr>
        <p:txBody>
          <a:bodyPr/>
          <a:lstStyle/>
          <a:p>
            <a:r>
              <a:rPr lang="en-US" dirty="0"/>
              <a:t>Identified the </a:t>
            </a:r>
            <a:r>
              <a:rPr lang="en-US" b="1" dirty="0"/>
              <a:t>main factors</a:t>
            </a:r>
            <a:r>
              <a:rPr lang="en-US" dirty="0"/>
              <a:t> affecting student exam performance, such as study hours, attendance, and stress level</a:t>
            </a:r>
          </a:p>
          <a:p>
            <a:r>
              <a:rPr lang="en-US" dirty="0"/>
              <a:t>Used </a:t>
            </a:r>
            <a:r>
              <a:rPr lang="en-US" b="1" dirty="0"/>
              <a:t>Python tools</a:t>
            </a:r>
            <a:r>
              <a:rPr lang="en-US" dirty="0"/>
              <a:t> like Pandas, Matplotlib, and Seaborn to analyze and visualize data</a:t>
            </a:r>
          </a:p>
          <a:p>
            <a:r>
              <a:rPr lang="en-US" dirty="0"/>
              <a:t>Created </a:t>
            </a:r>
            <a:r>
              <a:rPr lang="en-US" b="1" dirty="0"/>
              <a:t>clean, readable charts</a:t>
            </a:r>
            <a:r>
              <a:rPr lang="en-US" dirty="0"/>
              <a:t> to show patterns and trends in student behavior</a:t>
            </a:r>
          </a:p>
          <a:p>
            <a:r>
              <a:rPr lang="en-US" dirty="0"/>
              <a:t>Helped understand how </a:t>
            </a:r>
            <a:r>
              <a:rPr lang="en-US" b="1" dirty="0"/>
              <a:t>academic habits and well-being</a:t>
            </a:r>
            <a:r>
              <a:rPr lang="en-US" dirty="0"/>
              <a:t> impact exam scores</a:t>
            </a:r>
          </a:p>
          <a:p>
            <a:r>
              <a:rPr lang="en-US" dirty="0"/>
              <a:t>Provided </a:t>
            </a:r>
            <a:r>
              <a:rPr lang="en-US" b="1" dirty="0"/>
              <a:t>useful insights</a:t>
            </a:r>
            <a:r>
              <a:rPr lang="en-US" dirty="0"/>
              <a:t> that can support teachers in improving student outcomes</a:t>
            </a:r>
          </a:p>
          <a:p>
            <a:r>
              <a:rPr lang="en-US" dirty="0"/>
              <a:t>Showed the importance of using </a:t>
            </a:r>
            <a:r>
              <a:rPr lang="en-US" b="1" dirty="0"/>
              <a:t>data-driven methods</a:t>
            </a:r>
            <a:r>
              <a:rPr lang="en-US" dirty="0"/>
              <a:t> in education</a:t>
            </a:r>
          </a:p>
          <a:p>
            <a:endParaRPr lang="en-IN" dirty="0"/>
          </a:p>
        </p:txBody>
      </p:sp>
    </p:spTree>
    <p:extLst>
      <p:ext uri="{BB962C8B-B14F-4D97-AF65-F5344CB8AC3E}">
        <p14:creationId xmlns:p14="http://schemas.microsoft.com/office/powerpoint/2010/main" val="66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p:txBody>
          <a:bodyPr/>
          <a:lstStyle/>
          <a:p>
            <a:pPr marL="0" indent="0">
              <a:buNone/>
            </a:pPr>
            <a:r>
              <a:rPr lang="en-US" b="1" dirty="0"/>
              <a:t> Data-Driven Decisions</a:t>
            </a:r>
            <a:endParaRPr lang="en-US" dirty="0"/>
          </a:p>
          <a:p>
            <a:r>
              <a:rPr lang="en-US" dirty="0"/>
              <a:t>Empowers educators and institutions to identify at-risk students early and provide timely interventions.</a:t>
            </a:r>
          </a:p>
          <a:p>
            <a:pPr marL="0" indent="0">
              <a:buNone/>
            </a:pPr>
            <a:r>
              <a:rPr lang="en-US" b="1" dirty="0"/>
              <a:t> Scalable &amp; Reusable Model</a:t>
            </a:r>
            <a:endParaRPr lang="en-US" dirty="0"/>
          </a:p>
          <a:p>
            <a:r>
              <a:rPr lang="en-US" dirty="0"/>
              <a:t>The analysis framework can be applied across multiple schools or academic years using similar data structures.</a:t>
            </a:r>
          </a:p>
          <a:p>
            <a:pPr marL="0" indent="0">
              <a:buNone/>
            </a:pPr>
            <a:r>
              <a:rPr lang="en-US" b="1" dirty="0"/>
              <a:t> Customizable Interventions</a:t>
            </a:r>
            <a:endParaRPr lang="en-US" dirty="0"/>
          </a:p>
          <a:p>
            <a:r>
              <a:rPr lang="en-US" dirty="0"/>
              <a:t>Enables the generation of personalized study plans and support strategies based on individual student profiles.</a:t>
            </a:r>
          </a:p>
        </p:txBody>
      </p:sp>
    </p:spTree>
    <p:extLst>
      <p:ext uri="{BB962C8B-B14F-4D97-AF65-F5344CB8AC3E}">
        <p14:creationId xmlns:p14="http://schemas.microsoft.com/office/powerpoint/2010/main" val="370729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Content Placeholder 2"/>
          <p:cNvSpPr>
            <a:spLocks noGrp="1"/>
          </p:cNvSpPr>
          <p:nvPr>
            <p:ph idx="1"/>
          </p:nvPr>
        </p:nvSpPr>
        <p:spPr/>
        <p:txBody>
          <a:bodyPr>
            <a:normAutofit lnSpcReduction="10000"/>
          </a:bodyPr>
          <a:lstStyle/>
          <a:p>
            <a:pPr marL="0" indent="0">
              <a:buNone/>
            </a:pPr>
            <a:r>
              <a:rPr lang="en-US" b="1" dirty="0"/>
              <a:t>  Limited Data Variety</a:t>
            </a:r>
            <a:endParaRPr lang="en-US" dirty="0"/>
          </a:p>
          <a:p>
            <a:r>
              <a:rPr lang="en-US" dirty="0"/>
              <a:t>The dataset does not cover emotional, behavioral, or external influences such as family issues or peer pressure.</a:t>
            </a:r>
          </a:p>
          <a:p>
            <a:pPr marL="0" indent="0">
              <a:buNone/>
            </a:pPr>
            <a:r>
              <a:rPr lang="en-US" b="1" dirty="0"/>
              <a:t>  Bias in Self-reported Inputs</a:t>
            </a:r>
            <a:endParaRPr lang="en-US" dirty="0"/>
          </a:p>
          <a:p>
            <a:r>
              <a:rPr lang="en-US" dirty="0"/>
              <a:t>Subjective variables like stress levels or health status may not reflect actual conditions accurately.</a:t>
            </a:r>
          </a:p>
          <a:p>
            <a:pPr marL="0" indent="0">
              <a:buNone/>
            </a:pPr>
            <a:r>
              <a:rPr lang="en-US" b="1" dirty="0"/>
              <a:t>   Dependence on Data Quality</a:t>
            </a:r>
            <a:endParaRPr lang="en-US" dirty="0"/>
          </a:p>
          <a:p>
            <a:r>
              <a:rPr lang="en-US" dirty="0"/>
              <a:t>Results are only as good as the </a:t>
            </a:r>
            <a:r>
              <a:rPr lang="en-US" b="1" dirty="0"/>
              <a:t>completeness and accuracy of the dataset</a:t>
            </a:r>
            <a:r>
              <a:rPr lang="en-US" dirty="0"/>
              <a:t>.</a:t>
            </a:r>
          </a:p>
          <a:p>
            <a:pPr marL="0" indent="0">
              <a:buNone/>
            </a:pPr>
            <a:r>
              <a:rPr lang="en-US" b="1" dirty="0"/>
              <a:t>   Technology Access</a:t>
            </a:r>
            <a:endParaRPr lang="en-US" dirty="0"/>
          </a:p>
          <a:p>
            <a:r>
              <a:rPr lang="en-US" dirty="0"/>
              <a:t>The project depends on tools like Python and </a:t>
            </a:r>
            <a:r>
              <a:rPr lang="en-US" dirty="0" err="1"/>
              <a:t>Jupyter</a:t>
            </a:r>
            <a:r>
              <a:rPr lang="en-US" dirty="0"/>
              <a:t>, which may not be readily available or accessible in all educational institutions.</a:t>
            </a:r>
          </a:p>
        </p:txBody>
      </p:sp>
    </p:spTree>
    <p:extLst>
      <p:ext uri="{BB962C8B-B14F-4D97-AF65-F5344CB8AC3E}">
        <p14:creationId xmlns:p14="http://schemas.microsoft.com/office/powerpoint/2010/main" val="1455106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a:xfrm>
            <a:off x="677334" y="1600201"/>
            <a:ext cx="8596668" cy="4980214"/>
          </a:xfrm>
        </p:spPr>
        <p:txBody>
          <a:bodyPr/>
          <a:lstStyle/>
          <a:p>
            <a:r>
              <a:rPr lang="en-US" dirty="0"/>
              <a:t>The student performance analysis using Python, Pandas, Matplotlib, and Seaborn has uncovered </a:t>
            </a:r>
            <a:r>
              <a:rPr lang="en-US" b="1" dirty="0"/>
              <a:t>key academic and behavioral patterns</a:t>
            </a:r>
            <a:r>
              <a:rPr lang="en-US" dirty="0"/>
              <a:t> that significantly affect exam outcomes.</a:t>
            </a:r>
          </a:p>
          <a:p>
            <a:r>
              <a:rPr lang="en-US" dirty="0"/>
              <a:t>Through structured data exploration and visualization, this project provides </a:t>
            </a:r>
            <a:r>
              <a:rPr lang="en-US" b="1" dirty="0"/>
              <a:t>practical insights</a:t>
            </a:r>
            <a:r>
              <a:rPr lang="en-US" dirty="0"/>
              <a:t> that can help educators make smarter, more timely decisions to guide students toward academic improvement.</a:t>
            </a:r>
          </a:p>
          <a:p>
            <a:r>
              <a:rPr lang="en-US" dirty="0"/>
              <a:t>Embracing data analytics in education has the potential to </a:t>
            </a:r>
            <a:r>
              <a:rPr lang="en-US" b="1" dirty="0"/>
              <a:t>personalize learning</a:t>
            </a:r>
            <a:r>
              <a:rPr lang="en-US" dirty="0"/>
              <a:t>, identify struggling students early, and build a more </a:t>
            </a:r>
            <a:r>
              <a:rPr lang="en-US" b="1" dirty="0"/>
              <a:t>supportive and effective academic environment</a:t>
            </a:r>
            <a:r>
              <a:rPr lang="en-US" dirty="0"/>
              <a:t>.</a:t>
            </a:r>
          </a:p>
          <a:p>
            <a:r>
              <a:rPr lang="en-US" dirty="0"/>
              <a:t>This project demonstrates how </a:t>
            </a:r>
            <a:r>
              <a:rPr lang="en-US" b="1" dirty="0"/>
              <a:t>data-driven strategies </a:t>
            </a:r>
            <a:r>
              <a:rPr lang="en-US" dirty="0"/>
              <a:t>can bridge the gap between student potential and performance, paving the way for a more inclusive and outcome-focused education system.</a:t>
            </a:r>
            <a:endParaRPr lang="en-IN" dirty="0"/>
          </a:p>
        </p:txBody>
      </p:sp>
      <p:sp>
        <p:nvSpPr>
          <p:cNvPr id="4"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003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A312-4D06-1142-A02D-013666E60068}"/>
              </a:ext>
            </a:extLst>
          </p:cNvPr>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853" y="321548"/>
            <a:ext cx="11002945" cy="6260122"/>
          </a:xfrm>
        </p:spPr>
      </p:pic>
    </p:spTree>
    <p:extLst>
      <p:ext uri="{BB962C8B-B14F-4D97-AF65-F5344CB8AC3E}">
        <p14:creationId xmlns:p14="http://schemas.microsoft.com/office/powerpoint/2010/main" val="35933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A6B-E5C4-4F51-7491-EA2A09F0550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7A3E8706-2DFF-B4C3-DF49-51DB84F08973}"/>
              </a:ext>
            </a:extLst>
          </p:cNvPr>
          <p:cNvSpPr>
            <a:spLocks noGrp="1"/>
          </p:cNvSpPr>
          <p:nvPr>
            <p:ph idx="1"/>
          </p:nvPr>
        </p:nvSpPr>
        <p:spPr/>
        <p:txBody>
          <a:bodyPr>
            <a:normAutofit/>
          </a:bodyPr>
          <a:lstStyle/>
          <a:p>
            <a:r>
              <a:rPr lang="en-US" sz="2000" dirty="0"/>
              <a:t>This study presents an in-depth analysis of student exam performance data using Python's powerful data manipulation library, Pandas, along with visualization tools like Matplotlib and Seaborn.</a:t>
            </a:r>
          </a:p>
          <a:p>
            <a:r>
              <a:rPr lang="en-US" sz="2000" dirty="0"/>
              <a:t>The dataset used in this analysis includes 1000 student records with attributes such as gender, age, parental background, attendance, study habits, sleep duration, stress levels, and exam scores.</a:t>
            </a:r>
          </a:p>
          <a:p>
            <a:r>
              <a:rPr lang="en-US" sz="2000" dirty="0"/>
              <a:t>The main problem addressed in this study is identifying which factors most significantly influence student academic performance and how these insights can support better learning outcomes.</a:t>
            </a:r>
          </a:p>
        </p:txBody>
      </p:sp>
    </p:spTree>
    <p:extLst>
      <p:ext uri="{BB962C8B-B14F-4D97-AF65-F5344CB8AC3E}">
        <p14:creationId xmlns:p14="http://schemas.microsoft.com/office/powerpoint/2010/main" val="208381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2F68D-1E35-A49B-1818-981427AA0B1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C6E294B-1B22-4F3F-164C-539770F43408}"/>
              </a:ext>
            </a:extLst>
          </p:cNvPr>
          <p:cNvSpPr>
            <a:spLocks noGrp="1"/>
          </p:cNvSpPr>
          <p:nvPr>
            <p:ph idx="1"/>
          </p:nvPr>
        </p:nvSpPr>
        <p:spPr/>
        <p:txBody>
          <a:bodyPr>
            <a:normAutofit fontScale="85000" lnSpcReduction="20000"/>
          </a:bodyPr>
          <a:lstStyle/>
          <a:p>
            <a:r>
              <a:rPr lang="en-US" sz="2400" dirty="0"/>
              <a:t>In today's education system, understanding what influences student performance is essential for improving learning outcomes and supporting academic success.</a:t>
            </a:r>
          </a:p>
          <a:p>
            <a:r>
              <a:rPr lang="en-US" sz="2400" dirty="0"/>
              <a:t>With increasing academic pressure and diverse student backgrounds, educators face the challenge of identifying key factors that impact student achievement.</a:t>
            </a:r>
          </a:p>
          <a:p>
            <a:r>
              <a:rPr lang="en-US" sz="2400" dirty="0"/>
              <a:t>This study uses the power of Python libraries such as Pandas, NumPy, Matplotlib, and Seaborn to perform a detailed analysis of student data.</a:t>
            </a:r>
          </a:p>
          <a:p>
            <a:r>
              <a:rPr lang="en-US" sz="2400" dirty="0"/>
              <a:t>Through data preprocessing, exploration, and visualization, we aim to uncover meaningful patterns and trends that can guide students, teachers, and parents in making informed decisions for better academic performance.</a:t>
            </a:r>
          </a:p>
          <a:p>
            <a:endParaRPr lang="en-IN" sz="2400" dirty="0"/>
          </a:p>
        </p:txBody>
      </p:sp>
    </p:spTree>
    <p:extLst>
      <p:ext uri="{BB962C8B-B14F-4D97-AF65-F5344CB8AC3E}">
        <p14:creationId xmlns:p14="http://schemas.microsoft.com/office/powerpoint/2010/main" val="106958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F897-D557-A9EB-E201-FE09AD6B669A}"/>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367AFF1-888B-E22F-3E50-0955C3E48B74}"/>
              </a:ext>
            </a:extLst>
          </p:cNvPr>
          <p:cNvSpPr>
            <a:spLocks noGrp="1"/>
          </p:cNvSpPr>
          <p:nvPr>
            <p:ph idx="1"/>
          </p:nvPr>
        </p:nvSpPr>
        <p:spPr/>
        <p:txBody>
          <a:bodyPr/>
          <a:lstStyle/>
          <a:p>
            <a:pPr marL="0" indent="0">
              <a:buNone/>
            </a:pPr>
            <a:r>
              <a:rPr lang="en-US" dirty="0"/>
              <a:t>How can we leverage data analysis techniques to explore and understand various academic and personal factors—such as attendance, study habits, stress levels, and parental background—to predict student exam performance, enabling educators to take early action and improve learning outcomes?</a:t>
            </a:r>
            <a:endParaRPr lang="en-IN" dirty="0"/>
          </a:p>
        </p:txBody>
      </p:sp>
    </p:spTree>
    <p:extLst>
      <p:ext uri="{BB962C8B-B14F-4D97-AF65-F5344CB8AC3E}">
        <p14:creationId xmlns:p14="http://schemas.microsoft.com/office/powerpoint/2010/main" val="197736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7E30-5C22-9494-4B55-157C265F9C91}"/>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23A53A3B-1369-40AB-BB59-913E6D9EAA48}"/>
              </a:ext>
            </a:extLst>
          </p:cNvPr>
          <p:cNvSpPr>
            <a:spLocks noGrp="1"/>
          </p:cNvSpPr>
          <p:nvPr>
            <p:ph idx="1"/>
          </p:nvPr>
        </p:nvSpPr>
        <p:spPr/>
        <p:txBody>
          <a:bodyPr/>
          <a:lstStyle/>
          <a:p>
            <a:r>
              <a:rPr lang="en-US" dirty="0"/>
              <a:t>Analyze academic and personal factors influencing performance</a:t>
            </a:r>
            <a:endParaRPr lang="en-IN" dirty="0"/>
          </a:p>
          <a:p>
            <a:r>
              <a:rPr lang="en-US" dirty="0"/>
              <a:t>Visualize patterns using graphs and plots</a:t>
            </a:r>
            <a:endParaRPr lang="en-IN" dirty="0"/>
          </a:p>
          <a:p>
            <a:r>
              <a:rPr lang="en-US" dirty="0"/>
              <a:t>Identify key factors affecting scores </a:t>
            </a:r>
            <a:endParaRPr lang="en-IN" dirty="0"/>
          </a:p>
          <a:p>
            <a:r>
              <a:rPr lang="en-US" dirty="0"/>
              <a:t>Provide insights for educators and students </a:t>
            </a:r>
            <a:endParaRPr lang="en-IN" dirty="0"/>
          </a:p>
          <a:p>
            <a:pPr marL="0" indent="0">
              <a:buNone/>
            </a:pPr>
            <a:endParaRPr lang="en-IN" dirty="0"/>
          </a:p>
        </p:txBody>
      </p:sp>
    </p:spTree>
    <p:extLst>
      <p:ext uri="{BB962C8B-B14F-4D97-AF65-F5344CB8AC3E}">
        <p14:creationId xmlns:p14="http://schemas.microsoft.com/office/powerpoint/2010/main" val="52845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8000-8FFB-853A-EF15-F3282C2A929F}"/>
              </a:ext>
            </a:extLst>
          </p:cNvPr>
          <p:cNvSpPr>
            <a:spLocks noGrp="1"/>
          </p:cNvSpPr>
          <p:nvPr>
            <p:ph type="title"/>
          </p:nvPr>
        </p:nvSpPr>
        <p:spPr/>
        <p:txBody>
          <a:bodyPr/>
          <a:lstStyle/>
          <a:p>
            <a:r>
              <a:rPr lang="en-US" dirty="0"/>
              <a:t>Significance of the Study</a:t>
            </a:r>
            <a:endParaRPr lang="en-IN" dirty="0"/>
          </a:p>
        </p:txBody>
      </p:sp>
      <p:sp>
        <p:nvSpPr>
          <p:cNvPr id="3" name="Content Placeholder 2">
            <a:extLst>
              <a:ext uri="{FF2B5EF4-FFF2-40B4-BE49-F238E27FC236}">
                <a16:creationId xmlns:a16="http://schemas.microsoft.com/office/drawing/2014/main" id="{20EA268F-C590-CC14-3D83-E89836165444}"/>
              </a:ext>
            </a:extLst>
          </p:cNvPr>
          <p:cNvSpPr>
            <a:spLocks noGrp="1"/>
          </p:cNvSpPr>
          <p:nvPr>
            <p:ph idx="1"/>
          </p:nvPr>
        </p:nvSpPr>
        <p:spPr/>
        <p:txBody>
          <a:bodyPr>
            <a:normAutofit/>
          </a:bodyPr>
          <a:lstStyle/>
          <a:p>
            <a:pPr marL="0" indent="0">
              <a:buNone/>
            </a:pPr>
            <a:r>
              <a:rPr lang="en-US" dirty="0"/>
              <a:t>This study plays a vital role in enhancing educational outcomes through data analysis. By identifying patterns and trends in student performance:</a:t>
            </a:r>
          </a:p>
          <a:p>
            <a:r>
              <a:rPr lang="en-US" b="1" dirty="0"/>
              <a:t>It promotes data-driven learning strategies</a:t>
            </a:r>
            <a:r>
              <a:rPr lang="en-US" dirty="0"/>
              <a:t>, allowing students and educators to focus on what works best.</a:t>
            </a:r>
          </a:p>
          <a:p>
            <a:r>
              <a:rPr lang="en-US" b="1" dirty="0"/>
              <a:t>It helps in the early identification of underperforming students</a:t>
            </a:r>
            <a:r>
              <a:rPr lang="en-US" dirty="0"/>
              <a:t>, enabling timely support and intervention.</a:t>
            </a:r>
          </a:p>
          <a:p>
            <a:r>
              <a:rPr lang="en-US" b="1" dirty="0"/>
              <a:t>It provides valuable insights for policymakers and educators</a:t>
            </a:r>
            <a:r>
              <a:rPr lang="en-US" dirty="0"/>
              <a:t> to design effective academic plans, support systems, and policies tailored to student needs.</a:t>
            </a:r>
          </a:p>
          <a:p>
            <a:pPr marL="0" indent="0">
              <a:buNone/>
            </a:pPr>
            <a:r>
              <a:rPr lang="en-US" dirty="0"/>
              <a:t>Overall, this study supports a more informed, targeted, and efficient approach to improving student achievement.</a:t>
            </a:r>
          </a:p>
          <a:p>
            <a:pPr marL="0" indent="0">
              <a:buNone/>
            </a:pPr>
            <a:endParaRPr lang="en-IN" dirty="0"/>
          </a:p>
        </p:txBody>
      </p:sp>
    </p:spTree>
    <p:extLst>
      <p:ext uri="{BB962C8B-B14F-4D97-AF65-F5344CB8AC3E}">
        <p14:creationId xmlns:p14="http://schemas.microsoft.com/office/powerpoint/2010/main" val="105851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5734F-4B0B-4D99-6D06-BA9FBD4EFD94}"/>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B6856CBB-3BE3-2CFB-410C-1F9F7EA804AA}"/>
              </a:ext>
            </a:extLst>
          </p:cNvPr>
          <p:cNvSpPr>
            <a:spLocks noGrp="1"/>
          </p:cNvSpPr>
          <p:nvPr>
            <p:ph idx="1"/>
          </p:nvPr>
        </p:nvSpPr>
        <p:spPr/>
        <p:txBody>
          <a:bodyPr>
            <a:normAutofit lnSpcReduction="10000"/>
          </a:bodyPr>
          <a:lstStyle/>
          <a:p>
            <a:pPr marL="0" indent="0">
              <a:buNone/>
            </a:pPr>
            <a:r>
              <a:rPr lang="en-US" sz="2400" b="1" dirty="0"/>
              <a:t>1000 Student Records</a:t>
            </a:r>
            <a:endParaRPr lang="en-US" sz="2400" dirty="0"/>
          </a:p>
          <a:p>
            <a:r>
              <a:rPr lang="en-US" sz="2400" b="1" dirty="0"/>
              <a:t>Demographics:</a:t>
            </a:r>
            <a:r>
              <a:rPr lang="en-US" sz="2400" dirty="0"/>
              <a:t> Gender, Age</a:t>
            </a:r>
          </a:p>
          <a:p>
            <a:r>
              <a:rPr lang="en-US" sz="2400" b="1" dirty="0"/>
              <a:t>Family:</a:t>
            </a:r>
            <a:r>
              <a:rPr lang="en-US" sz="2400" dirty="0"/>
              <a:t> Parents’ Education, Occupation, Family Income</a:t>
            </a:r>
          </a:p>
          <a:p>
            <a:r>
              <a:rPr lang="en-US" sz="2400" b="1" dirty="0"/>
              <a:t>Academic:</a:t>
            </a:r>
            <a:r>
              <a:rPr lang="en-US" sz="2400" dirty="0"/>
              <a:t> Attendance (%), Assignment Submission Rate (%), Previous Exam Performance, Exam Scores</a:t>
            </a:r>
          </a:p>
          <a:p>
            <a:r>
              <a:rPr lang="en-US" sz="2400" b="1" dirty="0"/>
              <a:t>Lifestyle:</a:t>
            </a:r>
            <a:r>
              <a:rPr lang="en-US" sz="2400" dirty="0"/>
              <a:t> Hours of Study per Day, Hours of Sleep, Stress Level, Health Status, Class Participation</a:t>
            </a:r>
          </a:p>
          <a:p>
            <a:r>
              <a:rPr lang="en-US" sz="2400" b="1" dirty="0"/>
              <a:t>Support:</a:t>
            </a:r>
            <a:r>
              <a:rPr lang="en-US" sz="2400" dirty="0"/>
              <a:t> Test Preparation, Tuition, Self-Study Hours, Extracurricular Activities, Study Mode (Online/Offline)</a:t>
            </a:r>
          </a:p>
          <a:p>
            <a:pPr marL="0" indent="0">
              <a:buNone/>
            </a:pPr>
            <a:endParaRPr lang="en-IN" sz="2400" dirty="0"/>
          </a:p>
        </p:txBody>
      </p:sp>
    </p:spTree>
    <p:extLst>
      <p:ext uri="{BB962C8B-B14F-4D97-AF65-F5344CB8AC3E}">
        <p14:creationId xmlns:p14="http://schemas.microsoft.com/office/powerpoint/2010/main" val="7736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EE11-D426-5907-D510-28462B7EB8DD}"/>
              </a:ext>
            </a:extLst>
          </p:cNvPr>
          <p:cNvSpPr>
            <a:spLocks noGrp="1"/>
          </p:cNvSpPr>
          <p:nvPr>
            <p:ph type="title"/>
          </p:nvPr>
        </p:nvSpPr>
        <p:spPr>
          <a:xfrm>
            <a:off x="552643" y="308263"/>
            <a:ext cx="8596668" cy="1320800"/>
          </a:xfrm>
        </p:spPr>
        <p:txBody>
          <a:bodyPr/>
          <a:lstStyle/>
          <a:p>
            <a:r>
              <a:rPr lang="en-US" dirty="0"/>
              <a:t>Environment and Tools</a:t>
            </a:r>
            <a:endParaRPr lang="en-IN" dirty="0"/>
          </a:p>
        </p:txBody>
      </p:sp>
      <p:sp>
        <p:nvSpPr>
          <p:cNvPr id="3" name="Content Placeholder 2">
            <a:extLst>
              <a:ext uri="{FF2B5EF4-FFF2-40B4-BE49-F238E27FC236}">
                <a16:creationId xmlns:a16="http://schemas.microsoft.com/office/drawing/2014/main" id="{55212EFA-B8A3-D11C-B2A1-810CFF0BD2F7}"/>
              </a:ext>
            </a:extLst>
          </p:cNvPr>
          <p:cNvSpPr>
            <a:spLocks noGrp="1"/>
          </p:cNvSpPr>
          <p:nvPr>
            <p:ph idx="1"/>
          </p:nvPr>
        </p:nvSpPr>
        <p:spPr>
          <a:xfrm>
            <a:off x="552642" y="1104150"/>
            <a:ext cx="9692793" cy="5275868"/>
          </a:xfrm>
        </p:spPr>
        <p:txBody>
          <a:bodyPr>
            <a:normAutofit fontScale="92500" lnSpcReduction="20000"/>
          </a:bodyPr>
          <a:lstStyle/>
          <a:p>
            <a:pPr marL="0" indent="0">
              <a:buNone/>
            </a:pPr>
            <a:r>
              <a:rPr lang="en-IN" b="1" dirty="0"/>
              <a:t>Development Environment:</a:t>
            </a:r>
            <a:endParaRPr lang="en-IN" dirty="0"/>
          </a:p>
          <a:p>
            <a:r>
              <a:rPr lang="en-IN" b="1" dirty="0" err="1"/>
              <a:t>Jupyter</a:t>
            </a:r>
            <a:r>
              <a:rPr lang="en-IN" b="1" dirty="0"/>
              <a:t> Notebook</a:t>
            </a:r>
            <a:br>
              <a:rPr lang="en-IN" dirty="0"/>
            </a:br>
            <a:r>
              <a:rPr lang="en-IN" dirty="0"/>
              <a:t>A web-based interactive environment used for writing and executing Python code, ideal for data analysis and visualization.</a:t>
            </a:r>
          </a:p>
          <a:p>
            <a:pPr marL="0" indent="0">
              <a:buNone/>
            </a:pPr>
            <a:r>
              <a:rPr lang="en-IN" b="1" dirty="0"/>
              <a:t>Programming Language:</a:t>
            </a:r>
            <a:endParaRPr lang="en-IN" dirty="0"/>
          </a:p>
          <a:p>
            <a:r>
              <a:rPr lang="en-IN" b="1" dirty="0"/>
              <a:t>Python 3.x</a:t>
            </a:r>
            <a:br>
              <a:rPr lang="en-IN" dirty="0"/>
            </a:br>
            <a:r>
              <a:rPr lang="en-IN" dirty="0"/>
              <a:t>Widely used for data science due to its readability and extensive libraries.</a:t>
            </a:r>
          </a:p>
          <a:p>
            <a:pPr marL="0" indent="0">
              <a:buNone/>
            </a:pPr>
            <a:r>
              <a:rPr lang="en-IN" b="1" dirty="0"/>
              <a:t>Libraries and Tools Used:</a:t>
            </a:r>
            <a:endParaRPr lang="en-IN" dirty="0"/>
          </a:p>
          <a:p>
            <a:r>
              <a:rPr lang="en-IN" b="1" dirty="0"/>
              <a:t>Pandas:</a:t>
            </a:r>
            <a:r>
              <a:rPr lang="en-IN" dirty="0"/>
              <a:t> For data manipulation and analysis</a:t>
            </a:r>
          </a:p>
          <a:p>
            <a:r>
              <a:rPr lang="en-IN" b="1" dirty="0"/>
              <a:t>NumPy:</a:t>
            </a:r>
            <a:r>
              <a:rPr lang="en-IN" dirty="0"/>
              <a:t> For handling numerical data and computations</a:t>
            </a:r>
          </a:p>
          <a:p>
            <a:r>
              <a:rPr lang="en-IN" b="1" dirty="0"/>
              <a:t>Matplotlib &amp; Seaborn:</a:t>
            </a:r>
            <a:r>
              <a:rPr lang="en-IN" dirty="0"/>
              <a:t> For creating visualizations and plots</a:t>
            </a:r>
          </a:p>
          <a:p>
            <a:pPr marL="0" indent="0">
              <a:buNone/>
            </a:pPr>
            <a:r>
              <a:rPr lang="en-IN" b="1" dirty="0"/>
              <a:t>System Requirements:</a:t>
            </a:r>
            <a:endParaRPr lang="en-IN" dirty="0"/>
          </a:p>
          <a:p>
            <a:r>
              <a:rPr lang="en-IN" b="1" dirty="0"/>
              <a:t>OS:</a:t>
            </a:r>
            <a:r>
              <a:rPr lang="en-IN" dirty="0"/>
              <a:t> Windows, Linux, or macOS</a:t>
            </a:r>
          </a:p>
          <a:p>
            <a:r>
              <a:rPr lang="en-IN" b="1" dirty="0"/>
              <a:t>RAM:</a:t>
            </a:r>
            <a:r>
              <a:rPr lang="en-IN" dirty="0"/>
              <a:t> Minimum 4GB (8GB recommended)</a:t>
            </a:r>
          </a:p>
          <a:p>
            <a:r>
              <a:rPr lang="en-IN" b="1" dirty="0"/>
              <a:t>Storage:</a:t>
            </a:r>
            <a:r>
              <a:rPr lang="en-IN" dirty="0"/>
              <a:t> ~1GB free space for dataset and libraries</a:t>
            </a:r>
          </a:p>
          <a:p>
            <a:r>
              <a:rPr lang="en-IN" b="1" dirty="0"/>
              <a:t>Processor:</a:t>
            </a:r>
            <a:r>
              <a:rPr lang="en-IN" dirty="0"/>
              <a:t> Basic dual-core or higher</a:t>
            </a:r>
          </a:p>
          <a:p>
            <a:pPr marL="0" indent="0">
              <a:buNone/>
            </a:pPr>
            <a:endParaRPr lang="en-IN" dirty="0"/>
          </a:p>
        </p:txBody>
      </p:sp>
    </p:spTree>
    <p:extLst>
      <p:ext uri="{BB962C8B-B14F-4D97-AF65-F5344CB8AC3E}">
        <p14:creationId xmlns:p14="http://schemas.microsoft.com/office/powerpoint/2010/main" val="1496235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2517</TotalTime>
  <Words>1909</Words>
  <Application>Microsoft Office PowerPoint</Application>
  <PresentationFormat>Widescreen</PresentationFormat>
  <Paragraphs>194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Wingdings 3</vt:lpstr>
      <vt:lpstr>Facet</vt:lpstr>
      <vt:lpstr>PowerPoint Presentation</vt:lpstr>
      <vt:lpstr>Contents</vt:lpstr>
      <vt:lpstr>Abstract</vt:lpstr>
      <vt:lpstr>Introduction</vt:lpstr>
      <vt:lpstr>Problem Statement</vt:lpstr>
      <vt:lpstr>Objectives</vt:lpstr>
      <vt:lpstr>Significance of the Study</vt:lpstr>
      <vt:lpstr>Dataset Overview</vt:lpstr>
      <vt:lpstr>Environment and Tools</vt:lpstr>
      <vt:lpstr>Methodology</vt:lpstr>
      <vt:lpstr>Exploratory Data Analysis(EDA)</vt:lpstr>
      <vt:lpstr>Visualizations</vt:lpstr>
      <vt:lpstr>PowerPoint Presentation</vt:lpstr>
      <vt:lpstr>PowerPoint Presentation</vt:lpstr>
      <vt:lpstr>PowerPoint Presentation</vt:lpstr>
      <vt:lpstr>PowerPoint Presentation</vt:lpstr>
      <vt:lpstr>PowerPoint Presentation</vt:lpstr>
      <vt:lpstr>PowerPoint Presentation</vt:lpstr>
      <vt:lpstr>Feature Importance</vt:lpstr>
      <vt:lpstr>Predictive  Modeling : Student Performance</vt:lpstr>
      <vt:lpstr>Key Insights</vt:lpstr>
      <vt:lpstr>Recommendations</vt:lpstr>
      <vt:lpstr>Future Scope</vt:lpstr>
      <vt:lpstr>Project outcome </vt:lpstr>
      <vt:lpstr>Advantages</vt:lpstr>
      <vt:lpstr>Disadvantages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Keerthi Ambati</dc:creator>
  <cp:lastModifiedBy>Sai Keerthi Ambati</cp:lastModifiedBy>
  <cp:revision>56</cp:revision>
  <dcterms:created xsi:type="dcterms:W3CDTF">2025-06-21T03:48:01Z</dcterms:created>
  <dcterms:modified xsi:type="dcterms:W3CDTF">2025-06-29T14:10:15Z</dcterms:modified>
</cp:coreProperties>
</file>