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6"/>
  </p:notesMasterIdLst>
  <p:sldIdLst>
    <p:sldId id="256" r:id="rId2"/>
    <p:sldId id="257" r:id="rId3"/>
    <p:sldId id="258" r:id="rId4"/>
    <p:sldId id="259" r:id="rId5"/>
    <p:sldId id="261" r:id="rId6"/>
    <p:sldId id="262" r:id="rId7"/>
    <p:sldId id="264" r:id="rId8"/>
    <p:sldId id="263" r:id="rId9"/>
    <p:sldId id="265" r:id="rId10"/>
    <p:sldId id="267" r:id="rId11"/>
    <p:sldId id="266" r:id="rId12"/>
    <p:sldId id="268" r:id="rId13"/>
    <p:sldId id="269" r:id="rId14"/>
    <p:sldId id="279" r:id="rId15"/>
    <p:sldId id="270" r:id="rId16"/>
    <p:sldId id="271" r:id="rId17"/>
    <p:sldId id="272" r:id="rId18"/>
    <p:sldId id="273" r:id="rId19"/>
    <p:sldId id="274" r:id="rId20"/>
    <p:sldId id="275" r:id="rId21"/>
    <p:sldId id="276" r:id="rId22"/>
    <p:sldId id="282" r:id="rId23"/>
    <p:sldId id="278"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221" autoAdjust="0"/>
  </p:normalViewPr>
  <p:slideViewPr>
    <p:cSldViewPr snapToGrid="0">
      <p:cViewPr varScale="1">
        <p:scale>
          <a:sx n="57" d="100"/>
          <a:sy n="57" d="100"/>
        </p:scale>
        <p:origin x="12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10D192-AA57-4A32-A38A-2FAA6DB92A9C}"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1ECDD0-689A-4558-922A-FE4C93329C48}" type="slidenum">
              <a:rPr lang="en-US" smtClean="0"/>
              <a:t>‹#›</a:t>
            </a:fld>
            <a:endParaRPr lang="en-US"/>
          </a:p>
        </p:txBody>
      </p:sp>
    </p:spTree>
    <p:extLst>
      <p:ext uri="{BB962C8B-B14F-4D97-AF65-F5344CB8AC3E}">
        <p14:creationId xmlns:p14="http://schemas.microsoft.com/office/powerpoint/2010/main" val="2257612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1ECDD0-689A-4558-922A-FE4C93329C48}" type="slidenum">
              <a:rPr lang="en-US" smtClean="0"/>
              <a:t>1</a:t>
            </a:fld>
            <a:endParaRPr lang="en-US"/>
          </a:p>
        </p:txBody>
      </p:sp>
    </p:spTree>
    <p:extLst>
      <p:ext uri="{BB962C8B-B14F-4D97-AF65-F5344CB8AC3E}">
        <p14:creationId xmlns:p14="http://schemas.microsoft.com/office/powerpoint/2010/main" val="765219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rgbClr val="002060"/>
                </a:solidFill>
                <a:latin typeface="Calibri" panose="020F0502020204030204" pitchFamily="34" charset="0"/>
                <a:cs typeface="Calibri" panose="020F0502020204030204" pitchFamily="34" charset="0"/>
              </a:rPr>
              <a:t>A large fraction of node pairs are expected to have identical shortest paths when the separation between them is only 1, and the fraction should decrease when the distance between the nodes in the network grow.</a:t>
            </a:r>
          </a:p>
          <a:p>
            <a:pPr algn="l"/>
            <a:r>
              <a:rPr lang="en-US" dirty="0">
                <a:solidFill>
                  <a:srgbClr val="002060"/>
                </a:solidFill>
                <a:latin typeface="Calibri" panose="020F0502020204030204" pitchFamily="34" charset="0"/>
                <a:cs typeface="Calibri" panose="020F0502020204030204" pitchFamily="34" charset="0"/>
              </a:rPr>
              <a:t>This is slightly contrast to our expectation As maximum trend is observed in bin 6-10</a:t>
            </a:r>
          </a:p>
          <a:p>
            <a:pPr algn="l"/>
            <a:r>
              <a:rPr lang="en-US" dirty="0">
                <a:solidFill>
                  <a:srgbClr val="002060"/>
                </a:solidFill>
                <a:latin typeface="Calibri" panose="020F0502020204030204" pitchFamily="34" charset="0"/>
                <a:cs typeface="Calibri" panose="020F0502020204030204" pitchFamily="34" charset="0"/>
              </a:rPr>
              <a:t>This implies that the largest fraction of identical shortest paths is not for nodes that are separated by a single edge.</a:t>
            </a:r>
          </a:p>
        </p:txBody>
      </p:sp>
      <p:sp>
        <p:nvSpPr>
          <p:cNvPr id="4" name="Slide Number Placeholder 3"/>
          <p:cNvSpPr>
            <a:spLocks noGrp="1"/>
          </p:cNvSpPr>
          <p:nvPr>
            <p:ph type="sldNum" sz="quarter" idx="5"/>
          </p:nvPr>
        </p:nvSpPr>
        <p:spPr/>
        <p:txBody>
          <a:bodyPr/>
          <a:lstStyle/>
          <a:p>
            <a:fld id="{CC1ECDD0-689A-4558-922A-FE4C93329C48}" type="slidenum">
              <a:rPr lang="en-US" smtClean="0"/>
              <a:t>13</a:t>
            </a:fld>
            <a:endParaRPr lang="en-US"/>
          </a:p>
        </p:txBody>
      </p:sp>
    </p:spTree>
    <p:extLst>
      <p:ext uri="{BB962C8B-B14F-4D97-AF65-F5344CB8AC3E}">
        <p14:creationId xmlns:p14="http://schemas.microsoft.com/office/powerpoint/2010/main" val="3752864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latin typeface="Calibri" panose="020F0502020204030204" pitchFamily="34" charset="0"/>
                <a:cs typeface="Calibri" panose="020F0502020204030204" pitchFamily="34" charset="0"/>
              </a:rPr>
              <a:t>A large fraction (possibly the largest) of node pairs are expected to have identical shortest paths when the separation between them (geodesic distance) is only 1, and the fraction should decrease when the distance between the nodes in the network grow.</a:t>
            </a:r>
          </a:p>
          <a:p>
            <a:endParaRPr lang="en-US" dirty="0"/>
          </a:p>
        </p:txBody>
      </p:sp>
      <p:sp>
        <p:nvSpPr>
          <p:cNvPr id="4" name="Slide Number Placeholder 3"/>
          <p:cNvSpPr>
            <a:spLocks noGrp="1"/>
          </p:cNvSpPr>
          <p:nvPr>
            <p:ph type="sldNum" sz="quarter" idx="5"/>
          </p:nvPr>
        </p:nvSpPr>
        <p:spPr/>
        <p:txBody>
          <a:bodyPr/>
          <a:lstStyle/>
          <a:p>
            <a:fld id="{CC1ECDD0-689A-4558-922A-FE4C93329C48}" type="slidenum">
              <a:rPr lang="en-US" smtClean="0"/>
              <a:t>14</a:t>
            </a:fld>
            <a:endParaRPr lang="en-US"/>
          </a:p>
        </p:txBody>
      </p:sp>
    </p:spTree>
    <p:extLst>
      <p:ext uri="{BB962C8B-B14F-4D97-AF65-F5344CB8AC3E}">
        <p14:creationId xmlns:p14="http://schemas.microsoft.com/office/powerpoint/2010/main" val="237085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 the network was changed perturbed from its original state, and analyses were made thereafter to compare</a:t>
            </a:r>
          </a:p>
          <a:p>
            <a:pPr algn="l"/>
            <a:r>
              <a:rPr lang="en-US" sz="1800" b="0" i="0" u="none" strike="noStrike" baseline="0" dirty="0">
                <a:latin typeface="CMR10"/>
              </a:rPr>
              <a:t>the network before and after the perturbation.</a:t>
            </a:r>
          </a:p>
          <a:p>
            <a:pPr algn="l"/>
            <a:r>
              <a:rPr lang="en-US" sz="1800" b="0" i="0" u="none" strike="noStrike" baseline="0" dirty="0">
                <a:latin typeface="CMR10"/>
              </a:rPr>
              <a:t>There are various possible ways of perturbing the network - including (but not restricted to) removing nodes,</a:t>
            </a:r>
          </a:p>
          <a:p>
            <a:pPr algn="l"/>
            <a:r>
              <a:rPr lang="en-US" sz="1800" b="0" i="0" u="none" strike="noStrike" baseline="0" dirty="0">
                <a:latin typeface="CMR10"/>
              </a:rPr>
              <a:t>removing edges, removing both nodes and edges, and altering the values of the attributes of nodes and/or edges. We</a:t>
            </a:r>
          </a:p>
          <a:p>
            <a:pPr algn="l"/>
            <a:r>
              <a:rPr lang="en-US" sz="1800" b="0" i="0" u="none" strike="noStrike" baseline="0" dirty="0">
                <a:latin typeface="CMR10"/>
              </a:rPr>
              <a:t>could also add nodes and/or edges to the network.</a:t>
            </a:r>
          </a:p>
          <a:p>
            <a:pPr algn="l"/>
            <a:r>
              <a:rPr lang="en-US" sz="1800" b="0" i="0" u="none" strike="noStrike" baseline="0" dirty="0">
                <a:latin typeface="CMR10"/>
              </a:rPr>
              <a:t>Since our data-set consists of attributes associated explicitly with the edges (and not the vertices), it made sense</a:t>
            </a:r>
          </a:p>
          <a:p>
            <a:pPr algn="l"/>
            <a:r>
              <a:rPr lang="en-US" sz="1800" b="0" i="0" u="none" strike="noStrike" baseline="0" dirty="0">
                <a:latin typeface="CMR10"/>
              </a:rPr>
              <a:t>to remove the edges and not the vertices.</a:t>
            </a:r>
            <a:endParaRPr lang="en-US" dirty="0"/>
          </a:p>
        </p:txBody>
      </p:sp>
      <p:sp>
        <p:nvSpPr>
          <p:cNvPr id="4" name="Slide Number Placeholder 3"/>
          <p:cNvSpPr>
            <a:spLocks noGrp="1"/>
          </p:cNvSpPr>
          <p:nvPr>
            <p:ph type="sldNum" sz="quarter" idx="5"/>
          </p:nvPr>
        </p:nvSpPr>
        <p:spPr/>
        <p:txBody>
          <a:bodyPr/>
          <a:lstStyle/>
          <a:p>
            <a:fld id="{CC1ECDD0-689A-4558-922A-FE4C93329C48}" type="slidenum">
              <a:rPr lang="en-US" smtClean="0"/>
              <a:t>15</a:t>
            </a:fld>
            <a:endParaRPr lang="en-US"/>
          </a:p>
        </p:txBody>
      </p:sp>
    </p:spTree>
    <p:extLst>
      <p:ext uri="{BB962C8B-B14F-4D97-AF65-F5344CB8AC3E}">
        <p14:creationId xmlns:p14="http://schemas.microsoft.com/office/powerpoint/2010/main" val="2359676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rgbClr val="002060"/>
                </a:solidFill>
                <a:latin typeface="Calibri" panose="020F0502020204030204" pitchFamily="34" charset="0"/>
                <a:cs typeface="Calibri" panose="020F0502020204030204" pitchFamily="34" charset="0"/>
              </a:rPr>
              <a:t>The dynamical importance of an edge is the drop in overall transport speed when we block all traffic along that edge.</a:t>
            </a:r>
          </a:p>
          <a:p>
            <a:pPr algn="l"/>
            <a:r>
              <a:rPr lang="en-US" dirty="0">
                <a:solidFill>
                  <a:srgbClr val="002060"/>
                </a:solidFill>
                <a:latin typeface="Calibri" panose="020F0502020204030204" pitchFamily="34" charset="0"/>
                <a:cs typeface="Calibri" panose="020F0502020204030204" pitchFamily="34" charset="0"/>
              </a:rPr>
              <a:t>This is equivalent to forcing everyone to detour around these two nodes. </a:t>
            </a:r>
          </a:p>
          <a:p>
            <a:pPr algn="l"/>
            <a:r>
              <a:rPr lang="en-US" dirty="0">
                <a:solidFill>
                  <a:srgbClr val="002060"/>
                </a:solidFill>
                <a:latin typeface="Calibri" panose="020F0502020204030204" pitchFamily="34" charset="0"/>
                <a:cs typeface="Calibri" panose="020F0502020204030204" pitchFamily="34" charset="0"/>
              </a:rPr>
              <a:t>We leverage the betweenness centrality of edges to explore this.</a:t>
            </a:r>
          </a:p>
          <a:p>
            <a:pPr algn="l"/>
            <a:r>
              <a:rPr lang="en-US" dirty="0">
                <a:solidFill>
                  <a:srgbClr val="002060"/>
                </a:solidFill>
                <a:latin typeface="Calibri" panose="020F0502020204030204" pitchFamily="34" charset="0"/>
                <a:cs typeface="Calibri" panose="020F0502020204030204" pitchFamily="34" charset="0"/>
              </a:rPr>
              <a:t>Few questions that springs to mind are:</a:t>
            </a:r>
          </a:p>
          <a:p>
            <a:pPr lvl="1"/>
            <a:r>
              <a:rPr lang="en-US" dirty="0">
                <a:solidFill>
                  <a:srgbClr val="002060"/>
                </a:solidFill>
                <a:latin typeface="Calibri" panose="020F0502020204030204" pitchFamily="34" charset="0"/>
                <a:cs typeface="Calibri" panose="020F0502020204030204" pitchFamily="34" charset="0"/>
              </a:rPr>
              <a:t>Is betweenness a good predictor of the increase in overall cost from deleting that edge? How can we tell?</a:t>
            </a:r>
          </a:p>
          <a:p>
            <a:pPr lvl="1"/>
            <a:r>
              <a:rPr lang="en-US" dirty="0">
                <a:solidFill>
                  <a:srgbClr val="002060"/>
                </a:solidFill>
                <a:latin typeface="Calibri" panose="020F0502020204030204" pitchFamily="34" charset="0"/>
                <a:cs typeface="Calibri" panose="020F0502020204030204" pitchFamily="34" charset="0"/>
              </a:rPr>
              <a:t>How can we estimate using betweenness centralities for nodes and/or edges, the increase in cost when an edge is removed?</a:t>
            </a:r>
          </a:p>
          <a:p>
            <a:pPr lvl="1"/>
            <a:r>
              <a:rPr lang="en-US" dirty="0">
                <a:solidFill>
                  <a:srgbClr val="002060"/>
                </a:solidFill>
                <a:latin typeface="Calibri" panose="020F0502020204030204" pitchFamily="34" charset="0"/>
                <a:cs typeface="Calibri" panose="020F0502020204030204" pitchFamily="34" charset="0"/>
              </a:rPr>
              <a:t>Can we modify the mathematical estimates for cases when we use the weighted ('cost') network instead of the un-weighted ('adjacency') network with no weights?</a:t>
            </a:r>
          </a:p>
        </p:txBody>
      </p:sp>
      <p:sp>
        <p:nvSpPr>
          <p:cNvPr id="4" name="Slide Number Placeholder 3"/>
          <p:cNvSpPr>
            <a:spLocks noGrp="1"/>
          </p:cNvSpPr>
          <p:nvPr>
            <p:ph type="sldNum" sz="quarter" idx="5"/>
          </p:nvPr>
        </p:nvSpPr>
        <p:spPr/>
        <p:txBody>
          <a:bodyPr/>
          <a:lstStyle/>
          <a:p>
            <a:fld id="{CC1ECDD0-689A-4558-922A-FE4C93329C48}" type="slidenum">
              <a:rPr lang="en-US" smtClean="0"/>
              <a:t>16</a:t>
            </a:fld>
            <a:endParaRPr lang="en-US"/>
          </a:p>
        </p:txBody>
      </p:sp>
    </p:spTree>
    <p:extLst>
      <p:ext uri="{BB962C8B-B14F-4D97-AF65-F5344CB8AC3E}">
        <p14:creationId xmlns:p14="http://schemas.microsoft.com/office/powerpoint/2010/main" val="641778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6000" b="1" dirty="0">
                <a:solidFill>
                  <a:srgbClr val="002060"/>
                </a:solidFill>
                <a:latin typeface="Calibri" panose="020F0502020204030204" pitchFamily="34" charset="0"/>
                <a:cs typeface="Calibri" panose="020F0502020204030204" pitchFamily="34" charset="0"/>
              </a:rPr>
              <a:t>C</a:t>
            </a:r>
            <a:r>
              <a:rPr lang="en-US" sz="6000" b="1" i="0" u="none" strike="noStrike" baseline="0" dirty="0">
                <a:solidFill>
                  <a:srgbClr val="002060"/>
                </a:solidFill>
                <a:latin typeface="Calibri" panose="020F0502020204030204" pitchFamily="34" charset="0"/>
                <a:cs typeface="Calibri" panose="020F0502020204030204" pitchFamily="34" charset="0"/>
              </a:rPr>
              <a:t>lustering coefficient </a:t>
            </a:r>
            <a:r>
              <a:rPr lang="en-US" sz="6000" b="0" i="0" u="none" strike="noStrike" baseline="0" dirty="0">
                <a:solidFill>
                  <a:srgbClr val="002060"/>
                </a:solidFill>
                <a:latin typeface="Calibri" panose="020F0502020204030204" pitchFamily="34" charset="0"/>
                <a:cs typeface="Calibri" panose="020F0502020204030204" pitchFamily="34" charset="0"/>
              </a:rPr>
              <a:t>=  Density of triangles in network -- </a:t>
            </a:r>
            <a:r>
              <a:rPr lang="en-US" sz="6000" dirty="0">
                <a:solidFill>
                  <a:srgbClr val="002060"/>
                </a:solidFill>
                <a:latin typeface="Calibri" panose="020F0502020204030204" pitchFamily="34" charset="0"/>
                <a:cs typeface="Calibri" panose="020F0502020204030204" pitchFamily="34" charset="0"/>
              </a:rPr>
              <a:t>If the clustering coefficient is a small number, then a large detour is required when an edge is removed - Hence the greater the clustering coefficient, the lesser the change in overall shortest path length in the network when an edge is removed.</a:t>
            </a:r>
          </a:p>
          <a:p>
            <a:pPr algn="l"/>
            <a:r>
              <a:rPr lang="en-US" sz="6000" b="1" dirty="0">
                <a:solidFill>
                  <a:srgbClr val="002060"/>
                </a:solidFill>
                <a:latin typeface="Calibri" panose="020F0502020204030204" pitchFamily="34" charset="0"/>
                <a:cs typeface="Calibri" panose="020F0502020204030204" pitchFamily="34" charset="0"/>
              </a:rPr>
              <a:t>Diameter : </a:t>
            </a:r>
            <a:r>
              <a:rPr lang="en-US" sz="6000" dirty="0">
                <a:solidFill>
                  <a:srgbClr val="002060"/>
                </a:solidFill>
                <a:latin typeface="Calibri" panose="020F0502020204030204" pitchFamily="34" charset="0"/>
                <a:cs typeface="Calibri" panose="020F0502020204030204" pitchFamily="34" charset="0"/>
              </a:rPr>
              <a:t>The more 'small world' the network, the more the existence of random connections in the network, and hence the higher the chance that the removal of an edge will not affect the overall shortest path length in the network by a substantial amount.</a:t>
            </a:r>
          </a:p>
        </p:txBody>
      </p:sp>
      <p:sp>
        <p:nvSpPr>
          <p:cNvPr id="4" name="Slide Number Placeholder 3"/>
          <p:cNvSpPr>
            <a:spLocks noGrp="1"/>
          </p:cNvSpPr>
          <p:nvPr>
            <p:ph type="sldNum" sz="quarter" idx="5"/>
          </p:nvPr>
        </p:nvSpPr>
        <p:spPr/>
        <p:txBody>
          <a:bodyPr/>
          <a:lstStyle/>
          <a:p>
            <a:fld id="{CC1ECDD0-689A-4558-922A-FE4C93329C48}" type="slidenum">
              <a:rPr lang="en-US" smtClean="0"/>
              <a:t>17</a:t>
            </a:fld>
            <a:endParaRPr lang="en-US"/>
          </a:p>
        </p:txBody>
      </p:sp>
    </p:spTree>
    <p:extLst>
      <p:ext uri="{BB962C8B-B14F-4D97-AF65-F5344CB8AC3E}">
        <p14:creationId xmlns:p14="http://schemas.microsoft.com/office/powerpoint/2010/main" val="3481222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1F3863"/>
                </a:solidFill>
                <a:latin typeface="Calibri" panose="020F0502020204030204" pitchFamily="34" charset="0"/>
              </a:rPr>
              <a:t>We expected to see a strong correlation between the change in overall shortest path length due to the removal of an edge with the betweenness centrality of that edge. In other words, the higher the betweenness centrality of the removed edge, the more it should affect the transportation speeds (and hence cost) in the network - that is the higher the change in overall shortest path lengths in the network. </a:t>
            </a:r>
          </a:p>
          <a:p>
            <a:endParaRPr lang="en-US" sz="1800" b="0" i="0" u="none" strike="noStrike" baseline="0" dirty="0">
              <a:solidFill>
                <a:srgbClr val="1F3863"/>
              </a:solidFill>
              <a:latin typeface="Calibri" panose="020F0502020204030204" pitchFamily="34" charset="0"/>
            </a:endParaRPr>
          </a:p>
          <a:p>
            <a:r>
              <a:rPr lang="en-US" sz="1800" b="0" i="0" u="none" strike="noStrike" baseline="0" dirty="0">
                <a:solidFill>
                  <a:srgbClr val="1F3863"/>
                </a:solidFill>
                <a:latin typeface="Calibri" panose="020F0502020204030204" pitchFamily="34" charset="0"/>
              </a:rPr>
              <a:t>It was observed (from the first plot above) that in the network without weights, there is a (weak) positive correlation between change in overall shortest path length with the betweenness centrality of the removed edge. The overall cost in shortest path per node pair in the original network was 10.63. Most edges did not contribute drastically to the change in overall shortest path, even with moderately high values of betweenness, as is observed from the large chunk located towards the bottom left of the graph. There are a few points that are located slightly higher in the graph, and slightly more to the right, implying that they have a modest contribution to the change in overall shortest path. </a:t>
            </a:r>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1F3863"/>
                </a:solidFill>
                <a:latin typeface="Calibri" panose="020F0502020204030204" pitchFamily="34" charset="0"/>
              </a:rPr>
              <a:t>Finally, only a few edges contribute linearly - and these are represented by the points placed on the straight line running at a 45-degree angle in the plot. </a:t>
            </a:r>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1F3863"/>
                </a:solidFill>
                <a:latin typeface="Calibri" panose="020F0502020204030204" pitchFamily="34" charset="0"/>
              </a:rPr>
              <a:t>The correlation between the two quantities of interest in more interesting when we consider the weights, though. There is a positive correlation, like before, shown by the linear set of points in the graph. However, there are many points clustered toward the top right and center, indicating that most edges (with low or moderate betweenness) contribute to a large extent to the change in overall shortest path length. </a:t>
            </a:r>
            <a:endParaRPr lang="en-US" dirty="0"/>
          </a:p>
        </p:txBody>
      </p:sp>
      <p:sp>
        <p:nvSpPr>
          <p:cNvPr id="4" name="Slide Number Placeholder 3"/>
          <p:cNvSpPr>
            <a:spLocks noGrp="1"/>
          </p:cNvSpPr>
          <p:nvPr>
            <p:ph type="sldNum" sz="quarter" idx="5"/>
          </p:nvPr>
        </p:nvSpPr>
        <p:spPr/>
        <p:txBody>
          <a:bodyPr/>
          <a:lstStyle/>
          <a:p>
            <a:fld id="{CC1ECDD0-689A-4558-922A-FE4C93329C48}" type="slidenum">
              <a:rPr lang="en-US" smtClean="0"/>
              <a:t>18</a:t>
            </a:fld>
            <a:endParaRPr lang="en-US"/>
          </a:p>
        </p:txBody>
      </p:sp>
    </p:spTree>
    <p:extLst>
      <p:ext uri="{BB962C8B-B14F-4D97-AF65-F5344CB8AC3E}">
        <p14:creationId xmlns:p14="http://schemas.microsoft.com/office/powerpoint/2010/main" val="3705065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1F3863"/>
                </a:solidFill>
                <a:latin typeface="Calibri" panose="020F0502020204030204" pitchFamily="34" charset="0"/>
              </a:rPr>
              <a:t>It is evident from the figure above that there is a clear difference in the edges that contribute to highest change in overall shortest path length of the network on their removal between the un-weighted and the weighted network. In the case for the weighted network, the edges seem to be grouped together, suggesting zones for high traffic flow. Some of these zones are on highways, while others are not </a:t>
            </a:r>
            <a:endParaRPr lang="en-US" dirty="0"/>
          </a:p>
        </p:txBody>
      </p:sp>
      <p:sp>
        <p:nvSpPr>
          <p:cNvPr id="4" name="Slide Number Placeholder 3"/>
          <p:cNvSpPr>
            <a:spLocks noGrp="1"/>
          </p:cNvSpPr>
          <p:nvPr>
            <p:ph type="sldNum" sz="quarter" idx="5"/>
          </p:nvPr>
        </p:nvSpPr>
        <p:spPr/>
        <p:txBody>
          <a:bodyPr/>
          <a:lstStyle/>
          <a:p>
            <a:fld id="{CC1ECDD0-689A-4558-922A-FE4C93329C48}" type="slidenum">
              <a:rPr lang="en-US" smtClean="0"/>
              <a:t>19</a:t>
            </a:fld>
            <a:endParaRPr lang="en-US"/>
          </a:p>
        </p:txBody>
      </p:sp>
    </p:spTree>
    <p:extLst>
      <p:ext uri="{BB962C8B-B14F-4D97-AF65-F5344CB8AC3E}">
        <p14:creationId xmlns:p14="http://schemas.microsoft.com/office/powerpoint/2010/main" val="907017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around 400 nodes, and shortest path calculated are around 1lac, that took two days to time to run the analysis</a:t>
            </a:r>
          </a:p>
        </p:txBody>
      </p:sp>
      <p:sp>
        <p:nvSpPr>
          <p:cNvPr id="4" name="Slide Number Placeholder 3"/>
          <p:cNvSpPr>
            <a:spLocks noGrp="1"/>
          </p:cNvSpPr>
          <p:nvPr>
            <p:ph type="sldNum" sz="quarter" idx="5"/>
          </p:nvPr>
        </p:nvSpPr>
        <p:spPr/>
        <p:txBody>
          <a:bodyPr/>
          <a:lstStyle/>
          <a:p>
            <a:fld id="{CC1ECDD0-689A-4558-922A-FE4C93329C48}" type="slidenum">
              <a:rPr lang="en-US" smtClean="0"/>
              <a:t>22</a:t>
            </a:fld>
            <a:endParaRPr lang="en-US"/>
          </a:p>
        </p:txBody>
      </p:sp>
    </p:spTree>
    <p:extLst>
      <p:ext uri="{BB962C8B-B14F-4D97-AF65-F5344CB8AC3E}">
        <p14:creationId xmlns:p14="http://schemas.microsoft.com/office/powerpoint/2010/main" val="427703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latin typeface="Calibri" panose="020F0502020204030204" pitchFamily="34" charset="0"/>
              </a:rPr>
              <a:t>I</a:t>
            </a:r>
            <a:r>
              <a:rPr lang="en-US" b="0" i="0" u="none" strike="noStrike" baseline="0" dirty="0">
                <a:solidFill>
                  <a:srgbClr val="002060"/>
                </a:solidFill>
                <a:latin typeface="Calibri" panose="020F0502020204030204" pitchFamily="34" charset="0"/>
              </a:rPr>
              <a:t>n a network to identify importance of each intersection in the city, detecting communities of intersections from the attributes point of view of the including travel time, cost of travel and toll by investigating their assortative values, among others. </a:t>
            </a:r>
            <a:endParaRPr lang="en-US" dirty="0">
              <a:solidFill>
                <a:srgbClr val="002060"/>
              </a:solidFill>
              <a:latin typeface="Calibri" panose="020F0502020204030204" pitchFamily="34" charset="0"/>
              <a:ea typeface="Varela Round"/>
              <a:cs typeface="Calibri" panose="020F0502020204030204" pitchFamily="34" charset="0"/>
              <a:sym typeface="Varela Round"/>
            </a:endParaRPr>
          </a:p>
          <a:p>
            <a:endParaRPr lang="en-US" dirty="0"/>
          </a:p>
        </p:txBody>
      </p:sp>
      <p:sp>
        <p:nvSpPr>
          <p:cNvPr id="4" name="Slide Number Placeholder 3"/>
          <p:cNvSpPr>
            <a:spLocks noGrp="1"/>
          </p:cNvSpPr>
          <p:nvPr>
            <p:ph type="sldNum" sz="quarter" idx="5"/>
          </p:nvPr>
        </p:nvSpPr>
        <p:spPr/>
        <p:txBody>
          <a:bodyPr/>
          <a:lstStyle/>
          <a:p>
            <a:fld id="{CC1ECDD0-689A-4558-922A-FE4C93329C48}" type="slidenum">
              <a:rPr lang="en-US" smtClean="0"/>
              <a:t>2</a:t>
            </a:fld>
            <a:endParaRPr lang="en-US"/>
          </a:p>
        </p:txBody>
      </p:sp>
    </p:spTree>
    <p:extLst>
      <p:ext uri="{BB962C8B-B14F-4D97-AF65-F5344CB8AC3E}">
        <p14:creationId xmlns:p14="http://schemas.microsoft.com/office/powerpoint/2010/main" val="3990543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1ECDD0-689A-4558-922A-FE4C93329C48}" type="slidenum">
              <a:rPr lang="en-US" smtClean="0"/>
              <a:t>5</a:t>
            </a:fld>
            <a:endParaRPr lang="en-US"/>
          </a:p>
        </p:txBody>
      </p:sp>
    </p:spTree>
    <p:extLst>
      <p:ext uri="{BB962C8B-B14F-4D97-AF65-F5344CB8AC3E}">
        <p14:creationId xmlns:p14="http://schemas.microsoft.com/office/powerpoint/2010/main" val="466063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2060"/>
                </a:solidFill>
                <a:latin typeface="Calibri" panose="020F0502020204030204" pitchFamily="34" charset="0"/>
                <a:cs typeface="Calibri" panose="020F0502020204030204" pitchFamily="34" charset="0"/>
              </a:rPr>
              <a:t>Average degree of the network is 3.048, the average neighbor degree is 3.36, which shows that the network</a:t>
            </a:r>
          </a:p>
          <a:p>
            <a:r>
              <a:rPr lang="en-US" dirty="0">
                <a:solidFill>
                  <a:srgbClr val="002060"/>
                </a:solidFill>
                <a:latin typeface="Calibri" panose="020F0502020204030204" pitchFamily="34" charset="0"/>
                <a:cs typeface="Calibri" panose="020F0502020204030204" pitchFamily="34" charset="0"/>
              </a:rPr>
              <a:t>(although not a social network) exhibits the friendship paradox!</a:t>
            </a:r>
          </a:p>
          <a:p>
            <a:endParaRPr lang="en-US" dirty="0">
              <a:solidFill>
                <a:srgbClr val="002060"/>
              </a:solidFill>
              <a:latin typeface="Calibri" panose="020F0502020204030204" pitchFamily="34" charset="0"/>
              <a:cs typeface="Calibri" panose="020F0502020204030204" pitchFamily="34" charset="0"/>
            </a:endParaRPr>
          </a:p>
          <a:p>
            <a:pPr algn="l"/>
            <a:r>
              <a:rPr lang="en-US" sz="1800" b="0" i="0" u="none" strike="noStrike" baseline="0" dirty="0">
                <a:latin typeface="CMR10"/>
              </a:rPr>
              <a:t>There are 162 triangles in the network, and these can be attributed to highway entries and exits, which are mostly</a:t>
            </a:r>
          </a:p>
          <a:p>
            <a:pPr algn="l"/>
            <a:r>
              <a:rPr lang="en-US" sz="1800" b="0" i="0" u="none" strike="noStrike" baseline="0" dirty="0">
                <a:latin typeface="CMR10"/>
              </a:rPr>
              <a:t>in the shape of triangles, or simply triangular loops of roads. These also contribute to the clustering </a:t>
            </a:r>
            <a:r>
              <a:rPr lang="en-US" sz="1800" b="0" i="0" u="none" strike="noStrike" baseline="0" dirty="0" err="1">
                <a:latin typeface="CMR10"/>
              </a:rPr>
              <a:t>coecient</a:t>
            </a:r>
            <a:r>
              <a:rPr lang="en-US" sz="1800" b="0" i="0" u="none" strike="noStrike" baseline="0" dirty="0">
                <a:latin typeface="CMR10"/>
              </a:rPr>
              <a:t>, which</a:t>
            </a:r>
          </a:p>
          <a:p>
            <a:pPr algn="l"/>
            <a:r>
              <a:rPr lang="en-US" sz="1800" b="0" i="0" u="none" strike="noStrike" baseline="0" dirty="0">
                <a:latin typeface="CMR10"/>
              </a:rPr>
              <a:t>stands at a modest 0.108.</a:t>
            </a:r>
            <a:endParaRPr lang="en-US" dirty="0">
              <a:solidFill>
                <a:srgbClr val="002060"/>
              </a:solidFill>
              <a:latin typeface="Calibri" panose="020F0502020204030204" pitchFamily="34" charset="0"/>
              <a:cs typeface="Calibri" panose="020F0502020204030204" pitchFamily="34" charset="0"/>
            </a:endParaRPr>
          </a:p>
          <a:p>
            <a:endParaRPr lang="en-US" dirty="0"/>
          </a:p>
          <a:p>
            <a:pPr algn="l"/>
            <a:r>
              <a:rPr lang="en-US" sz="1800" b="0" i="0" u="none" strike="noStrike" baseline="0" dirty="0">
                <a:latin typeface="CMR10"/>
              </a:rPr>
              <a:t>What is more interesting to note is the number of squares, which has a count slightly below the number of triangles</a:t>
            </a:r>
          </a:p>
          <a:p>
            <a:pPr algn="l"/>
            <a:r>
              <a:rPr lang="en-US" sz="1800" b="0" i="0" u="none" strike="noStrike" baseline="0" dirty="0">
                <a:latin typeface="CMR10"/>
              </a:rPr>
              <a:t>at 114. The mesh/grid like structure of the network accounts for this.</a:t>
            </a:r>
          </a:p>
          <a:p>
            <a:pPr algn="l"/>
            <a:r>
              <a:rPr lang="en-US" sz="1800" b="0" i="0" u="none" strike="noStrike" baseline="0" dirty="0">
                <a:latin typeface="CMR10"/>
              </a:rPr>
              <a:t>The diameter of the network is 26, which does not scale logarithmically with the number of nodes in the network.</a:t>
            </a:r>
          </a:p>
          <a:p>
            <a:pPr algn="l"/>
            <a:r>
              <a:rPr lang="en-US" sz="1800" b="0" i="0" u="none" strike="noStrike" baseline="0" dirty="0">
                <a:latin typeface="CMR10"/>
              </a:rPr>
              <a:t>The property of logarithmic scaling for the diameter is typically for social networks, and hence it is something we do</a:t>
            </a:r>
          </a:p>
          <a:p>
            <a:pPr algn="l"/>
            <a:r>
              <a:rPr lang="en-US" sz="1800" b="0" i="0" u="none" strike="noStrike" baseline="0" dirty="0">
                <a:latin typeface="CMR10"/>
              </a:rPr>
              <a:t>not expect to observe here.</a:t>
            </a:r>
          </a:p>
          <a:p>
            <a:pPr algn="l"/>
            <a:r>
              <a:rPr lang="en-US" sz="1800" b="0" i="0" u="none" strike="noStrike" baseline="0" dirty="0">
                <a:latin typeface="CMR10"/>
              </a:rPr>
              <a:t>Finally, there is no assortative mixing by degree in the network, as indicated by the value of the degree </a:t>
            </a:r>
            <a:r>
              <a:rPr lang="en-US" sz="1800" b="0" i="0" u="none" strike="noStrike" baseline="0" dirty="0" err="1">
                <a:latin typeface="CMR10"/>
              </a:rPr>
              <a:t>assortativity</a:t>
            </a:r>
            <a:r>
              <a:rPr lang="en-US" sz="1800" b="0" i="0" u="none" strike="noStrike" baseline="0" dirty="0">
                <a:latin typeface="CMR10"/>
              </a:rPr>
              <a:t>,</a:t>
            </a:r>
          </a:p>
          <a:p>
            <a:pPr algn="l"/>
            <a:r>
              <a:rPr lang="en-US" sz="1800" b="0" i="0" u="none" strike="noStrike" baseline="0" dirty="0">
                <a:latin typeface="CMR10"/>
              </a:rPr>
              <a:t>which actually has a negative value but is very close to 0.</a:t>
            </a:r>
            <a:endParaRPr lang="en-US" dirty="0"/>
          </a:p>
        </p:txBody>
      </p:sp>
      <p:sp>
        <p:nvSpPr>
          <p:cNvPr id="4" name="Slide Number Placeholder 3"/>
          <p:cNvSpPr>
            <a:spLocks noGrp="1"/>
          </p:cNvSpPr>
          <p:nvPr>
            <p:ph type="sldNum" sz="quarter" idx="5"/>
          </p:nvPr>
        </p:nvSpPr>
        <p:spPr/>
        <p:txBody>
          <a:bodyPr/>
          <a:lstStyle/>
          <a:p>
            <a:fld id="{CC1ECDD0-689A-4558-922A-FE4C93329C48}" type="slidenum">
              <a:rPr lang="en-US" smtClean="0"/>
              <a:t>6</a:t>
            </a:fld>
            <a:endParaRPr lang="en-US"/>
          </a:p>
        </p:txBody>
      </p:sp>
    </p:spTree>
    <p:extLst>
      <p:ext uri="{BB962C8B-B14F-4D97-AF65-F5344CB8AC3E}">
        <p14:creationId xmlns:p14="http://schemas.microsoft.com/office/powerpoint/2010/main" val="3579101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The diameter of the network is 26, which does not scale logarithmically with the number of nodes in the network.</a:t>
            </a:r>
          </a:p>
          <a:p>
            <a:pPr algn="l"/>
            <a:r>
              <a:rPr lang="en-US" sz="1800" b="0" i="0" u="none" strike="noStrike" baseline="0" dirty="0">
                <a:latin typeface="CMR10"/>
              </a:rPr>
              <a:t>The property of logarithmic scaling for the diameter is typically for social networks, and hence it is something we do</a:t>
            </a:r>
          </a:p>
          <a:p>
            <a:pPr algn="l"/>
            <a:r>
              <a:rPr lang="en-US" sz="1800" b="0" i="0" u="none" strike="noStrike" baseline="0" dirty="0">
                <a:latin typeface="CMR10"/>
              </a:rPr>
              <a:t>not expect to observe here.</a:t>
            </a:r>
          </a:p>
          <a:p>
            <a:pPr algn="l"/>
            <a:endParaRPr lang="en-US" sz="1800" b="0" i="0" u="none" strike="noStrike" baseline="0" dirty="0">
              <a:latin typeface="CMR10"/>
            </a:endParaRPr>
          </a:p>
          <a:p>
            <a:pPr algn="l"/>
            <a:r>
              <a:rPr lang="en-US" sz="1800" b="0" i="0" u="none" strike="noStrike" baseline="0" dirty="0">
                <a:latin typeface="CMR10"/>
              </a:rPr>
              <a:t>Finally, there is no assortative mixing by degree in the network, as indicated by the value of the degree </a:t>
            </a:r>
            <a:r>
              <a:rPr lang="en-US" sz="1800" b="0" i="0" u="none" strike="noStrike" baseline="0" dirty="0" err="1">
                <a:latin typeface="CMR10"/>
              </a:rPr>
              <a:t>assortativity</a:t>
            </a:r>
            <a:r>
              <a:rPr lang="en-US" sz="1800" b="0" i="0" u="none" strike="noStrike" baseline="0" dirty="0">
                <a:latin typeface="CMR10"/>
              </a:rPr>
              <a:t>,</a:t>
            </a:r>
          </a:p>
          <a:p>
            <a:pPr algn="l"/>
            <a:r>
              <a:rPr lang="en-US" sz="1800" b="0" i="0" u="none" strike="noStrike" baseline="0" dirty="0">
                <a:latin typeface="CMR10"/>
              </a:rPr>
              <a:t>which actually has a negative value but is very close to 0.</a:t>
            </a:r>
            <a:endParaRPr lang="en-US" dirty="0"/>
          </a:p>
        </p:txBody>
      </p:sp>
      <p:sp>
        <p:nvSpPr>
          <p:cNvPr id="4" name="Slide Number Placeholder 3"/>
          <p:cNvSpPr>
            <a:spLocks noGrp="1"/>
          </p:cNvSpPr>
          <p:nvPr>
            <p:ph type="sldNum" sz="quarter" idx="5"/>
          </p:nvPr>
        </p:nvSpPr>
        <p:spPr/>
        <p:txBody>
          <a:bodyPr/>
          <a:lstStyle/>
          <a:p>
            <a:fld id="{CC1ECDD0-689A-4558-922A-FE4C93329C48}" type="slidenum">
              <a:rPr lang="en-US" smtClean="0"/>
              <a:t>7</a:t>
            </a:fld>
            <a:endParaRPr lang="en-US"/>
          </a:p>
        </p:txBody>
      </p:sp>
    </p:spTree>
    <p:extLst>
      <p:ext uri="{BB962C8B-B14F-4D97-AF65-F5344CB8AC3E}">
        <p14:creationId xmlns:p14="http://schemas.microsoft.com/office/powerpoint/2010/main" val="1296442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2060"/>
                </a:solidFill>
                <a:latin typeface="Calibri" panose="020F0502020204030204" pitchFamily="34" charset="0"/>
                <a:cs typeface="Calibri" panose="020F0502020204030204" pitchFamily="34" charset="0"/>
              </a:rPr>
              <a:t>Average degree of the network is 3.048, the average neighbor degree is 3.36, which shows that the network</a:t>
            </a:r>
          </a:p>
          <a:p>
            <a:r>
              <a:rPr lang="en-US" dirty="0">
                <a:solidFill>
                  <a:srgbClr val="002060"/>
                </a:solidFill>
                <a:latin typeface="Calibri" panose="020F0502020204030204" pitchFamily="34" charset="0"/>
                <a:cs typeface="Calibri" panose="020F0502020204030204" pitchFamily="34" charset="0"/>
              </a:rPr>
              <a:t>(although not a social network) exhibits the friendship paradox!</a:t>
            </a:r>
          </a:p>
          <a:p>
            <a:endParaRPr lang="en-US" dirty="0"/>
          </a:p>
        </p:txBody>
      </p:sp>
      <p:sp>
        <p:nvSpPr>
          <p:cNvPr id="4" name="Slide Number Placeholder 3"/>
          <p:cNvSpPr>
            <a:spLocks noGrp="1"/>
          </p:cNvSpPr>
          <p:nvPr>
            <p:ph type="sldNum" sz="quarter" idx="5"/>
          </p:nvPr>
        </p:nvSpPr>
        <p:spPr/>
        <p:txBody>
          <a:bodyPr/>
          <a:lstStyle/>
          <a:p>
            <a:fld id="{CC1ECDD0-689A-4558-922A-FE4C93329C48}" type="slidenum">
              <a:rPr lang="en-US" smtClean="0"/>
              <a:t>8</a:t>
            </a:fld>
            <a:endParaRPr lang="en-US"/>
          </a:p>
        </p:txBody>
      </p:sp>
    </p:spTree>
    <p:extLst>
      <p:ext uri="{BB962C8B-B14F-4D97-AF65-F5344CB8AC3E}">
        <p14:creationId xmlns:p14="http://schemas.microsoft.com/office/powerpoint/2010/main" val="4196931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1F3863"/>
                </a:solidFill>
                <a:latin typeface="Calibri" panose="020F0502020204030204" pitchFamily="34" charset="0"/>
              </a:rPr>
              <a:t>The </a:t>
            </a:r>
            <a:r>
              <a:rPr lang="en-US" sz="1800" b="1" i="0" u="none" strike="noStrike" baseline="0" dirty="0">
                <a:solidFill>
                  <a:srgbClr val="1F3863"/>
                </a:solidFill>
                <a:latin typeface="Calibri" panose="020F0502020204030204" pitchFamily="34" charset="0"/>
              </a:rPr>
              <a:t>degree centrality </a:t>
            </a:r>
            <a:r>
              <a:rPr lang="en-US" sz="1800" b="0" i="0" u="none" strike="noStrike" baseline="0" dirty="0">
                <a:solidFill>
                  <a:srgbClr val="1F3863"/>
                </a:solidFill>
                <a:latin typeface="Calibri" panose="020F0502020204030204" pitchFamily="34" charset="0"/>
              </a:rPr>
              <a:t>of a node is simply the degree of node, or the number of edges a node has in the graph. </a:t>
            </a:r>
          </a:p>
          <a:p>
            <a:r>
              <a:rPr lang="en-US" sz="1800" b="0" i="0" u="none" strike="noStrike" baseline="0" dirty="0">
                <a:solidFill>
                  <a:srgbClr val="1F3863"/>
                </a:solidFill>
                <a:latin typeface="Calibri" panose="020F0502020204030204" pitchFamily="34" charset="0"/>
              </a:rPr>
              <a:t>The </a:t>
            </a:r>
            <a:r>
              <a:rPr lang="en-US" sz="1800" b="1" i="0" u="none" strike="noStrike" baseline="0" dirty="0">
                <a:solidFill>
                  <a:srgbClr val="1F3863"/>
                </a:solidFill>
                <a:latin typeface="Calibri" panose="020F0502020204030204" pitchFamily="34" charset="0"/>
              </a:rPr>
              <a:t>betweenness centrality </a:t>
            </a:r>
            <a:r>
              <a:rPr lang="en-US" sz="1800" b="0" i="0" u="none" strike="noStrike" baseline="0" dirty="0">
                <a:solidFill>
                  <a:srgbClr val="1F3863"/>
                </a:solidFill>
                <a:latin typeface="Calibri" panose="020F0502020204030204" pitchFamily="34" charset="0"/>
              </a:rPr>
              <a:t>BC of a node </a:t>
            </a:r>
            <a:r>
              <a:rPr lang="en-US" sz="1800" b="0" i="0" u="none" strike="noStrike" baseline="0" dirty="0" err="1">
                <a:solidFill>
                  <a:srgbClr val="1F3863"/>
                </a:solidFill>
                <a:latin typeface="Calibri" panose="020F0502020204030204" pitchFamily="34" charset="0"/>
              </a:rPr>
              <a:t>i</a:t>
            </a:r>
            <a:r>
              <a:rPr lang="en-US" sz="1800" b="0" i="0" u="none" strike="noStrike" baseline="0" dirty="0">
                <a:solidFill>
                  <a:srgbClr val="1F3863"/>
                </a:solidFill>
                <a:latin typeface="Calibri" panose="020F0502020204030204" pitchFamily="34" charset="0"/>
              </a:rPr>
              <a:t> in a graph is given by where </a:t>
            </a:r>
            <a:r>
              <a:rPr lang="en-US" sz="1800" b="0" i="0" u="none" strike="noStrike" baseline="0" dirty="0" err="1">
                <a:solidFill>
                  <a:srgbClr val="1F3863"/>
                </a:solidFill>
                <a:latin typeface="Calibri" panose="020F0502020204030204" pitchFamily="34" charset="0"/>
              </a:rPr>
              <a:t>σst</a:t>
            </a:r>
            <a:r>
              <a:rPr lang="en-US" sz="1800" b="0" i="0" u="none" strike="noStrike" baseline="0" dirty="0">
                <a:solidFill>
                  <a:srgbClr val="1F3863"/>
                </a:solidFill>
                <a:latin typeface="Calibri" panose="020F0502020204030204" pitchFamily="34" charset="0"/>
              </a:rPr>
              <a:t> is the total number of shortest paths from node s to node t and </a:t>
            </a:r>
            <a:r>
              <a:rPr lang="en-US" sz="1800" b="0" i="0" u="none" strike="noStrike" baseline="0" dirty="0" err="1">
                <a:solidFill>
                  <a:srgbClr val="1F3863"/>
                </a:solidFill>
                <a:latin typeface="Calibri" panose="020F0502020204030204" pitchFamily="34" charset="0"/>
              </a:rPr>
              <a:t>σst</a:t>
            </a:r>
            <a:r>
              <a:rPr lang="en-US" sz="1800" b="0" i="0" u="none" strike="noStrike" baseline="0" dirty="0">
                <a:solidFill>
                  <a:srgbClr val="1F3863"/>
                </a:solidFill>
                <a:latin typeface="Calibri" panose="020F0502020204030204" pitchFamily="34" charset="0"/>
              </a:rPr>
              <a:t>(v) is the number of those paths that pass-through v. </a:t>
            </a:r>
          </a:p>
          <a:p>
            <a:r>
              <a:rPr lang="en-US" sz="1800" b="1" i="0" u="none" strike="noStrike" baseline="0" dirty="0">
                <a:solidFill>
                  <a:srgbClr val="1F3863"/>
                </a:solidFill>
                <a:latin typeface="Calibri" panose="020F0502020204030204" pitchFamily="34" charset="0"/>
              </a:rPr>
              <a:t>Eigenvector centrality </a:t>
            </a:r>
            <a:r>
              <a:rPr lang="en-US" sz="1800" b="0" i="0" u="none" strike="noStrike" baseline="0" dirty="0">
                <a:solidFill>
                  <a:srgbClr val="1F3863"/>
                </a:solidFill>
                <a:latin typeface="Calibri" panose="020F0502020204030204" pitchFamily="34" charset="0"/>
              </a:rPr>
              <a:t>assigns relative scores to all vertices in a network given the fact that connections to high-scoring nodes contribute more to the score of the node in question than equal connections to low scoring nodes. </a:t>
            </a:r>
            <a:endParaRPr lang="en-US" dirty="0"/>
          </a:p>
        </p:txBody>
      </p:sp>
      <p:sp>
        <p:nvSpPr>
          <p:cNvPr id="4" name="Slide Number Placeholder 3"/>
          <p:cNvSpPr>
            <a:spLocks noGrp="1"/>
          </p:cNvSpPr>
          <p:nvPr>
            <p:ph type="sldNum" sz="quarter" idx="5"/>
          </p:nvPr>
        </p:nvSpPr>
        <p:spPr/>
        <p:txBody>
          <a:bodyPr/>
          <a:lstStyle/>
          <a:p>
            <a:fld id="{CC1ECDD0-689A-4558-922A-FE4C93329C48}" type="slidenum">
              <a:rPr lang="en-US" smtClean="0"/>
              <a:t>9</a:t>
            </a:fld>
            <a:endParaRPr lang="en-US"/>
          </a:p>
        </p:txBody>
      </p:sp>
    </p:spTree>
    <p:extLst>
      <p:ext uri="{BB962C8B-B14F-4D97-AF65-F5344CB8AC3E}">
        <p14:creationId xmlns:p14="http://schemas.microsoft.com/office/powerpoint/2010/main" val="3776445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might be here as there are some one way roots in real world</a:t>
            </a:r>
          </a:p>
        </p:txBody>
      </p:sp>
      <p:sp>
        <p:nvSpPr>
          <p:cNvPr id="4" name="Slide Number Placeholder 3"/>
          <p:cNvSpPr>
            <a:spLocks noGrp="1"/>
          </p:cNvSpPr>
          <p:nvPr>
            <p:ph type="sldNum" sz="quarter" idx="5"/>
          </p:nvPr>
        </p:nvSpPr>
        <p:spPr/>
        <p:txBody>
          <a:bodyPr/>
          <a:lstStyle/>
          <a:p>
            <a:fld id="{CC1ECDD0-689A-4558-922A-FE4C93329C48}" type="slidenum">
              <a:rPr lang="en-US" smtClean="0"/>
              <a:t>10</a:t>
            </a:fld>
            <a:endParaRPr lang="en-US"/>
          </a:p>
        </p:txBody>
      </p:sp>
    </p:spTree>
    <p:extLst>
      <p:ext uri="{BB962C8B-B14F-4D97-AF65-F5344CB8AC3E}">
        <p14:creationId xmlns:p14="http://schemas.microsoft.com/office/powerpoint/2010/main" val="775205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This suggests that the shortest paths between two node pairs is not always the same (path, or of the same length) when we consider the unweighted and the weighted graph. </a:t>
            </a:r>
          </a:p>
          <a:p>
            <a:endParaRPr lang="en-US" dirty="0"/>
          </a:p>
        </p:txBody>
      </p:sp>
      <p:sp>
        <p:nvSpPr>
          <p:cNvPr id="4" name="Slide Number Placeholder 3"/>
          <p:cNvSpPr>
            <a:spLocks noGrp="1"/>
          </p:cNvSpPr>
          <p:nvPr>
            <p:ph type="sldNum" sz="quarter" idx="5"/>
          </p:nvPr>
        </p:nvSpPr>
        <p:spPr/>
        <p:txBody>
          <a:bodyPr/>
          <a:lstStyle/>
          <a:p>
            <a:fld id="{CC1ECDD0-689A-4558-922A-FE4C93329C48}" type="slidenum">
              <a:rPr lang="en-US" smtClean="0"/>
              <a:t>12</a:t>
            </a:fld>
            <a:endParaRPr lang="en-US"/>
          </a:p>
        </p:txBody>
      </p:sp>
    </p:spTree>
    <p:extLst>
      <p:ext uri="{BB962C8B-B14F-4D97-AF65-F5344CB8AC3E}">
        <p14:creationId xmlns:p14="http://schemas.microsoft.com/office/powerpoint/2010/main" val="1507321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12/9/2021</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52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12/9/2021</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622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12/9/2021</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66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12/9/2021</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34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12/9/2021</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97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12/9/2021</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05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12/9/2021</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340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12/9/2021</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1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12/9/2021</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0501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12/9/2021</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511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12/9/2021</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63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12/9/2021</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12208805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1016/j.ejor.2013.01.001" TargetMode="External"/><Relationship Id="rId2" Type="http://schemas.openxmlformats.org/officeDocument/2006/relationships/hyperlink" Target="https://doi.org/10.1080/01441649808717016" TargetMode="External"/><Relationship Id="rId1" Type="http://schemas.openxmlformats.org/officeDocument/2006/relationships/slideLayout" Target="../slideLayouts/slideLayout2.xml"/><Relationship Id="rId4" Type="http://schemas.openxmlformats.org/officeDocument/2006/relationships/hyperlink" Target="https://doi.org/10.1068/b3212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bstabler/TransportationNetwork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7C5A875-0DCC-46B4-A667-E245AB5593DC}"/>
              </a:ext>
            </a:extLst>
          </p:cNvPr>
          <p:cNvSpPr>
            <a:spLocks noGrp="1"/>
          </p:cNvSpPr>
          <p:nvPr>
            <p:ph type="ctrTitle"/>
          </p:nvPr>
        </p:nvSpPr>
        <p:spPr>
          <a:xfrm>
            <a:off x="4173369" y="768334"/>
            <a:ext cx="7247670" cy="3514904"/>
          </a:xfrm>
        </p:spPr>
        <p:txBody>
          <a:bodyPr>
            <a:normAutofit fontScale="90000"/>
          </a:bodyPr>
          <a:lstStyle/>
          <a:p>
            <a:pPr>
              <a:lnSpc>
                <a:spcPct val="90000"/>
              </a:lnSpc>
            </a:pPr>
            <a:r>
              <a:rPr lang="en-US" sz="4700" b="1" i="1" u="none" strike="noStrike" baseline="0" dirty="0">
                <a:solidFill>
                  <a:schemeClr val="accent1">
                    <a:lumMod val="50000"/>
                  </a:schemeClr>
                </a:solidFill>
                <a:latin typeface="Tw Cen MT Condensed" panose="020B0606020104020203" pitchFamily="34" charset="0"/>
                <a:ea typeface="DengXian" panose="020B0503020204020204" pitchFamily="2" charset="-122"/>
              </a:rPr>
              <a:t>An attempt to Improve Transportation Dynamics through analysis of Transportation Networks</a:t>
            </a:r>
            <a:br>
              <a:rPr lang="en-US" sz="4700" b="1" i="1" u="none" strike="noStrike" baseline="0" dirty="0">
                <a:solidFill>
                  <a:schemeClr val="accent1">
                    <a:lumMod val="50000"/>
                  </a:schemeClr>
                </a:solidFill>
                <a:latin typeface="Tw Cen MT Condensed" panose="020B0606020104020203" pitchFamily="34" charset="0"/>
                <a:ea typeface="DengXian" panose="020B0503020204020204" pitchFamily="2" charset="-122"/>
              </a:rPr>
            </a:br>
            <a:br>
              <a:rPr lang="en-US" sz="4700" b="1" i="1" u="none" strike="noStrike" baseline="0" dirty="0">
                <a:solidFill>
                  <a:schemeClr val="accent1">
                    <a:lumMod val="50000"/>
                  </a:schemeClr>
                </a:solidFill>
                <a:latin typeface="Tw Cen MT Condensed" panose="020B0606020104020203" pitchFamily="34" charset="0"/>
                <a:ea typeface="DengXian" panose="020B0503020204020204" pitchFamily="2" charset="-122"/>
              </a:rPr>
            </a:br>
            <a:r>
              <a:rPr lang="en-US" sz="4700" b="1" i="1" u="none" strike="noStrike" baseline="0" dirty="0">
                <a:solidFill>
                  <a:schemeClr val="accent1">
                    <a:lumMod val="50000"/>
                  </a:schemeClr>
                </a:solidFill>
                <a:latin typeface="Tw Cen MT Condensed" panose="020B0606020104020203" pitchFamily="34" charset="0"/>
                <a:ea typeface="DengXian" panose="020B0503020204020204" pitchFamily="2" charset="-122"/>
              </a:rPr>
              <a:t>CSCI-651-Applied Graph Theory </a:t>
            </a:r>
            <a:br>
              <a:rPr lang="en-US" sz="4700" b="1" i="1" u="none" strike="noStrike" baseline="0" dirty="0">
                <a:solidFill>
                  <a:schemeClr val="accent1">
                    <a:lumMod val="50000"/>
                  </a:schemeClr>
                </a:solidFill>
                <a:latin typeface="Tw Cen MT Condensed" panose="020B0606020104020203" pitchFamily="34" charset="0"/>
                <a:ea typeface="DengXian" panose="020B0503020204020204" pitchFamily="2" charset="-122"/>
              </a:rPr>
            </a:br>
            <a:endParaRPr lang="en-US" sz="4700" dirty="0">
              <a:solidFill>
                <a:schemeClr val="accent1">
                  <a:lumMod val="50000"/>
                </a:schemeClr>
              </a:solidFill>
            </a:endParaRPr>
          </a:p>
        </p:txBody>
      </p:sp>
      <p:sp>
        <p:nvSpPr>
          <p:cNvPr id="3" name="Subtitle 2">
            <a:extLst>
              <a:ext uri="{FF2B5EF4-FFF2-40B4-BE49-F238E27FC236}">
                <a16:creationId xmlns:a16="http://schemas.microsoft.com/office/drawing/2014/main" id="{DC84F09A-E85F-4F31-8A67-DDBCAADBB437}"/>
              </a:ext>
            </a:extLst>
          </p:cNvPr>
          <p:cNvSpPr>
            <a:spLocks noGrp="1"/>
          </p:cNvSpPr>
          <p:nvPr>
            <p:ph type="subTitle" idx="1"/>
          </p:nvPr>
        </p:nvSpPr>
        <p:spPr>
          <a:xfrm>
            <a:off x="4535054" y="4287029"/>
            <a:ext cx="6813870" cy="525828"/>
          </a:xfrm>
        </p:spPr>
        <p:txBody>
          <a:bodyPr>
            <a:normAutofit/>
          </a:bodyPr>
          <a:lstStyle/>
          <a:p>
            <a:pPr algn="r"/>
            <a:r>
              <a:rPr lang="en-US" sz="800" b="1" dirty="0">
                <a:solidFill>
                  <a:schemeClr val="tx2">
                    <a:lumMod val="10000"/>
                    <a:lumOff val="90000"/>
                  </a:schemeClr>
                </a:solidFill>
              </a:rPr>
              <a:t>24</a:t>
            </a:r>
            <a:r>
              <a:rPr lang="en-US" b="1" dirty="0">
                <a:solidFill>
                  <a:schemeClr val="accent1">
                    <a:lumMod val="50000"/>
                  </a:schemeClr>
                </a:solidFill>
              </a:rPr>
              <a:t>Jayarani Emekar</a:t>
            </a:r>
          </a:p>
        </p:txBody>
      </p:sp>
      <p:pic>
        <p:nvPicPr>
          <p:cNvPr id="8" name="Picture 3">
            <a:extLst>
              <a:ext uri="{FF2B5EF4-FFF2-40B4-BE49-F238E27FC236}">
                <a16:creationId xmlns:a16="http://schemas.microsoft.com/office/drawing/2014/main" id="{72D054AD-E126-45B2-8574-BAC55AA13D1F}"/>
              </a:ext>
            </a:extLst>
          </p:cNvPr>
          <p:cNvPicPr>
            <a:picLocks noChangeAspect="1"/>
          </p:cNvPicPr>
          <p:nvPr/>
        </p:nvPicPr>
        <p:blipFill rotWithShape="1">
          <a:blip r:embed="rId3"/>
          <a:srcRect l="51977" r="2383"/>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09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FDB7-498E-4E86-B3BD-C1CA26D4DC3E}"/>
              </a:ext>
            </a:extLst>
          </p:cNvPr>
          <p:cNvSpPr>
            <a:spLocks noGrp="1"/>
          </p:cNvSpPr>
          <p:nvPr>
            <p:ph type="title"/>
          </p:nvPr>
        </p:nvSpPr>
        <p:spPr/>
        <p:txBody>
          <a:bodyPr/>
          <a:lstStyle/>
          <a:p>
            <a:r>
              <a:rPr lang="en-US">
                <a:solidFill>
                  <a:srgbClr val="002060"/>
                </a:solidFill>
              </a:rPr>
              <a:t>Centrality Analysis</a:t>
            </a:r>
            <a:endParaRPr lang="en-US" dirty="0">
              <a:solidFill>
                <a:srgbClr val="002060"/>
              </a:solidFill>
            </a:endParaRPr>
          </a:p>
        </p:txBody>
      </p:sp>
      <p:sp>
        <p:nvSpPr>
          <p:cNvPr id="3" name="Content Placeholder 2">
            <a:extLst>
              <a:ext uri="{FF2B5EF4-FFF2-40B4-BE49-F238E27FC236}">
                <a16:creationId xmlns:a16="http://schemas.microsoft.com/office/drawing/2014/main" id="{CC3F751F-362D-4E63-9E2A-1DCCD7A79C0D}"/>
              </a:ext>
            </a:extLst>
          </p:cNvPr>
          <p:cNvSpPr>
            <a:spLocks noGrp="1"/>
          </p:cNvSpPr>
          <p:nvPr>
            <p:ph idx="1"/>
          </p:nvPr>
        </p:nvSpPr>
        <p:spPr>
          <a:xfrm>
            <a:off x="565150" y="1794933"/>
            <a:ext cx="6157383" cy="3966295"/>
          </a:xfrm>
        </p:spPr>
        <p:txBody>
          <a:bodyPr>
            <a:normAutofit/>
          </a:bodyPr>
          <a:lstStyle/>
          <a:p>
            <a:r>
              <a:rPr lang="en-US" dirty="0">
                <a:solidFill>
                  <a:srgbClr val="002060"/>
                </a:solidFill>
                <a:latin typeface="Calibri" panose="020F0502020204030204" pitchFamily="34" charset="0"/>
                <a:cs typeface="Calibri" panose="020F0502020204030204" pitchFamily="34" charset="0"/>
              </a:rPr>
              <a:t>Weighted vs Unweighted Network</a:t>
            </a:r>
          </a:p>
          <a:p>
            <a:pPr lvl="1"/>
            <a:r>
              <a:rPr lang="en-US" dirty="0">
                <a:solidFill>
                  <a:srgbClr val="002060"/>
                </a:solidFill>
                <a:latin typeface="Calibri" panose="020F0502020204030204" pitchFamily="34" charset="0"/>
                <a:cs typeface="Calibri" panose="020F0502020204030204" pitchFamily="34" charset="0"/>
              </a:rPr>
              <a:t>Betweenness and eigenvector centralities remain unchanged from the un-weighted network. </a:t>
            </a:r>
          </a:p>
          <a:p>
            <a:pPr lvl="1"/>
            <a:r>
              <a:rPr lang="en-US" dirty="0">
                <a:solidFill>
                  <a:srgbClr val="002060"/>
                </a:solidFill>
                <a:latin typeface="Calibri" panose="020F0502020204030204" pitchFamily="34" charset="0"/>
                <a:cs typeface="Calibri" panose="020F0502020204030204" pitchFamily="34" charset="0"/>
              </a:rPr>
              <a:t>The harmonic centralities changed drastically to the extent that there is no overlap between these and any of the other centralities for the weighted network.</a:t>
            </a:r>
          </a:p>
          <a:p>
            <a:endParaRPr lang="en-US" dirty="0">
              <a:solidFill>
                <a:srgbClr val="002060"/>
              </a:solidFill>
              <a:latin typeface="Calibri" panose="020F0502020204030204" pitchFamily="34" charset="0"/>
              <a:cs typeface="Calibri" panose="020F0502020204030204" pitchFamily="34" charset="0"/>
            </a:endParaRPr>
          </a:p>
          <a:p>
            <a:endParaRPr lang="en-US" dirty="0">
              <a:solidFill>
                <a:srgbClr val="002060"/>
              </a:solidFill>
              <a:latin typeface="Calibri" panose="020F0502020204030204" pitchFamily="34" charset="0"/>
              <a:cs typeface="Calibri" panose="020F0502020204030204" pitchFamily="34" charset="0"/>
            </a:endParaRPr>
          </a:p>
          <a:p>
            <a:endParaRPr lang="en-US" dirty="0">
              <a:solidFill>
                <a:srgbClr val="002060"/>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937B2CEE-F1AD-4FC0-B176-CAEED0E8A900}"/>
              </a:ext>
            </a:extLst>
          </p:cNvPr>
          <p:cNvPicPr>
            <a:picLocks noChangeAspect="1"/>
          </p:cNvPicPr>
          <p:nvPr/>
        </p:nvPicPr>
        <p:blipFill>
          <a:blip r:embed="rId3"/>
          <a:stretch>
            <a:fillRect/>
          </a:stretch>
        </p:blipFill>
        <p:spPr>
          <a:xfrm>
            <a:off x="7010400" y="1010602"/>
            <a:ext cx="4353360" cy="2418398"/>
          </a:xfrm>
          <a:prstGeom prst="rect">
            <a:avLst/>
          </a:prstGeom>
        </p:spPr>
      </p:pic>
      <p:pic>
        <p:nvPicPr>
          <p:cNvPr id="6" name="Picture 5">
            <a:extLst>
              <a:ext uri="{FF2B5EF4-FFF2-40B4-BE49-F238E27FC236}">
                <a16:creationId xmlns:a16="http://schemas.microsoft.com/office/drawing/2014/main" id="{BB572196-8773-47AD-BF20-57E9C39B1133}"/>
              </a:ext>
            </a:extLst>
          </p:cNvPr>
          <p:cNvPicPr>
            <a:picLocks noChangeAspect="1"/>
          </p:cNvPicPr>
          <p:nvPr/>
        </p:nvPicPr>
        <p:blipFill>
          <a:blip r:embed="rId4"/>
          <a:stretch>
            <a:fillRect/>
          </a:stretch>
        </p:blipFill>
        <p:spPr>
          <a:xfrm>
            <a:off x="7010400" y="3643906"/>
            <a:ext cx="4353360" cy="2914650"/>
          </a:xfrm>
          <a:prstGeom prst="rect">
            <a:avLst/>
          </a:prstGeom>
        </p:spPr>
      </p:pic>
    </p:spTree>
    <p:extLst>
      <p:ext uri="{BB962C8B-B14F-4D97-AF65-F5344CB8AC3E}">
        <p14:creationId xmlns:p14="http://schemas.microsoft.com/office/powerpoint/2010/main" val="25498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FB02-DA40-4D8F-89E7-149AF5959BE0}"/>
              </a:ext>
            </a:extLst>
          </p:cNvPr>
          <p:cNvSpPr>
            <a:spLocks noGrp="1"/>
          </p:cNvSpPr>
          <p:nvPr>
            <p:ph type="title"/>
          </p:nvPr>
        </p:nvSpPr>
        <p:spPr>
          <a:xfrm>
            <a:off x="565150" y="770890"/>
            <a:ext cx="9645650" cy="1268984"/>
          </a:xfrm>
        </p:spPr>
        <p:txBody>
          <a:bodyPr>
            <a:normAutofit/>
          </a:bodyPr>
          <a:lstStyle/>
          <a:p>
            <a:r>
              <a:rPr lang="en-US" dirty="0">
                <a:solidFill>
                  <a:srgbClr val="002060"/>
                </a:solidFill>
              </a:rPr>
              <a:t>Betweenness Centrality of Edges </a:t>
            </a:r>
          </a:p>
        </p:txBody>
      </p:sp>
      <p:sp>
        <p:nvSpPr>
          <p:cNvPr id="3" name="Content Placeholder 2">
            <a:extLst>
              <a:ext uri="{FF2B5EF4-FFF2-40B4-BE49-F238E27FC236}">
                <a16:creationId xmlns:a16="http://schemas.microsoft.com/office/drawing/2014/main" id="{D7AE6BB0-B6EA-4980-83F6-FD7ED279C682}"/>
              </a:ext>
            </a:extLst>
          </p:cNvPr>
          <p:cNvSpPr>
            <a:spLocks noGrp="1"/>
          </p:cNvSpPr>
          <p:nvPr>
            <p:ph idx="1"/>
          </p:nvPr>
        </p:nvSpPr>
        <p:spPr>
          <a:xfrm>
            <a:off x="602193" y="1813634"/>
            <a:ext cx="7040285" cy="3601213"/>
          </a:xfrm>
        </p:spPr>
        <p:txBody>
          <a:bodyPr>
            <a:normAutofit/>
          </a:bodyPr>
          <a:lstStyle/>
          <a:p>
            <a:r>
              <a:rPr lang="en-US" dirty="0">
                <a:solidFill>
                  <a:schemeClr val="accent1">
                    <a:lumMod val="50000"/>
                  </a:schemeClr>
                </a:solidFill>
                <a:latin typeface="Calibri" panose="020F0502020204030204" pitchFamily="34" charset="0"/>
                <a:cs typeface="Calibri" panose="020F0502020204030204" pitchFamily="34" charset="0"/>
              </a:rPr>
              <a:t>Unclear evidences for edges having highest betweenness centrality in unweighted graph</a:t>
            </a:r>
          </a:p>
          <a:p>
            <a:r>
              <a:rPr lang="en-US" dirty="0">
                <a:solidFill>
                  <a:schemeClr val="accent1">
                    <a:lumMod val="50000"/>
                  </a:schemeClr>
                </a:solidFill>
                <a:latin typeface="Calibri" panose="020F0502020204030204" pitchFamily="34" charset="0"/>
                <a:cs typeface="Calibri" panose="020F0502020204030204" pitchFamily="34" charset="0"/>
              </a:rPr>
              <a:t>In weighted graph, Close observation reveals that these edges with the highest centralities are located near the entry and exit points of the highways. </a:t>
            </a:r>
          </a:p>
          <a:p>
            <a:r>
              <a:rPr lang="en-US" dirty="0">
                <a:solidFill>
                  <a:schemeClr val="accent1">
                    <a:lumMod val="50000"/>
                  </a:schemeClr>
                </a:solidFill>
                <a:latin typeface="Calibri" panose="020F0502020204030204" pitchFamily="34" charset="0"/>
                <a:cs typeface="Calibri" panose="020F0502020204030204" pitchFamily="34" charset="0"/>
              </a:rPr>
              <a:t>This implies that highways play a crucial role in traffic flow when we consider them weights, as a large chunk of the traffic flows along the highways.</a:t>
            </a:r>
          </a:p>
        </p:txBody>
      </p:sp>
      <p:pic>
        <p:nvPicPr>
          <p:cNvPr id="7" name="Picture 6">
            <a:extLst>
              <a:ext uri="{FF2B5EF4-FFF2-40B4-BE49-F238E27FC236}">
                <a16:creationId xmlns:a16="http://schemas.microsoft.com/office/drawing/2014/main" id="{B3EDEA44-751A-4E9F-8E11-0937F896653B}"/>
              </a:ext>
            </a:extLst>
          </p:cNvPr>
          <p:cNvPicPr>
            <a:picLocks noChangeAspect="1"/>
          </p:cNvPicPr>
          <p:nvPr/>
        </p:nvPicPr>
        <p:blipFill>
          <a:blip r:embed="rId2"/>
          <a:stretch>
            <a:fillRect/>
          </a:stretch>
        </p:blipFill>
        <p:spPr>
          <a:xfrm>
            <a:off x="7642478" y="1549976"/>
            <a:ext cx="3482722" cy="2156004"/>
          </a:xfrm>
          <a:prstGeom prst="rect">
            <a:avLst/>
          </a:prstGeom>
        </p:spPr>
      </p:pic>
      <p:pic>
        <p:nvPicPr>
          <p:cNvPr id="9" name="Picture 8">
            <a:extLst>
              <a:ext uri="{FF2B5EF4-FFF2-40B4-BE49-F238E27FC236}">
                <a16:creationId xmlns:a16="http://schemas.microsoft.com/office/drawing/2014/main" id="{4DAF131E-F447-4DAF-A518-47C03DAEC77B}"/>
              </a:ext>
            </a:extLst>
          </p:cNvPr>
          <p:cNvPicPr>
            <a:picLocks noChangeAspect="1"/>
          </p:cNvPicPr>
          <p:nvPr/>
        </p:nvPicPr>
        <p:blipFill>
          <a:blip r:embed="rId3"/>
          <a:stretch>
            <a:fillRect/>
          </a:stretch>
        </p:blipFill>
        <p:spPr>
          <a:xfrm>
            <a:off x="7502526" y="3748741"/>
            <a:ext cx="3622674" cy="2338369"/>
          </a:xfrm>
          <a:prstGeom prst="rect">
            <a:avLst/>
          </a:prstGeom>
        </p:spPr>
      </p:pic>
    </p:spTree>
    <p:extLst>
      <p:ext uri="{BB962C8B-B14F-4D97-AF65-F5344CB8AC3E}">
        <p14:creationId xmlns:p14="http://schemas.microsoft.com/office/powerpoint/2010/main" val="164254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527F-DA7D-4059-B4CC-3F1088725CC8}"/>
              </a:ext>
            </a:extLst>
          </p:cNvPr>
          <p:cNvSpPr>
            <a:spLocks noGrp="1"/>
          </p:cNvSpPr>
          <p:nvPr>
            <p:ph type="title"/>
          </p:nvPr>
        </p:nvSpPr>
        <p:spPr>
          <a:xfrm>
            <a:off x="565150" y="770890"/>
            <a:ext cx="9137650" cy="1268984"/>
          </a:xfrm>
        </p:spPr>
        <p:txBody>
          <a:bodyPr/>
          <a:lstStyle/>
          <a:p>
            <a:r>
              <a:rPr lang="en-US" dirty="0">
                <a:solidFill>
                  <a:srgbClr val="002060"/>
                </a:solidFill>
              </a:rPr>
              <a:t>Shortest Path Length</a:t>
            </a:r>
          </a:p>
        </p:txBody>
      </p:sp>
      <p:sp>
        <p:nvSpPr>
          <p:cNvPr id="3" name="Content Placeholder 2">
            <a:extLst>
              <a:ext uri="{FF2B5EF4-FFF2-40B4-BE49-F238E27FC236}">
                <a16:creationId xmlns:a16="http://schemas.microsoft.com/office/drawing/2014/main" id="{EAB85C64-85A9-4882-9686-D802EAD06BC8}"/>
              </a:ext>
            </a:extLst>
          </p:cNvPr>
          <p:cNvSpPr>
            <a:spLocks noGrp="1"/>
          </p:cNvSpPr>
          <p:nvPr>
            <p:ph idx="1"/>
          </p:nvPr>
        </p:nvSpPr>
        <p:spPr>
          <a:xfrm>
            <a:off x="565150" y="1811867"/>
            <a:ext cx="6663267" cy="4275243"/>
          </a:xfrm>
        </p:spPr>
        <p:txBody>
          <a:bodyPr>
            <a:noAutofit/>
          </a:bodyPr>
          <a:lstStyle/>
          <a:p>
            <a:r>
              <a:rPr lang="en-US" sz="1800" dirty="0">
                <a:solidFill>
                  <a:srgbClr val="002060"/>
                </a:solidFill>
                <a:latin typeface="Calibri" panose="020F0502020204030204" pitchFamily="34" charset="0"/>
                <a:cs typeface="Calibri" panose="020F0502020204030204" pitchFamily="34" charset="0"/>
              </a:rPr>
              <a:t>Total Number of Shortest Path in a graph = </a:t>
            </a:r>
            <a:r>
              <a:rPr lang="en-US"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a:t>
            </a:r>
            <a:r>
              <a:rPr lang="en-US" sz="1800" baseline="30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2 </a:t>
            </a:r>
            <a:r>
              <a:rPr lang="en-US"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N</a:t>
            </a:r>
          </a:p>
          <a:p>
            <a:pPr lvl="1"/>
            <a:r>
              <a:rPr lang="en-US" sz="1800" dirty="0">
                <a:solidFill>
                  <a:srgbClr val="002060"/>
                </a:solidFill>
                <a:latin typeface="Calibri" panose="020F0502020204030204" pitchFamily="34" charset="0"/>
                <a:cs typeface="Calibri" panose="020F0502020204030204" pitchFamily="34" charset="0"/>
              </a:rPr>
              <a:t>Where N is number of nodes, In this network 416 nodes are present</a:t>
            </a:r>
          </a:p>
          <a:p>
            <a:pPr lvl="1"/>
            <a:r>
              <a:rPr lang="en-US" sz="1800" b="1" dirty="0">
                <a:solidFill>
                  <a:srgbClr val="002060"/>
                </a:solidFill>
                <a:latin typeface="Calibri" panose="020F0502020204030204" pitchFamily="34" charset="0"/>
                <a:cs typeface="Calibri" panose="020F0502020204030204" pitchFamily="34" charset="0"/>
              </a:rPr>
              <a:t>Total Number of shortest path = 172640 for n = 416.</a:t>
            </a:r>
          </a:p>
          <a:p>
            <a:r>
              <a:rPr lang="en-US"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For unweighted graph path lengths are evenly distributed from center, for weighted graph distribution is more uneven</a:t>
            </a:r>
          </a:p>
          <a:p>
            <a:r>
              <a:rPr lang="en-US"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When we consider the </a:t>
            </a:r>
            <a:r>
              <a:rPr lang="en-US"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'weights' </a:t>
            </a:r>
            <a:r>
              <a:rPr lang="en-US"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of the edges, the shortest paths are sometimes larger than what they are when we do not consider the weights.</a:t>
            </a:r>
          </a:p>
          <a:p>
            <a:endParaRPr lang="en-US"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US" sz="1800" dirty="0">
              <a:solidFill>
                <a:srgbClr val="00206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1657E5F-2C0E-42F9-9D0C-AE065C60CEE7}"/>
              </a:ext>
            </a:extLst>
          </p:cNvPr>
          <p:cNvPicPr>
            <a:picLocks noChangeAspect="1"/>
          </p:cNvPicPr>
          <p:nvPr/>
        </p:nvPicPr>
        <p:blipFill>
          <a:blip r:embed="rId3"/>
          <a:stretch>
            <a:fillRect/>
          </a:stretch>
        </p:blipFill>
        <p:spPr>
          <a:xfrm>
            <a:off x="7228417" y="1070957"/>
            <a:ext cx="4675716" cy="2667000"/>
          </a:xfrm>
          <a:prstGeom prst="rect">
            <a:avLst/>
          </a:prstGeom>
        </p:spPr>
      </p:pic>
      <p:pic>
        <p:nvPicPr>
          <p:cNvPr id="7" name="Picture 6">
            <a:extLst>
              <a:ext uri="{FF2B5EF4-FFF2-40B4-BE49-F238E27FC236}">
                <a16:creationId xmlns:a16="http://schemas.microsoft.com/office/drawing/2014/main" id="{57B2560B-D6B5-4B36-A607-A0D5B703BD0B}"/>
              </a:ext>
            </a:extLst>
          </p:cNvPr>
          <p:cNvPicPr>
            <a:picLocks noChangeAspect="1"/>
          </p:cNvPicPr>
          <p:nvPr/>
        </p:nvPicPr>
        <p:blipFill>
          <a:blip r:embed="rId4"/>
          <a:stretch>
            <a:fillRect/>
          </a:stretch>
        </p:blipFill>
        <p:spPr>
          <a:xfrm>
            <a:off x="7546975" y="3786547"/>
            <a:ext cx="4357158" cy="2667000"/>
          </a:xfrm>
          <a:prstGeom prst="rect">
            <a:avLst/>
          </a:prstGeom>
        </p:spPr>
      </p:pic>
    </p:spTree>
    <p:extLst>
      <p:ext uri="{BB962C8B-B14F-4D97-AF65-F5344CB8AC3E}">
        <p14:creationId xmlns:p14="http://schemas.microsoft.com/office/powerpoint/2010/main" val="295630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FC8E-D371-4271-AE2A-E93A8087C9A0}"/>
              </a:ext>
            </a:extLst>
          </p:cNvPr>
          <p:cNvSpPr>
            <a:spLocks noGrp="1"/>
          </p:cNvSpPr>
          <p:nvPr>
            <p:ph type="title"/>
          </p:nvPr>
        </p:nvSpPr>
        <p:spPr/>
        <p:txBody>
          <a:bodyPr/>
          <a:lstStyle/>
          <a:p>
            <a:r>
              <a:rPr lang="en-US" dirty="0">
                <a:solidFill>
                  <a:srgbClr val="002060"/>
                </a:solidFill>
              </a:rPr>
              <a:t>Equality of Shortest Path</a:t>
            </a:r>
          </a:p>
        </p:txBody>
      </p:sp>
      <p:sp>
        <p:nvSpPr>
          <p:cNvPr id="3" name="Content Placeholder 2">
            <a:extLst>
              <a:ext uri="{FF2B5EF4-FFF2-40B4-BE49-F238E27FC236}">
                <a16:creationId xmlns:a16="http://schemas.microsoft.com/office/drawing/2014/main" id="{37E84DB8-2BDB-4DA5-8EB8-B54A5104A48B}"/>
              </a:ext>
            </a:extLst>
          </p:cNvPr>
          <p:cNvSpPr>
            <a:spLocks noGrp="1"/>
          </p:cNvSpPr>
          <p:nvPr>
            <p:ph idx="1"/>
          </p:nvPr>
        </p:nvSpPr>
        <p:spPr>
          <a:xfrm>
            <a:off x="647168" y="1804416"/>
            <a:ext cx="6949017" cy="4282694"/>
          </a:xfrm>
        </p:spPr>
        <p:txBody>
          <a:bodyPr>
            <a:normAutofit fontScale="92500" lnSpcReduction="10000"/>
          </a:bodyPr>
          <a:lstStyle/>
          <a:p>
            <a:pPr algn="l"/>
            <a:r>
              <a:rPr lang="en-US" dirty="0">
                <a:solidFill>
                  <a:srgbClr val="002060"/>
                </a:solidFill>
                <a:latin typeface="Calibri" panose="020F0502020204030204" pitchFamily="34" charset="0"/>
                <a:cs typeface="Calibri" panose="020F0502020204030204" pitchFamily="34" charset="0"/>
              </a:rPr>
              <a:t>H</a:t>
            </a:r>
            <a:r>
              <a:rPr lang="en-US" b="0" i="0" u="none" strike="noStrike" baseline="0" dirty="0">
                <a:solidFill>
                  <a:srgbClr val="002060"/>
                </a:solidFill>
                <a:latin typeface="Calibri" panose="020F0502020204030204" pitchFamily="34" charset="0"/>
                <a:cs typeface="Calibri" panose="020F0502020204030204" pitchFamily="34" charset="0"/>
              </a:rPr>
              <a:t>ow many of these shortest paths are identical for both the weighted and the unweighted network?</a:t>
            </a:r>
          </a:p>
          <a:p>
            <a:pPr algn="l"/>
            <a:r>
              <a:rPr lang="en-US" b="0" i="0" u="none" strike="noStrike" baseline="0" dirty="0">
                <a:solidFill>
                  <a:srgbClr val="002060"/>
                </a:solidFill>
                <a:latin typeface="Calibri" panose="020F0502020204030204" pitchFamily="34" charset="0"/>
                <a:cs typeface="Calibri" panose="020F0502020204030204" pitchFamily="34" charset="0"/>
              </a:rPr>
              <a:t>Algorithm:</a:t>
            </a:r>
          </a:p>
          <a:p>
            <a:pPr lvl="1"/>
            <a:r>
              <a:rPr lang="en-US" b="0" i="0" u="none" strike="noStrike" baseline="0" dirty="0">
                <a:solidFill>
                  <a:srgbClr val="002060"/>
                </a:solidFill>
                <a:latin typeface="Calibri" panose="020F0502020204030204" pitchFamily="34" charset="0"/>
                <a:cs typeface="Calibri" panose="020F0502020204030204" pitchFamily="34" charset="0"/>
              </a:rPr>
              <a:t>Load graph (unweighted/weighted)</a:t>
            </a:r>
          </a:p>
          <a:p>
            <a:pPr lvl="1"/>
            <a:r>
              <a:rPr lang="en-US" b="0" i="0" u="none" strike="noStrike" baseline="0" dirty="0">
                <a:solidFill>
                  <a:srgbClr val="002060"/>
                </a:solidFill>
                <a:latin typeface="Calibri" panose="020F0502020204030204" pitchFamily="34" charset="0"/>
                <a:cs typeface="Calibri" panose="020F0502020204030204" pitchFamily="34" charset="0"/>
              </a:rPr>
              <a:t>Calculate Shortest path (unweighted/weighted) for all pairs</a:t>
            </a:r>
          </a:p>
          <a:p>
            <a:pPr lvl="2"/>
            <a:r>
              <a:rPr lang="en-US" b="0" i="0" u="none" strike="noStrike" baseline="0" dirty="0">
                <a:solidFill>
                  <a:srgbClr val="002060"/>
                </a:solidFill>
                <a:latin typeface="Calibri" panose="020F0502020204030204" pitchFamily="34" charset="0"/>
                <a:cs typeface="Calibri" panose="020F0502020204030204" pitchFamily="34" charset="0"/>
              </a:rPr>
              <a:t>Dijkstra’s algorithm</a:t>
            </a:r>
          </a:p>
          <a:p>
            <a:pPr lvl="1"/>
            <a:r>
              <a:rPr lang="en-US" b="0" i="0" u="none" strike="noStrike" baseline="0" dirty="0">
                <a:solidFill>
                  <a:srgbClr val="002060"/>
                </a:solidFill>
                <a:latin typeface="Calibri" panose="020F0502020204030204" pitchFamily="34" charset="0"/>
                <a:cs typeface="Calibri" panose="020F0502020204030204" pitchFamily="34" charset="0"/>
              </a:rPr>
              <a:t>Count paths for which unweighted = weighted</a:t>
            </a:r>
          </a:p>
          <a:p>
            <a:pPr lvl="1"/>
            <a:r>
              <a:rPr lang="en-US" b="0" i="0" u="none" strike="noStrike" baseline="0" dirty="0">
                <a:solidFill>
                  <a:srgbClr val="002060"/>
                </a:solidFill>
                <a:latin typeface="Calibri" panose="020F0502020204030204" pitchFamily="34" charset="0"/>
                <a:cs typeface="Calibri" panose="020F0502020204030204" pitchFamily="34" charset="0"/>
              </a:rPr>
              <a:t>Plot as a function of geodesic path length</a:t>
            </a:r>
          </a:p>
          <a:p>
            <a:pPr lvl="1"/>
            <a:r>
              <a:rPr lang="en-US" b="0" i="0" u="none" strike="noStrike" baseline="0" dirty="0">
                <a:solidFill>
                  <a:srgbClr val="002060"/>
                </a:solidFill>
                <a:latin typeface="Calibri" panose="020F0502020204030204" pitchFamily="34" charset="0"/>
                <a:cs typeface="Calibri" panose="020F0502020204030204" pitchFamily="34" charset="0"/>
              </a:rPr>
              <a:t>Expectation</a:t>
            </a:r>
          </a:p>
          <a:p>
            <a:pPr lvl="2"/>
            <a:r>
              <a:rPr lang="en-US" b="0" i="0" u="none" strike="noStrike" baseline="0" dirty="0">
                <a:solidFill>
                  <a:srgbClr val="002060"/>
                </a:solidFill>
                <a:latin typeface="Calibri" panose="020F0502020204030204" pitchFamily="34" charset="0"/>
                <a:cs typeface="Calibri" panose="020F0502020204030204" pitchFamily="34" charset="0"/>
              </a:rPr>
              <a:t>Large fraction equal for smaller geodesic path length</a:t>
            </a:r>
          </a:p>
          <a:p>
            <a:pPr lvl="2"/>
            <a:r>
              <a:rPr lang="en-US" b="0" i="0" u="none" strike="noStrike" baseline="0" dirty="0">
                <a:solidFill>
                  <a:srgbClr val="002060"/>
                </a:solidFill>
                <a:latin typeface="Calibri" panose="020F0502020204030204" pitchFamily="34" charset="0"/>
                <a:cs typeface="Calibri" panose="020F0502020204030204" pitchFamily="34" charset="0"/>
              </a:rPr>
              <a:t>Fraction should decrease rapidly for larger path lengths</a:t>
            </a:r>
          </a:p>
          <a:p>
            <a:pPr algn="l"/>
            <a:endParaRPr lang="en-US" b="0" i="0" u="none" strike="noStrike" baseline="0" dirty="0">
              <a:solidFill>
                <a:srgbClr val="00206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89B8521-915D-40FE-8C8A-85CC377F0783}"/>
              </a:ext>
            </a:extLst>
          </p:cNvPr>
          <p:cNvPicPr>
            <a:picLocks noChangeAspect="1"/>
          </p:cNvPicPr>
          <p:nvPr/>
        </p:nvPicPr>
        <p:blipFill>
          <a:blip r:embed="rId3"/>
          <a:stretch>
            <a:fillRect/>
          </a:stretch>
        </p:blipFill>
        <p:spPr>
          <a:xfrm>
            <a:off x="7596185" y="1125983"/>
            <a:ext cx="4048125" cy="2705100"/>
          </a:xfrm>
          <a:prstGeom prst="rect">
            <a:avLst/>
          </a:prstGeom>
        </p:spPr>
      </p:pic>
      <p:pic>
        <p:nvPicPr>
          <p:cNvPr id="7" name="Picture 6">
            <a:extLst>
              <a:ext uri="{FF2B5EF4-FFF2-40B4-BE49-F238E27FC236}">
                <a16:creationId xmlns:a16="http://schemas.microsoft.com/office/drawing/2014/main" id="{DB5D198A-639D-4D63-B5BA-212E7E1EC69F}"/>
              </a:ext>
            </a:extLst>
          </p:cNvPr>
          <p:cNvPicPr>
            <a:picLocks noChangeAspect="1"/>
          </p:cNvPicPr>
          <p:nvPr/>
        </p:nvPicPr>
        <p:blipFill>
          <a:blip r:embed="rId4"/>
          <a:stretch>
            <a:fillRect/>
          </a:stretch>
        </p:blipFill>
        <p:spPr>
          <a:xfrm>
            <a:off x="7462835" y="3831083"/>
            <a:ext cx="4181475" cy="2667000"/>
          </a:xfrm>
          <a:prstGeom prst="rect">
            <a:avLst/>
          </a:prstGeom>
        </p:spPr>
      </p:pic>
    </p:spTree>
    <p:extLst>
      <p:ext uri="{BB962C8B-B14F-4D97-AF65-F5344CB8AC3E}">
        <p14:creationId xmlns:p14="http://schemas.microsoft.com/office/powerpoint/2010/main" val="146448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FC8E-D371-4271-AE2A-E93A8087C9A0}"/>
              </a:ext>
            </a:extLst>
          </p:cNvPr>
          <p:cNvSpPr>
            <a:spLocks noGrp="1"/>
          </p:cNvSpPr>
          <p:nvPr>
            <p:ph type="title"/>
          </p:nvPr>
        </p:nvSpPr>
        <p:spPr/>
        <p:txBody>
          <a:bodyPr/>
          <a:lstStyle/>
          <a:p>
            <a:r>
              <a:rPr lang="en-US" dirty="0">
                <a:solidFill>
                  <a:srgbClr val="002060"/>
                </a:solidFill>
              </a:rPr>
              <a:t>Equality of Shortest Path</a:t>
            </a:r>
          </a:p>
        </p:txBody>
      </p:sp>
      <p:sp>
        <p:nvSpPr>
          <p:cNvPr id="3" name="Content Placeholder 2">
            <a:extLst>
              <a:ext uri="{FF2B5EF4-FFF2-40B4-BE49-F238E27FC236}">
                <a16:creationId xmlns:a16="http://schemas.microsoft.com/office/drawing/2014/main" id="{37E84DB8-2BDB-4DA5-8EB8-B54A5104A48B}"/>
              </a:ext>
            </a:extLst>
          </p:cNvPr>
          <p:cNvSpPr>
            <a:spLocks noGrp="1"/>
          </p:cNvSpPr>
          <p:nvPr>
            <p:ph idx="1"/>
          </p:nvPr>
        </p:nvSpPr>
        <p:spPr>
          <a:xfrm>
            <a:off x="647168" y="1804416"/>
            <a:ext cx="6949017" cy="4282694"/>
          </a:xfrm>
        </p:spPr>
        <p:txBody>
          <a:bodyPr>
            <a:normAutofit/>
          </a:bodyPr>
          <a:lstStyle/>
          <a:p>
            <a:pPr algn="l"/>
            <a:r>
              <a:rPr lang="en-US" dirty="0">
                <a:solidFill>
                  <a:srgbClr val="002060"/>
                </a:solidFill>
                <a:latin typeface="Calibri" panose="020F0502020204030204" pitchFamily="34" charset="0"/>
                <a:cs typeface="Calibri" panose="020F0502020204030204" pitchFamily="34" charset="0"/>
              </a:rPr>
              <a:t>A large fraction of node pairs are expected to have identical shortest paths when the separation between them is only 1, and the fraction should decrease when the distance between the nodes in the network grow.</a:t>
            </a:r>
          </a:p>
          <a:p>
            <a:pPr algn="l"/>
            <a:r>
              <a:rPr lang="en-US" dirty="0">
                <a:solidFill>
                  <a:srgbClr val="002060"/>
                </a:solidFill>
                <a:latin typeface="Calibri" panose="020F0502020204030204" pitchFamily="34" charset="0"/>
                <a:cs typeface="Calibri" panose="020F0502020204030204" pitchFamily="34" charset="0"/>
              </a:rPr>
              <a:t>This is slightly contrast to our expectation As maximum trend is observed in bin 6-10</a:t>
            </a:r>
          </a:p>
          <a:p>
            <a:pPr algn="l"/>
            <a:r>
              <a:rPr lang="en-US" dirty="0">
                <a:solidFill>
                  <a:srgbClr val="002060"/>
                </a:solidFill>
                <a:latin typeface="Calibri" panose="020F0502020204030204" pitchFamily="34" charset="0"/>
                <a:cs typeface="Calibri" panose="020F0502020204030204" pitchFamily="34" charset="0"/>
              </a:rPr>
              <a:t>This implies that the largest fraction of identical shortest paths is not for nodes that are separated by a single edge.</a:t>
            </a:r>
          </a:p>
        </p:txBody>
      </p:sp>
      <p:pic>
        <p:nvPicPr>
          <p:cNvPr id="5" name="Picture 4">
            <a:extLst>
              <a:ext uri="{FF2B5EF4-FFF2-40B4-BE49-F238E27FC236}">
                <a16:creationId xmlns:a16="http://schemas.microsoft.com/office/drawing/2014/main" id="{A89B8521-915D-40FE-8C8A-85CC377F0783}"/>
              </a:ext>
            </a:extLst>
          </p:cNvPr>
          <p:cNvPicPr>
            <a:picLocks noChangeAspect="1"/>
          </p:cNvPicPr>
          <p:nvPr/>
        </p:nvPicPr>
        <p:blipFill>
          <a:blip r:embed="rId3"/>
          <a:stretch>
            <a:fillRect/>
          </a:stretch>
        </p:blipFill>
        <p:spPr>
          <a:xfrm>
            <a:off x="7596185" y="1125983"/>
            <a:ext cx="4048125" cy="2705100"/>
          </a:xfrm>
          <a:prstGeom prst="rect">
            <a:avLst/>
          </a:prstGeom>
        </p:spPr>
      </p:pic>
      <p:pic>
        <p:nvPicPr>
          <p:cNvPr id="7" name="Picture 6">
            <a:extLst>
              <a:ext uri="{FF2B5EF4-FFF2-40B4-BE49-F238E27FC236}">
                <a16:creationId xmlns:a16="http://schemas.microsoft.com/office/drawing/2014/main" id="{DB5D198A-639D-4D63-B5BA-212E7E1EC69F}"/>
              </a:ext>
            </a:extLst>
          </p:cNvPr>
          <p:cNvPicPr>
            <a:picLocks noChangeAspect="1"/>
          </p:cNvPicPr>
          <p:nvPr/>
        </p:nvPicPr>
        <p:blipFill>
          <a:blip r:embed="rId4"/>
          <a:stretch>
            <a:fillRect/>
          </a:stretch>
        </p:blipFill>
        <p:spPr>
          <a:xfrm>
            <a:off x="7462835" y="3831083"/>
            <a:ext cx="4181475" cy="2667000"/>
          </a:xfrm>
          <a:prstGeom prst="rect">
            <a:avLst/>
          </a:prstGeom>
        </p:spPr>
      </p:pic>
    </p:spTree>
    <p:extLst>
      <p:ext uri="{BB962C8B-B14F-4D97-AF65-F5344CB8AC3E}">
        <p14:creationId xmlns:p14="http://schemas.microsoft.com/office/powerpoint/2010/main" val="13028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AF82-8573-474F-80BA-76E43E7FABE3}"/>
              </a:ext>
            </a:extLst>
          </p:cNvPr>
          <p:cNvSpPr>
            <a:spLocks noGrp="1"/>
          </p:cNvSpPr>
          <p:nvPr>
            <p:ph type="title"/>
          </p:nvPr>
        </p:nvSpPr>
        <p:spPr/>
        <p:txBody>
          <a:bodyPr/>
          <a:lstStyle/>
          <a:p>
            <a:r>
              <a:rPr lang="en-US" dirty="0">
                <a:solidFill>
                  <a:srgbClr val="002060"/>
                </a:solidFill>
              </a:rPr>
              <a:t>Dynamic Analysis</a:t>
            </a:r>
          </a:p>
        </p:txBody>
      </p:sp>
      <p:sp>
        <p:nvSpPr>
          <p:cNvPr id="3" name="Content Placeholder 2">
            <a:extLst>
              <a:ext uri="{FF2B5EF4-FFF2-40B4-BE49-F238E27FC236}">
                <a16:creationId xmlns:a16="http://schemas.microsoft.com/office/drawing/2014/main" id="{500B61C0-A389-4D3A-8008-A229EC09BBED}"/>
              </a:ext>
            </a:extLst>
          </p:cNvPr>
          <p:cNvSpPr>
            <a:spLocks noGrp="1"/>
          </p:cNvSpPr>
          <p:nvPr>
            <p:ph idx="1"/>
          </p:nvPr>
        </p:nvSpPr>
        <p:spPr>
          <a:xfrm>
            <a:off x="565151" y="1862667"/>
            <a:ext cx="10526182" cy="3898561"/>
          </a:xfrm>
        </p:spPr>
        <p:txBody>
          <a:bodyPr>
            <a:normAutofit/>
          </a:bodyPr>
          <a:lstStyle/>
          <a:p>
            <a:pPr algn="l"/>
            <a:r>
              <a:rPr lang="en-US" dirty="0">
                <a:solidFill>
                  <a:srgbClr val="002060"/>
                </a:solidFill>
                <a:latin typeface="Calibri" panose="020F0502020204030204" pitchFamily="34" charset="0"/>
                <a:cs typeface="Calibri" panose="020F0502020204030204" pitchFamily="34" charset="0"/>
              </a:rPr>
              <a:t>P</a:t>
            </a:r>
            <a:r>
              <a:rPr lang="en-US" sz="2400" b="0" i="0" u="none" strike="noStrike" baseline="0" dirty="0">
                <a:solidFill>
                  <a:srgbClr val="002060"/>
                </a:solidFill>
                <a:latin typeface="Calibri" panose="020F0502020204030204" pitchFamily="34" charset="0"/>
                <a:cs typeface="Calibri" panose="020F0502020204030204" pitchFamily="34" charset="0"/>
              </a:rPr>
              <a:t>ossible ways of performing the dynamic analysis the network </a:t>
            </a:r>
          </a:p>
          <a:p>
            <a:pPr lvl="1"/>
            <a:r>
              <a:rPr lang="en-US" dirty="0">
                <a:solidFill>
                  <a:srgbClr val="002060"/>
                </a:solidFill>
                <a:latin typeface="Calibri" panose="020F0502020204030204" pitchFamily="34" charset="0"/>
                <a:cs typeface="Calibri" panose="020F0502020204030204" pitchFamily="34" charset="0"/>
              </a:rPr>
              <a:t>I</a:t>
            </a:r>
            <a:r>
              <a:rPr lang="en-US" b="0" i="0" u="none" strike="noStrike" baseline="0" dirty="0">
                <a:solidFill>
                  <a:srgbClr val="002060"/>
                </a:solidFill>
                <a:latin typeface="Calibri" panose="020F0502020204030204" pitchFamily="34" charset="0"/>
                <a:cs typeface="Calibri" panose="020F0502020204030204" pitchFamily="34" charset="0"/>
              </a:rPr>
              <a:t>ncluding  or removing nodes</a:t>
            </a:r>
          </a:p>
          <a:p>
            <a:pPr lvl="1"/>
            <a:r>
              <a:rPr lang="en-US" dirty="0">
                <a:solidFill>
                  <a:srgbClr val="002060"/>
                </a:solidFill>
                <a:latin typeface="Calibri" panose="020F0502020204030204" pitchFamily="34" charset="0"/>
                <a:cs typeface="Calibri" panose="020F0502020204030204" pitchFamily="34" charset="0"/>
              </a:rPr>
              <a:t>R</a:t>
            </a:r>
            <a:r>
              <a:rPr lang="en-US" b="0" i="0" u="none" strike="noStrike" baseline="0" dirty="0">
                <a:solidFill>
                  <a:srgbClr val="002060"/>
                </a:solidFill>
                <a:latin typeface="Calibri" panose="020F0502020204030204" pitchFamily="34" charset="0"/>
                <a:cs typeface="Calibri" panose="020F0502020204030204" pitchFamily="34" charset="0"/>
              </a:rPr>
              <a:t>emoving edges</a:t>
            </a:r>
          </a:p>
          <a:p>
            <a:pPr lvl="1"/>
            <a:r>
              <a:rPr lang="en-US" dirty="0">
                <a:solidFill>
                  <a:srgbClr val="002060"/>
                </a:solidFill>
                <a:latin typeface="Calibri" panose="020F0502020204030204" pitchFamily="34" charset="0"/>
                <a:cs typeface="Calibri" panose="020F0502020204030204" pitchFamily="34" charset="0"/>
              </a:rPr>
              <a:t>R</a:t>
            </a:r>
            <a:r>
              <a:rPr lang="en-US" b="0" i="0" u="none" strike="noStrike" baseline="0" dirty="0">
                <a:solidFill>
                  <a:srgbClr val="002060"/>
                </a:solidFill>
                <a:latin typeface="Calibri" panose="020F0502020204030204" pitchFamily="34" charset="0"/>
                <a:cs typeface="Calibri" panose="020F0502020204030204" pitchFamily="34" charset="0"/>
              </a:rPr>
              <a:t>emoving both nodes and edges</a:t>
            </a:r>
          </a:p>
          <a:p>
            <a:pPr lvl="1"/>
            <a:r>
              <a:rPr lang="en-US" dirty="0">
                <a:solidFill>
                  <a:srgbClr val="002060"/>
                </a:solidFill>
                <a:latin typeface="Calibri" panose="020F0502020204030204" pitchFamily="34" charset="0"/>
                <a:cs typeface="Calibri" panose="020F0502020204030204" pitchFamily="34" charset="0"/>
              </a:rPr>
              <a:t>A</a:t>
            </a:r>
            <a:r>
              <a:rPr lang="en-US" b="0" i="0" u="none" strike="noStrike" baseline="0" dirty="0">
                <a:solidFill>
                  <a:srgbClr val="002060"/>
                </a:solidFill>
                <a:latin typeface="Calibri" panose="020F0502020204030204" pitchFamily="34" charset="0"/>
                <a:cs typeface="Calibri" panose="020F0502020204030204" pitchFamily="34" charset="0"/>
              </a:rPr>
              <a:t>ltering the values of the attributes of nodes and/or edges. </a:t>
            </a:r>
          </a:p>
          <a:p>
            <a:pPr algn="l"/>
            <a:r>
              <a:rPr lang="en-US" sz="2400" b="0" i="0" u="none" strike="noStrike" baseline="0" dirty="0">
                <a:solidFill>
                  <a:srgbClr val="002060"/>
                </a:solidFill>
                <a:latin typeface="Calibri" panose="020F0502020204030204" pitchFamily="34" charset="0"/>
                <a:cs typeface="Calibri" panose="020F0502020204030204" pitchFamily="34" charset="0"/>
              </a:rPr>
              <a:t>Since transportation data-set consists of attributes associated explicitly with the edges and not the vertices, it made sense to remove the edges and not the vertices</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480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AF82-8573-474F-80BA-76E43E7FABE3}"/>
              </a:ext>
            </a:extLst>
          </p:cNvPr>
          <p:cNvSpPr>
            <a:spLocks noGrp="1"/>
          </p:cNvSpPr>
          <p:nvPr>
            <p:ph type="title"/>
          </p:nvPr>
        </p:nvSpPr>
        <p:spPr>
          <a:xfrm>
            <a:off x="282575" y="593683"/>
            <a:ext cx="11626850" cy="964184"/>
          </a:xfrm>
        </p:spPr>
        <p:txBody>
          <a:bodyPr>
            <a:normAutofit/>
          </a:bodyPr>
          <a:lstStyle/>
          <a:p>
            <a:r>
              <a:rPr lang="en-US" dirty="0">
                <a:solidFill>
                  <a:srgbClr val="002060"/>
                </a:solidFill>
              </a:rPr>
              <a:t>Dynamic Analysis</a:t>
            </a:r>
          </a:p>
        </p:txBody>
      </p:sp>
      <p:sp>
        <p:nvSpPr>
          <p:cNvPr id="3" name="Content Placeholder 2">
            <a:extLst>
              <a:ext uri="{FF2B5EF4-FFF2-40B4-BE49-F238E27FC236}">
                <a16:creationId xmlns:a16="http://schemas.microsoft.com/office/drawing/2014/main" id="{500B61C0-A389-4D3A-8008-A229EC09BBED}"/>
              </a:ext>
            </a:extLst>
          </p:cNvPr>
          <p:cNvSpPr>
            <a:spLocks noGrp="1"/>
          </p:cNvSpPr>
          <p:nvPr>
            <p:ph idx="1"/>
          </p:nvPr>
        </p:nvSpPr>
        <p:spPr>
          <a:xfrm>
            <a:off x="595842" y="1557867"/>
            <a:ext cx="11000316" cy="4401650"/>
          </a:xfrm>
        </p:spPr>
        <p:txBody>
          <a:bodyPr>
            <a:normAutofit fontScale="85000" lnSpcReduction="10000"/>
          </a:bodyPr>
          <a:lstStyle/>
          <a:p>
            <a:pPr algn="l"/>
            <a:r>
              <a:rPr lang="en-US" dirty="0">
                <a:solidFill>
                  <a:srgbClr val="002060"/>
                </a:solidFill>
                <a:latin typeface="Calibri" panose="020F0502020204030204" pitchFamily="34" charset="0"/>
                <a:cs typeface="Calibri" panose="020F0502020204030204" pitchFamily="34" charset="0"/>
              </a:rPr>
              <a:t>Remove an edge </a:t>
            </a:r>
          </a:p>
          <a:p>
            <a:pPr lvl="1"/>
            <a:r>
              <a:rPr lang="en-US" dirty="0">
                <a:solidFill>
                  <a:srgbClr val="002060"/>
                </a:solidFill>
                <a:latin typeface="Calibri" panose="020F0502020204030204" pitchFamily="34" charset="0"/>
                <a:cs typeface="Calibri" panose="020F0502020204030204" pitchFamily="34" charset="0"/>
              </a:rPr>
              <a:t>Block ALL traffic</a:t>
            </a:r>
          </a:p>
          <a:p>
            <a:pPr lvl="1"/>
            <a:r>
              <a:rPr lang="en-US" dirty="0">
                <a:solidFill>
                  <a:srgbClr val="002060"/>
                </a:solidFill>
                <a:latin typeface="Calibri" panose="020F0502020204030204" pitchFamily="34" charset="0"/>
                <a:cs typeface="Calibri" panose="020F0502020204030204" pitchFamily="34" charset="0"/>
              </a:rPr>
              <a:t>Detour around that edge</a:t>
            </a:r>
          </a:p>
          <a:p>
            <a:pPr algn="l"/>
            <a:r>
              <a:rPr lang="en-US" dirty="0">
                <a:solidFill>
                  <a:srgbClr val="002060"/>
                </a:solidFill>
                <a:latin typeface="Calibri" panose="020F0502020204030204" pitchFamily="34" charset="0"/>
                <a:cs typeface="Calibri" panose="020F0502020204030204" pitchFamily="34" charset="0"/>
              </a:rPr>
              <a:t>Drop in overall transport speed</a:t>
            </a:r>
          </a:p>
          <a:p>
            <a:pPr lvl="1"/>
            <a:r>
              <a:rPr lang="en-US" dirty="0">
                <a:solidFill>
                  <a:srgbClr val="002060"/>
                </a:solidFill>
                <a:latin typeface="Calibri" panose="020F0502020204030204" pitchFamily="34" charset="0"/>
                <a:cs typeface="Calibri" panose="020F0502020204030204" pitchFamily="34" charset="0"/>
              </a:rPr>
              <a:t>~ Increase in overall cost</a:t>
            </a:r>
          </a:p>
          <a:p>
            <a:pPr algn="l"/>
            <a:r>
              <a:rPr lang="en-US" dirty="0">
                <a:solidFill>
                  <a:srgbClr val="002060"/>
                </a:solidFill>
                <a:latin typeface="Calibri" panose="020F0502020204030204" pitchFamily="34" charset="0"/>
                <a:cs typeface="Calibri" panose="020F0502020204030204" pitchFamily="34" charset="0"/>
              </a:rPr>
              <a:t>Inspect shortest paths for all pairs before and after removing an edge</a:t>
            </a:r>
          </a:p>
          <a:p>
            <a:pPr algn="l"/>
            <a:r>
              <a:rPr lang="en-US" dirty="0">
                <a:solidFill>
                  <a:srgbClr val="002060"/>
                </a:solidFill>
                <a:latin typeface="Calibri" panose="020F0502020204030204" pitchFamily="34" charset="0"/>
                <a:cs typeface="Calibri" panose="020F0502020204030204" pitchFamily="34" charset="0"/>
              </a:rPr>
              <a:t>Fetch betweenness centrality of edge</a:t>
            </a:r>
          </a:p>
          <a:p>
            <a:pPr algn="l"/>
            <a:r>
              <a:rPr lang="en-US" dirty="0">
                <a:solidFill>
                  <a:srgbClr val="002060"/>
                </a:solidFill>
                <a:latin typeface="Calibri" panose="020F0502020204030204" pitchFamily="34" charset="0"/>
                <a:cs typeface="Calibri" panose="020F0502020204030204" pitchFamily="34" charset="0"/>
              </a:rPr>
              <a:t>Expectation : Higher the centrality of removed edge, higher the change (increase) in shortest path </a:t>
            </a:r>
          </a:p>
          <a:p>
            <a:pPr algn="l"/>
            <a:r>
              <a:rPr lang="en-US" dirty="0">
                <a:solidFill>
                  <a:srgbClr val="002060"/>
                </a:solidFill>
                <a:latin typeface="Calibri" panose="020F0502020204030204" pitchFamily="34" charset="0"/>
                <a:cs typeface="Calibri" panose="020F0502020204030204" pitchFamily="34" charset="0"/>
              </a:rPr>
              <a:t>This model can be compared to Current flow model using </a:t>
            </a:r>
            <a:r>
              <a:rPr lang="en-US" dirty="0" err="1">
                <a:solidFill>
                  <a:srgbClr val="002060"/>
                </a:solidFill>
                <a:latin typeface="Calibri" panose="020F0502020204030204" pitchFamily="34" charset="0"/>
                <a:cs typeface="Calibri" panose="020F0502020204030204" pitchFamily="34" charset="0"/>
              </a:rPr>
              <a:t>Kirchoff’s</a:t>
            </a:r>
            <a:r>
              <a:rPr lang="en-US" dirty="0">
                <a:solidFill>
                  <a:srgbClr val="002060"/>
                </a:solidFill>
                <a:latin typeface="Calibri" panose="020F0502020204030204" pitchFamily="34" charset="0"/>
                <a:cs typeface="Calibri" panose="020F0502020204030204" pitchFamily="34" charset="0"/>
              </a:rPr>
              <a:t> Law of current distribution</a:t>
            </a:r>
          </a:p>
          <a:p>
            <a:pPr lvl="1"/>
            <a:r>
              <a:rPr lang="en-US" dirty="0">
                <a:solidFill>
                  <a:srgbClr val="002060"/>
                </a:solidFill>
                <a:latin typeface="Calibri" panose="020F0502020204030204" pitchFamily="34" charset="0"/>
                <a:cs typeface="Calibri" panose="020F0502020204030204" pitchFamily="34" charset="0"/>
              </a:rPr>
              <a:t>resistance =cost </a:t>
            </a:r>
          </a:p>
          <a:p>
            <a:pPr lvl="1"/>
            <a:r>
              <a:rPr lang="en-US" dirty="0">
                <a:solidFill>
                  <a:srgbClr val="002060"/>
                </a:solidFill>
                <a:latin typeface="Calibri" panose="020F0502020204030204" pitchFamily="34" charset="0"/>
                <a:cs typeface="Calibri" panose="020F0502020204030204" pitchFamily="34" charset="0"/>
              </a:rPr>
              <a:t>current = traffic flow</a:t>
            </a:r>
          </a:p>
          <a:p>
            <a:pPr algn="l"/>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746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AF82-8573-474F-80BA-76E43E7FABE3}"/>
              </a:ext>
            </a:extLst>
          </p:cNvPr>
          <p:cNvSpPr>
            <a:spLocks noGrp="1"/>
          </p:cNvSpPr>
          <p:nvPr>
            <p:ph type="title"/>
          </p:nvPr>
        </p:nvSpPr>
        <p:spPr>
          <a:xfrm>
            <a:off x="282575" y="593683"/>
            <a:ext cx="11626850" cy="964184"/>
          </a:xfrm>
        </p:spPr>
        <p:txBody>
          <a:bodyPr>
            <a:normAutofit fontScale="90000"/>
          </a:bodyPr>
          <a:lstStyle/>
          <a:p>
            <a:r>
              <a:rPr lang="en-US" dirty="0">
                <a:solidFill>
                  <a:srgbClr val="002060"/>
                </a:solidFill>
              </a:rPr>
              <a:t>Importance of Edges for geodesic based rerouting</a:t>
            </a:r>
          </a:p>
        </p:txBody>
      </p:sp>
      <p:sp>
        <p:nvSpPr>
          <p:cNvPr id="3" name="Content Placeholder 2">
            <a:extLst>
              <a:ext uri="{FF2B5EF4-FFF2-40B4-BE49-F238E27FC236}">
                <a16:creationId xmlns:a16="http://schemas.microsoft.com/office/drawing/2014/main" id="{500B61C0-A389-4D3A-8008-A229EC09BBED}"/>
              </a:ext>
            </a:extLst>
          </p:cNvPr>
          <p:cNvSpPr>
            <a:spLocks noGrp="1"/>
          </p:cNvSpPr>
          <p:nvPr>
            <p:ph idx="1"/>
          </p:nvPr>
        </p:nvSpPr>
        <p:spPr>
          <a:xfrm>
            <a:off x="582084" y="1710267"/>
            <a:ext cx="10356849" cy="4401650"/>
          </a:xfrm>
        </p:spPr>
        <p:txBody>
          <a:bodyPr>
            <a:normAutofit/>
          </a:bodyPr>
          <a:lstStyle/>
          <a:p>
            <a:pPr algn="l"/>
            <a:r>
              <a:rPr lang="en-US" dirty="0">
                <a:solidFill>
                  <a:srgbClr val="002060"/>
                </a:solidFill>
                <a:latin typeface="Calibri" panose="020F0502020204030204" pitchFamily="34" charset="0"/>
                <a:cs typeface="Calibri" panose="020F0502020204030204" pitchFamily="34" charset="0"/>
              </a:rPr>
              <a:t>Other Metrics</a:t>
            </a:r>
          </a:p>
          <a:p>
            <a:pPr algn="l"/>
            <a:r>
              <a:rPr lang="en-US" b="1" dirty="0">
                <a:solidFill>
                  <a:srgbClr val="002060"/>
                </a:solidFill>
                <a:latin typeface="Calibri" panose="020F0502020204030204" pitchFamily="34" charset="0"/>
                <a:cs typeface="Calibri" panose="020F0502020204030204" pitchFamily="34" charset="0"/>
              </a:rPr>
              <a:t>C</a:t>
            </a:r>
            <a:r>
              <a:rPr lang="en-US" b="1" i="0" u="none" strike="noStrike" baseline="0" dirty="0">
                <a:solidFill>
                  <a:srgbClr val="002060"/>
                </a:solidFill>
                <a:latin typeface="Calibri" panose="020F0502020204030204" pitchFamily="34" charset="0"/>
                <a:cs typeface="Calibri" panose="020F0502020204030204" pitchFamily="34" charset="0"/>
              </a:rPr>
              <a:t>lustering coefficient </a:t>
            </a:r>
            <a:r>
              <a:rPr lang="en-US" dirty="0">
                <a:solidFill>
                  <a:srgbClr val="002060"/>
                </a:solidFill>
                <a:latin typeface="Calibri" panose="020F0502020204030204" pitchFamily="34" charset="0"/>
                <a:cs typeface="Calibri" panose="020F0502020204030204" pitchFamily="34" charset="0"/>
              </a:rPr>
              <a:t>:</a:t>
            </a:r>
            <a:r>
              <a:rPr lang="en-US" b="0" i="0" u="none" strike="noStrike" baseline="0" dirty="0">
                <a:solidFill>
                  <a:srgbClr val="002060"/>
                </a:solidFill>
                <a:latin typeface="Calibri" panose="020F0502020204030204" pitchFamily="34" charset="0"/>
                <a:cs typeface="Calibri" panose="020F0502020204030204" pitchFamily="34" charset="0"/>
              </a:rPr>
              <a:t>  Density of triangles in network </a:t>
            </a:r>
          </a:p>
          <a:p>
            <a:pPr lvl="1"/>
            <a:r>
              <a:rPr lang="en-US" dirty="0">
                <a:solidFill>
                  <a:srgbClr val="002060"/>
                </a:solidFill>
                <a:latin typeface="Calibri" panose="020F0502020204030204" pitchFamily="34" charset="0"/>
                <a:cs typeface="Calibri" panose="020F0502020204030204" pitchFamily="34" charset="0"/>
              </a:rPr>
              <a:t>If the clustering coefficient is a small number, then a large detour is required when an edge is removed </a:t>
            </a:r>
          </a:p>
          <a:p>
            <a:pPr lvl="1"/>
            <a:r>
              <a:rPr lang="en-US" dirty="0">
                <a:solidFill>
                  <a:srgbClr val="002060"/>
                </a:solidFill>
                <a:latin typeface="Calibri" panose="020F0502020204030204" pitchFamily="34" charset="0"/>
                <a:cs typeface="Calibri" panose="020F0502020204030204" pitchFamily="34" charset="0"/>
              </a:rPr>
              <a:t>Hence the greater the clustering coefficient, the lesser the change in overall shortest path length in the network </a:t>
            </a:r>
          </a:p>
          <a:p>
            <a:pPr algn="l"/>
            <a:r>
              <a:rPr lang="en-US" b="1" dirty="0">
                <a:solidFill>
                  <a:srgbClr val="002060"/>
                </a:solidFill>
                <a:latin typeface="Calibri" panose="020F0502020204030204" pitchFamily="34" charset="0"/>
                <a:cs typeface="Calibri" panose="020F0502020204030204" pitchFamily="34" charset="0"/>
              </a:rPr>
              <a:t>Diameter : </a:t>
            </a:r>
          </a:p>
          <a:p>
            <a:pPr lvl="1"/>
            <a:r>
              <a:rPr lang="en-US" dirty="0">
                <a:solidFill>
                  <a:srgbClr val="002060"/>
                </a:solidFill>
                <a:latin typeface="Calibri" panose="020F0502020204030204" pitchFamily="34" charset="0"/>
                <a:cs typeface="Calibri" panose="020F0502020204030204" pitchFamily="34" charset="0"/>
              </a:rPr>
              <a:t>The more 'small world' the network, the more the existence of random connections in the network</a:t>
            </a:r>
          </a:p>
          <a:p>
            <a:pPr lvl="1"/>
            <a:r>
              <a:rPr lang="en-US" dirty="0">
                <a:solidFill>
                  <a:srgbClr val="002060"/>
                </a:solidFill>
                <a:latin typeface="Calibri" panose="020F0502020204030204" pitchFamily="34" charset="0"/>
                <a:cs typeface="Calibri" panose="020F0502020204030204" pitchFamily="34" charset="0"/>
              </a:rPr>
              <a:t>Hence the higher the chance that the removal of an edge will not affect the overall shortest path length in the network by a substantial amount.</a:t>
            </a:r>
          </a:p>
        </p:txBody>
      </p:sp>
    </p:spTree>
    <p:extLst>
      <p:ext uri="{BB962C8B-B14F-4D97-AF65-F5344CB8AC3E}">
        <p14:creationId xmlns:p14="http://schemas.microsoft.com/office/powerpoint/2010/main" val="186003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3" name="Oval 12">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Oval 15">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Oval 26">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8" name="Straight Connector 37">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4DD99B-D12D-498B-9275-29BBDEC161BE}"/>
              </a:ext>
            </a:extLst>
          </p:cNvPr>
          <p:cNvSpPr>
            <a:spLocks noGrp="1"/>
          </p:cNvSpPr>
          <p:nvPr>
            <p:ph type="title"/>
          </p:nvPr>
        </p:nvSpPr>
        <p:spPr>
          <a:xfrm>
            <a:off x="566924" y="765768"/>
            <a:ext cx="10592143" cy="685668"/>
          </a:xfrm>
        </p:spPr>
        <p:txBody>
          <a:bodyPr vert="horz" lIns="91440" tIns="45720" rIns="91440" bIns="45720" rtlCol="0" anchor="t">
            <a:normAutofit/>
          </a:bodyPr>
          <a:lstStyle/>
          <a:p>
            <a:pPr>
              <a:lnSpc>
                <a:spcPct val="90000"/>
              </a:lnSpc>
            </a:pPr>
            <a:r>
              <a:rPr lang="en-US" sz="3600" dirty="0">
                <a:solidFill>
                  <a:srgbClr val="002060"/>
                </a:solidFill>
                <a:latin typeface="Neue Haas Grotesk Text Pro" panose="020B0504020202020204" pitchFamily="34" charset="77"/>
              </a:rPr>
              <a:t>Edge removal – Unweighted vs Weighted </a:t>
            </a:r>
          </a:p>
        </p:txBody>
      </p:sp>
      <p:grpSp>
        <p:nvGrpSpPr>
          <p:cNvPr id="42" name="Group 41">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3"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a:extLst>
              <a:ext uri="{FF2B5EF4-FFF2-40B4-BE49-F238E27FC236}">
                <a16:creationId xmlns:a16="http://schemas.microsoft.com/office/drawing/2014/main" id="{436A2548-7588-4CA0-82E3-B67CBDCDC53D}"/>
              </a:ext>
            </a:extLst>
          </p:cNvPr>
          <p:cNvPicPr>
            <a:picLocks noChangeAspect="1"/>
          </p:cNvPicPr>
          <p:nvPr/>
        </p:nvPicPr>
        <p:blipFill>
          <a:blip r:embed="rId3"/>
          <a:stretch>
            <a:fillRect/>
          </a:stretch>
        </p:blipFill>
        <p:spPr>
          <a:xfrm>
            <a:off x="669381" y="2168907"/>
            <a:ext cx="5290847" cy="3716821"/>
          </a:xfrm>
          <a:prstGeom prst="rect">
            <a:avLst/>
          </a:prstGeom>
        </p:spPr>
      </p:pic>
      <p:pic>
        <p:nvPicPr>
          <p:cNvPr id="7" name="Picture 6">
            <a:extLst>
              <a:ext uri="{FF2B5EF4-FFF2-40B4-BE49-F238E27FC236}">
                <a16:creationId xmlns:a16="http://schemas.microsoft.com/office/drawing/2014/main" id="{102C2A86-F5A7-48D6-AB02-B4BC574A1F79}"/>
              </a:ext>
            </a:extLst>
          </p:cNvPr>
          <p:cNvPicPr>
            <a:picLocks noChangeAspect="1"/>
          </p:cNvPicPr>
          <p:nvPr/>
        </p:nvPicPr>
        <p:blipFill>
          <a:blip r:embed="rId4"/>
          <a:stretch>
            <a:fillRect/>
          </a:stretch>
        </p:blipFill>
        <p:spPr>
          <a:xfrm>
            <a:off x="6254072" y="2177880"/>
            <a:ext cx="5668354" cy="3953677"/>
          </a:xfrm>
          <a:prstGeom prst="rect">
            <a:avLst/>
          </a:prstGeom>
        </p:spPr>
      </p:pic>
      <p:cxnSp>
        <p:nvCxnSpPr>
          <p:cNvPr id="48" name="Straight Connector 47">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8B8E4A7E-9586-43B5-B98C-90BDB16106C3}"/>
              </a:ext>
            </a:extLst>
          </p:cNvPr>
          <p:cNvSpPr txBox="1">
            <a:spLocks/>
          </p:cNvSpPr>
          <p:nvPr/>
        </p:nvSpPr>
        <p:spPr>
          <a:xfrm>
            <a:off x="1710267" y="1811866"/>
            <a:ext cx="9262533" cy="367847"/>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lnSpc>
                <a:spcPct val="90000"/>
              </a:lnSpc>
            </a:pPr>
            <a:r>
              <a:rPr lang="en-US" sz="2400" dirty="0">
                <a:solidFill>
                  <a:srgbClr val="002060"/>
                </a:solidFill>
                <a:latin typeface="Calibri" panose="020F0502020204030204" pitchFamily="34" charset="0"/>
                <a:cs typeface="Calibri" panose="020F0502020204030204" pitchFamily="34" charset="0"/>
              </a:rPr>
              <a:t>          Unweighted Graph                                                    Weighted Graph </a:t>
            </a:r>
          </a:p>
        </p:txBody>
      </p:sp>
    </p:spTree>
    <p:extLst>
      <p:ext uri="{BB962C8B-B14F-4D97-AF65-F5344CB8AC3E}">
        <p14:creationId xmlns:p14="http://schemas.microsoft.com/office/powerpoint/2010/main" val="947252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155CE-DD4D-40AE-8FE5-6F0F45C7BC0B}"/>
              </a:ext>
            </a:extLst>
          </p:cNvPr>
          <p:cNvSpPr>
            <a:spLocks noGrp="1"/>
          </p:cNvSpPr>
          <p:nvPr>
            <p:ph type="title"/>
          </p:nvPr>
        </p:nvSpPr>
        <p:spPr>
          <a:xfrm>
            <a:off x="565150" y="466090"/>
            <a:ext cx="9814983" cy="1268984"/>
          </a:xfrm>
        </p:spPr>
        <p:txBody>
          <a:bodyPr>
            <a:normAutofit fontScale="90000"/>
          </a:bodyPr>
          <a:lstStyle/>
          <a:p>
            <a:r>
              <a:rPr lang="en-US" dirty="0">
                <a:solidFill>
                  <a:srgbClr val="002060"/>
                </a:solidFill>
              </a:rPr>
              <a:t>Correlation of dynamical importance with betweenness</a:t>
            </a:r>
          </a:p>
        </p:txBody>
      </p:sp>
      <p:pic>
        <p:nvPicPr>
          <p:cNvPr id="13" name="Content Placeholder 12">
            <a:extLst>
              <a:ext uri="{FF2B5EF4-FFF2-40B4-BE49-F238E27FC236}">
                <a16:creationId xmlns:a16="http://schemas.microsoft.com/office/drawing/2014/main" id="{8A2F49D3-6A07-415D-B8CB-DFEE79DBBFD1}"/>
              </a:ext>
            </a:extLst>
          </p:cNvPr>
          <p:cNvPicPr>
            <a:picLocks noGrp="1" noChangeAspect="1"/>
          </p:cNvPicPr>
          <p:nvPr>
            <p:ph idx="1"/>
          </p:nvPr>
        </p:nvPicPr>
        <p:blipFill>
          <a:blip r:embed="rId3"/>
          <a:stretch>
            <a:fillRect/>
          </a:stretch>
        </p:blipFill>
        <p:spPr>
          <a:xfrm>
            <a:off x="739006" y="2486660"/>
            <a:ext cx="4374861" cy="3600450"/>
          </a:xfrm>
        </p:spPr>
      </p:pic>
      <p:pic>
        <p:nvPicPr>
          <p:cNvPr id="11" name="Picture 10">
            <a:extLst>
              <a:ext uri="{FF2B5EF4-FFF2-40B4-BE49-F238E27FC236}">
                <a16:creationId xmlns:a16="http://schemas.microsoft.com/office/drawing/2014/main" id="{8A58E0DF-CD42-4461-BE27-18A25BB4EFD7}"/>
              </a:ext>
            </a:extLst>
          </p:cNvPr>
          <p:cNvPicPr>
            <a:picLocks noChangeAspect="1"/>
          </p:cNvPicPr>
          <p:nvPr/>
        </p:nvPicPr>
        <p:blipFill>
          <a:blip r:embed="rId4"/>
          <a:stretch>
            <a:fillRect/>
          </a:stretch>
        </p:blipFill>
        <p:spPr>
          <a:xfrm>
            <a:off x="6654800" y="2616835"/>
            <a:ext cx="4645794" cy="3470275"/>
          </a:xfrm>
          <a:prstGeom prst="rect">
            <a:avLst/>
          </a:prstGeom>
        </p:spPr>
      </p:pic>
      <p:sp>
        <p:nvSpPr>
          <p:cNvPr id="14" name="Title 1">
            <a:extLst>
              <a:ext uri="{FF2B5EF4-FFF2-40B4-BE49-F238E27FC236}">
                <a16:creationId xmlns:a16="http://schemas.microsoft.com/office/drawing/2014/main" id="{9EED86E7-B2CD-4AED-AA21-89C26FB54059}"/>
              </a:ext>
            </a:extLst>
          </p:cNvPr>
          <p:cNvSpPr txBox="1">
            <a:spLocks/>
          </p:cNvSpPr>
          <p:nvPr/>
        </p:nvSpPr>
        <p:spPr>
          <a:xfrm>
            <a:off x="1191683" y="2218267"/>
            <a:ext cx="9814983" cy="527092"/>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r>
              <a:rPr lang="en-US" sz="2400" b="0" dirty="0">
                <a:solidFill>
                  <a:srgbClr val="002060"/>
                </a:solidFill>
                <a:latin typeface="Calibri" panose="020F0502020204030204" pitchFamily="34" charset="0"/>
                <a:cs typeface="Calibri" panose="020F0502020204030204" pitchFamily="34" charset="0"/>
              </a:rPr>
              <a:t>Before removal of edge  			After removal of edge</a:t>
            </a:r>
          </a:p>
        </p:txBody>
      </p:sp>
    </p:spTree>
    <p:extLst>
      <p:ext uri="{BB962C8B-B14F-4D97-AF65-F5344CB8AC3E}">
        <p14:creationId xmlns:p14="http://schemas.microsoft.com/office/powerpoint/2010/main" val="114242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BE5E8-CDA9-4443-9847-C78ED23A31E6}"/>
              </a:ext>
            </a:extLst>
          </p:cNvPr>
          <p:cNvSpPr>
            <a:spLocks noGrp="1"/>
          </p:cNvSpPr>
          <p:nvPr>
            <p:ph type="title"/>
          </p:nvPr>
        </p:nvSpPr>
        <p:spPr/>
        <p:txBody>
          <a:bodyPr/>
          <a:lstStyle/>
          <a:p>
            <a:r>
              <a:rPr lang="en-US" dirty="0">
                <a:solidFill>
                  <a:srgbClr val="002060"/>
                </a:solidFill>
              </a:rPr>
              <a:t>Introduction</a:t>
            </a:r>
          </a:p>
        </p:txBody>
      </p:sp>
      <p:sp>
        <p:nvSpPr>
          <p:cNvPr id="3" name="Content Placeholder 2">
            <a:extLst>
              <a:ext uri="{FF2B5EF4-FFF2-40B4-BE49-F238E27FC236}">
                <a16:creationId xmlns:a16="http://schemas.microsoft.com/office/drawing/2014/main" id="{8711EF47-9E47-4164-A23F-969CB249DF3E}"/>
              </a:ext>
            </a:extLst>
          </p:cNvPr>
          <p:cNvSpPr>
            <a:spLocks noGrp="1"/>
          </p:cNvSpPr>
          <p:nvPr>
            <p:ph idx="1"/>
          </p:nvPr>
        </p:nvSpPr>
        <p:spPr>
          <a:xfrm>
            <a:off x="565150" y="1808323"/>
            <a:ext cx="9774604" cy="4100107"/>
          </a:xfrm>
        </p:spPr>
        <p:txBody>
          <a:bodyPr>
            <a:normAutofit/>
          </a:bodyPr>
          <a:lstStyle/>
          <a:p>
            <a:r>
              <a:rPr lang="en-US" b="1" dirty="0">
                <a:solidFill>
                  <a:srgbClr val="002060"/>
                </a:solidFill>
                <a:latin typeface="Calibri" panose="020F0502020204030204" pitchFamily="34" charset="0"/>
                <a:cs typeface="Calibri" panose="020F0502020204030204" pitchFamily="34" charset="0"/>
              </a:rPr>
              <a:t>Project Goal</a:t>
            </a:r>
          </a:p>
          <a:p>
            <a:pPr marL="457200" lvl="1" indent="0">
              <a:buNone/>
            </a:pPr>
            <a:r>
              <a:rPr lang="en-US" dirty="0">
                <a:solidFill>
                  <a:srgbClr val="002060"/>
                </a:solidFill>
                <a:latin typeface="Calibri" panose="020F0502020204030204" pitchFamily="34" charset="0"/>
                <a:cs typeface="Calibri" panose="020F0502020204030204" pitchFamily="34" charset="0"/>
              </a:rPr>
              <a:t>C</a:t>
            </a:r>
            <a:r>
              <a:rPr lang="en-US" b="0" i="0" u="none" strike="noStrike" baseline="0" dirty="0">
                <a:solidFill>
                  <a:srgbClr val="002060"/>
                </a:solidFill>
                <a:latin typeface="Calibri" panose="020F0502020204030204" pitchFamily="34" charset="0"/>
                <a:cs typeface="Calibri" panose="020F0502020204030204" pitchFamily="34" charset="0"/>
              </a:rPr>
              <a:t>onduct a comparative study of roads and intersections across all the cities,</a:t>
            </a:r>
            <a:r>
              <a:rPr lang="en-US" b="0" i="0" u="none" strike="noStrike" dirty="0">
                <a:solidFill>
                  <a:srgbClr val="002060"/>
                </a:solidFill>
                <a:latin typeface="Calibri" panose="020F0502020204030204" pitchFamily="34" charset="0"/>
                <a:cs typeface="Calibri" panose="020F0502020204030204" pitchFamily="34" charset="0"/>
              </a:rPr>
              <a:t> </a:t>
            </a:r>
            <a:r>
              <a:rPr lang="en-US" b="0" i="0" u="none" strike="noStrike" baseline="0" dirty="0">
                <a:solidFill>
                  <a:srgbClr val="002060"/>
                </a:solidFill>
                <a:latin typeface="Calibri" panose="020F0502020204030204" pitchFamily="34" charset="0"/>
                <a:cs typeface="Calibri" panose="020F0502020204030204" pitchFamily="34" charset="0"/>
              </a:rPr>
              <a:t>metropolitan areas to </a:t>
            </a:r>
            <a:r>
              <a:rPr lang="en-US" b="1" i="0" u="sng" strike="noStrike" baseline="0" dirty="0">
                <a:solidFill>
                  <a:srgbClr val="002060"/>
                </a:solidFill>
                <a:latin typeface="Calibri" panose="020F0502020204030204" pitchFamily="34" charset="0"/>
                <a:cs typeface="Calibri" panose="020F0502020204030204" pitchFamily="34" charset="0"/>
              </a:rPr>
              <a:t>identify strengths and shortcomings </a:t>
            </a:r>
            <a:r>
              <a:rPr lang="en-US" b="0" i="0" u="none" strike="noStrike" baseline="0" dirty="0">
                <a:solidFill>
                  <a:srgbClr val="002060"/>
                </a:solidFill>
                <a:latin typeface="Calibri" panose="020F0502020204030204" pitchFamily="34" charset="0"/>
                <a:cs typeface="Calibri" panose="020F0502020204030204" pitchFamily="34" charset="0"/>
              </a:rPr>
              <a:t>for each of these networks</a:t>
            </a:r>
          </a:p>
          <a:p>
            <a:r>
              <a:rPr lang="en-US" b="1" dirty="0">
                <a:solidFill>
                  <a:srgbClr val="002060"/>
                </a:solidFill>
                <a:latin typeface="Calibri" panose="020F0502020204030204" pitchFamily="34" charset="0"/>
                <a:cs typeface="Calibri" panose="020F0502020204030204" pitchFamily="34" charset="0"/>
              </a:rPr>
              <a:t>Purpose</a:t>
            </a:r>
            <a:endParaRPr lang="en-US" sz="2400" dirty="0">
              <a:solidFill>
                <a:srgbClr val="002060"/>
              </a:solidFill>
              <a:latin typeface="Calibri" panose="020F0502020204030204" pitchFamily="34" charset="0"/>
            </a:endParaRPr>
          </a:p>
          <a:p>
            <a:pPr marL="457200" lvl="1" indent="0">
              <a:buNone/>
            </a:pPr>
            <a:r>
              <a:rPr lang="en-US" dirty="0">
                <a:solidFill>
                  <a:srgbClr val="002060"/>
                </a:solidFill>
                <a:latin typeface="Calibri" panose="020F0502020204030204" pitchFamily="34" charset="0"/>
              </a:rPr>
              <a:t>A</a:t>
            </a:r>
            <a:r>
              <a:rPr lang="en-US" b="0" i="0" u="none" strike="noStrike" baseline="0" dirty="0">
                <a:solidFill>
                  <a:srgbClr val="002060"/>
                </a:solidFill>
                <a:latin typeface="Calibri" panose="020F0502020204030204" pitchFamily="34" charset="0"/>
              </a:rPr>
              <a:t>nalyze transport networks </a:t>
            </a:r>
            <a:r>
              <a:rPr lang="en-US" b="1" i="0" u="sng" strike="noStrike" baseline="0" dirty="0">
                <a:solidFill>
                  <a:srgbClr val="002060"/>
                </a:solidFill>
                <a:latin typeface="Calibri" panose="020F0502020204030204" pitchFamily="34" charset="0"/>
              </a:rPr>
              <a:t>by considering edge-list data and metadata files </a:t>
            </a:r>
            <a:r>
              <a:rPr lang="en-US" b="0" i="0" u="none" strike="noStrike" baseline="0" dirty="0">
                <a:solidFill>
                  <a:srgbClr val="002060"/>
                </a:solidFill>
                <a:latin typeface="Calibri" panose="020F0502020204030204" pitchFamily="34" charset="0"/>
              </a:rPr>
              <a:t>to evaluate parameters of interest in the network such </a:t>
            </a:r>
            <a:r>
              <a:rPr lang="en-US" b="1" i="0" u="sng" strike="noStrike" baseline="0" dirty="0">
                <a:solidFill>
                  <a:srgbClr val="002060"/>
                </a:solidFill>
                <a:latin typeface="Calibri" panose="020F0502020204030204" pitchFamily="34" charset="0"/>
              </a:rPr>
              <a:t>as computing different centrality values of each node</a:t>
            </a:r>
          </a:p>
          <a:p>
            <a:endParaRPr lang="en-US" b="1"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094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FADD-739E-4449-92C5-BCE9CBCC345D}"/>
              </a:ext>
            </a:extLst>
          </p:cNvPr>
          <p:cNvSpPr>
            <a:spLocks noGrp="1"/>
          </p:cNvSpPr>
          <p:nvPr>
            <p:ph type="title"/>
          </p:nvPr>
        </p:nvSpPr>
        <p:spPr/>
        <p:txBody>
          <a:bodyPr/>
          <a:lstStyle/>
          <a:p>
            <a:r>
              <a:rPr lang="en-US" dirty="0">
                <a:solidFill>
                  <a:srgbClr val="002060"/>
                </a:solidFill>
              </a:rPr>
              <a:t>Conclusion</a:t>
            </a:r>
          </a:p>
        </p:txBody>
      </p:sp>
      <p:sp>
        <p:nvSpPr>
          <p:cNvPr id="3" name="Content Placeholder 2">
            <a:extLst>
              <a:ext uri="{FF2B5EF4-FFF2-40B4-BE49-F238E27FC236}">
                <a16:creationId xmlns:a16="http://schemas.microsoft.com/office/drawing/2014/main" id="{88788F3D-EF0E-4777-B08E-A6E82319B97B}"/>
              </a:ext>
            </a:extLst>
          </p:cNvPr>
          <p:cNvSpPr>
            <a:spLocks noGrp="1"/>
          </p:cNvSpPr>
          <p:nvPr>
            <p:ph idx="1"/>
          </p:nvPr>
        </p:nvSpPr>
        <p:spPr>
          <a:xfrm>
            <a:off x="565150" y="1693333"/>
            <a:ext cx="10272183" cy="4393777"/>
          </a:xfrm>
        </p:spPr>
        <p:txBody>
          <a:bodyPr>
            <a:noAutofit/>
          </a:bodyPr>
          <a:lstStyle/>
          <a:p>
            <a:r>
              <a:rPr lang="en-US" dirty="0">
                <a:solidFill>
                  <a:srgbClr val="002060"/>
                </a:solidFill>
                <a:latin typeface="Calibri" panose="020F0502020204030204" pitchFamily="34" charset="0"/>
                <a:cs typeface="Calibri" panose="020F0502020204030204" pitchFamily="34" charset="0"/>
              </a:rPr>
              <a:t>Network has a grid like structure representing blocks separated by roads, and highways on the borders </a:t>
            </a:r>
          </a:p>
          <a:p>
            <a:r>
              <a:rPr lang="en-US" dirty="0">
                <a:solidFill>
                  <a:srgbClr val="002060"/>
                </a:solidFill>
                <a:latin typeface="Calibri" panose="020F0502020204030204" pitchFamily="34" charset="0"/>
                <a:cs typeface="Calibri" panose="020F0502020204030204" pitchFamily="34" charset="0"/>
              </a:rPr>
              <a:t>The degree distribution displays a slight amount of `friendship paradox', usually seen in social networks.</a:t>
            </a:r>
          </a:p>
          <a:p>
            <a:r>
              <a:rPr lang="en-US" dirty="0">
                <a:solidFill>
                  <a:srgbClr val="002060"/>
                </a:solidFill>
                <a:latin typeface="Calibri" panose="020F0502020204030204" pitchFamily="34" charset="0"/>
                <a:cs typeface="Calibri" panose="020F0502020204030204" pitchFamily="34" charset="0"/>
              </a:rPr>
              <a:t>Most nodes have a degree of 4, with a few having degree 5 or 6.</a:t>
            </a:r>
          </a:p>
          <a:p>
            <a:r>
              <a:rPr lang="en-US" dirty="0">
                <a:solidFill>
                  <a:srgbClr val="002060"/>
                </a:solidFill>
                <a:latin typeface="Calibri" panose="020F0502020204030204" pitchFamily="34" charset="0"/>
                <a:cs typeface="Calibri" panose="020F0502020204030204" pitchFamily="34" charset="0"/>
              </a:rPr>
              <a:t>The un-weighted network has some vertices which show up in top 20 rankings for different centrality measures. The weighted network does not have any such vertices.</a:t>
            </a:r>
          </a:p>
          <a:p>
            <a:r>
              <a:rPr lang="en-US" dirty="0">
                <a:solidFill>
                  <a:srgbClr val="002060"/>
                </a:solidFill>
                <a:latin typeface="Calibri" panose="020F0502020204030204" pitchFamily="34" charset="0"/>
                <a:cs typeface="Calibri" panose="020F0502020204030204" pitchFamily="34" charset="0"/>
              </a:rPr>
              <a:t>The maximum shortest path length is 26 (hops) in the un-weighted network, and 42 (hops) in the weighted network.</a:t>
            </a:r>
          </a:p>
          <a:p>
            <a:endParaRPr lang="en-US" dirty="0">
              <a:solidFill>
                <a:srgbClr val="002060"/>
              </a:solidFill>
              <a:latin typeface="Calibri" panose="020F0502020204030204" pitchFamily="34" charset="0"/>
              <a:cs typeface="Calibri" panose="020F0502020204030204" pitchFamily="34" charset="0"/>
            </a:endParaRPr>
          </a:p>
          <a:p>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144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FADD-739E-4449-92C5-BCE9CBCC345D}"/>
              </a:ext>
            </a:extLst>
          </p:cNvPr>
          <p:cNvSpPr>
            <a:spLocks noGrp="1"/>
          </p:cNvSpPr>
          <p:nvPr>
            <p:ph type="title"/>
          </p:nvPr>
        </p:nvSpPr>
        <p:spPr/>
        <p:txBody>
          <a:bodyPr/>
          <a:lstStyle/>
          <a:p>
            <a:r>
              <a:rPr lang="en-US" dirty="0">
                <a:solidFill>
                  <a:srgbClr val="002060"/>
                </a:solidFill>
              </a:rPr>
              <a:t>Conclusion</a:t>
            </a:r>
          </a:p>
        </p:txBody>
      </p:sp>
      <p:sp>
        <p:nvSpPr>
          <p:cNvPr id="3" name="Content Placeholder 2">
            <a:extLst>
              <a:ext uri="{FF2B5EF4-FFF2-40B4-BE49-F238E27FC236}">
                <a16:creationId xmlns:a16="http://schemas.microsoft.com/office/drawing/2014/main" id="{88788F3D-EF0E-4777-B08E-A6E82319B97B}"/>
              </a:ext>
            </a:extLst>
          </p:cNvPr>
          <p:cNvSpPr>
            <a:spLocks noGrp="1"/>
          </p:cNvSpPr>
          <p:nvPr>
            <p:ph idx="1"/>
          </p:nvPr>
        </p:nvSpPr>
        <p:spPr>
          <a:xfrm>
            <a:off x="565150" y="1591733"/>
            <a:ext cx="11061700" cy="4741334"/>
          </a:xfrm>
        </p:spPr>
        <p:txBody>
          <a:bodyPr>
            <a:noAutofit/>
          </a:bodyPr>
          <a:lstStyle/>
          <a:p>
            <a:r>
              <a:rPr lang="en-US" dirty="0">
                <a:solidFill>
                  <a:srgbClr val="002060"/>
                </a:solidFill>
                <a:latin typeface="Calibri" panose="020F0502020204030204" pitchFamily="34" charset="0"/>
                <a:cs typeface="Calibri" panose="020F0502020204030204" pitchFamily="34" charset="0"/>
              </a:rPr>
              <a:t>Investigation of equality of shortest paths between un-weighted and the weighted network reveals an interesting distribution.</a:t>
            </a:r>
          </a:p>
          <a:p>
            <a:r>
              <a:rPr lang="en-US" dirty="0">
                <a:solidFill>
                  <a:srgbClr val="002060"/>
                </a:solidFill>
                <a:latin typeface="Calibri" panose="020F0502020204030204" pitchFamily="34" charset="0"/>
                <a:cs typeface="Calibri" panose="020F0502020204030204" pitchFamily="34" charset="0"/>
              </a:rPr>
              <a:t>There exists a positive correlation between the change in overall shortest paths and the betweenness centrality of the edge removed, for both the un-weighted and weighted networks. </a:t>
            </a:r>
          </a:p>
          <a:p>
            <a:r>
              <a:rPr lang="en-US" dirty="0">
                <a:solidFill>
                  <a:srgbClr val="002060"/>
                </a:solidFill>
                <a:latin typeface="Calibri" panose="020F0502020204030204" pitchFamily="34" charset="0"/>
                <a:cs typeface="Calibri" panose="020F0502020204030204" pitchFamily="34" charset="0"/>
              </a:rPr>
              <a:t>In the un-weighted network, most edges do not contribute drastically to the change the overall shortest path, while in the weighted network it is the other way around.</a:t>
            </a:r>
          </a:p>
          <a:p>
            <a:r>
              <a:rPr lang="en-US" dirty="0">
                <a:solidFill>
                  <a:srgbClr val="002060"/>
                </a:solidFill>
                <a:latin typeface="Calibri" panose="020F0502020204030204" pitchFamily="34" charset="0"/>
                <a:cs typeface="Calibri" panose="020F0502020204030204" pitchFamily="34" charset="0"/>
              </a:rPr>
              <a:t>Apart from betweenness centrality, measures of clustering and diameter can be employed to estimate the change in overall cost on the removal of an edge from the network.</a:t>
            </a:r>
          </a:p>
        </p:txBody>
      </p:sp>
    </p:spTree>
    <p:extLst>
      <p:ext uri="{BB962C8B-B14F-4D97-AF65-F5344CB8AC3E}">
        <p14:creationId xmlns:p14="http://schemas.microsoft.com/office/powerpoint/2010/main" val="246182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FADD-739E-4449-92C5-BCE9CBCC345D}"/>
              </a:ext>
            </a:extLst>
          </p:cNvPr>
          <p:cNvSpPr>
            <a:spLocks noGrp="1"/>
          </p:cNvSpPr>
          <p:nvPr>
            <p:ph type="title"/>
          </p:nvPr>
        </p:nvSpPr>
        <p:spPr>
          <a:xfrm>
            <a:off x="565150" y="770890"/>
            <a:ext cx="7335835" cy="566843"/>
          </a:xfrm>
        </p:spPr>
        <p:txBody>
          <a:bodyPr>
            <a:normAutofit fontScale="90000"/>
          </a:bodyPr>
          <a:lstStyle/>
          <a:p>
            <a:r>
              <a:rPr lang="en-US" dirty="0">
                <a:solidFill>
                  <a:srgbClr val="002060"/>
                </a:solidFill>
              </a:rPr>
              <a:t>Future work</a:t>
            </a:r>
          </a:p>
        </p:txBody>
      </p:sp>
      <p:sp>
        <p:nvSpPr>
          <p:cNvPr id="3" name="Content Placeholder 2">
            <a:extLst>
              <a:ext uri="{FF2B5EF4-FFF2-40B4-BE49-F238E27FC236}">
                <a16:creationId xmlns:a16="http://schemas.microsoft.com/office/drawing/2014/main" id="{88788F3D-EF0E-4777-B08E-A6E82319B97B}"/>
              </a:ext>
            </a:extLst>
          </p:cNvPr>
          <p:cNvSpPr>
            <a:spLocks noGrp="1"/>
          </p:cNvSpPr>
          <p:nvPr>
            <p:ph idx="1"/>
          </p:nvPr>
        </p:nvSpPr>
        <p:spPr>
          <a:xfrm>
            <a:off x="565150" y="1591733"/>
            <a:ext cx="8917517" cy="4334934"/>
          </a:xfrm>
        </p:spPr>
        <p:txBody>
          <a:bodyPr>
            <a:noAutofit/>
          </a:bodyPr>
          <a:lstStyle/>
          <a:p>
            <a:r>
              <a:rPr lang="en-US" dirty="0">
                <a:solidFill>
                  <a:srgbClr val="002060"/>
                </a:solidFill>
                <a:latin typeface="Calibri" panose="020F0502020204030204" pitchFamily="34" charset="0"/>
                <a:cs typeface="Calibri" panose="020F0502020204030204" pitchFamily="34" charset="0"/>
              </a:rPr>
              <a:t>Improving the algorithm to calculate shortest path- Recalculating required almost 3 days of time for 500 nodes approximately </a:t>
            </a:r>
          </a:p>
          <a:p>
            <a:r>
              <a:rPr lang="en-US" dirty="0">
                <a:solidFill>
                  <a:srgbClr val="002060"/>
                </a:solidFill>
                <a:latin typeface="Calibri" panose="020F0502020204030204" pitchFamily="34" charset="0"/>
                <a:cs typeface="Calibri" panose="020F0502020204030204" pitchFamily="34" charset="0"/>
              </a:rPr>
              <a:t>Try to correlate analysis with </a:t>
            </a:r>
            <a:r>
              <a:rPr lang="en-US" dirty="0" err="1">
                <a:solidFill>
                  <a:srgbClr val="002060"/>
                </a:solidFill>
                <a:latin typeface="Calibri" panose="020F0502020204030204" pitchFamily="34" charset="0"/>
                <a:cs typeface="Calibri" panose="020F0502020204030204" pitchFamily="34" charset="0"/>
              </a:rPr>
              <a:t>erdos-renyi</a:t>
            </a:r>
            <a:r>
              <a:rPr lang="en-US" dirty="0">
                <a:solidFill>
                  <a:srgbClr val="002060"/>
                </a:solidFill>
                <a:latin typeface="Calibri" panose="020F0502020204030204" pitchFamily="34" charset="0"/>
                <a:cs typeface="Calibri" panose="020F0502020204030204" pitchFamily="34" charset="0"/>
              </a:rPr>
              <a:t> random graphs as its more closely associated with these kind of networks</a:t>
            </a:r>
          </a:p>
          <a:p>
            <a:endParaRPr lang="en-US" dirty="0">
              <a:solidFill>
                <a:srgbClr val="002060"/>
              </a:solidFill>
              <a:latin typeface="Calibri" panose="020F0502020204030204" pitchFamily="34" charset="0"/>
              <a:cs typeface="Calibri" panose="020F0502020204030204" pitchFamily="34" charset="0"/>
            </a:endParaRPr>
          </a:p>
          <a:p>
            <a:pPr marL="0" indent="0">
              <a:buNone/>
            </a:pPr>
            <a:endParaRPr lang="en-US" dirty="0">
              <a:solidFill>
                <a:srgbClr val="002060"/>
              </a:solidFill>
              <a:latin typeface="Calibri" panose="020F0502020204030204" pitchFamily="34" charset="0"/>
              <a:cs typeface="Calibri" panose="020F0502020204030204" pitchFamily="34" charset="0"/>
            </a:endParaRPr>
          </a:p>
          <a:p>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34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5E43-3ED8-498E-9845-F9429EAB9FD6}"/>
              </a:ext>
            </a:extLst>
          </p:cNvPr>
          <p:cNvSpPr>
            <a:spLocks noGrp="1"/>
          </p:cNvSpPr>
          <p:nvPr>
            <p:ph type="title"/>
          </p:nvPr>
        </p:nvSpPr>
        <p:spPr/>
        <p:txBody>
          <a:bodyPr/>
          <a:lstStyle/>
          <a:p>
            <a:r>
              <a:rPr lang="en-US" dirty="0">
                <a:solidFill>
                  <a:schemeClr val="accent1">
                    <a:lumMod val="50000"/>
                  </a:schemeClr>
                </a:solidFill>
              </a:rPr>
              <a:t>References </a:t>
            </a:r>
          </a:p>
        </p:txBody>
      </p:sp>
      <p:sp>
        <p:nvSpPr>
          <p:cNvPr id="3" name="Content Placeholder 2">
            <a:extLst>
              <a:ext uri="{FF2B5EF4-FFF2-40B4-BE49-F238E27FC236}">
                <a16:creationId xmlns:a16="http://schemas.microsoft.com/office/drawing/2014/main" id="{695A7482-D659-4705-936E-FB6D72CAA96A}"/>
              </a:ext>
            </a:extLst>
          </p:cNvPr>
          <p:cNvSpPr>
            <a:spLocks noGrp="1"/>
          </p:cNvSpPr>
          <p:nvPr>
            <p:ph idx="1"/>
          </p:nvPr>
        </p:nvSpPr>
        <p:spPr>
          <a:xfrm>
            <a:off x="565150" y="2039874"/>
            <a:ext cx="10255250" cy="3601212"/>
          </a:xfrm>
        </p:spPr>
        <p:txBody>
          <a:bodyPr>
            <a:normAutofit/>
          </a:bodyPr>
          <a:lstStyle/>
          <a:p>
            <a:r>
              <a:rPr lang="en-US" sz="1800" b="0" i="0" dirty="0">
                <a:solidFill>
                  <a:schemeClr val="accent1">
                    <a:lumMod val="50000"/>
                  </a:schemeClr>
                </a:solidFill>
                <a:effectLst/>
                <a:latin typeface="Calibri" panose="020F0502020204030204" pitchFamily="34" charset="0"/>
                <a:cs typeface="Calibri" panose="020F0502020204030204" pitchFamily="34" charset="0"/>
                <a:hlinkClick r:id="rId2"/>
              </a:rPr>
              <a:t>Models and algorithms for road network design: </a:t>
            </a:r>
            <a:r>
              <a:rPr lang="en-US" sz="1800" b="0" i="0" dirty="0">
                <a:solidFill>
                  <a:schemeClr val="accent1">
                    <a:lumMod val="50000"/>
                  </a:schemeClr>
                </a:solidFill>
                <a:effectLst/>
                <a:latin typeface="Calibri" panose="020F0502020204030204" pitchFamily="34" charset="0"/>
                <a:cs typeface="Calibri" panose="020F0502020204030204" pitchFamily="34" charset="0"/>
              </a:rPr>
              <a:t>a review and some new developments ; Hai Yang </a:t>
            </a:r>
            <a:r>
              <a:rPr lang="en-US" sz="1800" b="0" i="0" dirty="0" err="1">
                <a:solidFill>
                  <a:schemeClr val="accent1">
                    <a:lumMod val="50000"/>
                  </a:schemeClr>
                </a:solidFill>
                <a:effectLst/>
                <a:latin typeface="Calibri" panose="020F0502020204030204" pitchFamily="34" charset="0"/>
                <a:cs typeface="Calibri" panose="020F0502020204030204" pitchFamily="34" charset="0"/>
              </a:rPr>
              <a:t>Michael,G</a:t>
            </a:r>
            <a:r>
              <a:rPr lang="en-US" sz="1800" b="0" i="0" dirty="0">
                <a:solidFill>
                  <a:schemeClr val="accent1">
                    <a:lumMod val="50000"/>
                  </a:schemeClr>
                </a:solidFill>
                <a:effectLst/>
                <a:latin typeface="Calibri" panose="020F0502020204030204" pitchFamily="34" charset="0"/>
                <a:cs typeface="Calibri" panose="020F0502020204030204" pitchFamily="34" charset="0"/>
              </a:rPr>
              <a:t>. H. Bell; Pages 257-278; </a:t>
            </a:r>
          </a:p>
          <a:p>
            <a:r>
              <a:rPr lang="en-US" sz="1800" b="0" i="0" dirty="0">
                <a:solidFill>
                  <a:schemeClr val="accent1">
                    <a:lumMod val="50000"/>
                  </a:schemeClr>
                </a:solidFill>
                <a:effectLst/>
                <a:latin typeface="Calibri" panose="020F0502020204030204" pitchFamily="34" charset="0"/>
                <a:cs typeface="Calibri" panose="020F0502020204030204" pitchFamily="34" charset="0"/>
                <a:hlinkClick r:id="rId3"/>
              </a:rPr>
              <a:t>A review of urban transportation network design problems; </a:t>
            </a:r>
            <a:r>
              <a:rPr lang="en-US" sz="1800" b="0" i="0" dirty="0">
                <a:solidFill>
                  <a:schemeClr val="accent1">
                    <a:lumMod val="50000"/>
                  </a:schemeClr>
                </a:solidFill>
                <a:effectLst/>
                <a:latin typeface="Calibri" panose="020F0502020204030204" pitchFamily="34" charset="0"/>
                <a:cs typeface="Calibri" panose="020F0502020204030204" pitchFamily="34" charset="0"/>
              </a:rPr>
              <a:t>Reza </a:t>
            </a:r>
            <a:r>
              <a:rPr lang="en-US" sz="1800" b="0" i="0" dirty="0" err="1">
                <a:solidFill>
                  <a:schemeClr val="accent1">
                    <a:lumMod val="50000"/>
                  </a:schemeClr>
                </a:solidFill>
                <a:effectLst/>
                <a:latin typeface="Calibri" panose="020F0502020204030204" pitchFamily="34" charset="0"/>
                <a:cs typeface="Calibri" panose="020F0502020204030204" pitchFamily="34" charset="0"/>
              </a:rPr>
              <a:t>Zanjirani</a:t>
            </a:r>
            <a:r>
              <a:rPr lang="en-US" sz="1800" b="0" i="0" dirty="0">
                <a:solidFill>
                  <a:schemeClr val="accent1">
                    <a:lumMod val="50000"/>
                  </a:schemeClr>
                </a:solidFill>
                <a:effectLst/>
                <a:latin typeface="Calibri" panose="020F0502020204030204" pitchFamily="34" charset="0"/>
                <a:cs typeface="Calibri" panose="020F0502020204030204" pitchFamily="34" charset="0"/>
              </a:rPr>
              <a:t> Farahani, Elnaz </a:t>
            </a:r>
            <a:r>
              <a:rPr lang="en-US" sz="1800" b="0" i="0" dirty="0" err="1">
                <a:solidFill>
                  <a:schemeClr val="accent1">
                    <a:lumMod val="50000"/>
                  </a:schemeClr>
                </a:solidFill>
                <a:effectLst/>
                <a:latin typeface="Calibri" panose="020F0502020204030204" pitchFamily="34" charset="0"/>
                <a:cs typeface="Calibri" panose="020F0502020204030204" pitchFamily="34" charset="0"/>
              </a:rPr>
              <a:t>Miandoabchi</a:t>
            </a:r>
            <a:r>
              <a:rPr lang="en-US" sz="1800" b="0" i="0" dirty="0">
                <a:solidFill>
                  <a:schemeClr val="accent1">
                    <a:lumMod val="50000"/>
                  </a:schemeClr>
                </a:solidFill>
                <a:effectLst/>
                <a:latin typeface="Calibri" panose="020F0502020204030204" pitchFamily="34" charset="0"/>
                <a:cs typeface="Calibri" panose="020F0502020204030204" pitchFamily="34" charset="0"/>
              </a:rPr>
              <a:t>, W. Y. Szeto, </a:t>
            </a:r>
            <a:r>
              <a:rPr lang="en-US" sz="1800" b="0" i="0" dirty="0" err="1">
                <a:solidFill>
                  <a:schemeClr val="accent1">
                    <a:lumMod val="50000"/>
                  </a:schemeClr>
                </a:solidFill>
                <a:effectLst/>
                <a:latin typeface="Calibri" panose="020F0502020204030204" pitchFamily="34" charset="0"/>
                <a:cs typeface="Calibri" panose="020F0502020204030204" pitchFamily="34" charset="0"/>
              </a:rPr>
              <a:t>Hannaneh</a:t>
            </a:r>
            <a:r>
              <a:rPr lang="en-US" sz="1800" b="0" i="0" dirty="0">
                <a:solidFill>
                  <a:schemeClr val="accent1">
                    <a:lumMod val="50000"/>
                  </a:schemeClr>
                </a:solidFill>
                <a:effectLst/>
                <a:latin typeface="Calibri" panose="020F0502020204030204" pitchFamily="34" charset="0"/>
                <a:cs typeface="Calibri" panose="020F0502020204030204" pitchFamily="34" charset="0"/>
              </a:rPr>
              <a:t> Rashidi; </a:t>
            </a:r>
          </a:p>
          <a:p>
            <a:r>
              <a:rPr lang="en-US" sz="1800" b="0" i="0" dirty="0">
                <a:solidFill>
                  <a:schemeClr val="accent1">
                    <a:lumMod val="50000"/>
                  </a:schemeClr>
                </a:solidFill>
                <a:effectLst/>
                <a:latin typeface="Calibri" panose="020F0502020204030204" pitchFamily="34" charset="0"/>
                <a:cs typeface="Calibri" panose="020F0502020204030204" pitchFamily="34" charset="0"/>
                <a:hlinkClick r:id="rId4"/>
              </a:rPr>
              <a:t>The Structure of Interurban Traffic: A Weighted Network Analysis</a:t>
            </a:r>
            <a:r>
              <a:rPr lang="en-US" sz="1800" b="0" i="0" dirty="0">
                <a:solidFill>
                  <a:schemeClr val="accent1">
                    <a:lumMod val="50000"/>
                  </a:schemeClr>
                </a:solidFill>
                <a:effectLst/>
                <a:latin typeface="Calibri" panose="020F0502020204030204" pitchFamily="34" charset="0"/>
                <a:cs typeface="Calibri" panose="020F0502020204030204" pitchFamily="34" charset="0"/>
              </a:rPr>
              <a:t>; Andrea De </a:t>
            </a:r>
            <a:r>
              <a:rPr lang="en-US" sz="1800" b="0" i="0" dirty="0" err="1">
                <a:solidFill>
                  <a:schemeClr val="accent1">
                    <a:lumMod val="50000"/>
                  </a:schemeClr>
                </a:solidFill>
                <a:effectLst/>
                <a:latin typeface="Calibri" panose="020F0502020204030204" pitchFamily="34" charset="0"/>
                <a:cs typeface="Calibri" panose="020F0502020204030204" pitchFamily="34" charset="0"/>
              </a:rPr>
              <a:t>Montis</a:t>
            </a:r>
            <a:r>
              <a:rPr lang="en-US" sz="1800" b="0" i="0" dirty="0">
                <a:solidFill>
                  <a:schemeClr val="accent1">
                    <a:lumMod val="50000"/>
                  </a:schemeClr>
                </a:solidFill>
                <a:effectLst/>
                <a:latin typeface="Calibri" panose="020F0502020204030204" pitchFamily="34" charset="0"/>
                <a:cs typeface="Calibri" panose="020F0502020204030204" pitchFamily="34" charset="0"/>
              </a:rPr>
              <a:t>, Marc Barth ́</a:t>
            </a:r>
            <a:r>
              <a:rPr lang="en-US" sz="1800" b="0" i="0" dirty="0" err="1">
                <a:solidFill>
                  <a:schemeClr val="accent1">
                    <a:lumMod val="50000"/>
                  </a:schemeClr>
                </a:solidFill>
                <a:effectLst/>
                <a:latin typeface="Calibri" panose="020F0502020204030204" pitchFamily="34" charset="0"/>
                <a:cs typeface="Calibri" panose="020F0502020204030204" pitchFamily="34" charset="0"/>
              </a:rPr>
              <a:t>elemy</a:t>
            </a:r>
            <a:r>
              <a:rPr lang="en-US" sz="1800" b="0" i="0" dirty="0">
                <a:solidFill>
                  <a:schemeClr val="accent1">
                    <a:lumMod val="50000"/>
                  </a:schemeClr>
                </a:solidFill>
                <a:effectLst/>
                <a:latin typeface="Calibri" panose="020F0502020204030204" pitchFamily="34" charset="0"/>
                <a:cs typeface="Calibri" panose="020F0502020204030204" pitchFamily="34" charset="0"/>
              </a:rPr>
              <a:t>, Alessandro </a:t>
            </a:r>
            <a:r>
              <a:rPr lang="en-US" sz="1800" b="0" i="0" dirty="0" err="1">
                <a:solidFill>
                  <a:schemeClr val="accent1">
                    <a:lumMod val="50000"/>
                  </a:schemeClr>
                </a:solidFill>
                <a:effectLst/>
                <a:latin typeface="Calibri" panose="020F0502020204030204" pitchFamily="34" charset="0"/>
                <a:cs typeface="Calibri" panose="020F0502020204030204" pitchFamily="34" charset="0"/>
              </a:rPr>
              <a:t>Chessa</a:t>
            </a:r>
            <a:r>
              <a:rPr lang="en-US" sz="1800" b="0" i="0" dirty="0">
                <a:solidFill>
                  <a:schemeClr val="accent1">
                    <a:lumMod val="50000"/>
                  </a:schemeClr>
                </a:solidFill>
                <a:effectLst/>
                <a:latin typeface="Calibri" panose="020F0502020204030204" pitchFamily="34" charset="0"/>
                <a:cs typeface="Calibri" panose="020F0502020204030204" pitchFamily="34" charset="0"/>
              </a:rPr>
              <a:t>, Alessandro </a:t>
            </a:r>
            <a:r>
              <a:rPr lang="en-US" sz="1800" b="0" i="0" dirty="0" err="1">
                <a:solidFill>
                  <a:schemeClr val="accent1">
                    <a:lumMod val="50000"/>
                  </a:schemeClr>
                </a:solidFill>
                <a:effectLst/>
                <a:latin typeface="Calibri" panose="020F0502020204030204" pitchFamily="34" charset="0"/>
                <a:cs typeface="Calibri" panose="020F0502020204030204" pitchFamily="34" charset="0"/>
              </a:rPr>
              <a:t>Vespignani</a:t>
            </a:r>
            <a:r>
              <a:rPr lang="en-US" sz="1800" b="0" i="0" dirty="0">
                <a:solidFill>
                  <a:schemeClr val="accent1">
                    <a:lumMod val="50000"/>
                  </a:schemeClr>
                </a:solidFill>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60605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3F45-5912-49E7-BA8D-AAA2C4B08533}"/>
              </a:ext>
            </a:extLst>
          </p:cNvPr>
          <p:cNvSpPr>
            <a:spLocks noGrp="1"/>
          </p:cNvSpPr>
          <p:nvPr>
            <p:ph type="title"/>
          </p:nvPr>
        </p:nvSpPr>
        <p:spPr>
          <a:xfrm>
            <a:off x="6779683" y="4750224"/>
            <a:ext cx="4447117" cy="1268984"/>
          </a:xfrm>
        </p:spPr>
        <p:txBody>
          <a:bodyPr/>
          <a:lstStyle/>
          <a:p>
            <a:r>
              <a:rPr lang="en-US" dirty="0">
                <a:solidFill>
                  <a:srgbClr val="002060"/>
                </a:solidFill>
              </a:rPr>
              <a:t>Thank You !</a:t>
            </a:r>
          </a:p>
        </p:txBody>
      </p:sp>
      <p:sp>
        <p:nvSpPr>
          <p:cNvPr id="3" name="Title 1">
            <a:extLst>
              <a:ext uri="{FF2B5EF4-FFF2-40B4-BE49-F238E27FC236}">
                <a16:creationId xmlns:a16="http://schemas.microsoft.com/office/drawing/2014/main" id="{733167B5-2152-4655-A236-732D6C940920}"/>
              </a:ext>
            </a:extLst>
          </p:cNvPr>
          <p:cNvSpPr txBox="1">
            <a:spLocks/>
          </p:cNvSpPr>
          <p:nvPr/>
        </p:nvSpPr>
        <p:spPr>
          <a:xfrm>
            <a:off x="768349" y="1007958"/>
            <a:ext cx="4447117"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r>
              <a:rPr lang="en-US" dirty="0">
                <a:solidFill>
                  <a:srgbClr val="002060"/>
                </a:solidFill>
              </a:rPr>
              <a:t>Any Questions?</a:t>
            </a:r>
          </a:p>
        </p:txBody>
      </p:sp>
    </p:spTree>
    <p:extLst>
      <p:ext uri="{BB962C8B-B14F-4D97-AF65-F5344CB8AC3E}">
        <p14:creationId xmlns:p14="http://schemas.microsoft.com/office/powerpoint/2010/main" val="2417181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9804-2E0A-44DB-849A-A97A8A554D32}"/>
              </a:ext>
            </a:extLst>
          </p:cNvPr>
          <p:cNvSpPr>
            <a:spLocks noGrp="1"/>
          </p:cNvSpPr>
          <p:nvPr>
            <p:ph type="title"/>
          </p:nvPr>
        </p:nvSpPr>
        <p:spPr/>
        <p:txBody>
          <a:bodyPr/>
          <a:lstStyle/>
          <a:p>
            <a:r>
              <a:rPr lang="en-US" dirty="0">
                <a:solidFill>
                  <a:srgbClr val="002060"/>
                </a:solidFill>
              </a:rPr>
              <a:t>Data</a:t>
            </a:r>
          </a:p>
        </p:txBody>
      </p:sp>
      <p:sp>
        <p:nvSpPr>
          <p:cNvPr id="3" name="Content Placeholder 2">
            <a:extLst>
              <a:ext uri="{FF2B5EF4-FFF2-40B4-BE49-F238E27FC236}">
                <a16:creationId xmlns:a16="http://schemas.microsoft.com/office/drawing/2014/main" id="{D1CAACF8-A5E2-4425-ADD3-353A8072203A}"/>
              </a:ext>
            </a:extLst>
          </p:cNvPr>
          <p:cNvSpPr>
            <a:spLocks noGrp="1"/>
          </p:cNvSpPr>
          <p:nvPr>
            <p:ph idx="1"/>
          </p:nvPr>
        </p:nvSpPr>
        <p:spPr>
          <a:xfrm>
            <a:off x="705827" y="1752053"/>
            <a:ext cx="9535453" cy="3601212"/>
          </a:xfrm>
        </p:spPr>
        <p:txBody>
          <a:bodyPr/>
          <a:lstStyle/>
          <a:p>
            <a:r>
              <a:rPr lang="en-US" b="0" i="0" dirty="0">
                <a:solidFill>
                  <a:srgbClr val="002060"/>
                </a:solidFill>
                <a:effectLst/>
                <a:latin typeface="Calibri" panose="020F0502020204030204" pitchFamily="34" charset="0"/>
                <a:cs typeface="Calibri" panose="020F0502020204030204" pitchFamily="34" charset="0"/>
                <a:hlinkClick r:id="rId2"/>
              </a:rPr>
              <a:t>Transportation Networks </a:t>
            </a:r>
            <a:r>
              <a:rPr lang="en-US" b="0" i="0" dirty="0">
                <a:solidFill>
                  <a:srgbClr val="002060"/>
                </a:solidFill>
                <a:effectLst/>
                <a:latin typeface="Calibri" panose="020F0502020204030204" pitchFamily="34" charset="0"/>
                <a:cs typeface="Calibri" panose="020F0502020204030204" pitchFamily="34" charset="0"/>
              </a:rPr>
              <a:t>is a networks repository for transportation research. </a:t>
            </a:r>
          </a:p>
          <a:p>
            <a:r>
              <a:rPr lang="en-US" dirty="0">
                <a:solidFill>
                  <a:srgbClr val="002060"/>
                </a:solidFill>
                <a:latin typeface="Calibri" panose="020F0502020204030204" pitchFamily="34" charset="0"/>
                <a:cs typeface="Calibri" panose="020F0502020204030204" pitchFamily="34" charset="0"/>
              </a:rPr>
              <a:t>Data for this project is taken from the same GitHub repo</a:t>
            </a:r>
          </a:p>
          <a:p>
            <a:r>
              <a:rPr lang="en-US" dirty="0">
                <a:solidFill>
                  <a:srgbClr val="002060"/>
                </a:solidFill>
                <a:latin typeface="Calibri" panose="020F0502020204030204" pitchFamily="34" charset="0"/>
                <a:cs typeface="Calibri" panose="020F0502020204030204" pitchFamily="34" charset="0"/>
              </a:rPr>
              <a:t>It has around 25 different </a:t>
            </a:r>
            <a:r>
              <a:rPr lang="en-US" b="0" i="0" u="none" strike="noStrike" baseline="0" dirty="0">
                <a:solidFill>
                  <a:srgbClr val="002060"/>
                </a:solidFill>
                <a:latin typeface="Calibri" panose="020F0502020204030204" pitchFamily="34" charset="0"/>
                <a:cs typeface="Calibri" panose="020F0502020204030204" pitchFamily="34" charset="0"/>
              </a:rPr>
              <a:t>metropolitan</a:t>
            </a:r>
            <a:r>
              <a:rPr lang="en-US" dirty="0">
                <a:solidFill>
                  <a:srgbClr val="002060"/>
                </a:solidFill>
                <a:latin typeface="Calibri" panose="020F0502020204030204" pitchFamily="34" charset="0"/>
                <a:cs typeface="Calibri" panose="020F0502020204030204" pitchFamily="34" charset="0"/>
              </a:rPr>
              <a:t> cities data around the world</a:t>
            </a:r>
          </a:p>
          <a:p>
            <a:r>
              <a:rPr lang="en-US" dirty="0">
                <a:solidFill>
                  <a:srgbClr val="002060"/>
                </a:solidFill>
                <a:latin typeface="Calibri" panose="020F0502020204030204" pitchFamily="34" charset="0"/>
                <a:cs typeface="Calibri" panose="020F0502020204030204" pitchFamily="34" charset="0"/>
              </a:rPr>
              <a:t>This network represents roads junctions and traffic flow between the junctions</a:t>
            </a:r>
          </a:p>
          <a:p>
            <a:r>
              <a:rPr lang="en-US" dirty="0">
                <a:solidFill>
                  <a:srgbClr val="002060"/>
                </a:solidFill>
                <a:latin typeface="Calibri" panose="020F0502020204030204" pitchFamily="34" charset="0"/>
                <a:cs typeface="Calibri" panose="020F0502020204030204" pitchFamily="34" charset="0"/>
              </a:rPr>
              <a:t>Some of the major cities I am looking for are Anaheim CA,  Chicago IL, Philadelphia PA, Austin TX </a:t>
            </a:r>
          </a:p>
          <a:p>
            <a:endParaRPr lang="en-US" dirty="0">
              <a:solidFill>
                <a:srgbClr val="002060"/>
              </a:solidFill>
              <a:latin typeface="Calibri" panose="020F0502020204030204" pitchFamily="34" charset="0"/>
              <a:cs typeface="Calibri" panose="020F0502020204030204" pitchFamily="34" charset="0"/>
            </a:endParaRPr>
          </a:p>
          <a:p>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635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09DE0D-A7CE-4837-A3A9-6C934B5F56DE}"/>
              </a:ext>
            </a:extLst>
          </p:cNvPr>
          <p:cNvSpPr>
            <a:spLocks noGrp="1"/>
          </p:cNvSpPr>
          <p:nvPr>
            <p:ph type="title"/>
          </p:nvPr>
        </p:nvSpPr>
        <p:spPr>
          <a:xfrm>
            <a:off x="565150" y="770890"/>
            <a:ext cx="5995137" cy="1268984"/>
          </a:xfrm>
        </p:spPr>
        <p:txBody>
          <a:bodyPr>
            <a:normAutofit/>
          </a:bodyPr>
          <a:lstStyle/>
          <a:p>
            <a:r>
              <a:rPr lang="en-US" dirty="0">
                <a:solidFill>
                  <a:srgbClr val="002060"/>
                </a:solidFill>
              </a:rPr>
              <a:t>The Anaheim Network</a:t>
            </a:r>
          </a:p>
        </p:txBody>
      </p:sp>
      <p:sp>
        <p:nvSpPr>
          <p:cNvPr id="3" name="Content Placeholder 2">
            <a:extLst>
              <a:ext uri="{FF2B5EF4-FFF2-40B4-BE49-F238E27FC236}">
                <a16:creationId xmlns:a16="http://schemas.microsoft.com/office/drawing/2014/main" id="{183EB1C3-5D2D-413E-806E-385991D50533}"/>
              </a:ext>
            </a:extLst>
          </p:cNvPr>
          <p:cNvSpPr>
            <a:spLocks noGrp="1"/>
          </p:cNvSpPr>
          <p:nvPr>
            <p:ph idx="1"/>
          </p:nvPr>
        </p:nvSpPr>
        <p:spPr>
          <a:xfrm>
            <a:off x="565150" y="2160016"/>
            <a:ext cx="7073607" cy="3601212"/>
          </a:xfrm>
        </p:spPr>
        <p:txBody>
          <a:bodyPr>
            <a:normAutofit/>
          </a:bodyPr>
          <a:lstStyle/>
          <a:p>
            <a:pPr>
              <a:lnSpc>
                <a:spcPct val="90000"/>
              </a:lnSpc>
            </a:pPr>
            <a:r>
              <a:rPr lang="en-US" sz="2000" dirty="0">
                <a:solidFill>
                  <a:srgbClr val="002060"/>
                </a:solidFill>
                <a:latin typeface="Calibri" panose="020F0502020204030204" pitchFamily="34" charset="0"/>
                <a:cs typeface="Calibri" panose="020F0502020204030204" pitchFamily="34" charset="0"/>
              </a:rPr>
              <a:t>The Anaheim network for 1992 has been provided by Jeff Ban and Ray </a:t>
            </a:r>
            <a:r>
              <a:rPr lang="en-US" sz="2000" dirty="0" err="1">
                <a:solidFill>
                  <a:srgbClr val="002060"/>
                </a:solidFill>
                <a:latin typeface="Calibri" panose="020F0502020204030204" pitchFamily="34" charset="0"/>
                <a:cs typeface="Calibri" panose="020F0502020204030204" pitchFamily="34" charset="0"/>
              </a:rPr>
              <a:t>Jayakrishnan</a:t>
            </a:r>
            <a:r>
              <a:rPr lang="en-US" sz="2000" dirty="0">
                <a:solidFill>
                  <a:srgbClr val="002060"/>
                </a:solidFill>
                <a:latin typeface="Calibri" panose="020F0502020204030204" pitchFamily="34" charset="0"/>
                <a:cs typeface="Calibri" panose="020F0502020204030204" pitchFamily="34" charset="0"/>
              </a:rPr>
              <a:t>.</a:t>
            </a:r>
            <a:endParaRPr lang="en-US" sz="2000" dirty="0">
              <a:solidFill>
                <a:srgbClr val="002060"/>
              </a:solidFill>
              <a:latin typeface="Calibri" panose="020F0502020204030204" pitchFamily="34" charset="0"/>
              <a:cs typeface="Calibri" panose="020F0502020204030204" pitchFamily="34" charset="0"/>
              <a:sym typeface="Varela Round"/>
            </a:endParaRPr>
          </a:p>
          <a:p>
            <a:pPr lvl="0">
              <a:lnSpc>
                <a:spcPct val="90000"/>
              </a:lnSpc>
              <a:buFont typeface="Arial" panose="020B0604020202020204" pitchFamily="34" charset="0"/>
              <a:buChar char="•"/>
            </a:pPr>
            <a:r>
              <a:rPr lang="en-US" sz="2000" dirty="0">
                <a:solidFill>
                  <a:srgbClr val="002060"/>
                </a:solidFill>
                <a:latin typeface="Calibri" panose="020F0502020204030204" pitchFamily="34" charset="0"/>
                <a:cs typeface="Calibri" panose="020F0502020204030204" pitchFamily="34" charset="0"/>
              </a:rPr>
              <a:t>Zones: 38 </a:t>
            </a:r>
          </a:p>
          <a:p>
            <a:pPr lvl="0">
              <a:lnSpc>
                <a:spcPct val="90000"/>
              </a:lnSpc>
              <a:buFont typeface="Arial" panose="020B0604020202020204" pitchFamily="34" charset="0"/>
              <a:buChar char="•"/>
            </a:pPr>
            <a:r>
              <a:rPr lang="en-US" sz="2000" dirty="0">
                <a:solidFill>
                  <a:srgbClr val="002060"/>
                </a:solidFill>
                <a:latin typeface="Calibri" panose="020F0502020204030204" pitchFamily="34" charset="0"/>
                <a:cs typeface="Calibri" panose="020F0502020204030204" pitchFamily="34" charset="0"/>
              </a:rPr>
              <a:t>Nodes: 416 </a:t>
            </a:r>
          </a:p>
          <a:p>
            <a:pPr lvl="0">
              <a:lnSpc>
                <a:spcPct val="90000"/>
              </a:lnSpc>
              <a:buFont typeface="Arial" panose="020B0604020202020204" pitchFamily="34" charset="0"/>
              <a:buChar char="•"/>
            </a:pPr>
            <a:r>
              <a:rPr lang="en-US" sz="2000" dirty="0">
                <a:solidFill>
                  <a:srgbClr val="002060"/>
                </a:solidFill>
                <a:latin typeface="Calibri" panose="020F0502020204030204" pitchFamily="34" charset="0"/>
                <a:cs typeface="Calibri" panose="020F0502020204030204" pitchFamily="34" charset="0"/>
              </a:rPr>
              <a:t>Links: 914 </a:t>
            </a:r>
          </a:p>
          <a:p>
            <a:pPr lvl="0">
              <a:lnSpc>
                <a:spcPct val="90000"/>
              </a:lnSpc>
              <a:buFont typeface="Arial" panose="020B0604020202020204" pitchFamily="34" charset="0"/>
              <a:buChar char="•"/>
            </a:pPr>
            <a:r>
              <a:rPr lang="en-US" sz="2000" dirty="0">
                <a:solidFill>
                  <a:srgbClr val="002060"/>
                </a:solidFill>
                <a:latin typeface="Calibri" panose="020F0502020204030204" pitchFamily="34" charset="0"/>
                <a:cs typeface="Calibri" panose="020F0502020204030204" pitchFamily="34" charset="0"/>
              </a:rPr>
              <a:t>Trips: 104,694.40</a:t>
            </a:r>
          </a:p>
          <a:p>
            <a:pPr lvl="0">
              <a:lnSpc>
                <a:spcPct val="90000"/>
              </a:lnSpc>
              <a:buFont typeface="Arial" panose="020B0604020202020204" pitchFamily="34" charset="0"/>
              <a:buChar char="•"/>
            </a:pPr>
            <a:r>
              <a:rPr lang="en-US" sz="2000" dirty="0">
                <a:solidFill>
                  <a:srgbClr val="002060"/>
                </a:solidFill>
                <a:latin typeface="Calibri" panose="020F0502020204030204" pitchFamily="34" charset="0"/>
                <a:cs typeface="Calibri" panose="020F0502020204030204" pitchFamily="34" charset="0"/>
                <a:sym typeface="Varela Round"/>
              </a:rPr>
              <a:t>Files</a:t>
            </a:r>
          </a:p>
          <a:p>
            <a:pPr marL="914400" lvl="2" indent="-342900">
              <a:lnSpc>
                <a:spcPct val="90000"/>
              </a:lnSpc>
              <a:spcBef>
                <a:spcPts val="0"/>
              </a:spcBef>
              <a:buSzPts val="1800"/>
              <a:buFont typeface="Arial" panose="020B0604020202020204" pitchFamily="34" charset="0"/>
              <a:buChar char="•"/>
            </a:pPr>
            <a:r>
              <a:rPr lang="en-US" sz="2000" dirty="0">
                <a:solidFill>
                  <a:srgbClr val="002060"/>
                </a:solidFill>
                <a:latin typeface="Calibri" panose="020F0502020204030204" pitchFamily="34" charset="0"/>
                <a:cs typeface="Calibri" panose="020F0502020204030204" pitchFamily="34" charset="0"/>
                <a:sym typeface="Varela Round"/>
              </a:rPr>
              <a:t>Anaheim-</a:t>
            </a:r>
            <a:r>
              <a:rPr lang="en-US" sz="2000" dirty="0" err="1">
                <a:solidFill>
                  <a:srgbClr val="002060"/>
                </a:solidFill>
                <a:latin typeface="Calibri" panose="020F0502020204030204" pitchFamily="34" charset="0"/>
                <a:cs typeface="Calibri" panose="020F0502020204030204" pitchFamily="34" charset="0"/>
                <a:sym typeface="Varela Round"/>
              </a:rPr>
              <a:t>flow.tntp</a:t>
            </a:r>
            <a:endParaRPr lang="en-US" sz="2000" dirty="0">
              <a:solidFill>
                <a:srgbClr val="002060"/>
              </a:solidFill>
              <a:latin typeface="Calibri" panose="020F0502020204030204" pitchFamily="34" charset="0"/>
              <a:cs typeface="Calibri" panose="020F0502020204030204" pitchFamily="34" charset="0"/>
              <a:sym typeface="Varela Round"/>
            </a:endParaRPr>
          </a:p>
          <a:p>
            <a:pPr marL="914400" lvl="2" indent="-342900">
              <a:lnSpc>
                <a:spcPct val="90000"/>
              </a:lnSpc>
              <a:spcBef>
                <a:spcPts val="0"/>
              </a:spcBef>
              <a:buSzPts val="1800"/>
              <a:buFont typeface="Arial" panose="020B0604020202020204" pitchFamily="34" charset="0"/>
              <a:buChar char="•"/>
            </a:pPr>
            <a:r>
              <a:rPr lang="en-US" sz="2000" dirty="0">
                <a:solidFill>
                  <a:srgbClr val="002060"/>
                </a:solidFill>
                <a:latin typeface="Calibri" panose="020F0502020204030204" pitchFamily="34" charset="0"/>
                <a:cs typeface="Calibri" panose="020F0502020204030204" pitchFamily="34" charset="0"/>
                <a:sym typeface="Varela Round"/>
              </a:rPr>
              <a:t>Anaheim-</a:t>
            </a:r>
            <a:r>
              <a:rPr lang="en-US" sz="2000" dirty="0" err="1">
                <a:solidFill>
                  <a:srgbClr val="002060"/>
                </a:solidFill>
                <a:latin typeface="Calibri" panose="020F0502020204030204" pitchFamily="34" charset="0"/>
                <a:cs typeface="Calibri" panose="020F0502020204030204" pitchFamily="34" charset="0"/>
                <a:sym typeface="Varela Round"/>
              </a:rPr>
              <a:t>net.tntp</a:t>
            </a:r>
            <a:endParaRPr lang="en-US" sz="2000" dirty="0">
              <a:solidFill>
                <a:srgbClr val="002060"/>
              </a:solidFill>
              <a:latin typeface="Calibri" panose="020F0502020204030204" pitchFamily="34" charset="0"/>
              <a:cs typeface="Calibri" panose="020F0502020204030204" pitchFamily="34" charset="0"/>
              <a:sym typeface="Varela Round"/>
            </a:endParaRPr>
          </a:p>
          <a:p>
            <a:pPr marL="914400" lvl="2" indent="-342900">
              <a:lnSpc>
                <a:spcPct val="90000"/>
              </a:lnSpc>
              <a:spcBef>
                <a:spcPts val="0"/>
              </a:spcBef>
              <a:buSzPts val="1800"/>
              <a:buFont typeface="Arial" panose="020B0604020202020204" pitchFamily="34" charset="0"/>
              <a:buChar char="•"/>
            </a:pPr>
            <a:r>
              <a:rPr lang="en-US" sz="2000" dirty="0">
                <a:solidFill>
                  <a:srgbClr val="002060"/>
                </a:solidFill>
                <a:latin typeface="Calibri" panose="020F0502020204030204" pitchFamily="34" charset="0"/>
                <a:cs typeface="Calibri" panose="020F0502020204030204" pitchFamily="34" charset="0"/>
                <a:sym typeface="Varela Round"/>
              </a:rPr>
              <a:t>Anaheim-</a:t>
            </a:r>
            <a:r>
              <a:rPr lang="en-US" sz="2000" dirty="0" err="1">
                <a:solidFill>
                  <a:srgbClr val="002060"/>
                </a:solidFill>
                <a:latin typeface="Calibri" panose="020F0502020204030204" pitchFamily="34" charset="0"/>
                <a:cs typeface="Calibri" panose="020F0502020204030204" pitchFamily="34" charset="0"/>
                <a:sym typeface="Varela Round"/>
              </a:rPr>
              <a:t>trips.tntp</a:t>
            </a:r>
            <a:endParaRPr lang="en-US" sz="2000" dirty="0">
              <a:solidFill>
                <a:srgbClr val="002060"/>
              </a:solidFill>
              <a:latin typeface="Calibri" panose="020F0502020204030204" pitchFamily="34" charset="0"/>
              <a:ea typeface="Varela Round"/>
              <a:cs typeface="Calibri" panose="020F0502020204030204" pitchFamily="34" charset="0"/>
              <a:sym typeface="Varela Round"/>
            </a:endParaRPr>
          </a:p>
          <a:p>
            <a:pPr>
              <a:lnSpc>
                <a:spcPct val="90000"/>
              </a:lnSpc>
            </a:pPr>
            <a:endParaRPr lang="en-US" sz="2000" dirty="0">
              <a:solidFill>
                <a:srgbClr val="002060"/>
              </a:solidFill>
            </a:endParaRPr>
          </a:p>
        </p:txBody>
      </p:sp>
      <p:pic>
        <p:nvPicPr>
          <p:cNvPr id="7" name="Picture 6">
            <a:extLst>
              <a:ext uri="{FF2B5EF4-FFF2-40B4-BE49-F238E27FC236}">
                <a16:creationId xmlns:a16="http://schemas.microsoft.com/office/drawing/2014/main" id="{0A96575E-01D4-405E-B01C-DF8D85AA0CDA}"/>
              </a:ext>
            </a:extLst>
          </p:cNvPr>
          <p:cNvPicPr>
            <a:picLocks noChangeAspect="1"/>
          </p:cNvPicPr>
          <p:nvPr/>
        </p:nvPicPr>
        <p:blipFill>
          <a:blip r:embed="rId2"/>
          <a:stretch>
            <a:fillRect/>
          </a:stretch>
        </p:blipFill>
        <p:spPr>
          <a:xfrm>
            <a:off x="7596810" y="2180553"/>
            <a:ext cx="4325780" cy="3601212"/>
          </a:xfrm>
          <a:prstGeom prst="rect">
            <a:avLst/>
          </a:prstGeom>
        </p:spPr>
      </p:pic>
      <p:grpSp>
        <p:nvGrpSpPr>
          <p:cNvPr id="23" name="Group 13">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4"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8" name="Straight Connector 19">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95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09DE0D-A7CE-4837-A3A9-6C934B5F56DE}"/>
              </a:ext>
            </a:extLst>
          </p:cNvPr>
          <p:cNvSpPr>
            <a:spLocks noGrp="1"/>
          </p:cNvSpPr>
          <p:nvPr>
            <p:ph type="title"/>
          </p:nvPr>
        </p:nvSpPr>
        <p:spPr>
          <a:xfrm>
            <a:off x="565148" y="427928"/>
            <a:ext cx="5995137" cy="1268984"/>
          </a:xfrm>
        </p:spPr>
        <p:txBody>
          <a:bodyPr>
            <a:normAutofit/>
          </a:bodyPr>
          <a:lstStyle/>
          <a:p>
            <a:r>
              <a:rPr lang="en-US" dirty="0">
                <a:solidFill>
                  <a:srgbClr val="002060"/>
                </a:solidFill>
              </a:rPr>
              <a:t>The Chicago Network</a:t>
            </a:r>
          </a:p>
        </p:txBody>
      </p:sp>
      <p:sp>
        <p:nvSpPr>
          <p:cNvPr id="3" name="Content Placeholder 2">
            <a:extLst>
              <a:ext uri="{FF2B5EF4-FFF2-40B4-BE49-F238E27FC236}">
                <a16:creationId xmlns:a16="http://schemas.microsoft.com/office/drawing/2014/main" id="{183EB1C3-5D2D-413E-806E-385991D50533}"/>
              </a:ext>
            </a:extLst>
          </p:cNvPr>
          <p:cNvSpPr>
            <a:spLocks noGrp="1"/>
          </p:cNvSpPr>
          <p:nvPr>
            <p:ph idx="1"/>
          </p:nvPr>
        </p:nvSpPr>
        <p:spPr>
          <a:xfrm>
            <a:off x="565149" y="1561942"/>
            <a:ext cx="11088030" cy="4698607"/>
          </a:xfrm>
        </p:spPr>
        <p:txBody>
          <a:bodyPr>
            <a:normAutofit/>
          </a:bodyPr>
          <a:lstStyle/>
          <a:p>
            <a:pPr>
              <a:lnSpc>
                <a:spcPct val="90000"/>
              </a:lnSpc>
            </a:pPr>
            <a:r>
              <a:rPr lang="en-US" sz="2000" dirty="0">
                <a:solidFill>
                  <a:srgbClr val="002060"/>
                </a:solidFill>
                <a:latin typeface="Calibri" panose="020F0502020204030204" pitchFamily="34" charset="0"/>
                <a:cs typeface="Calibri" panose="020F0502020204030204" pitchFamily="34" charset="0"/>
              </a:rPr>
              <a:t>The Chicago  network Developed and provided by the Chicago Area Transportation Study.</a:t>
            </a:r>
            <a:endParaRPr lang="en-US" sz="2000" dirty="0">
              <a:solidFill>
                <a:srgbClr val="002060"/>
              </a:solidFill>
              <a:latin typeface="Calibri" panose="020F0502020204030204" pitchFamily="34" charset="0"/>
              <a:cs typeface="Calibri" panose="020F0502020204030204" pitchFamily="34" charset="0"/>
              <a:sym typeface="Varela Round"/>
            </a:endParaRPr>
          </a:p>
          <a:p>
            <a:pPr lvl="0">
              <a:lnSpc>
                <a:spcPct val="90000"/>
              </a:lnSpc>
              <a:buFont typeface="Arial" panose="020B0604020202020204" pitchFamily="34" charset="0"/>
              <a:buChar char="•"/>
            </a:pPr>
            <a:r>
              <a:rPr lang="en-US" sz="2000" dirty="0">
                <a:solidFill>
                  <a:srgbClr val="002060"/>
                </a:solidFill>
                <a:latin typeface="Calibri" panose="020F0502020204030204" pitchFamily="34" charset="0"/>
                <a:cs typeface="Calibri" panose="020F0502020204030204" pitchFamily="34" charset="0"/>
              </a:rPr>
              <a:t>Zones: 387 </a:t>
            </a:r>
          </a:p>
          <a:p>
            <a:pPr lvl="0">
              <a:lnSpc>
                <a:spcPct val="90000"/>
              </a:lnSpc>
              <a:buFont typeface="Arial" panose="020B0604020202020204" pitchFamily="34" charset="0"/>
              <a:buChar char="•"/>
            </a:pPr>
            <a:r>
              <a:rPr lang="en-US" sz="2000" dirty="0">
                <a:solidFill>
                  <a:srgbClr val="002060"/>
                </a:solidFill>
                <a:latin typeface="Calibri" panose="020F0502020204030204" pitchFamily="34" charset="0"/>
                <a:cs typeface="Calibri" panose="020F0502020204030204" pitchFamily="34" charset="0"/>
              </a:rPr>
              <a:t>Nodes: 933 </a:t>
            </a:r>
          </a:p>
          <a:p>
            <a:pPr lvl="0">
              <a:lnSpc>
                <a:spcPct val="90000"/>
              </a:lnSpc>
              <a:buFont typeface="Arial" panose="020B0604020202020204" pitchFamily="34" charset="0"/>
              <a:buChar char="•"/>
            </a:pPr>
            <a:r>
              <a:rPr lang="en-US" sz="2000" dirty="0">
                <a:solidFill>
                  <a:srgbClr val="002060"/>
                </a:solidFill>
                <a:latin typeface="Calibri" panose="020F0502020204030204" pitchFamily="34" charset="0"/>
                <a:cs typeface="Calibri" panose="020F0502020204030204" pitchFamily="34" charset="0"/>
              </a:rPr>
              <a:t>Links: 2950 </a:t>
            </a:r>
          </a:p>
          <a:p>
            <a:pPr lvl="0">
              <a:lnSpc>
                <a:spcPct val="90000"/>
              </a:lnSpc>
              <a:buFont typeface="Arial" panose="020B0604020202020204" pitchFamily="34" charset="0"/>
              <a:buChar char="•"/>
            </a:pPr>
            <a:r>
              <a:rPr lang="en-US" sz="2000" dirty="0">
                <a:solidFill>
                  <a:srgbClr val="002060"/>
                </a:solidFill>
                <a:latin typeface="Calibri" panose="020F0502020204030204" pitchFamily="34" charset="0"/>
                <a:cs typeface="Calibri" panose="020F0502020204030204" pitchFamily="34" charset="0"/>
              </a:rPr>
              <a:t>Trips: 1,260,907.44</a:t>
            </a:r>
          </a:p>
          <a:p>
            <a:pPr lvl="0">
              <a:lnSpc>
                <a:spcPct val="90000"/>
              </a:lnSpc>
              <a:buFont typeface="Arial" panose="020B0604020202020204" pitchFamily="34" charset="0"/>
              <a:buChar char="•"/>
            </a:pPr>
            <a:r>
              <a:rPr lang="en-US" sz="2000" dirty="0">
                <a:solidFill>
                  <a:srgbClr val="002060"/>
                </a:solidFill>
                <a:latin typeface="Calibri" panose="020F0502020204030204" pitchFamily="34" charset="0"/>
                <a:cs typeface="Calibri" panose="020F0502020204030204" pitchFamily="34" charset="0"/>
                <a:sym typeface="Varela Round"/>
              </a:rPr>
              <a:t>Files</a:t>
            </a:r>
          </a:p>
          <a:p>
            <a:pPr marL="914400" lvl="2" indent="-342900">
              <a:lnSpc>
                <a:spcPct val="90000"/>
              </a:lnSpc>
              <a:spcBef>
                <a:spcPts val="0"/>
              </a:spcBef>
              <a:buSzPts val="1800"/>
              <a:buFont typeface="Arial" panose="020B0604020202020204" pitchFamily="34" charset="0"/>
              <a:buChar char="•"/>
            </a:pPr>
            <a:r>
              <a:rPr lang="en-US" sz="2000" dirty="0">
                <a:solidFill>
                  <a:srgbClr val="002060"/>
                </a:solidFill>
                <a:latin typeface="Calibri" panose="020F0502020204030204" pitchFamily="34" charset="0"/>
                <a:cs typeface="Calibri" panose="020F0502020204030204" pitchFamily="34" charset="0"/>
              </a:rPr>
              <a:t>Chicago</a:t>
            </a:r>
            <a:r>
              <a:rPr lang="en-US" sz="2000" dirty="0">
                <a:solidFill>
                  <a:srgbClr val="002060"/>
                </a:solidFill>
                <a:latin typeface="Calibri" panose="020F0502020204030204" pitchFamily="34" charset="0"/>
                <a:cs typeface="Calibri" panose="020F0502020204030204" pitchFamily="34" charset="0"/>
                <a:sym typeface="Varela Round"/>
              </a:rPr>
              <a:t>-</a:t>
            </a:r>
            <a:r>
              <a:rPr lang="en-US" sz="2000" dirty="0" err="1">
                <a:solidFill>
                  <a:srgbClr val="002060"/>
                </a:solidFill>
                <a:latin typeface="Calibri" panose="020F0502020204030204" pitchFamily="34" charset="0"/>
                <a:cs typeface="Calibri" panose="020F0502020204030204" pitchFamily="34" charset="0"/>
                <a:sym typeface="Varela Round"/>
              </a:rPr>
              <a:t>flow.tntp</a:t>
            </a:r>
            <a:endParaRPr lang="en-US" sz="2000" dirty="0">
              <a:solidFill>
                <a:srgbClr val="002060"/>
              </a:solidFill>
              <a:latin typeface="Calibri" panose="020F0502020204030204" pitchFamily="34" charset="0"/>
              <a:cs typeface="Calibri" panose="020F0502020204030204" pitchFamily="34" charset="0"/>
              <a:sym typeface="Varela Round"/>
            </a:endParaRPr>
          </a:p>
          <a:p>
            <a:pPr marL="914400" lvl="2" indent="-342900">
              <a:lnSpc>
                <a:spcPct val="90000"/>
              </a:lnSpc>
              <a:spcBef>
                <a:spcPts val="0"/>
              </a:spcBef>
              <a:buSzPts val="1800"/>
              <a:buFont typeface="Arial" panose="020B0604020202020204" pitchFamily="34" charset="0"/>
              <a:buChar char="•"/>
            </a:pPr>
            <a:r>
              <a:rPr lang="en-US" sz="2000" dirty="0">
                <a:solidFill>
                  <a:srgbClr val="002060"/>
                </a:solidFill>
                <a:latin typeface="Calibri" panose="020F0502020204030204" pitchFamily="34" charset="0"/>
                <a:cs typeface="Calibri" panose="020F0502020204030204" pitchFamily="34" charset="0"/>
              </a:rPr>
              <a:t>Chicago</a:t>
            </a:r>
            <a:r>
              <a:rPr lang="en-US" sz="2000" dirty="0">
                <a:solidFill>
                  <a:srgbClr val="002060"/>
                </a:solidFill>
                <a:latin typeface="Calibri" panose="020F0502020204030204" pitchFamily="34" charset="0"/>
                <a:cs typeface="Calibri" panose="020F0502020204030204" pitchFamily="34" charset="0"/>
                <a:sym typeface="Varela Round"/>
              </a:rPr>
              <a:t>-</a:t>
            </a:r>
            <a:r>
              <a:rPr lang="en-US" sz="2000" dirty="0" err="1">
                <a:solidFill>
                  <a:srgbClr val="002060"/>
                </a:solidFill>
                <a:latin typeface="Calibri" panose="020F0502020204030204" pitchFamily="34" charset="0"/>
                <a:cs typeface="Calibri" panose="020F0502020204030204" pitchFamily="34" charset="0"/>
                <a:sym typeface="Varela Round"/>
              </a:rPr>
              <a:t>net.tntp</a:t>
            </a:r>
            <a:endParaRPr lang="en-US" sz="2000" dirty="0">
              <a:solidFill>
                <a:srgbClr val="002060"/>
              </a:solidFill>
              <a:latin typeface="Calibri" panose="020F0502020204030204" pitchFamily="34" charset="0"/>
              <a:cs typeface="Calibri" panose="020F0502020204030204" pitchFamily="34" charset="0"/>
              <a:sym typeface="Varela Round"/>
            </a:endParaRPr>
          </a:p>
          <a:p>
            <a:pPr marL="914400" lvl="2" indent="-342900">
              <a:lnSpc>
                <a:spcPct val="90000"/>
              </a:lnSpc>
              <a:spcBef>
                <a:spcPts val="0"/>
              </a:spcBef>
              <a:buSzPts val="1800"/>
              <a:buFont typeface="Arial" panose="020B0604020202020204" pitchFamily="34" charset="0"/>
              <a:buChar char="•"/>
            </a:pPr>
            <a:r>
              <a:rPr lang="en-US" sz="2000" dirty="0">
                <a:solidFill>
                  <a:srgbClr val="002060"/>
                </a:solidFill>
                <a:latin typeface="Calibri" panose="020F0502020204030204" pitchFamily="34" charset="0"/>
                <a:cs typeface="Calibri" panose="020F0502020204030204" pitchFamily="34" charset="0"/>
              </a:rPr>
              <a:t>Chicago</a:t>
            </a:r>
            <a:r>
              <a:rPr lang="en-US" sz="2000" dirty="0">
                <a:solidFill>
                  <a:srgbClr val="002060"/>
                </a:solidFill>
                <a:latin typeface="Calibri" panose="020F0502020204030204" pitchFamily="34" charset="0"/>
                <a:cs typeface="Calibri" panose="020F0502020204030204" pitchFamily="34" charset="0"/>
                <a:sym typeface="Varela Round"/>
              </a:rPr>
              <a:t>-</a:t>
            </a:r>
            <a:r>
              <a:rPr lang="en-US" sz="2000" dirty="0" err="1">
                <a:solidFill>
                  <a:srgbClr val="002060"/>
                </a:solidFill>
                <a:latin typeface="Calibri" panose="020F0502020204030204" pitchFamily="34" charset="0"/>
                <a:cs typeface="Calibri" panose="020F0502020204030204" pitchFamily="34" charset="0"/>
                <a:sym typeface="Varela Round"/>
              </a:rPr>
              <a:t>trips.tntp</a:t>
            </a:r>
            <a:endParaRPr lang="en-US" sz="2000" dirty="0">
              <a:solidFill>
                <a:srgbClr val="002060"/>
              </a:solidFill>
              <a:latin typeface="Calibri" panose="020F0502020204030204" pitchFamily="34" charset="0"/>
              <a:ea typeface="Varela Round"/>
              <a:cs typeface="Calibri" panose="020F0502020204030204" pitchFamily="34" charset="0"/>
              <a:sym typeface="Varela Round"/>
            </a:endParaRPr>
          </a:p>
          <a:p>
            <a:r>
              <a:rPr lang="en-US" sz="2000" dirty="0">
                <a:solidFill>
                  <a:srgbClr val="002060"/>
                </a:solidFill>
                <a:latin typeface="Calibri" panose="020F0502020204030204" pitchFamily="34" charset="0"/>
                <a:cs typeface="Calibri" panose="020F0502020204030204" pitchFamily="34" charset="0"/>
              </a:rPr>
              <a:t>Philadelphia PA- Zones: 1,525 Nodes: 13,389 Links: 40,003 </a:t>
            </a:r>
          </a:p>
          <a:p>
            <a:pPr marL="0" indent="0">
              <a:buNone/>
            </a:pPr>
            <a:r>
              <a:rPr lang="en-US" sz="2000" dirty="0">
                <a:solidFill>
                  <a:srgbClr val="002060"/>
                </a:solidFill>
                <a:latin typeface="Calibri" panose="020F0502020204030204" pitchFamily="34" charset="0"/>
                <a:cs typeface="Calibri" panose="020F0502020204030204" pitchFamily="34" charset="0"/>
              </a:rPr>
              <a:t>	Trips: 18,503,872 total; 14,336,062 interzonal</a:t>
            </a:r>
          </a:p>
          <a:p>
            <a:r>
              <a:rPr lang="en-US" sz="2000" dirty="0">
                <a:solidFill>
                  <a:srgbClr val="002060"/>
                </a:solidFill>
                <a:latin typeface="Calibri" panose="020F0502020204030204" pitchFamily="34" charset="0"/>
                <a:cs typeface="Calibri" panose="020F0502020204030204" pitchFamily="34" charset="0"/>
              </a:rPr>
              <a:t>Austin TX - Zones: 7,388 Nodes: 7,388 Links: 18.961 Trips: 739351</a:t>
            </a:r>
          </a:p>
          <a:p>
            <a:pPr>
              <a:lnSpc>
                <a:spcPct val="90000"/>
              </a:lnSpc>
            </a:pPr>
            <a:endParaRPr lang="en-US" sz="2000" dirty="0">
              <a:solidFill>
                <a:srgbClr val="002060"/>
              </a:solidFill>
            </a:endParaRPr>
          </a:p>
        </p:txBody>
      </p:sp>
      <p:grpSp>
        <p:nvGrpSpPr>
          <p:cNvPr id="23" name="Group 13">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4"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8" name="Straight Connector 19">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BD06C65-A4AE-4097-B478-F816DE85952D}"/>
              </a:ext>
            </a:extLst>
          </p:cNvPr>
          <p:cNvPicPr>
            <a:picLocks noChangeAspect="1"/>
          </p:cNvPicPr>
          <p:nvPr/>
        </p:nvPicPr>
        <p:blipFill>
          <a:blip r:embed="rId3"/>
          <a:stretch>
            <a:fillRect/>
          </a:stretch>
        </p:blipFill>
        <p:spPr>
          <a:xfrm>
            <a:off x="7866104" y="2054075"/>
            <a:ext cx="3787075" cy="3714342"/>
          </a:xfrm>
          <a:prstGeom prst="rect">
            <a:avLst/>
          </a:prstGeom>
        </p:spPr>
      </p:pic>
    </p:spTree>
    <p:extLst>
      <p:ext uri="{BB962C8B-B14F-4D97-AF65-F5344CB8AC3E}">
        <p14:creationId xmlns:p14="http://schemas.microsoft.com/office/powerpoint/2010/main" val="26528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 calcmode="lin" valueType="num">
                                      <p:cBhvr additive="base">
                                        <p:cTn id="1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 calcmode="lin" valueType="num">
                                      <p:cBhvr additive="base">
                                        <p:cTn id="1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 calcmode="lin" valueType="num">
                                      <p:cBhvr additive="base">
                                        <p:cTn id="2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68B9-2A6C-42DC-8E7F-75D0D5901BDD}"/>
              </a:ext>
            </a:extLst>
          </p:cNvPr>
          <p:cNvSpPr>
            <a:spLocks noGrp="1"/>
          </p:cNvSpPr>
          <p:nvPr>
            <p:ph type="title"/>
          </p:nvPr>
        </p:nvSpPr>
        <p:spPr>
          <a:xfrm>
            <a:off x="565150" y="256540"/>
            <a:ext cx="7335835" cy="840232"/>
          </a:xfrm>
        </p:spPr>
        <p:txBody>
          <a:bodyPr>
            <a:normAutofit fontScale="90000"/>
          </a:bodyPr>
          <a:lstStyle/>
          <a:p>
            <a:r>
              <a:rPr lang="en-US" dirty="0">
                <a:solidFill>
                  <a:srgbClr val="002060"/>
                </a:solidFill>
                <a:latin typeface="Calibri" panose="020F0502020204030204" pitchFamily="34" charset="0"/>
                <a:cs typeface="Calibri" panose="020F0502020204030204" pitchFamily="34" charset="0"/>
              </a:rPr>
              <a:t>Static Analysis Anaheim of Network</a:t>
            </a:r>
            <a:endParaRPr lang="en-US" dirty="0">
              <a:solidFill>
                <a:srgbClr val="002060"/>
              </a:solidFill>
            </a:endParaRPr>
          </a:p>
        </p:txBody>
      </p:sp>
      <p:sp>
        <p:nvSpPr>
          <p:cNvPr id="3" name="Content Placeholder 2">
            <a:extLst>
              <a:ext uri="{FF2B5EF4-FFF2-40B4-BE49-F238E27FC236}">
                <a16:creationId xmlns:a16="http://schemas.microsoft.com/office/drawing/2014/main" id="{D0C4BE7C-AC4C-4272-9CC5-66D0EE93AFCF}"/>
              </a:ext>
            </a:extLst>
          </p:cNvPr>
          <p:cNvSpPr>
            <a:spLocks noGrp="1"/>
          </p:cNvSpPr>
          <p:nvPr>
            <p:ph idx="1"/>
          </p:nvPr>
        </p:nvSpPr>
        <p:spPr>
          <a:xfrm>
            <a:off x="565150" y="1337733"/>
            <a:ext cx="6806321" cy="4423495"/>
          </a:xfrm>
        </p:spPr>
        <p:txBody>
          <a:bodyPr>
            <a:normAutofit/>
          </a:bodyPr>
          <a:lstStyle/>
          <a:p>
            <a:r>
              <a:rPr lang="en-US" dirty="0">
                <a:solidFill>
                  <a:srgbClr val="002060"/>
                </a:solidFill>
                <a:latin typeface="Calibri" panose="020F0502020204030204" pitchFamily="34" charset="0"/>
                <a:cs typeface="Calibri" panose="020F0502020204030204" pitchFamily="34" charset="0"/>
              </a:rPr>
              <a:t>Measures of Clustering, Degree and Diameter</a:t>
            </a:r>
          </a:p>
          <a:p>
            <a:r>
              <a:rPr lang="en-US" dirty="0">
                <a:solidFill>
                  <a:srgbClr val="002060"/>
                </a:solidFill>
                <a:latin typeface="Calibri" panose="020F0502020204030204" pitchFamily="34" charset="0"/>
                <a:cs typeface="Calibri" panose="020F0502020204030204" pitchFamily="34" charset="0"/>
              </a:rPr>
              <a:t>Conclusion From Static Analysis</a:t>
            </a:r>
          </a:p>
          <a:p>
            <a:pPr lvl="1"/>
            <a:r>
              <a:rPr lang="en-US" dirty="0">
                <a:solidFill>
                  <a:srgbClr val="002060"/>
                </a:solidFill>
                <a:latin typeface="Calibri" panose="020F0502020204030204" pitchFamily="34" charset="0"/>
                <a:cs typeface="Calibri" panose="020F0502020204030204" pitchFamily="34" charset="0"/>
              </a:rPr>
              <a:t>Average degree of the network is less than average neighbor degree, which shows that the network exhibits the </a:t>
            </a:r>
            <a:r>
              <a:rPr lang="en-US" b="1" dirty="0">
                <a:solidFill>
                  <a:srgbClr val="002060"/>
                </a:solidFill>
                <a:latin typeface="Calibri" panose="020F0502020204030204" pitchFamily="34" charset="0"/>
                <a:cs typeface="Calibri" panose="020F0502020204030204" pitchFamily="34" charset="0"/>
              </a:rPr>
              <a:t>friendship paradox</a:t>
            </a:r>
            <a:r>
              <a:rPr lang="en-US" dirty="0">
                <a:solidFill>
                  <a:srgbClr val="002060"/>
                </a:solidFill>
                <a:latin typeface="Calibri" panose="020F0502020204030204" pitchFamily="34" charset="0"/>
                <a:cs typeface="Calibri" panose="020F0502020204030204" pitchFamily="34" charset="0"/>
              </a:rPr>
              <a:t>!</a:t>
            </a:r>
          </a:p>
          <a:p>
            <a:pPr lvl="1"/>
            <a:r>
              <a:rPr lang="en-US" dirty="0">
                <a:solidFill>
                  <a:srgbClr val="002060"/>
                </a:solidFill>
                <a:latin typeface="Calibri" panose="020F0502020204030204" pitchFamily="34" charset="0"/>
                <a:cs typeface="Calibri" panose="020F0502020204030204" pitchFamily="34" charset="0"/>
              </a:rPr>
              <a:t>Triangles in the network, attributed to </a:t>
            </a:r>
            <a:r>
              <a:rPr lang="en-US" b="1" dirty="0">
                <a:solidFill>
                  <a:srgbClr val="002060"/>
                </a:solidFill>
                <a:latin typeface="Calibri" panose="020F0502020204030204" pitchFamily="34" charset="0"/>
                <a:cs typeface="Calibri" panose="020F0502020204030204" pitchFamily="34" charset="0"/>
              </a:rPr>
              <a:t>highway entries and exits</a:t>
            </a:r>
          </a:p>
          <a:p>
            <a:pPr lvl="1"/>
            <a:r>
              <a:rPr lang="en-US" dirty="0">
                <a:solidFill>
                  <a:srgbClr val="002060"/>
                </a:solidFill>
                <a:latin typeface="Calibri" panose="020F0502020204030204" pitchFamily="34" charset="0"/>
                <a:cs typeface="Calibri" panose="020F0502020204030204" pitchFamily="34" charset="0"/>
              </a:rPr>
              <a:t>The number of squares, which has a count slightly below the number of triangles. </a:t>
            </a:r>
            <a:r>
              <a:rPr lang="en-US" b="1" dirty="0">
                <a:solidFill>
                  <a:srgbClr val="002060"/>
                </a:solidFill>
                <a:latin typeface="Calibri" panose="020F0502020204030204" pitchFamily="34" charset="0"/>
                <a:cs typeface="Calibri" panose="020F0502020204030204" pitchFamily="34" charset="0"/>
              </a:rPr>
              <a:t>The mesh/grid like structure </a:t>
            </a:r>
            <a:r>
              <a:rPr lang="en-US" dirty="0">
                <a:solidFill>
                  <a:srgbClr val="002060"/>
                </a:solidFill>
                <a:latin typeface="Calibri" panose="020F0502020204030204" pitchFamily="34" charset="0"/>
                <a:cs typeface="Calibri" panose="020F0502020204030204" pitchFamily="34" charset="0"/>
              </a:rPr>
              <a:t>of the network accounts for this.</a:t>
            </a:r>
          </a:p>
        </p:txBody>
      </p:sp>
      <p:graphicFrame>
        <p:nvGraphicFramePr>
          <p:cNvPr id="4" name="Table 4">
            <a:extLst>
              <a:ext uri="{FF2B5EF4-FFF2-40B4-BE49-F238E27FC236}">
                <a16:creationId xmlns:a16="http://schemas.microsoft.com/office/drawing/2014/main" id="{025B277C-0255-4DFD-A31E-AFA6B07ED72D}"/>
              </a:ext>
            </a:extLst>
          </p:cNvPr>
          <p:cNvGraphicFramePr>
            <a:graphicFrameLocks noGrp="1"/>
          </p:cNvGraphicFramePr>
          <p:nvPr>
            <p:extLst>
              <p:ext uri="{D42A27DB-BD31-4B8C-83A1-F6EECF244321}">
                <p14:modId xmlns:p14="http://schemas.microsoft.com/office/powerpoint/2010/main" val="2066399376"/>
              </p:ext>
            </p:extLst>
          </p:nvPr>
        </p:nvGraphicFramePr>
        <p:xfrm>
          <a:off x="7371471" y="1337733"/>
          <a:ext cx="4572000" cy="4515760"/>
        </p:xfrm>
        <a:graphic>
          <a:graphicData uri="http://schemas.openxmlformats.org/drawingml/2006/table">
            <a:tbl>
              <a:tblPr firstRow="1" bandRow="1">
                <a:tableStyleId>{5C22544A-7EE6-4342-B048-85BDC9FD1C3A}</a:tableStyleId>
              </a:tblPr>
              <a:tblGrid>
                <a:gridCol w="3119092">
                  <a:extLst>
                    <a:ext uri="{9D8B030D-6E8A-4147-A177-3AD203B41FA5}">
                      <a16:colId xmlns:a16="http://schemas.microsoft.com/office/drawing/2014/main" val="2506371754"/>
                    </a:ext>
                  </a:extLst>
                </a:gridCol>
                <a:gridCol w="1452908">
                  <a:extLst>
                    <a:ext uri="{9D8B030D-6E8A-4147-A177-3AD203B41FA5}">
                      <a16:colId xmlns:a16="http://schemas.microsoft.com/office/drawing/2014/main" val="1185411014"/>
                    </a:ext>
                  </a:extLst>
                </a:gridCol>
              </a:tblGrid>
              <a:tr h="564470">
                <a:tc>
                  <a:txBody>
                    <a:bodyPr/>
                    <a:lstStyle/>
                    <a:p>
                      <a:r>
                        <a:rPr lang="en-US" dirty="0">
                          <a:solidFill>
                            <a:srgbClr val="002060"/>
                          </a:solidFill>
                        </a:rPr>
                        <a:t>Attribute </a:t>
                      </a:r>
                    </a:p>
                  </a:txBody>
                  <a:tcPr/>
                </a:tc>
                <a:tc>
                  <a:txBody>
                    <a:bodyPr/>
                    <a:lstStyle/>
                    <a:p>
                      <a:r>
                        <a:rPr lang="en-US" dirty="0">
                          <a:solidFill>
                            <a:srgbClr val="002060"/>
                          </a:solidFill>
                        </a:rPr>
                        <a:t>Value</a:t>
                      </a:r>
                    </a:p>
                  </a:txBody>
                  <a:tcPr/>
                </a:tc>
                <a:extLst>
                  <a:ext uri="{0D108BD9-81ED-4DB2-BD59-A6C34878D82A}">
                    <a16:rowId xmlns:a16="http://schemas.microsoft.com/office/drawing/2014/main" val="2251701536"/>
                  </a:ext>
                </a:extLst>
              </a:tr>
              <a:tr h="564470">
                <a:tc>
                  <a:txBody>
                    <a:bodyPr/>
                    <a:lstStyle/>
                    <a:p>
                      <a:r>
                        <a:rPr lang="en-US" dirty="0">
                          <a:solidFill>
                            <a:srgbClr val="002060"/>
                          </a:solidFill>
                        </a:rPr>
                        <a:t>Average Degree</a:t>
                      </a:r>
                    </a:p>
                  </a:txBody>
                  <a:tcPr/>
                </a:tc>
                <a:tc>
                  <a:txBody>
                    <a:bodyPr/>
                    <a:lstStyle/>
                    <a:p>
                      <a:r>
                        <a:rPr lang="en-US" dirty="0">
                          <a:solidFill>
                            <a:srgbClr val="002060"/>
                          </a:solidFill>
                        </a:rPr>
                        <a:t>3.048</a:t>
                      </a:r>
                    </a:p>
                  </a:txBody>
                  <a:tcPr/>
                </a:tc>
                <a:extLst>
                  <a:ext uri="{0D108BD9-81ED-4DB2-BD59-A6C34878D82A}">
                    <a16:rowId xmlns:a16="http://schemas.microsoft.com/office/drawing/2014/main" val="2442028862"/>
                  </a:ext>
                </a:extLst>
              </a:tr>
              <a:tr h="564470">
                <a:tc>
                  <a:txBody>
                    <a:bodyPr/>
                    <a:lstStyle/>
                    <a:p>
                      <a:r>
                        <a:rPr lang="en-US" dirty="0">
                          <a:solidFill>
                            <a:srgbClr val="002060"/>
                          </a:solidFill>
                        </a:rPr>
                        <a:t>Average Neighbor Degree</a:t>
                      </a:r>
                    </a:p>
                  </a:txBody>
                  <a:tcPr/>
                </a:tc>
                <a:tc>
                  <a:txBody>
                    <a:bodyPr/>
                    <a:lstStyle/>
                    <a:p>
                      <a:r>
                        <a:rPr lang="en-US" dirty="0">
                          <a:solidFill>
                            <a:srgbClr val="002060"/>
                          </a:solidFill>
                        </a:rPr>
                        <a:t>3.36</a:t>
                      </a:r>
                    </a:p>
                  </a:txBody>
                  <a:tcPr/>
                </a:tc>
                <a:extLst>
                  <a:ext uri="{0D108BD9-81ED-4DB2-BD59-A6C34878D82A}">
                    <a16:rowId xmlns:a16="http://schemas.microsoft.com/office/drawing/2014/main" val="1773798139"/>
                  </a:ext>
                </a:extLst>
              </a:tr>
              <a:tr h="564470">
                <a:tc>
                  <a:txBody>
                    <a:bodyPr/>
                    <a:lstStyle/>
                    <a:p>
                      <a:r>
                        <a:rPr lang="en-US" dirty="0">
                          <a:solidFill>
                            <a:srgbClr val="002060"/>
                          </a:solidFill>
                        </a:rPr>
                        <a:t>Number of triangles</a:t>
                      </a:r>
                    </a:p>
                  </a:txBody>
                  <a:tcPr/>
                </a:tc>
                <a:tc>
                  <a:txBody>
                    <a:bodyPr/>
                    <a:lstStyle/>
                    <a:p>
                      <a:r>
                        <a:rPr lang="en-US" dirty="0">
                          <a:solidFill>
                            <a:srgbClr val="002060"/>
                          </a:solidFill>
                        </a:rPr>
                        <a:t>162</a:t>
                      </a:r>
                    </a:p>
                  </a:txBody>
                  <a:tcPr/>
                </a:tc>
                <a:extLst>
                  <a:ext uri="{0D108BD9-81ED-4DB2-BD59-A6C34878D82A}">
                    <a16:rowId xmlns:a16="http://schemas.microsoft.com/office/drawing/2014/main" val="4205288878"/>
                  </a:ext>
                </a:extLst>
              </a:tr>
              <a:tr h="564470">
                <a:tc>
                  <a:txBody>
                    <a:bodyPr/>
                    <a:lstStyle/>
                    <a:p>
                      <a:r>
                        <a:rPr lang="en-US" dirty="0">
                          <a:solidFill>
                            <a:srgbClr val="002060"/>
                          </a:solidFill>
                        </a:rPr>
                        <a:t>Clustering Coefficient</a:t>
                      </a:r>
                    </a:p>
                  </a:txBody>
                  <a:tcPr/>
                </a:tc>
                <a:tc>
                  <a:txBody>
                    <a:bodyPr/>
                    <a:lstStyle/>
                    <a:p>
                      <a:r>
                        <a:rPr lang="en-US" dirty="0">
                          <a:solidFill>
                            <a:srgbClr val="002060"/>
                          </a:solidFill>
                        </a:rPr>
                        <a:t>0.108</a:t>
                      </a:r>
                    </a:p>
                  </a:txBody>
                  <a:tcPr/>
                </a:tc>
                <a:extLst>
                  <a:ext uri="{0D108BD9-81ED-4DB2-BD59-A6C34878D82A}">
                    <a16:rowId xmlns:a16="http://schemas.microsoft.com/office/drawing/2014/main" val="1907522288"/>
                  </a:ext>
                </a:extLst>
              </a:tr>
              <a:tr h="564470">
                <a:tc>
                  <a:txBody>
                    <a:bodyPr/>
                    <a:lstStyle/>
                    <a:p>
                      <a:r>
                        <a:rPr lang="en-US" dirty="0">
                          <a:solidFill>
                            <a:srgbClr val="002060"/>
                          </a:solidFill>
                        </a:rPr>
                        <a:t>Number of Squares</a:t>
                      </a:r>
                    </a:p>
                  </a:txBody>
                  <a:tcPr/>
                </a:tc>
                <a:tc>
                  <a:txBody>
                    <a:bodyPr/>
                    <a:lstStyle/>
                    <a:p>
                      <a:r>
                        <a:rPr lang="en-US" dirty="0">
                          <a:solidFill>
                            <a:srgbClr val="002060"/>
                          </a:solidFill>
                        </a:rPr>
                        <a:t>114</a:t>
                      </a:r>
                    </a:p>
                  </a:txBody>
                  <a:tcPr/>
                </a:tc>
                <a:extLst>
                  <a:ext uri="{0D108BD9-81ED-4DB2-BD59-A6C34878D82A}">
                    <a16:rowId xmlns:a16="http://schemas.microsoft.com/office/drawing/2014/main" val="2330646577"/>
                  </a:ext>
                </a:extLst>
              </a:tr>
              <a:tr h="564470">
                <a:tc>
                  <a:txBody>
                    <a:bodyPr/>
                    <a:lstStyle/>
                    <a:p>
                      <a:r>
                        <a:rPr lang="en-US" dirty="0">
                          <a:solidFill>
                            <a:srgbClr val="002060"/>
                          </a:solidFill>
                        </a:rPr>
                        <a:t>Diameter</a:t>
                      </a:r>
                    </a:p>
                  </a:txBody>
                  <a:tcPr/>
                </a:tc>
                <a:tc>
                  <a:txBody>
                    <a:bodyPr/>
                    <a:lstStyle/>
                    <a:p>
                      <a:r>
                        <a:rPr lang="en-US" dirty="0">
                          <a:solidFill>
                            <a:srgbClr val="002060"/>
                          </a:solidFill>
                        </a:rPr>
                        <a:t>26</a:t>
                      </a:r>
                    </a:p>
                  </a:txBody>
                  <a:tcPr/>
                </a:tc>
                <a:extLst>
                  <a:ext uri="{0D108BD9-81ED-4DB2-BD59-A6C34878D82A}">
                    <a16:rowId xmlns:a16="http://schemas.microsoft.com/office/drawing/2014/main" val="32956487"/>
                  </a:ext>
                </a:extLst>
              </a:tr>
              <a:tr h="564470">
                <a:tc>
                  <a:txBody>
                    <a:bodyPr/>
                    <a:lstStyle/>
                    <a:p>
                      <a:r>
                        <a:rPr lang="en-US" dirty="0">
                          <a:solidFill>
                            <a:srgbClr val="002060"/>
                          </a:solidFill>
                        </a:rPr>
                        <a:t>Degree </a:t>
                      </a:r>
                      <a:r>
                        <a:rPr lang="en-US" dirty="0" err="1">
                          <a:solidFill>
                            <a:srgbClr val="002060"/>
                          </a:solidFill>
                        </a:rPr>
                        <a:t>Assortativity</a:t>
                      </a:r>
                      <a:endParaRPr lang="en-US" dirty="0">
                        <a:solidFill>
                          <a:srgbClr val="002060"/>
                        </a:solidFill>
                      </a:endParaRPr>
                    </a:p>
                  </a:txBody>
                  <a:tcPr/>
                </a:tc>
                <a:tc>
                  <a:txBody>
                    <a:bodyPr/>
                    <a:lstStyle/>
                    <a:p>
                      <a:r>
                        <a:rPr lang="en-US" dirty="0">
                          <a:solidFill>
                            <a:srgbClr val="002060"/>
                          </a:solidFill>
                        </a:rPr>
                        <a:t>-0.049</a:t>
                      </a:r>
                    </a:p>
                  </a:txBody>
                  <a:tcPr/>
                </a:tc>
                <a:extLst>
                  <a:ext uri="{0D108BD9-81ED-4DB2-BD59-A6C34878D82A}">
                    <a16:rowId xmlns:a16="http://schemas.microsoft.com/office/drawing/2014/main" val="2200438120"/>
                  </a:ext>
                </a:extLst>
              </a:tr>
            </a:tbl>
          </a:graphicData>
        </a:graphic>
      </p:graphicFrame>
    </p:spTree>
    <p:extLst>
      <p:ext uri="{BB962C8B-B14F-4D97-AF65-F5344CB8AC3E}">
        <p14:creationId xmlns:p14="http://schemas.microsoft.com/office/powerpoint/2010/main" val="323412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68B9-2A6C-42DC-8E7F-75D0D5901BDD}"/>
              </a:ext>
            </a:extLst>
          </p:cNvPr>
          <p:cNvSpPr>
            <a:spLocks noGrp="1"/>
          </p:cNvSpPr>
          <p:nvPr>
            <p:ph type="title"/>
          </p:nvPr>
        </p:nvSpPr>
        <p:spPr>
          <a:xfrm>
            <a:off x="565150" y="256540"/>
            <a:ext cx="10593917" cy="840232"/>
          </a:xfrm>
        </p:spPr>
        <p:txBody>
          <a:bodyPr>
            <a:normAutofit/>
          </a:bodyPr>
          <a:lstStyle/>
          <a:p>
            <a:r>
              <a:rPr lang="en-US" sz="3600" dirty="0">
                <a:solidFill>
                  <a:srgbClr val="002060"/>
                </a:solidFill>
                <a:latin typeface="Calibri" panose="020F0502020204030204" pitchFamily="34" charset="0"/>
                <a:cs typeface="Calibri" panose="020F0502020204030204" pitchFamily="34" charset="0"/>
              </a:rPr>
              <a:t>Static Analysis of Anaheim Network (continued)</a:t>
            </a:r>
            <a:endParaRPr lang="en-US" sz="3600" dirty="0"/>
          </a:p>
        </p:txBody>
      </p:sp>
      <p:sp>
        <p:nvSpPr>
          <p:cNvPr id="3" name="Content Placeholder 2">
            <a:extLst>
              <a:ext uri="{FF2B5EF4-FFF2-40B4-BE49-F238E27FC236}">
                <a16:creationId xmlns:a16="http://schemas.microsoft.com/office/drawing/2014/main" id="{D0C4BE7C-AC4C-4272-9CC5-66D0EE93AFCF}"/>
              </a:ext>
            </a:extLst>
          </p:cNvPr>
          <p:cNvSpPr>
            <a:spLocks noGrp="1"/>
          </p:cNvSpPr>
          <p:nvPr>
            <p:ph idx="1"/>
          </p:nvPr>
        </p:nvSpPr>
        <p:spPr>
          <a:xfrm>
            <a:off x="565150" y="1337733"/>
            <a:ext cx="6806321" cy="4423495"/>
          </a:xfrm>
        </p:spPr>
        <p:txBody>
          <a:bodyPr>
            <a:normAutofit/>
          </a:bodyPr>
          <a:lstStyle/>
          <a:p>
            <a:r>
              <a:rPr lang="en-US" dirty="0">
                <a:solidFill>
                  <a:srgbClr val="002060"/>
                </a:solidFill>
                <a:latin typeface="Calibri" panose="020F0502020204030204" pitchFamily="34" charset="0"/>
                <a:cs typeface="Calibri" panose="020F0502020204030204" pitchFamily="34" charset="0"/>
              </a:rPr>
              <a:t>Measures of Clustering, Degree and Diameter</a:t>
            </a:r>
          </a:p>
          <a:p>
            <a:r>
              <a:rPr lang="en-US" dirty="0">
                <a:solidFill>
                  <a:srgbClr val="002060"/>
                </a:solidFill>
                <a:latin typeface="Calibri" panose="020F0502020204030204" pitchFamily="34" charset="0"/>
                <a:cs typeface="Calibri" panose="020F0502020204030204" pitchFamily="34" charset="0"/>
              </a:rPr>
              <a:t>Conclusion From Static Analysis</a:t>
            </a:r>
          </a:p>
          <a:p>
            <a:pPr lvl="1"/>
            <a:r>
              <a:rPr lang="en-US" dirty="0">
                <a:solidFill>
                  <a:srgbClr val="002060"/>
                </a:solidFill>
                <a:latin typeface="Calibri" panose="020F0502020204030204" pitchFamily="34" charset="0"/>
                <a:cs typeface="Calibri" panose="020F0502020204030204" pitchFamily="34" charset="0"/>
              </a:rPr>
              <a:t>The diameter of the network is 26, which does not scale logarithmically with the number of nodes in the network.</a:t>
            </a:r>
          </a:p>
          <a:p>
            <a:pPr lvl="1"/>
            <a:r>
              <a:rPr lang="en-US" dirty="0">
                <a:solidFill>
                  <a:srgbClr val="002060"/>
                </a:solidFill>
                <a:latin typeface="Calibri" panose="020F0502020204030204" pitchFamily="34" charset="0"/>
                <a:cs typeface="Calibri" panose="020F0502020204030204" pitchFamily="34" charset="0"/>
              </a:rPr>
              <a:t>There is no assortative mixing by degree in the network, as indicated by the value of the degree </a:t>
            </a:r>
            <a:r>
              <a:rPr lang="en-US" dirty="0" err="1">
                <a:solidFill>
                  <a:srgbClr val="002060"/>
                </a:solidFill>
                <a:latin typeface="Calibri" panose="020F0502020204030204" pitchFamily="34" charset="0"/>
                <a:cs typeface="Calibri" panose="020F0502020204030204" pitchFamily="34" charset="0"/>
              </a:rPr>
              <a:t>assortativity</a:t>
            </a:r>
            <a:r>
              <a:rPr lang="en-US" dirty="0">
                <a:solidFill>
                  <a:srgbClr val="002060"/>
                </a:solidFill>
                <a:latin typeface="Calibri" panose="020F0502020204030204" pitchFamily="34" charset="0"/>
                <a:cs typeface="Calibri" panose="020F0502020204030204" pitchFamily="34" charset="0"/>
              </a:rPr>
              <a:t>, which has a negative value but is very close to 0</a:t>
            </a:r>
          </a:p>
        </p:txBody>
      </p:sp>
      <p:graphicFrame>
        <p:nvGraphicFramePr>
          <p:cNvPr id="4" name="Table 4">
            <a:extLst>
              <a:ext uri="{FF2B5EF4-FFF2-40B4-BE49-F238E27FC236}">
                <a16:creationId xmlns:a16="http://schemas.microsoft.com/office/drawing/2014/main" id="{025B277C-0255-4DFD-A31E-AFA6B07ED72D}"/>
              </a:ext>
            </a:extLst>
          </p:cNvPr>
          <p:cNvGraphicFramePr>
            <a:graphicFrameLocks noGrp="1"/>
          </p:cNvGraphicFramePr>
          <p:nvPr>
            <p:extLst>
              <p:ext uri="{D42A27DB-BD31-4B8C-83A1-F6EECF244321}">
                <p14:modId xmlns:p14="http://schemas.microsoft.com/office/powerpoint/2010/main" val="4113693260"/>
              </p:ext>
            </p:extLst>
          </p:nvPr>
        </p:nvGraphicFramePr>
        <p:xfrm>
          <a:off x="7371471" y="1337733"/>
          <a:ext cx="4572000" cy="4664456"/>
        </p:xfrm>
        <a:graphic>
          <a:graphicData uri="http://schemas.openxmlformats.org/drawingml/2006/table">
            <a:tbl>
              <a:tblPr firstRow="1" bandRow="1">
                <a:tableStyleId>{5C22544A-7EE6-4342-B048-85BDC9FD1C3A}</a:tableStyleId>
              </a:tblPr>
              <a:tblGrid>
                <a:gridCol w="3119092">
                  <a:extLst>
                    <a:ext uri="{9D8B030D-6E8A-4147-A177-3AD203B41FA5}">
                      <a16:colId xmlns:a16="http://schemas.microsoft.com/office/drawing/2014/main" val="2506371754"/>
                    </a:ext>
                  </a:extLst>
                </a:gridCol>
                <a:gridCol w="1452908">
                  <a:extLst>
                    <a:ext uri="{9D8B030D-6E8A-4147-A177-3AD203B41FA5}">
                      <a16:colId xmlns:a16="http://schemas.microsoft.com/office/drawing/2014/main" val="1185411014"/>
                    </a:ext>
                  </a:extLst>
                </a:gridCol>
              </a:tblGrid>
              <a:tr h="583057">
                <a:tc>
                  <a:txBody>
                    <a:bodyPr/>
                    <a:lstStyle/>
                    <a:p>
                      <a:r>
                        <a:rPr lang="en-US" dirty="0">
                          <a:solidFill>
                            <a:srgbClr val="002060"/>
                          </a:solidFill>
                        </a:rPr>
                        <a:t>Attribute </a:t>
                      </a:r>
                    </a:p>
                  </a:txBody>
                  <a:tcPr/>
                </a:tc>
                <a:tc>
                  <a:txBody>
                    <a:bodyPr/>
                    <a:lstStyle/>
                    <a:p>
                      <a:r>
                        <a:rPr lang="en-US" dirty="0">
                          <a:solidFill>
                            <a:srgbClr val="002060"/>
                          </a:solidFill>
                        </a:rPr>
                        <a:t>Value</a:t>
                      </a:r>
                    </a:p>
                  </a:txBody>
                  <a:tcPr/>
                </a:tc>
                <a:extLst>
                  <a:ext uri="{0D108BD9-81ED-4DB2-BD59-A6C34878D82A}">
                    <a16:rowId xmlns:a16="http://schemas.microsoft.com/office/drawing/2014/main" val="2251701536"/>
                  </a:ext>
                </a:extLst>
              </a:tr>
              <a:tr h="583057">
                <a:tc>
                  <a:txBody>
                    <a:bodyPr/>
                    <a:lstStyle/>
                    <a:p>
                      <a:r>
                        <a:rPr lang="en-US" dirty="0">
                          <a:solidFill>
                            <a:srgbClr val="002060"/>
                          </a:solidFill>
                        </a:rPr>
                        <a:t>Average Degree</a:t>
                      </a:r>
                    </a:p>
                  </a:txBody>
                  <a:tcPr/>
                </a:tc>
                <a:tc>
                  <a:txBody>
                    <a:bodyPr/>
                    <a:lstStyle/>
                    <a:p>
                      <a:r>
                        <a:rPr lang="en-US" dirty="0">
                          <a:solidFill>
                            <a:srgbClr val="002060"/>
                          </a:solidFill>
                        </a:rPr>
                        <a:t>3.048</a:t>
                      </a:r>
                    </a:p>
                  </a:txBody>
                  <a:tcPr/>
                </a:tc>
                <a:extLst>
                  <a:ext uri="{0D108BD9-81ED-4DB2-BD59-A6C34878D82A}">
                    <a16:rowId xmlns:a16="http://schemas.microsoft.com/office/drawing/2014/main" val="2442028862"/>
                  </a:ext>
                </a:extLst>
              </a:tr>
              <a:tr h="583057">
                <a:tc>
                  <a:txBody>
                    <a:bodyPr/>
                    <a:lstStyle/>
                    <a:p>
                      <a:r>
                        <a:rPr lang="en-US" dirty="0">
                          <a:solidFill>
                            <a:srgbClr val="002060"/>
                          </a:solidFill>
                        </a:rPr>
                        <a:t>Average Neighbor Degree</a:t>
                      </a:r>
                    </a:p>
                  </a:txBody>
                  <a:tcPr/>
                </a:tc>
                <a:tc>
                  <a:txBody>
                    <a:bodyPr/>
                    <a:lstStyle/>
                    <a:p>
                      <a:r>
                        <a:rPr lang="en-US" dirty="0">
                          <a:solidFill>
                            <a:srgbClr val="002060"/>
                          </a:solidFill>
                        </a:rPr>
                        <a:t>3.36</a:t>
                      </a:r>
                    </a:p>
                  </a:txBody>
                  <a:tcPr/>
                </a:tc>
                <a:extLst>
                  <a:ext uri="{0D108BD9-81ED-4DB2-BD59-A6C34878D82A}">
                    <a16:rowId xmlns:a16="http://schemas.microsoft.com/office/drawing/2014/main" val="1773798139"/>
                  </a:ext>
                </a:extLst>
              </a:tr>
              <a:tr h="583057">
                <a:tc>
                  <a:txBody>
                    <a:bodyPr/>
                    <a:lstStyle/>
                    <a:p>
                      <a:r>
                        <a:rPr lang="en-US" dirty="0">
                          <a:solidFill>
                            <a:srgbClr val="002060"/>
                          </a:solidFill>
                        </a:rPr>
                        <a:t>Number of triangles</a:t>
                      </a:r>
                    </a:p>
                  </a:txBody>
                  <a:tcPr/>
                </a:tc>
                <a:tc>
                  <a:txBody>
                    <a:bodyPr/>
                    <a:lstStyle/>
                    <a:p>
                      <a:r>
                        <a:rPr lang="en-US" dirty="0">
                          <a:solidFill>
                            <a:srgbClr val="002060"/>
                          </a:solidFill>
                        </a:rPr>
                        <a:t>162</a:t>
                      </a:r>
                    </a:p>
                  </a:txBody>
                  <a:tcPr/>
                </a:tc>
                <a:extLst>
                  <a:ext uri="{0D108BD9-81ED-4DB2-BD59-A6C34878D82A}">
                    <a16:rowId xmlns:a16="http://schemas.microsoft.com/office/drawing/2014/main" val="4205288878"/>
                  </a:ext>
                </a:extLst>
              </a:tr>
              <a:tr h="583057">
                <a:tc>
                  <a:txBody>
                    <a:bodyPr/>
                    <a:lstStyle/>
                    <a:p>
                      <a:r>
                        <a:rPr lang="en-US" dirty="0">
                          <a:solidFill>
                            <a:srgbClr val="002060"/>
                          </a:solidFill>
                        </a:rPr>
                        <a:t>Clustering Coefficient</a:t>
                      </a:r>
                    </a:p>
                  </a:txBody>
                  <a:tcPr/>
                </a:tc>
                <a:tc>
                  <a:txBody>
                    <a:bodyPr/>
                    <a:lstStyle/>
                    <a:p>
                      <a:r>
                        <a:rPr lang="en-US" dirty="0">
                          <a:solidFill>
                            <a:srgbClr val="002060"/>
                          </a:solidFill>
                        </a:rPr>
                        <a:t>0.108</a:t>
                      </a:r>
                    </a:p>
                  </a:txBody>
                  <a:tcPr/>
                </a:tc>
                <a:extLst>
                  <a:ext uri="{0D108BD9-81ED-4DB2-BD59-A6C34878D82A}">
                    <a16:rowId xmlns:a16="http://schemas.microsoft.com/office/drawing/2014/main" val="1907522288"/>
                  </a:ext>
                </a:extLst>
              </a:tr>
              <a:tr h="583057">
                <a:tc>
                  <a:txBody>
                    <a:bodyPr/>
                    <a:lstStyle/>
                    <a:p>
                      <a:r>
                        <a:rPr lang="en-US" dirty="0">
                          <a:solidFill>
                            <a:srgbClr val="002060"/>
                          </a:solidFill>
                        </a:rPr>
                        <a:t>Number of Squares</a:t>
                      </a:r>
                    </a:p>
                  </a:txBody>
                  <a:tcPr/>
                </a:tc>
                <a:tc>
                  <a:txBody>
                    <a:bodyPr/>
                    <a:lstStyle/>
                    <a:p>
                      <a:r>
                        <a:rPr lang="en-US" dirty="0">
                          <a:solidFill>
                            <a:srgbClr val="002060"/>
                          </a:solidFill>
                        </a:rPr>
                        <a:t>114</a:t>
                      </a:r>
                    </a:p>
                  </a:txBody>
                  <a:tcPr/>
                </a:tc>
                <a:extLst>
                  <a:ext uri="{0D108BD9-81ED-4DB2-BD59-A6C34878D82A}">
                    <a16:rowId xmlns:a16="http://schemas.microsoft.com/office/drawing/2014/main" val="2330646577"/>
                  </a:ext>
                </a:extLst>
              </a:tr>
              <a:tr h="583057">
                <a:tc>
                  <a:txBody>
                    <a:bodyPr/>
                    <a:lstStyle/>
                    <a:p>
                      <a:r>
                        <a:rPr lang="en-US" dirty="0">
                          <a:solidFill>
                            <a:srgbClr val="002060"/>
                          </a:solidFill>
                        </a:rPr>
                        <a:t>Diameter</a:t>
                      </a:r>
                    </a:p>
                  </a:txBody>
                  <a:tcPr/>
                </a:tc>
                <a:tc>
                  <a:txBody>
                    <a:bodyPr/>
                    <a:lstStyle/>
                    <a:p>
                      <a:r>
                        <a:rPr lang="en-US" dirty="0">
                          <a:solidFill>
                            <a:srgbClr val="002060"/>
                          </a:solidFill>
                        </a:rPr>
                        <a:t>26</a:t>
                      </a:r>
                    </a:p>
                  </a:txBody>
                  <a:tcPr/>
                </a:tc>
                <a:extLst>
                  <a:ext uri="{0D108BD9-81ED-4DB2-BD59-A6C34878D82A}">
                    <a16:rowId xmlns:a16="http://schemas.microsoft.com/office/drawing/2014/main" val="32956487"/>
                  </a:ext>
                </a:extLst>
              </a:tr>
              <a:tr h="583057">
                <a:tc>
                  <a:txBody>
                    <a:bodyPr/>
                    <a:lstStyle/>
                    <a:p>
                      <a:r>
                        <a:rPr lang="en-US" dirty="0">
                          <a:solidFill>
                            <a:srgbClr val="002060"/>
                          </a:solidFill>
                        </a:rPr>
                        <a:t>Degree </a:t>
                      </a:r>
                      <a:r>
                        <a:rPr lang="en-US" dirty="0" err="1">
                          <a:solidFill>
                            <a:srgbClr val="002060"/>
                          </a:solidFill>
                        </a:rPr>
                        <a:t>Assortativity</a:t>
                      </a:r>
                      <a:endParaRPr lang="en-US" dirty="0">
                        <a:solidFill>
                          <a:srgbClr val="002060"/>
                        </a:solidFill>
                      </a:endParaRPr>
                    </a:p>
                  </a:txBody>
                  <a:tcPr/>
                </a:tc>
                <a:tc>
                  <a:txBody>
                    <a:bodyPr/>
                    <a:lstStyle/>
                    <a:p>
                      <a:r>
                        <a:rPr lang="en-US" dirty="0">
                          <a:solidFill>
                            <a:srgbClr val="002060"/>
                          </a:solidFill>
                        </a:rPr>
                        <a:t>-0.049</a:t>
                      </a:r>
                    </a:p>
                  </a:txBody>
                  <a:tcPr/>
                </a:tc>
                <a:extLst>
                  <a:ext uri="{0D108BD9-81ED-4DB2-BD59-A6C34878D82A}">
                    <a16:rowId xmlns:a16="http://schemas.microsoft.com/office/drawing/2014/main" val="2200438120"/>
                  </a:ext>
                </a:extLst>
              </a:tr>
            </a:tbl>
          </a:graphicData>
        </a:graphic>
      </p:graphicFrame>
    </p:spTree>
    <p:extLst>
      <p:ext uri="{BB962C8B-B14F-4D97-AF65-F5344CB8AC3E}">
        <p14:creationId xmlns:p14="http://schemas.microsoft.com/office/powerpoint/2010/main" val="107901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68B9-2A6C-42DC-8E7F-75D0D5901BDD}"/>
              </a:ext>
            </a:extLst>
          </p:cNvPr>
          <p:cNvSpPr>
            <a:spLocks noGrp="1"/>
          </p:cNvSpPr>
          <p:nvPr>
            <p:ph type="title"/>
          </p:nvPr>
        </p:nvSpPr>
        <p:spPr>
          <a:xfrm>
            <a:off x="565150" y="770890"/>
            <a:ext cx="8341783" cy="1268984"/>
          </a:xfrm>
        </p:spPr>
        <p:txBody>
          <a:bodyPr>
            <a:normAutofit/>
          </a:bodyPr>
          <a:lstStyle/>
          <a:p>
            <a:r>
              <a:rPr lang="en-US" dirty="0">
                <a:solidFill>
                  <a:srgbClr val="002060"/>
                </a:solidFill>
                <a:latin typeface="Calibri" panose="020F0502020204030204" pitchFamily="34" charset="0"/>
                <a:cs typeface="Calibri" panose="020F0502020204030204" pitchFamily="34" charset="0"/>
              </a:rPr>
              <a:t>Static Analysis of Chicago Network</a:t>
            </a:r>
            <a:endParaRPr lang="en-US" dirty="0">
              <a:solidFill>
                <a:srgbClr val="002060"/>
              </a:solidFill>
            </a:endParaRPr>
          </a:p>
        </p:txBody>
      </p:sp>
      <p:sp>
        <p:nvSpPr>
          <p:cNvPr id="3" name="Content Placeholder 2">
            <a:extLst>
              <a:ext uri="{FF2B5EF4-FFF2-40B4-BE49-F238E27FC236}">
                <a16:creationId xmlns:a16="http://schemas.microsoft.com/office/drawing/2014/main" id="{D0C4BE7C-AC4C-4272-9CC5-66D0EE93AFCF}"/>
              </a:ext>
            </a:extLst>
          </p:cNvPr>
          <p:cNvSpPr>
            <a:spLocks noGrp="1"/>
          </p:cNvSpPr>
          <p:nvPr>
            <p:ph idx="1"/>
          </p:nvPr>
        </p:nvSpPr>
        <p:spPr>
          <a:xfrm>
            <a:off x="565150" y="1862667"/>
            <a:ext cx="6523567" cy="2966720"/>
          </a:xfrm>
        </p:spPr>
        <p:txBody>
          <a:bodyPr/>
          <a:lstStyle/>
          <a:p>
            <a:r>
              <a:rPr lang="en-US" dirty="0">
                <a:solidFill>
                  <a:srgbClr val="002060"/>
                </a:solidFill>
                <a:latin typeface="Calibri" panose="020F0502020204030204" pitchFamily="34" charset="0"/>
                <a:cs typeface="Calibri" panose="020F0502020204030204" pitchFamily="34" charset="0"/>
              </a:rPr>
              <a:t>Measures of Clustering, Degree and Diameter</a:t>
            </a:r>
          </a:p>
          <a:p>
            <a:r>
              <a:rPr lang="en-US" dirty="0">
                <a:solidFill>
                  <a:srgbClr val="002060"/>
                </a:solidFill>
                <a:latin typeface="Calibri" panose="020F0502020204030204" pitchFamily="34" charset="0"/>
                <a:cs typeface="Calibri" panose="020F0502020204030204" pitchFamily="34" charset="0"/>
              </a:rPr>
              <a:t>Conclusions</a:t>
            </a:r>
          </a:p>
          <a:p>
            <a:pPr lvl="1"/>
            <a:r>
              <a:rPr lang="en-US" dirty="0">
                <a:solidFill>
                  <a:srgbClr val="002060"/>
                </a:solidFill>
                <a:latin typeface="Calibri" panose="020F0502020204030204" pitchFamily="34" charset="0"/>
                <a:cs typeface="Calibri" panose="020F0502020204030204" pitchFamily="34" charset="0"/>
              </a:rPr>
              <a:t>You can find similar conclusion here like Anaheim city</a:t>
            </a:r>
          </a:p>
          <a:p>
            <a:endParaRPr lang="en-US" dirty="0">
              <a:solidFill>
                <a:srgbClr val="002060"/>
              </a:solidFill>
              <a:latin typeface="Calibri" panose="020F0502020204030204" pitchFamily="34" charset="0"/>
              <a:cs typeface="Calibri" panose="020F0502020204030204" pitchFamily="34" charset="0"/>
            </a:endParaRPr>
          </a:p>
          <a:p>
            <a:endParaRPr lang="en-US" dirty="0">
              <a:solidFill>
                <a:srgbClr val="002060"/>
              </a:solidFill>
              <a:latin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025B277C-0255-4DFD-A31E-AFA6B07ED72D}"/>
              </a:ext>
            </a:extLst>
          </p:cNvPr>
          <p:cNvGraphicFramePr>
            <a:graphicFrameLocks noGrp="1"/>
          </p:cNvGraphicFramePr>
          <p:nvPr>
            <p:extLst>
              <p:ext uri="{D42A27DB-BD31-4B8C-83A1-F6EECF244321}">
                <p14:modId xmlns:p14="http://schemas.microsoft.com/office/powerpoint/2010/main" val="1127647747"/>
              </p:ext>
            </p:extLst>
          </p:nvPr>
        </p:nvGraphicFramePr>
        <p:xfrm>
          <a:off x="7054850" y="1621977"/>
          <a:ext cx="4572000" cy="4465133"/>
        </p:xfrm>
        <a:graphic>
          <a:graphicData uri="http://schemas.openxmlformats.org/drawingml/2006/table">
            <a:tbl>
              <a:tblPr firstRow="1" bandRow="1">
                <a:tableStyleId>{5C22544A-7EE6-4342-B048-85BDC9FD1C3A}</a:tableStyleId>
              </a:tblPr>
              <a:tblGrid>
                <a:gridCol w="3119092">
                  <a:extLst>
                    <a:ext uri="{9D8B030D-6E8A-4147-A177-3AD203B41FA5}">
                      <a16:colId xmlns:a16="http://schemas.microsoft.com/office/drawing/2014/main" val="2506371754"/>
                    </a:ext>
                  </a:extLst>
                </a:gridCol>
                <a:gridCol w="1452908">
                  <a:extLst>
                    <a:ext uri="{9D8B030D-6E8A-4147-A177-3AD203B41FA5}">
                      <a16:colId xmlns:a16="http://schemas.microsoft.com/office/drawing/2014/main" val="1185411014"/>
                    </a:ext>
                  </a:extLst>
                </a:gridCol>
              </a:tblGrid>
              <a:tr h="370840">
                <a:tc>
                  <a:txBody>
                    <a:bodyPr/>
                    <a:lstStyle/>
                    <a:p>
                      <a:pPr>
                        <a:lnSpc>
                          <a:spcPct val="200000"/>
                        </a:lnSpc>
                      </a:pPr>
                      <a:r>
                        <a:rPr lang="en-US" dirty="0">
                          <a:solidFill>
                            <a:srgbClr val="002060"/>
                          </a:solidFill>
                        </a:rPr>
                        <a:t>Attribute </a:t>
                      </a:r>
                    </a:p>
                  </a:txBody>
                  <a:tcPr/>
                </a:tc>
                <a:tc>
                  <a:txBody>
                    <a:bodyPr/>
                    <a:lstStyle/>
                    <a:p>
                      <a:pPr>
                        <a:lnSpc>
                          <a:spcPct val="200000"/>
                        </a:lnSpc>
                      </a:pPr>
                      <a:r>
                        <a:rPr lang="en-US" dirty="0">
                          <a:solidFill>
                            <a:srgbClr val="002060"/>
                          </a:solidFill>
                        </a:rPr>
                        <a:t>Value</a:t>
                      </a:r>
                    </a:p>
                  </a:txBody>
                  <a:tcPr/>
                </a:tc>
                <a:extLst>
                  <a:ext uri="{0D108BD9-81ED-4DB2-BD59-A6C34878D82A}">
                    <a16:rowId xmlns:a16="http://schemas.microsoft.com/office/drawing/2014/main" val="2251701536"/>
                  </a:ext>
                </a:extLst>
              </a:tr>
              <a:tr h="370840">
                <a:tc>
                  <a:txBody>
                    <a:bodyPr/>
                    <a:lstStyle/>
                    <a:p>
                      <a:pPr>
                        <a:lnSpc>
                          <a:spcPct val="200000"/>
                        </a:lnSpc>
                      </a:pPr>
                      <a:r>
                        <a:rPr lang="en-US" dirty="0">
                          <a:solidFill>
                            <a:srgbClr val="002060"/>
                          </a:solidFill>
                        </a:rPr>
                        <a:t>Average Degree</a:t>
                      </a:r>
                    </a:p>
                  </a:txBody>
                  <a:tcPr/>
                </a:tc>
                <a:tc>
                  <a:txBody>
                    <a:bodyPr/>
                    <a:lstStyle/>
                    <a:p>
                      <a:pPr>
                        <a:lnSpc>
                          <a:spcPct val="200000"/>
                        </a:lnSpc>
                      </a:pPr>
                      <a:r>
                        <a:rPr lang="en-US" dirty="0">
                          <a:solidFill>
                            <a:srgbClr val="002060"/>
                          </a:solidFill>
                        </a:rPr>
                        <a:t>3.16</a:t>
                      </a:r>
                    </a:p>
                  </a:txBody>
                  <a:tcPr/>
                </a:tc>
                <a:extLst>
                  <a:ext uri="{0D108BD9-81ED-4DB2-BD59-A6C34878D82A}">
                    <a16:rowId xmlns:a16="http://schemas.microsoft.com/office/drawing/2014/main" val="2442028862"/>
                  </a:ext>
                </a:extLst>
              </a:tr>
              <a:tr h="370840">
                <a:tc>
                  <a:txBody>
                    <a:bodyPr/>
                    <a:lstStyle/>
                    <a:p>
                      <a:pPr>
                        <a:lnSpc>
                          <a:spcPct val="200000"/>
                        </a:lnSpc>
                      </a:pPr>
                      <a:r>
                        <a:rPr lang="en-US" dirty="0">
                          <a:solidFill>
                            <a:srgbClr val="002060"/>
                          </a:solidFill>
                        </a:rPr>
                        <a:t>Average Neighbor Degree</a:t>
                      </a:r>
                    </a:p>
                  </a:txBody>
                  <a:tcPr/>
                </a:tc>
                <a:tc>
                  <a:txBody>
                    <a:bodyPr/>
                    <a:lstStyle/>
                    <a:p>
                      <a:pPr>
                        <a:lnSpc>
                          <a:spcPct val="200000"/>
                        </a:lnSpc>
                      </a:pPr>
                      <a:r>
                        <a:rPr lang="en-US" dirty="0">
                          <a:solidFill>
                            <a:srgbClr val="002060"/>
                          </a:solidFill>
                        </a:rPr>
                        <a:t>4.62</a:t>
                      </a:r>
                    </a:p>
                  </a:txBody>
                  <a:tcPr/>
                </a:tc>
                <a:extLst>
                  <a:ext uri="{0D108BD9-81ED-4DB2-BD59-A6C34878D82A}">
                    <a16:rowId xmlns:a16="http://schemas.microsoft.com/office/drawing/2014/main" val="1773798139"/>
                  </a:ext>
                </a:extLst>
              </a:tr>
              <a:tr h="370840">
                <a:tc>
                  <a:txBody>
                    <a:bodyPr/>
                    <a:lstStyle/>
                    <a:p>
                      <a:pPr>
                        <a:lnSpc>
                          <a:spcPct val="200000"/>
                        </a:lnSpc>
                      </a:pPr>
                      <a:r>
                        <a:rPr lang="en-US" dirty="0">
                          <a:solidFill>
                            <a:srgbClr val="002060"/>
                          </a:solidFill>
                        </a:rPr>
                        <a:t>Number of triangles</a:t>
                      </a:r>
                    </a:p>
                  </a:txBody>
                  <a:tcPr/>
                </a:tc>
                <a:tc>
                  <a:txBody>
                    <a:bodyPr/>
                    <a:lstStyle/>
                    <a:p>
                      <a:pPr>
                        <a:lnSpc>
                          <a:spcPct val="200000"/>
                        </a:lnSpc>
                      </a:pPr>
                      <a:r>
                        <a:rPr lang="en-US" dirty="0">
                          <a:solidFill>
                            <a:srgbClr val="002060"/>
                          </a:solidFill>
                        </a:rPr>
                        <a:t>152</a:t>
                      </a:r>
                    </a:p>
                  </a:txBody>
                  <a:tcPr/>
                </a:tc>
                <a:extLst>
                  <a:ext uri="{0D108BD9-81ED-4DB2-BD59-A6C34878D82A}">
                    <a16:rowId xmlns:a16="http://schemas.microsoft.com/office/drawing/2014/main" val="4205288878"/>
                  </a:ext>
                </a:extLst>
              </a:tr>
              <a:tr h="370840">
                <a:tc>
                  <a:txBody>
                    <a:bodyPr/>
                    <a:lstStyle/>
                    <a:p>
                      <a:pPr>
                        <a:lnSpc>
                          <a:spcPct val="200000"/>
                        </a:lnSpc>
                      </a:pPr>
                      <a:r>
                        <a:rPr lang="en-US" dirty="0">
                          <a:solidFill>
                            <a:srgbClr val="002060"/>
                          </a:solidFill>
                        </a:rPr>
                        <a:t>Clustering Coefficient</a:t>
                      </a:r>
                    </a:p>
                  </a:txBody>
                  <a:tcPr/>
                </a:tc>
                <a:tc>
                  <a:txBody>
                    <a:bodyPr/>
                    <a:lstStyle/>
                    <a:p>
                      <a:pPr>
                        <a:lnSpc>
                          <a:spcPct val="200000"/>
                        </a:lnSpc>
                      </a:pPr>
                      <a:r>
                        <a:rPr lang="en-US" dirty="0">
                          <a:solidFill>
                            <a:srgbClr val="002060"/>
                          </a:solidFill>
                        </a:rPr>
                        <a:t>0.108</a:t>
                      </a:r>
                    </a:p>
                  </a:txBody>
                  <a:tcPr/>
                </a:tc>
                <a:extLst>
                  <a:ext uri="{0D108BD9-81ED-4DB2-BD59-A6C34878D82A}">
                    <a16:rowId xmlns:a16="http://schemas.microsoft.com/office/drawing/2014/main" val="1907522288"/>
                  </a:ext>
                </a:extLst>
              </a:tr>
              <a:tr h="370840">
                <a:tc>
                  <a:txBody>
                    <a:bodyPr/>
                    <a:lstStyle/>
                    <a:p>
                      <a:pPr>
                        <a:lnSpc>
                          <a:spcPct val="200000"/>
                        </a:lnSpc>
                      </a:pPr>
                      <a:r>
                        <a:rPr lang="en-US" dirty="0">
                          <a:solidFill>
                            <a:srgbClr val="002060"/>
                          </a:solidFill>
                        </a:rPr>
                        <a:t>Number of Squares</a:t>
                      </a:r>
                    </a:p>
                  </a:txBody>
                  <a:tcPr/>
                </a:tc>
                <a:tc>
                  <a:txBody>
                    <a:bodyPr/>
                    <a:lstStyle/>
                    <a:p>
                      <a:pPr>
                        <a:lnSpc>
                          <a:spcPct val="200000"/>
                        </a:lnSpc>
                      </a:pPr>
                      <a:r>
                        <a:rPr lang="en-US" dirty="0">
                          <a:solidFill>
                            <a:srgbClr val="002060"/>
                          </a:solidFill>
                        </a:rPr>
                        <a:t>501</a:t>
                      </a:r>
                    </a:p>
                  </a:txBody>
                  <a:tcPr/>
                </a:tc>
                <a:extLst>
                  <a:ext uri="{0D108BD9-81ED-4DB2-BD59-A6C34878D82A}">
                    <a16:rowId xmlns:a16="http://schemas.microsoft.com/office/drawing/2014/main" val="2330646577"/>
                  </a:ext>
                </a:extLst>
              </a:tr>
              <a:tr h="370840">
                <a:tc>
                  <a:txBody>
                    <a:bodyPr/>
                    <a:lstStyle/>
                    <a:p>
                      <a:pPr>
                        <a:lnSpc>
                          <a:spcPct val="200000"/>
                        </a:lnSpc>
                      </a:pPr>
                      <a:r>
                        <a:rPr lang="en-US" dirty="0">
                          <a:solidFill>
                            <a:srgbClr val="002060"/>
                          </a:solidFill>
                        </a:rPr>
                        <a:t>Diameter</a:t>
                      </a:r>
                    </a:p>
                  </a:txBody>
                  <a:tcPr/>
                </a:tc>
                <a:tc>
                  <a:txBody>
                    <a:bodyPr/>
                    <a:lstStyle/>
                    <a:p>
                      <a:pPr>
                        <a:lnSpc>
                          <a:spcPct val="200000"/>
                        </a:lnSpc>
                      </a:pPr>
                      <a:r>
                        <a:rPr lang="en-US" dirty="0">
                          <a:solidFill>
                            <a:srgbClr val="002060"/>
                          </a:solidFill>
                        </a:rPr>
                        <a:t>32</a:t>
                      </a:r>
                    </a:p>
                  </a:txBody>
                  <a:tcPr/>
                </a:tc>
                <a:extLst>
                  <a:ext uri="{0D108BD9-81ED-4DB2-BD59-A6C34878D82A}">
                    <a16:rowId xmlns:a16="http://schemas.microsoft.com/office/drawing/2014/main" val="32956487"/>
                  </a:ext>
                </a:extLst>
              </a:tr>
              <a:tr h="370840">
                <a:tc>
                  <a:txBody>
                    <a:bodyPr/>
                    <a:lstStyle/>
                    <a:p>
                      <a:pPr>
                        <a:lnSpc>
                          <a:spcPct val="200000"/>
                        </a:lnSpc>
                      </a:pPr>
                      <a:r>
                        <a:rPr lang="en-US" dirty="0">
                          <a:solidFill>
                            <a:srgbClr val="002060"/>
                          </a:solidFill>
                        </a:rPr>
                        <a:t>Degree </a:t>
                      </a:r>
                      <a:r>
                        <a:rPr lang="en-US" dirty="0" err="1">
                          <a:solidFill>
                            <a:srgbClr val="002060"/>
                          </a:solidFill>
                        </a:rPr>
                        <a:t>Assortativity</a:t>
                      </a:r>
                      <a:endParaRPr lang="en-US" dirty="0">
                        <a:solidFill>
                          <a:srgbClr val="002060"/>
                        </a:solidFill>
                      </a:endParaRPr>
                    </a:p>
                  </a:txBody>
                  <a:tcPr/>
                </a:tc>
                <a:tc>
                  <a:txBody>
                    <a:bodyPr/>
                    <a:lstStyle/>
                    <a:p>
                      <a:pPr>
                        <a:lnSpc>
                          <a:spcPct val="200000"/>
                        </a:lnSpc>
                      </a:pPr>
                      <a:r>
                        <a:rPr lang="en-US" dirty="0">
                          <a:solidFill>
                            <a:srgbClr val="002060"/>
                          </a:solidFill>
                        </a:rPr>
                        <a:t>-0.061</a:t>
                      </a:r>
                    </a:p>
                  </a:txBody>
                  <a:tcPr/>
                </a:tc>
                <a:extLst>
                  <a:ext uri="{0D108BD9-81ED-4DB2-BD59-A6C34878D82A}">
                    <a16:rowId xmlns:a16="http://schemas.microsoft.com/office/drawing/2014/main" val="2200438120"/>
                  </a:ext>
                </a:extLst>
              </a:tr>
            </a:tbl>
          </a:graphicData>
        </a:graphic>
      </p:graphicFrame>
    </p:spTree>
    <p:extLst>
      <p:ext uri="{BB962C8B-B14F-4D97-AF65-F5344CB8AC3E}">
        <p14:creationId xmlns:p14="http://schemas.microsoft.com/office/powerpoint/2010/main" val="2889084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FDB7-498E-4E86-B3BD-C1CA26D4DC3E}"/>
              </a:ext>
            </a:extLst>
          </p:cNvPr>
          <p:cNvSpPr>
            <a:spLocks noGrp="1"/>
          </p:cNvSpPr>
          <p:nvPr>
            <p:ph type="title"/>
          </p:nvPr>
        </p:nvSpPr>
        <p:spPr>
          <a:xfrm>
            <a:off x="565150" y="458660"/>
            <a:ext cx="7335835" cy="1268984"/>
          </a:xfrm>
        </p:spPr>
        <p:txBody>
          <a:bodyPr/>
          <a:lstStyle/>
          <a:p>
            <a:r>
              <a:rPr lang="en-US" dirty="0">
                <a:solidFill>
                  <a:srgbClr val="002060"/>
                </a:solidFill>
              </a:rPr>
              <a:t>Centrality Analysis</a:t>
            </a:r>
          </a:p>
        </p:txBody>
      </p:sp>
      <p:sp>
        <p:nvSpPr>
          <p:cNvPr id="3" name="Content Placeholder 2">
            <a:extLst>
              <a:ext uri="{FF2B5EF4-FFF2-40B4-BE49-F238E27FC236}">
                <a16:creationId xmlns:a16="http://schemas.microsoft.com/office/drawing/2014/main" id="{CC3F751F-362D-4E63-9E2A-1DCCD7A79C0D}"/>
              </a:ext>
            </a:extLst>
          </p:cNvPr>
          <p:cNvSpPr>
            <a:spLocks noGrp="1"/>
          </p:cNvSpPr>
          <p:nvPr>
            <p:ph idx="1"/>
          </p:nvPr>
        </p:nvSpPr>
        <p:spPr>
          <a:xfrm>
            <a:off x="454704" y="1806601"/>
            <a:ext cx="4936383" cy="3601212"/>
          </a:xfrm>
        </p:spPr>
        <p:txBody>
          <a:bodyPr/>
          <a:lstStyle/>
          <a:p>
            <a:r>
              <a:rPr lang="en-US" dirty="0">
                <a:solidFill>
                  <a:srgbClr val="002060"/>
                </a:solidFill>
                <a:latin typeface="Calibri" panose="020F0502020204030204" pitchFamily="34" charset="0"/>
                <a:cs typeface="Calibri" panose="020F0502020204030204" pitchFamily="34" charset="0"/>
              </a:rPr>
              <a:t>The centrality for top 20 nodes in unweighted graph of Anaheim CA city shown in figure</a:t>
            </a:r>
          </a:p>
          <a:p>
            <a:pPr lvl="1"/>
            <a:r>
              <a:rPr lang="en-US" dirty="0">
                <a:solidFill>
                  <a:srgbClr val="002060"/>
                </a:solidFill>
                <a:latin typeface="Calibri" panose="020F0502020204030204" pitchFamily="34" charset="0"/>
                <a:cs typeface="Calibri" panose="020F0502020204030204" pitchFamily="34" charset="0"/>
              </a:rPr>
              <a:t>Degree Centrality</a:t>
            </a:r>
          </a:p>
          <a:p>
            <a:pPr lvl="1"/>
            <a:r>
              <a:rPr lang="en-US" dirty="0">
                <a:solidFill>
                  <a:srgbClr val="002060"/>
                </a:solidFill>
                <a:latin typeface="Calibri" panose="020F0502020204030204" pitchFamily="34" charset="0"/>
                <a:cs typeface="Calibri" panose="020F0502020204030204" pitchFamily="34" charset="0"/>
              </a:rPr>
              <a:t>Harmonic Centrality</a:t>
            </a:r>
          </a:p>
          <a:p>
            <a:pPr lvl="1"/>
            <a:r>
              <a:rPr lang="en-US" dirty="0">
                <a:solidFill>
                  <a:srgbClr val="002060"/>
                </a:solidFill>
                <a:latin typeface="Calibri" panose="020F0502020204030204" pitchFamily="34" charset="0"/>
                <a:cs typeface="Calibri" panose="020F0502020204030204" pitchFamily="34" charset="0"/>
              </a:rPr>
              <a:t>Betweenness Centrality</a:t>
            </a:r>
          </a:p>
          <a:p>
            <a:pPr lvl="1"/>
            <a:r>
              <a:rPr lang="en-US" dirty="0">
                <a:solidFill>
                  <a:srgbClr val="002060"/>
                </a:solidFill>
                <a:latin typeface="Calibri" panose="020F0502020204030204" pitchFamily="34" charset="0"/>
                <a:cs typeface="Calibri" panose="020F0502020204030204" pitchFamily="34" charset="0"/>
              </a:rPr>
              <a:t>Eigenvector Centrality</a:t>
            </a:r>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8EC44B7C-8E7C-481F-ACB6-EAA75E28E94F}"/>
              </a:ext>
            </a:extLst>
          </p:cNvPr>
          <p:cNvPicPr>
            <a:picLocks noChangeAspect="1"/>
          </p:cNvPicPr>
          <p:nvPr/>
        </p:nvPicPr>
        <p:blipFill>
          <a:blip r:embed="rId3"/>
          <a:stretch>
            <a:fillRect/>
          </a:stretch>
        </p:blipFill>
        <p:spPr>
          <a:xfrm>
            <a:off x="5312305" y="1248219"/>
            <a:ext cx="3215428" cy="2455418"/>
          </a:xfrm>
          <a:prstGeom prst="rect">
            <a:avLst/>
          </a:prstGeom>
        </p:spPr>
      </p:pic>
      <p:pic>
        <p:nvPicPr>
          <p:cNvPr id="7" name="Picture 6">
            <a:extLst>
              <a:ext uri="{FF2B5EF4-FFF2-40B4-BE49-F238E27FC236}">
                <a16:creationId xmlns:a16="http://schemas.microsoft.com/office/drawing/2014/main" id="{937B2CEE-F1AD-4FC0-B176-CAEED0E8A900}"/>
              </a:ext>
            </a:extLst>
          </p:cNvPr>
          <p:cNvPicPr>
            <a:picLocks noChangeAspect="1"/>
          </p:cNvPicPr>
          <p:nvPr/>
        </p:nvPicPr>
        <p:blipFill>
          <a:blip r:embed="rId4"/>
          <a:stretch>
            <a:fillRect/>
          </a:stretch>
        </p:blipFill>
        <p:spPr>
          <a:xfrm>
            <a:off x="5457402" y="3980942"/>
            <a:ext cx="3291016" cy="2418398"/>
          </a:xfrm>
          <a:prstGeom prst="rect">
            <a:avLst/>
          </a:prstGeom>
        </p:spPr>
      </p:pic>
      <p:pic>
        <p:nvPicPr>
          <p:cNvPr id="9" name="Picture 8">
            <a:extLst>
              <a:ext uri="{FF2B5EF4-FFF2-40B4-BE49-F238E27FC236}">
                <a16:creationId xmlns:a16="http://schemas.microsoft.com/office/drawing/2014/main" id="{02522C72-7D9E-4B9E-855A-163F6A6EC142}"/>
              </a:ext>
            </a:extLst>
          </p:cNvPr>
          <p:cNvPicPr>
            <a:picLocks noChangeAspect="1"/>
          </p:cNvPicPr>
          <p:nvPr/>
        </p:nvPicPr>
        <p:blipFill>
          <a:blip r:embed="rId5"/>
          <a:stretch>
            <a:fillRect/>
          </a:stretch>
        </p:blipFill>
        <p:spPr>
          <a:xfrm>
            <a:off x="8527733" y="1285240"/>
            <a:ext cx="3445387" cy="2418397"/>
          </a:xfrm>
          <a:prstGeom prst="rect">
            <a:avLst/>
          </a:prstGeom>
        </p:spPr>
      </p:pic>
      <p:pic>
        <p:nvPicPr>
          <p:cNvPr id="11" name="Picture 10">
            <a:extLst>
              <a:ext uri="{FF2B5EF4-FFF2-40B4-BE49-F238E27FC236}">
                <a16:creationId xmlns:a16="http://schemas.microsoft.com/office/drawing/2014/main" id="{6E5D4C72-0E5D-4AC3-A591-AA4A3CA79CD7}"/>
              </a:ext>
            </a:extLst>
          </p:cNvPr>
          <p:cNvPicPr>
            <a:picLocks noChangeAspect="1"/>
          </p:cNvPicPr>
          <p:nvPr/>
        </p:nvPicPr>
        <p:blipFill>
          <a:blip r:embed="rId6"/>
          <a:stretch>
            <a:fillRect/>
          </a:stretch>
        </p:blipFill>
        <p:spPr>
          <a:xfrm>
            <a:off x="8748418" y="3607207"/>
            <a:ext cx="3291016" cy="2792133"/>
          </a:xfrm>
          <a:prstGeom prst="rect">
            <a:avLst/>
          </a:prstGeom>
        </p:spPr>
      </p:pic>
    </p:spTree>
    <p:extLst>
      <p:ext uri="{BB962C8B-B14F-4D97-AF65-F5344CB8AC3E}">
        <p14:creationId xmlns:p14="http://schemas.microsoft.com/office/powerpoint/2010/main" val="4172076378"/>
      </p:ext>
    </p:extLst>
  </p:cSld>
  <p:clrMapOvr>
    <a:masterClrMapping/>
  </p:clrMapOvr>
</p:sld>
</file>

<file path=ppt/theme/theme1.xml><?xml version="1.0" encoding="utf-8"?>
<a:theme xmlns:a="http://schemas.openxmlformats.org/drawingml/2006/main" name="PunchcardVTI">
  <a:themeElements>
    <a:clrScheme name="AnalogousFromRegularSeedLeftStep">
      <a:dk1>
        <a:srgbClr val="000000"/>
      </a:dk1>
      <a:lt1>
        <a:srgbClr val="FFFFFF"/>
      </a:lt1>
      <a:dk2>
        <a:srgbClr val="242F41"/>
      </a:dk2>
      <a:lt2>
        <a:srgbClr val="E8E6E2"/>
      </a:lt2>
      <a:accent1>
        <a:srgbClr val="2B6FE5"/>
      </a:accent1>
      <a:accent2>
        <a:srgbClr val="19ABD3"/>
      </a:accent2>
      <a:accent3>
        <a:srgbClr val="23B89A"/>
      </a:accent3>
      <a:accent4>
        <a:srgbClr val="16BB56"/>
      </a:accent4>
      <a:accent5>
        <a:srgbClr val="28BB23"/>
      </a:accent5>
      <a:accent6>
        <a:srgbClr val="5EB716"/>
      </a:accent6>
      <a:hlink>
        <a:srgbClr val="A47B36"/>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3289</TotalTime>
  <Words>2906</Words>
  <Application>Microsoft Office PowerPoint</Application>
  <PresentationFormat>Widescreen</PresentationFormat>
  <Paragraphs>259</Paragraphs>
  <Slides>24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CMR10</vt:lpstr>
      <vt:lpstr>Neue Haas Grotesk Text Pro</vt:lpstr>
      <vt:lpstr>Tw Cen MT Condensed</vt:lpstr>
      <vt:lpstr>PunchcardVTI</vt:lpstr>
      <vt:lpstr>An attempt to Improve Transportation Dynamics through analysis of Transportation Networks  CSCI-651-Applied Graph Theory  </vt:lpstr>
      <vt:lpstr>Introduction</vt:lpstr>
      <vt:lpstr>Data</vt:lpstr>
      <vt:lpstr>The Anaheim Network</vt:lpstr>
      <vt:lpstr>The Chicago Network</vt:lpstr>
      <vt:lpstr>Static Analysis Anaheim of Network</vt:lpstr>
      <vt:lpstr>Static Analysis of Anaheim Network (continued)</vt:lpstr>
      <vt:lpstr>Static Analysis of Chicago Network</vt:lpstr>
      <vt:lpstr>Centrality Analysis</vt:lpstr>
      <vt:lpstr>Centrality Analysis</vt:lpstr>
      <vt:lpstr>Betweenness Centrality of Edges </vt:lpstr>
      <vt:lpstr>Shortest Path Length</vt:lpstr>
      <vt:lpstr>Equality of Shortest Path</vt:lpstr>
      <vt:lpstr>Equality of Shortest Path</vt:lpstr>
      <vt:lpstr>Dynamic Analysis</vt:lpstr>
      <vt:lpstr>Dynamic Analysis</vt:lpstr>
      <vt:lpstr>Importance of Edges for geodesic based rerouting</vt:lpstr>
      <vt:lpstr>Edge removal – Unweighted vs Weighted </vt:lpstr>
      <vt:lpstr>Correlation of dynamical importance with betweenness</vt:lpstr>
      <vt:lpstr>Conclusion</vt:lpstr>
      <vt:lpstr>Conclusion</vt:lpstr>
      <vt:lpstr>Future work</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attempt to Improve Transportation Dynamics through analysis of Transportation Networks </dc:title>
  <dc:creator>Jayarani Emekar</dc:creator>
  <cp:lastModifiedBy>Jayarani Emekar</cp:lastModifiedBy>
  <cp:revision>8</cp:revision>
  <dcterms:created xsi:type="dcterms:W3CDTF">2021-12-03T19:20:26Z</dcterms:created>
  <dcterms:modified xsi:type="dcterms:W3CDTF">2021-12-10T01:40:27Z</dcterms:modified>
</cp:coreProperties>
</file>