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71" r:id="rId7"/>
    <p:sldId id="272" r:id="rId8"/>
    <p:sldId id="270" r:id="rId9"/>
    <p:sldId id="273" r:id="rId10"/>
    <p:sldId id="274" r:id="rId11"/>
    <p:sldId id="278" r:id="rId12"/>
    <p:sldId id="277" r:id="rId13"/>
    <p:sldId id="27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8/28/2020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849" y="3549080"/>
            <a:ext cx="9069237" cy="1911441"/>
          </a:xfrm>
        </p:spPr>
        <p:txBody>
          <a:bodyPr/>
          <a:lstStyle/>
          <a:p>
            <a:r>
              <a:rPr lang="en-US" sz="5400" dirty="0" smtClean="0">
                <a:solidFill>
                  <a:schemeClr val="bg1"/>
                </a:solidFill>
              </a:rPr>
              <a:t>Identification of Location to </a:t>
            </a:r>
            <a:r>
              <a:rPr lang="en-US" sz="5400" dirty="0">
                <a:solidFill>
                  <a:schemeClr val="bg1"/>
                </a:solidFill>
              </a:rPr>
              <a:t>open a new Western Café in Kuala Lumpur, </a:t>
            </a:r>
            <a:r>
              <a:rPr lang="en-US" sz="5400" dirty="0" smtClean="0">
                <a:solidFill>
                  <a:schemeClr val="bg1"/>
                </a:solidFill>
              </a:rPr>
              <a:t>Malaysia</a:t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/>
            </a:r>
            <a:br>
              <a:rPr lang="en-US" sz="5400" dirty="0">
                <a:solidFill>
                  <a:schemeClr val="bg1"/>
                </a:solidFill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9849" y="5727940"/>
            <a:ext cx="5214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By: Jayaprakash Saththasivam</a:t>
            </a:r>
            <a:endParaRPr lang="en-US" sz="2800" b="1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89849" y="4440904"/>
            <a:ext cx="7486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Client: Little Noshery, Manhattan 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754326"/>
          </a:xfrm>
        </p:spPr>
        <p:txBody>
          <a:bodyPr/>
          <a:lstStyle/>
          <a:p>
            <a:r>
              <a:rPr lang="en-US" sz="4000" dirty="0" smtClean="0"/>
              <a:t>Conclusion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3412" y="1487283"/>
            <a:ext cx="11375188" cy="38302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Marble Hill is operating </a:t>
            </a:r>
            <a:r>
              <a:rPr lang="en-US" sz="2600" dirty="0" smtClean="0"/>
              <a:t>at </a:t>
            </a:r>
            <a:r>
              <a:rPr lang="en-US" sz="2600" dirty="0"/>
              <a:t>a venue that that has a western </a:t>
            </a:r>
            <a:r>
              <a:rPr lang="en-US" sz="2600" dirty="0" smtClean="0"/>
              <a:t>influence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smtClean="0"/>
              <a:t>Districts in Cluster 1 have more exposure to  </a:t>
            </a:r>
            <a:r>
              <a:rPr lang="en-US" sz="2600" dirty="0"/>
              <a:t>international communities and </a:t>
            </a:r>
            <a:r>
              <a:rPr lang="en-US" sz="2600" dirty="0" smtClean="0"/>
              <a:t>tourists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Presence </a:t>
            </a:r>
            <a:r>
              <a:rPr lang="en-US" sz="2600" dirty="0"/>
              <a:t>of hotels, cafés, coffee shops, shopping malls, and spas suggesting that the districts in this </a:t>
            </a:r>
            <a:r>
              <a:rPr lang="en-US" sz="2600" dirty="0" smtClean="0"/>
              <a:t>cluster 1 </a:t>
            </a:r>
            <a:r>
              <a:rPr lang="en-US" sz="2600" dirty="0"/>
              <a:t>are more likely a tourist hot spot.</a:t>
            </a:r>
            <a:r>
              <a:rPr lang="en-US" sz="2600" dirty="0"/>
              <a:t>   </a:t>
            </a:r>
            <a:endParaRPr lang="en-US" sz="26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smtClean="0"/>
              <a:t>Hence, districts in Cluster 1 are more suitable for Marble Hill to open their second branch.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smtClean="0"/>
              <a:t>More analyses are required to identify the best district among the three districts listed in Cluster 1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600" dirty="0"/>
          </a:p>
          <a:p>
            <a:pPr>
              <a:buFont typeface="Wingdings" panose="05000000000000000000" pitchFamily="2" charset="2"/>
              <a:buChar char="ü"/>
            </a:pPr>
            <a:endParaRPr lang="en-US" sz="26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sz="2600" dirty="0"/>
          </a:p>
          <a:p>
            <a:pPr>
              <a:buFont typeface="Wingdings" panose="05000000000000000000" pitchFamily="2" charset="2"/>
              <a:buChar char="ü"/>
            </a:pPr>
            <a:endParaRPr lang="en-US" sz="2600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 smtClean="0"/>
              <a:t>Problem Statement</a:t>
            </a:r>
            <a:endParaRPr lang="en-US" sz="4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1546258"/>
            <a:ext cx="11684000" cy="4994241"/>
          </a:xfrm>
        </p:spPr>
        <p:txBody>
          <a:bodyPr/>
          <a:lstStyle/>
          <a:p>
            <a:r>
              <a:rPr lang="en-US" sz="2800" dirty="0"/>
              <a:t>Little Noshery (LN) is a famous café operating in Marble </a:t>
            </a:r>
            <a:r>
              <a:rPr lang="en-US" sz="2800" dirty="0" smtClean="0"/>
              <a:t>Hill, Manhattan.</a:t>
            </a:r>
          </a:p>
          <a:p>
            <a:r>
              <a:rPr lang="en-US" sz="2800" dirty="0" smtClean="0"/>
              <a:t>LN would like to open a new branch in Kuala Lumpur</a:t>
            </a:r>
          </a:p>
          <a:p>
            <a:r>
              <a:rPr lang="en-US" sz="2800" dirty="0" smtClean="0"/>
              <a:t>LN target customer is Internationa</a:t>
            </a:r>
            <a:r>
              <a:rPr lang="en-US" sz="2800" dirty="0" smtClean="0"/>
              <a:t>l community and tourist of Kuala Lumpur</a:t>
            </a:r>
          </a:p>
          <a:p>
            <a:endParaRPr lang="en-US" sz="2800" dirty="0"/>
          </a:p>
          <a:p>
            <a:r>
              <a:rPr lang="en-US" sz="2800" dirty="0" smtClean="0"/>
              <a:t>Additional Request by LN:</a:t>
            </a:r>
          </a:p>
          <a:p>
            <a:pPr marL="0" indent="0">
              <a:buNone/>
            </a:pPr>
            <a:r>
              <a:rPr lang="en-US" sz="2800" dirty="0" smtClean="0"/>
              <a:t>The new location in Kuala Lumpur should have similar nearby venues like Marble Hill since LN believes that their profitable business at Marble Hill is due to favorable location. 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 smtClean="0"/>
              <a:t>Proposed Solution</a:t>
            </a:r>
            <a:endParaRPr lang="en-US" sz="4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000" y="2849963"/>
            <a:ext cx="10807700" cy="3830237"/>
          </a:xfrm>
        </p:spPr>
        <p:txBody>
          <a:bodyPr/>
          <a:lstStyle/>
          <a:p>
            <a:r>
              <a:rPr lang="en-US" sz="2800" dirty="0" smtClean="0"/>
              <a:t>Explore Marble Hill to understand the what are the nearby venue of their current location.</a:t>
            </a:r>
          </a:p>
          <a:p>
            <a:r>
              <a:rPr lang="en-US" sz="2800" dirty="0" smtClean="0"/>
              <a:t>Identify locations in Kuala </a:t>
            </a:r>
            <a:r>
              <a:rPr lang="en-US" sz="2800" dirty="0"/>
              <a:t>Lumpur </a:t>
            </a:r>
            <a:r>
              <a:rPr lang="en-US" sz="2800" dirty="0" smtClean="0"/>
              <a:t>that has similar venue categories as Marble </a:t>
            </a:r>
            <a:r>
              <a:rPr lang="en-US" sz="2800" dirty="0"/>
              <a:t>Hill.</a:t>
            </a:r>
            <a:endParaRPr lang="en-US" sz="2800" dirty="0"/>
          </a:p>
          <a:p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8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 smtClean="0"/>
              <a:t>Data Description</a:t>
            </a:r>
            <a:endParaRPr lang="en-US" sz="4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000" y="2849963"/>
            <a:ext cx="10807700" cy="3830237"/>
          </a:xfrm>
        </p:spPr>
        <p:txBody>
          <a:bodyPr/>
          <a:lstStyle/>
          <a:p>
            <a:r>
              <a:rPr lang="en-US" sz="2800" dirty="0" smtClean="0"/>
              <a:t>Use Foursquare </a:t>
            </a:r>
            <a:r>
              <a:rPr lang="en-US" sz="2800" dirty="0"/>
              <a:t>location data to identify the top ten venue categories in Marble Hill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Identify districts in Kuala Lumpur and use </a:t>
            </a:r>
            <a:r>
              <a:rPr lang="en-US" sz="2800" dirty="0"/>
              <a:t>Foursquare location data to identify the top ten venue categories in </a:t>
            </a:r>
            <a:r>
              <a:rPr lang="en-US" sz="2800" dirty="0" smtClean="0"/>
              <a:t>each district of Kuala Lumpur</a:t>
            </a:r>
          </a:p>
          <a:p>
            <a:endParaRPr lang="en-US" sz="3200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9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754326"/>
          </a:xfrm>
        </p:spPr>
        <p:txBody>
          <a:bodyPr/>
          <a:lstStyle/>
          <a:p>
            <a:r>
              <a:rPr lang="en-US" sz="4000" dirty="0" smtClean="0"/>
              <a:t>Methodology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700" y="1605363"/>
            <a:ext cx="10807700" cy="38302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 Obtain </a:t>
            </a:r>
            <a:r>
              <a:rPr lang="en-US" sz="2400" dirty="0"/>
              <a:t>Marble Hill </a:t>
            </a:r>
            <a:r>
              <a:rPr lang="en-US" sz="2400" dirty="0" smtClean="0"/>
              <a:t>location using </a:t>
            </a:r>
            <a:r>
              <a:rPr lang="en-US" sz="2400" dirty="0"/>
              <a:t>geopy </a:t>
            </a:r>
            <a:r>
              <a:rPr lang="en-US" sz="2400" dirty="0" smtClean="0"/>
              <a:t>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Clean and analyze Marble Hill’s Foursquare Location data to find the top venue categories in Marble Hill.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Find the location of districts in Kuala Lumpur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/>
              <a:t>Clean and analyze </a:t>
            </a:r>
            <a:r>
              <a:rPr lang="en-US" sz="2400" dirty="0" smtClean="0"/>
              <a:t>Foursquare Location data of each district in Kuala Lumpur and determine the top </a:t>
            </a:r>
            <a:r>
              <a:rPr lang="en-US" sz="2400" dirty="0"/>
              <a:t>venue categories </a:t>
            </a:r>
            <a:r>
              <a:rPr lang="en-US" sz="2400" dirty="0" smtClean="0"/>
              <a:t>of each district.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Cluster the districts and finally identify a suitable cluster to open a new </a:t>
            </a:r>
            <a:r>
              <a:rPr lang="en-US" sz="2400" dirty="0"/>
              <a:t>Little Noshery </a:t>
            </a:r>
            <a:r>
              <a:rPr lang="en-US" sz="2400" dirty="0" smtClean="0"/>
              <a:t>branch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endParaRPr lang="en-US" sz="2400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8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754326"/>
          </a:xfrm>
        </p:spPr>
        <p:txBody>
          <a:bodyPr/>
          <a:lstStyle/>
          <a:p>
            <a:r>
              <a:rPr lang="en-US" sz="4000" dirty="0" smtClean="0"/>
              <a:t>Methodology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700" y="1605363"/>
            <a:ext cx="10807700" cy="38302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 Obtain </a:t>
            </a:r>
            <a:r>
              <a:rPr lang="en-US" sz="2400" dirty="0"/>
              <a:t>Marble Hill </a:t>
            </a:r>
            <a:r>
              <a:rPr lang="en-US" sz="2400" dirty="0" smtClean="0"/>
              <a:t>location using </a:t>
            </a:r>
            <a:r>
              <a:rPr lang="en-US" sz="2400" dirty="0"/>
              <a:t>geopy </a:t>
            </a:r>
            <a:r>
              <a:rPr lang="en-US" sz="2400" dirty="0" smtClean="0"/>
              <a:t>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Clean and analyze Marble Hill’s Foursquare Location data to find the top venue categories in Marble Hill.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Find the location of districts in Kuala Lumpur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/>
              <a:t>Clean and analyze </a:t>
            </a:r>
            <a:r>
              <a:rPr lang="en-US" sz="2400" dirty="0" smtClean="0"/>
              <a:t>Foursquare Location data of each district in Kuala Lumpur and determine the top </a:t>
            </a:r>
            <a:r>
              <a:rPr lang="en-US" sz="2400" dirty="0"/>
              <a:t>venue categories </a:t>
            </a:r>
            <a:r>
              <a:rPr lang="en-US" sz="2400" dirty="0" smtClean="0"/>
              <a:t>of each district.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Cluster the districts using K-MEANS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Finally identify a suitable cluster for the opening of a new </a:t>
            </a:r>
            <a:r>
              <a:rPr lang="en-US" sz="2400" dirty="0"/>
              <a:t>Little Noshery </a:t>
            </a:r>
            <a:r>
              <a:rPr lang="en-US" sz="2400" dirty="0" smtClean="0"/>
              <a:t>branch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endParaRPr lang="en-US" sz="2400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754326"/>
          </a:xfrm>
        </p:spPr>
        <p:txBody>
          <a:bodyPr/>
          <a:lstStyle/>
          <a:p>
            <a:r>
              <a:rPr lang="en-US" sz="4000" dirty="0" smtClean="0"/>
              <a:t>Results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1117" y="1581297"/>
            <a:ext cx="5444289" cy="38302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There are 100 </a:t>
            </a:r>
            <a:r>
              <a:rPr lang="en-US" sz="2800" dirty="0"/>
              <a:t>venues and 51 unique venue categories in Marble Hill. </a:t>
            </a:r>
            <a:endParaRPr lang="en-US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Pizza place and Mexican Restaurant are the top two venue 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N</a:t>
            </a:r>
            <a:r>
              <a:rPr lang="en-US" sz="2800" dirty="0"/>
              <a:t>earby venues dominated by </a:t>
            </a:r>
            <a:r>
              <a:rPr lang="en-US" sz="2800" dirty="0" smtClean="0"/>
              <a:t> </a:t>
            </a:r>
            <a:r>
              <a:rPr lang="en-US" sz="2800" dirty="0"/>
              <a:t>food outlets of western style.  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42022" y="1109479"/>
            <a:ext cx="6720002" cy="46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7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754326"/>
          </a:xfrm>
        </p:spPr>
        <p:txBody>
          <a:bodyPr/>
          <a:lstStyle/>
          <a:p>
            <a:r>
              <a:rPr lang="en-US" sz="4000" dirty="0" smtClean="0"/>
              <a:t>Results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8277" y="1238397"/>
            <a:ext cx="12020883" cy="38302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11 districts in Kuala Lumpur</a:t>
            </a:r>
            <a:endParaRPr lang="en-US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 Total </a:t>
            </a:r>
            <a:r>
              <a:rPr lang="en-US" sz="2800" dirty="0"/>
              <a:t>of 1040 venues with 188 different unique venues </a:t>
            </a:r>
            <a:r>
              <a:rPr lang="en-US" sz="2800" dirty="0" smtClean="0"/>
              <a:t>categories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 </a:t>
            </a:r>
            <a:r>
              <a:rPr lang="en-US" sz="2800" dirty="0" smtClean="0"/>
              <a:t>Tope ten venue categories of each district in Kuala Lumpur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46401" y="3170555"/>
            <a:ext cx="10500059" cy="314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2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554648"/>
            <a:ext cx="11214100" cy="1754326"/>
          </a:xfrm>
        </p:spPr>
        <p:txBody>
          <a:bodyPr/>
          <a:lstStyle/>
          <a:p>
            <a:r>
              <a:rPr lang="en-US" sz="4000" dirty="0" smtClean="0"/>
              <a:t>Discussion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89100" y="952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162" y="542925"/>
            <a:ext cx="6533476" cy="511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458162" y="5778212"/>
            <a:ext cx="6533476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cluster of districts in Kuala Lumpur ( Cluster 0: Red, Cluster 1: Purple and Cluster 2: cyan and Cluster 3: light green)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900" y="1431811"/>
            <a:ext cx="50639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Cluster </a:t>
            </a:r>
            <a:r>
              <a:rPr lang="en-US" sz="2000" dirty="0">
                <a:solidFill>
                  <a:schemeClr val="bg1"/>
                </a:solidFill>
              </a:rPr>
              <a:t>0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Dominated by Chinese and Asian style food outlets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5900" y="2718549"/>
            <a:ext cx="48301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Cluster 1: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Less exposure to Malaysian style cuisine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3556" y="3819083"/>
            <a:ext cx="48325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Cluster 2: </a:t>
            </a:r>
          </a:p>
          <a:p>
            <a:r>
              <a:rPr lang="en-US" sz="2000" dirty="0">
                <a:solidFill>
                  <a:schemeClr val="bg1"/>
                </a:solidFill>
              </a:rPr>
              <a:t>Heavy influence by Malaysian style food outlet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3556" y="5153193"/>
            <a:ext cx="48325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Cluster 3</a:t>
            </a:r>
          </a:p>
          <a:p>
            <a:r>
              <a:rPr lang="en-US" sz="2000" dirty="0">
                <a:solidFill>
                  <a:schemeClr val="bg1"/>
                </a:solidFill>
              </a:rPr>
              <a:t>Dominated by </a:t>
            </a:r>
            <a:r>
              <a:rPr lang="en-US" sz="2000" dirty="0" smtClean="0">
                <a:solidFill>
                  <a:schemeClr val="bg1"/>
                </a:solidFill>
              </a:rPr>
              <a:t> Muslim </a:t>
            </a:r>
            <a:r>
              <a:rPr lang="en-US" sz="2000" dirty="0">
                <a:solidFill>
                  <a:schemeClr val="bg1"/>
                </a:solidFill>
              </a:rPr>
              <a:t>and Asian style food outlets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06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577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Tahoma</vt:lpstr>
      <vt:lpstr>Trade Gothic LT Pro</vt:lpstr>
      <vt:lpstr>Trebuchet MS</vt:lpstr>
      <vt:lpstr>Wingdings</vt:lpstr>
      <vt:lpstr>Office Theme</vt:lpstr>
      <vt:lpstr>Identification of Location to open a new Western Café in Kuala Lumpur, Malaysia  </vt:lpstr>
      <vt:lpstr>Problem Statement</vt:lpstr>
      <vt:lpstr>Proposed Solution</vt:lpstr>
      <vt:lpstr>Data Description</vt:lpstr>
      <vt:lpstr>Methodology   </vt:lpstr>
      <vt:lpstr>Methodology   </vt:lpstr>
      <vt:lpstr>Results   </vt:lpstr>
      <vt:lpstr>Results   </vt:lpstr>
      <vt:lpstr>Discussion   </vt:lpstr>
      <vt:lpstr>Conclusion  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2020-08-28T13:34:36Z</dcterms:created>
  <dcterms:modified xsi:type="dcterms:W3CDTF">2020-08-28T15:24:43Z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