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63"/>
  </p:notesMasterIdLst>
  <p:sldIdLst>
    <p:sldId id="256" r:id="rId2"/>
    <p:sldId id="257" r:id="rId3"/>
    <p:sldId id="259" r:id="rId4"/>
    <p:sldId id="260" r:id="rId5"/>
    <p:sldId id="261" r:id="rId6"/>
    <p:sldId id="263" r:id="rId7"/>
    <p:sldId id="267" r:id="rId8"/>
    <p:sldId id="262" r:id="rId9"/>
    <p:sldId id="264" r:id="rId10"/>
    <p:sldId id="280" r:id="rId11"/>
    <p:sldId id="265" r:id="rId12"/>
    <p:sldId id="268" r:id="rId13"/>
    <p:sldId id="269" r:id="rId14"/>
    <p:sldId id="278" r:id="rId15"/>
    <p:sldId id="279" r:id="rId16"/>
    <p:sldId id="266" r:id="rId17"/>
    <p:sldId id="320" r:id="rId18"/>
    <p:sldId id="282" r:id="rId19"/>
    <p:sldId id="283" r:id="rId20"/>
    <p:sldId id="284" r:id="rId21"/>
    <p:sldId id="281" r:id="rId22"/>
    <p:sldId id="270" r:id="rId23"/>
    <p:sldId id="285" r:id="rId24"/>
    <p:sldId id="271" r:id="rId25"/>
    <p:sldId id="272" r:id="rId26"/>
    <p:sldId id="273"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27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66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6CDE1-8831-4F91-AC5A-F3DE221FEE12}" type="datetimeFigureOut">
              <a:rPr lang="en-US" smtClean="0"/>
              <a:pPr/>
              <a:t>10/26/2016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E0DF9-111B-470E-A011-A49EAB337F7B}" type="slidenum">
              <a:rPr lang="en-US" smtClean="0"/>
              <a:pPr/>
              <a:t>‹#›</a:t>
            </a:fld>
            <a:endParaRPr lang="en-US"/>
          </a:p>
        </p:txBody>
      </p:sp>
    </p:spTree>
    <p:extLst>
      <p:ext uri="{BB962C8B-B14F-4D97-AF65-F5344CB8AC3E}">
        <p14:creationId xmlns:p14="http://schemas.microsoft.com/office/powerpoint/2010/main" val="222227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E0DF9-111B-470E-A011-A49EAB337F7B}" type="slidenum">
              <a:rPr lang="en-US" smtClean="0"/>
              <a:pPr/>
              <a:t>12</a:t>
            </a:fld>
            <a:endParaRPr lang="en-US"/>
          </a:p>
        </p:txBody>
      </p:sp>
    </p:spTree>
    <p:extLst>
      <p:ext uri="{BB962C8B-B14F-4D97-AF65-F5344CB8AC3E}">
        <p14:creationId xmlns:p14="http://schemas.microsoft.com/office/powerpoint/2010/main" val="401691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39F4305-1F22-4769-82D5-1E6796C1DDC3}"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F4305-1F22-4769-82D5-1E6796C1DDC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F4305-1F22-4769-82D5-1E6796C1DDC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F4305-1F22-4769-82D5-1E6796C1DDC3}"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39F4305-1F22-4769-82D5-1E6796C1DDC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9F4305-1F22-4769-82D5-1E6796C1DDC3}"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9F4305-1F22-4769-82D5-1E6796C1DDC3}"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9F4305-1F22-4769-82D5-1E6796C1DDC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9F4305-1F22-4769-82D5-1E6796C1DDC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9F4305-1F22-4769-82D5-1E6796C1DDC3}"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10FC81-17A0-4BED-8D30-56D831FD5B04}" type="datetimeFigureOut">
              <a:rPr lang="en-US" smtClean="0"/>
              <a:pPr/>
              <a:t>10/26/2016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639F4305-1F22-4769-82D5-1E6796C1DDC3}"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E10FC81-17A0-4BED-8D30-56D831FD5B04}" type="datetimeFigureOut">
              <a:rPr lang="en-US" smtClean="0"/>
              <a:pPr/>
              <a:t>10/26/2016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39F4305-1F22-4769-82D5-1E6796C1DD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hadoop.apache.org/docs/current/hadoop-project-dist/hadoop-common/FileSystemShel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rgbClr val="002060"/>
                </a:solidFill>
              </a:rPr>
              <a:t>HADOOP</a:t>
            </a:r>
            <a:endParaRPr lang="en-US" b="1" dirty="0">
              <a:solidFill>
                <a:srgbClr val="002060"/>
              </a:solidFill>
            </a:endParaRPr>
          </a:p>
        </p:txBody>
      </p:sp>
      <p:sp>
        <p:nvSpPr>
          <p:cNvPr id="2" name="Title 1"/>
          <p:cNvSpPr>
            <a:spLocks noGrp="1"/>
          </p:cNvSpPr>
          <p:nvPr>
            <p:ph type="ctrTitle"/>
          </p:nvPr>
        </p:nvSpPr>
        <p:spPr/>
        <p:txBody>
          <a:bodyPr/>
          <a:lstStyle/>
          <a:p>
            <a:r>
              <a:rPr lang="en-US" b="1" u="sng" dirty="0" smtClean="0"/>
              <a:t>BIG DATA</a:t>
            </a:r>
            <a:endParaRPr lang="en-US" b="1" u="sng"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976012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processing before </a:t>
            </a:r>
            <a:r>
              <a:rPr lang="en-US" dirty="0"/>
              <a:t>H</a:t>
            </a:r>
            <a:r>
              <a:rPr lang="en-US" dirty="0" smtClean="0"/>
              <a:t>adoop</a:t>
            </a:r>
            <a:endParaRPr lang="en-US" dirty="0"/>
          </a:p>
        </p:txBody>
      </p:sp>
      <p:pic>
        <p:nvPicPr>
          <p:cNvPr id="4" name="Content Placeholder 3"/>
          <p:cNvPicPr>
            <a:picLocks noGrp="1" noChangeAspect="1"/>
          </p:cNvPicPr>
          <p:nvPr>
            <p:ph sz="quarter" idx="1"/>
          </p:nvPr>
        </p:nvPicPr>
        <p:blipFill>
          <a:blip r:embed="rId2"/>
          <a:stretch>
            <a:fillRect/>
          </a:stretch>
        </p:blipFill>
        <p:spPr>
          <a:xfrm>
            <a:off x="857224" y="1838324"/>
            <a:ext cx="7429552" cy="4305319"/>
          </a:xfrm>
          <a:prstGeom prst="rect">
            <a:avLst/>
          </a:prstGeom>
        </p:spPr>
      </p:pic>
      <p:sp>
        <p:nvSpPr>
          <p:cNvPr id="6" name="TextBox 5"/>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68100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Master/Salve Architecture</a:t>
            </a:r>
            <a:endParaRPr lang="en-US" dirty="0"/>
          </a:p>
        </p:txBody>
      </p:sp>
      <p:sp>
        <p:nvSpPr>
          <p:cNvPr id="3" name="Content Placeholder 2"/>
          <p:cNvSpPr>
            <a:spLocks noGrp="1"/>
          </p:cNvSpPr>
          <p:nvPr>
            <p:ph sz="quarter" idx="1"/>
          </p:nvPr>
        </p:nvSpPr>
        <p:spPr/>
        <p:txBody>
          <a:bodyPr/>
          <a:lstStyle/>
          <a:p>
            <a:pPr marL="0" indent="0">
              <a:buNone/>
            </a:pPr>
            <a:r>
              <a:rPr lang="en-US" b="1" dirty="0">
                <a:solidFill>
                  <a:srgbClr val="002060"/>
                </a:solidFill>
              </a:rPr>
              <a:t>Hadoop framework consists on two main </a:t>
            </a:r>
            <a:r>
              <a:rPr lang="en-US" b="1" dirty="0" smtClean="0">
                <a:solidFill>
                  <a:srgbClr val="002060"/>
                </a:solidFill>
              </a:rPr>
              <a:t>layers</a:t>
            </a:r>
            <a:endParaRPr lang="en-US" sz="1500" dirty="0" smtClean="0">
              <a:solidFill>
                <a:srgbClr val="292934"/>
              </a:solidFill>
            </a:endParaRPr>
          </a:p>
          <a:p>
            <a:pPr lvl="1"/>
            <a:r>
              <a:rPr lang="en-US" sz="1500" dirty="0" smtClean="0">
                <a:solidFill>
                  <a:srgbClr val="292934"/>
                </a:solidFill>
              </a:rPr>
              <a:t>Distributed </a:t>
            </a:r>
            <a:r>
              <a:rPr lang="en-US" sz="1500" dirty="0">
                <a:solidFill>
                  <a:srgbClr val="292934"/>
                </a:solidFill>
              </a:rPr>
              <a:t>file system (HDFS</a:t>
            </a:r>
            <a:r>
              <a:rPr lang="en-US" sz="1500" dirty="0" smtClean="0">
                <a:solidFill>
                  <a:srgbClr val="292934"/>
                </a:solidFill>
              </a:rPr>
              <a:t>)</a:t>
            </a:r>
          </a:p>
          <a:p>
            <a:pPr lvl="1"/>
            <a:r>
              <a:rPr lang="en-US" sz="1500" dirty="0" smtClean="0">
                <a:solidFill>
                  <a:srgbClr val="292934"/>
                </a:solidFill>
              </a:rPr>
              <a:t>Execution </a:t>
            </a:r>
            <a:r>
              <a:rPr lang="en-US" sz="1500" dirty="0">
                <a:solidFill>
                  <a:srgbClr val="292934"/>
                </a:solidFill>
              </a:rPr>
              <a:t>engine (</a:t>
            </a:r>
            <a:r>
              <a:rPr lang="en-US" sz="1500" dirty="0" err="1">
                <a:solidFill>
                  <a:srgbClr val="292934"/>
                </a:solidFill>
              </a:rPr>
              <a:t>MapReduce</a:t>
            </a:r>
            <a:r>
              <a:rPr lang="en-US" sz="1500" dirty="0" smtClean="0">
                <a:solidFill>
                  <a:srgbClr val="292934"/>
                </a:solidFill>
              </a:rPr>
              <a:t>)</a:t>
            </a:r>
          </a:p>
          <a:p>
            <a:pPr marL="0" indent="0">
              <a:buNone/>
            </a:pPr>
            <a:endParaRPr lang="en-US" b="1" dirty="0" smtClean="0">
              <a:solidFill>
                <a:srgbClr val="800000"/>
              </a:solidFill>
            </a:endParaRPr>
          </a:p>
          <a:p>
            <a:endParaRPr lang="en-US" dirty="0"/>
          </a:p>
        </p:txBody>
      </p:sp>
      <p:pic>
        <p:nvPicPr>
          <p:cNvPr id="4" name="Picture 3"/>
          <p:cNvPicPr>
            <a:picLocks noChangeAspect="1"/>
          </p:cNvPicPr>
          <p:nvPr/>
        </p:nvPicPr>
        <p:blipFill>
          <a:blip r:embed="rId2"/>
          <a:stretch>
            <a:fillRect/>
          </a:stretch>
        </p:blipFill>
        <p:spPr>
          <a:xfrm>
            <a:off x="990600" y="2500306"/>
            <a:ext cx="7162800" cy="3786214"/>
          </a:xfrm>
          <a:prstGeom prst="rect">
            <a:avLst/>
          </a:prstGeom>
        </p:spPr>
      </p:pic>
      <p:sp>
        <p:nvSpPr>
          <p:cNvPr id="6" name="TextBox 5"/>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2615033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Data Storage and Replication</a:t>
            </a:r>
            <a:endParaRPr lang="en-US" dirty="0"/>
          </a:p>
        </p:txBody>
      </p:sp>
      <p:sp>
        <p:nvSpPr>
          <p:cNvPr id="4" name="Rounded Rectangle 3"/>
          <p:cNvSpPr/>
          <p:nvPr/>
        </p:nvSpPr>
        <p:spPr>
          <a:xfrm>
            <a:off x="2971824" y="1752600"/>
            <a:ext cx="3124200" cy="1600200"/>
          </a:xfrm>
          <a:prstGeom prst="roundRect">
            <a:avLst/>
          </a:prstGeom>
          <a:blipFill>
            <a:blip r:embed="rId3"/>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NameNode</a:t>
            </a:r>
          </a:p>
          <a:p>
            <a:pPr algn="ctr"/>
            <a:r>
              <a:rPr lang="en-US" b="1" dirty="0" smtClean="0">
                <a:solidFill>
                  <a:schemeClr val="tx1"/>
                </a:solidFill>
              </a:rPr>
              <a:t>Job Tracker</a:t>
            </a:r>
          </a:p>
          <a:p>
            <a:pPr algn="ctr"/>
            <a:r>
              <a:rPr lang="en-US" b="1" dirty="0" smtClean="0">
                <a:solidFill>
                  <a:schemeClr val="tx1"/>
                </a:solidFill>
              </a:rPr>
              <a:t>Secondary NameNode</a:t>
            </a:r>
            <a:endParaRPr lang="en-US" b="1" dirty="0">
              <a:solidFill>
                <a:schemeClr val="tx1"/>
              </a:solidFill>
            </a:endParaRPr>
          </a:p>
        </p:txBody>
      </p:sp>
      <p:sp>
        <p:nvSpPr>
          <p:cNvPr id="5" name="Rectangle 4"/>
          <p:cNvSpPr/>
          <p:nvPr/>
        </p:nvSpPr>
        <p:spPr>
          <a:xfrm>
            <a:off x="1066824" y="3627580"/>
            <a:ext cx="1600200" cy="15540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DataNode</a:t>
            </a:r>
          </a:p>
          <a:p>
            <a:pPr algn="ctr"/>
            <a:r>
              <a:rPr lang="en-US" sz="1100" b="1" dirty="0" smtClean="0"/>
              <a:t>TaskTracker</a:t>
            </a:r>
            <a:endParaRPr lang="en-US" sz="1100" b="1" dirty="0"/>
          </a:p>
        </p:txBody>
      </p:sp>
      <p:sp>
        <p:nvSpPr>
          <p:cNvPr id="14" name="Rectangle 13"/>
          <p:cNvSpPr/>
          <p:nvPr/>
        </p:nvSpPr>
        <p:spPr>
          <a:xfrm>
            <a:off x="4648224" y="3627580"/>
            <a:ext cx="1600200" cy="1554019"/>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dirty="0">
                <a:solidFill>
                  <a:srgbClr val="FFFFFF"/>
                </a:solidFill>
              </a:rPr>
              <a:t>DataNode</a:t>
            </a:r>
          </a:p>
          <a:p>
            <a:pPr lvl="0" algn="ctr"/>
            <a:r>
              <a:rPr lang="en-US" sz="1100" b="1" dirty="0">
                <a:solidFill>
                  <a:srgbClr val="FFFFFF"/>
                </a:solidFill>
              </a:rPr>
              <a:t>TaskTracker</a:t>
            </a:r>
          </a:p>
        </p:txBody>
      </p:sp>
      <p:sp>
        <p:nvSpPr>
          <p:cNvPr id="16" name="Rectangle 15"/>
          <p:cNvSpPr/>
          <p:nvPr/>
        </p:nvSpPr>
        <p:spPr>
          <a:xfrm>
            <a:off x="1443022" y="4800600"/>
            <a:ext cx="914400" cy="304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lumMod val="50000"/>
                  </a:schemeClr>
                </a:solidFill>
              </a:rPr>
              <a:t>B1,B2,B3</a:t>
            </a:r>
            <a:endParaRPr lang="en-US" sz="1000" dirty="0">
              <a:solidFill>
                <a:schemeClr val="tx2">
                  <a:lumMod val="50000"/>
                </a:schemeClr>
              </a:solidFill>
            </a:endParaRPr>
          </a:p>
        </p:txBody>
      </p:sp>
      <p:sp>
        <p:nvSpPr>
          <p:cNvPr id="18" name="Rectangle 17"/>
          <p:cNvSpPr/>
          <p:nvPr/>
        </p:nvSpPr>
        <p:spPr>
          <a:xfrm>
            <a:off x="2819424" y="3627580"/>
            <a:ext cx="1600200" cy="1554020"/>
          </a:xfrm>
          <a:prstGeom prst="rect">
            <a:avLst/>
          </a:prstGeom>
          <a:solidFill>
            <a:schemeClr val="bg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DataNode</a:t>
            </a:r>
          </a:p>
          <a:p>
            <a:pPr algn="ctr"/>
            <a:r>
              <a:rPr lang="en-US" sz="1100" b="1" dirty="0"/>
              <a:t>TaskTracker</a:t>
            </a:r>
          </a:p>
        </p:txBody>
      </p:sp>
      <p:sp>
        <p:nvSpPr>
          <p:cNvPr id="20" name="Rectangle 19"/>
          <p:cNvSpPr/>
          <p:nvPr/>
        </p:nvSpPr>
        <p:spPr>
          <a:xfrm>
            <a:off x="3228972" y="4800600"/>
            <a:ext cx="914400" cy="304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smtClean="0">
                <a:solidFill>
                  <a:srgbClr val="D2533C">
                    <a:lumMod val="50000"/>
                  </a:srgbClr>
                </a:solidFill>
              </a:rPr>
              <a:t>B2,B3</a:t>
            </a:r>
            <a:endParaRPr lang="en-US" sz="1000" dirty="0">
              <a:solidFill>
                <a:srgbClr val="D2533C">
                  <a:lumMod val="50000"/>
                </a:srgbClr>
              </a:solidFill>
            </a:endParaRPr>
          </a:p>
        </p:txBody>
      </p:sp>
      <p:sp>
        <p:nvSpPr>
          <p:cNvPr id="21" name="Rectangle 20"/>
          <p:cNvSpPr/>
          <p:nvPr/>
        </p:nvSpPr>
        <p:spPr>
          <a:xfrm>
            <a:off x="6400824" y="3627581"/>
            <a:ext cx="1600200" cy="1554019"/>
          </a:xfrm>
          <a:prstGeom prst="rect">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dirty="0">
                <a:solidFill>
                  <a:srgbClr val="FFFFFF"/>
                </a:solidFill>
              </a:rPr>
              <a:t>DataNode</a:t>
            </a:r>
          </a:p>
          <a:p>
            <a:pPr lvl="0" algn="ctr"/>
            <a:r>
              <a:rPr lang="en-US" sz="1100" b="1" dirty="0">
                <a:solidFill>
                  <a:srgbClr val="FFFFFF"/>
                </a:solidFill>
              </a:rPr>
              <a:t>TaskTracker</a:t>
            </a:r>
          </a:p>
        </p:txBody>
      </p:sp>
      <p:sp>
        <p:nvSpPr>
          <p:cNvPr id="22" name="Rectangle 21"/>
          <p:cNvSpPr/>
          <p:nvPr/>
        </p:nvSpPr>
        <p:spPr>
          <a:xfrm>
            <a:off x="5014922" y="4800600"/>
            <a:ext cx="914400" cy="304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smtClean="0">
                <a:solidFill>
                  <a:srgbClr val="D2533C">
                    <a:lumMod val="50000"/>
                  </a:srgbClr>
                </a:solidFill>
              </a:rPr>
              <a:t>B1,B2</a:t>
            </a:r>
            <a:endParaRPr lang="en-US" sz="1000" dirty="0">
              <a:solidFill>
                <a:srgbClr val="D2533C">
                  <a:lumMod val="50000"/>
                </a:srgbClr>
              </a:solidFill>
            </a:endParaRPr>
          </a:p>
        </p:txBody>
      </p:sp>
      <p:sp>
        <p:nvSpPr>
          <p:cNvPr id="23" name="Rectangle 22"/>
          <p:cNvSpPr/>
          <p:nvPr/>
        </p:nvSpPr>
        <p:spPr>
          <a:xfrm>
            <a:off x="6800872" y="4800600"/>
            <a:ext cx="914400" cy="304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a:solidFill>
                  <a:srgbClr val="D2533C">
                    <a:lumMod val="50000"/>
                  </a:srgbClr>
                </a:solidFill>
              </a:rPr>
              <a:t>B1,B2,B3</a:t>
            </a:r>
          </a:p>
        </p:txBody>
      </p:sp>
      <p:sp>
        <p:nvSpPr>
          <p:cNvPr id="13" name="TextBox 12"/>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933696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File Read/Write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24" y="1571613"/>
            <a:ext cx="7572428" cy="450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280542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Vs Hadoop</a:t>
            </a:r>
            <a:endParaRPr lang="en-US" dirty="0"/>
          </a:p>
        </p:txBody>
      </p:sp>
      <p:pic>
        <p:nvPicPr>
          <p:cNvPr id="5" name="Content Placeholder 4"/>
          <p:cNvPicPr>
            <a:picLocks noGrp="1" noChangeAspect="1"/>
          </p:cNvPicPr>
          <p:nvPr>
            <p:ph sz="quarter" idx="1"/>
          </p:nvPr>
        </p:nvPicPr>
        <p:blipFill>
          <a:blip r:embed="rId2"/>
          <a:stretch>
            <a:fillRect/>
          </a:stretch>
        </p:blipFill>
        <p:spPr>
          <a:xfrm>
            <a:off x="228600" y="1676400"/>
            <a:ext cx="8629680" cy="4343400"/>
          </a:xfrm>
          <a:prstGeom prst="rect">
            <a:avLst/>
          </a:prstGeom>
          <a:ln>
            <a:solidFill>
              <a:schemeClr val="accent1"/>
            </a:solidFill>
          </a:ln>
        </p:spPr>
      </p:pic>
      <p:sp>
        <p:nvSpPr>
          <p:cNvPr id="6" name="TextBox 5"/>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4122432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785786" y="1804990"/>
            <a:ext cx="7586690" cy="2909894"/>
          </a:xfrm>
          <a:noFill/>
          <a:ln>
            <a:solidFill>
              <a:schemeClr val="accent1"/>
            </a:solidFill>
          </a:ln>
        </p:spPr>
        <p:txBody>
          <a:bodyPr>
            <a:normAutofit/>
          </a:bodyPr>
          <a:lstStyle/>
          <a:p>
            <a:pPr marL="0" indent="0">
              <a:buNone/>
            </a:pPr>
            <a:r>
              <a:rPr lang="en-US" sz="2200" dirty="0">
                <a:solidFill>
                  <a:srgbClr val="FF0000"/>
                </a:solidFill>
              </a:rPr>
              <a:t>Hadoop                                              </a:t>
            </a:r>
            <a:r>
              <a:rPr lang="en-US" sz="2200" dirty="0" smtClean="0">
                <a:solidFill>
                  <a:srgbClr val="FF0000"/>
                </a:solidFill>
              </a:rPr>
              <a:t>	RDBMS</a:t>
            </a:r>
            <a:r>
              <a:rPr lang="en-US" sz="2200" dirty="0">
                <a:solidFill>
                  <a:srgbClr val="FF0000"/>
                </a:solidFill>
              </a:rPr>
              <a:t/>
            </a:r>
            <a:br>
              <a:rPr lang="en-US" sz="2200" dirty="0">
                <a:solidFill>
                  <a:srgbClr val="FF0000"/>
                </a:solidFill>
              </a:rPr>
            </a:br>
            <a:r>
              <a:rPr lang="en-US" sz="2200" dirty="0"/>
              <a:t>Scale </a:t>
            </a:r>
            <a:r>
              <a:rPr lang="en-US" sz="2200" dirty="0" smtClean="0"/>
              <a:t>out</a:t>
            </a:r>
            <a:r>
              <a:rPr lang="en-US" sz="2200" dirty="0"/>
              <a:t>                                           </a:t>
            </a:r>
            <a:r>
              <a:rPr lang="en-US" sz="2200" dirty="0" smtClean="0"/>
              <a:t>            </a:t>
            </a:r>
            <a:r>
              <a:rPr lang="en-US" sz="2200" dirty="0"/>
              <a:t>  Scale Up</a:t>
            </a:r>
            <a:br>
              <a:rPr lang="en-US" sz="2200" dirty="0"/>
            </a:br>
            <a:r>
              <a:rPr lang="en-US" sz="2200" dirty="0"/>
              <a:t>Key-Value Pair                                   </a:t>
            </a:r>
            <a:r>
              <a:rPr lang="en-US" sz="2200" dirty="0" smtClean="0"/>
              <a:t>           Record</a:t>
            </a:r>
            <a:r>
              <a:rPr lang="en-US" sz="2200" dirty="0"/>
              <a:t/>
            </a:r>
            <a:br>
              <a:rPr lang="en-US" sz="2200" dirty="0"/>
            </a:br>
            <a:r>
              <a:rPr lang="en-US" sz="2200" dirty="0" err="1"/>
              <a:t>MapReduce</a:t>
            </a:r>
            <a:r>
              <a:rPr lang="en-US" sz="2200" dirty="0"/>
              <a:t> (Functional Style)        </a:t>
            </a:r>
            <a:r>
              <a:rPr lang="en-US" sz="2200" dirty="0" smtClean="0"/>
              <a:t>        SQL </a:t>
            </a:r>
            <a:r>
              <a:rPr lang="en-US" sz="2200" dirty="0"/>
              <a:t>(Declarative)</a:t>
            </a:r>
            <a:br>
              <a:rPr lang="en-US" sz="2200" dirty="0"/>
            </a:br>
            <a:r>
              <a:rPr lang="en-US" sz="2200" dirty="0"/>
              <a:t>De-normalized                                    </a:t>
            </a:r>
            <a:r>
              <a:rPr lang="en-US" sz="2200" dirty="0" smtClean="0"/>
              <a:t>         Normalized</a:t>
            </a:r>
            <a:r>
              <a:rPr lang="en-US" sz="2200" dirty="0"/>
              <a:t/>
            </a:r>
            <a:br>
              <a:rPr lang="en-US" sz="2200" dirty="0"/>
            </a:br>
            <a:r>
              <a:rPr lang="en-US" sz="2200" dirty="0"/>
              <a:t>All varieties of Data                           </a:t>
            </a:r>
            <a:r>
              <a:rPr lang="en-US" sz="2200" dirty="0" smtClean="0"/>
              <a:t>         Structured </a:t>
            </a:r>
            <a:r>
              <a:rPr lang="en-US" sz="2200" dirty="0"/>
              <a:t>Data</a:t>
            </a:r>
            <a:br>
              <a:rPr lang="en-US" sz="2200" dirty="0"/>
            </a:br>
            <a:r>
              <a:rPr lang="en-US" sz="2200" dirty="0"/>
              <a:t>OLAP/Batch/Analytical Queries      </a:t>
            </a:r>
            <a:r>
              <a:rPr lang="en-US" sz="2200" dirty="0" smtClean="0"/>
              <a:t>      OLTP/Real time/Batch</a:t>
            </a:r>
            <a:r>
              <a:rPr lang="en-US" sz="2200" dirty="0"/>
              <a:t/>
            </a:r>
            <a:br>
              <a:rPr lang="en-US" sz="2200" dirty="0"/>
            </a:br>
            <a:endParaRPr lang="en-US" sz="2200"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3708567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Architecture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24074"/>
            <a:ext cx="6553200" cy="3438526"/>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397704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a:t>
            </a:r>
            <a:r>
              <a:rPr lang="en-US" dirty="0" smtClean="0"/>
              <a:t>Architecture</a:t>
            </a:r>
            <a:endParaRPr lang="en-US"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4" name="Picture 3"/>
          <p:cNvPicPr>
            <a:picLocks noChangeAspect="1"/>
          </p:cNvPicPr>
          <p:nvPr/>
        </p:nvPicPr>
        <p:blipFill>
          <a:blip r:embed="rId2"/>
          <a:stretch>
            <a:fillRect/>
          </a:stretch>
        </p:blipFill>
        <p:spPr>
          <a:xfrm>
            <a:off x="1043608" y="1966129"/>
            <a:ext cx="7128792" cy="4271183"/>
          </a:xfrm>
          <a:prstGeom prst="rect">
            <a:avLst/>
          </a:prstGeom>
          <a:ln>
            <a:solidFill>
              <a:schemeClr val="tx1">
                <a:alpha val="99000"/>
              </a:schemeClr>
            </a:solidFill>
          </a:ln>
        </p:spPr>
      </p:pic>
    </p:spTree>
    <p:extLst>
      <p:ext uri="{BB962C8B-B14F-4D97-AF65-F5344CB8AC3E}">
        <p14:creationId xmlns:p14="http://schemas.microsoft.com/office/powerpoint/2010/main" val="3486621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FS Shell Guide</a:t>
            </a:r>
            <a:endParaRPr lang="en-US" dirty="0"/>
          </a:p>
        </p:txBody>
      </p:sp>
      <p:sp>
        <p:nvSpPr>
          <p:cNvPr id="3" name="Content Placeholder 2"/>
          <p:cNvSpPr>
            <a:spLocks noGrp="1"/>
          </p:cNvSpPr>
          <p:nvPr>
            <p:ph sz="quarter" idx="1"/>
          </p:nvPr>
        </p:nvSpPr>
        <p:spPr>
          <a:xfrm>
            <a:off x="457200" y="1371600"/>
            <a:ext cx="8229600" cy="5105400"/>
          </a:xfrm>
        </p:spPr>
        <p:txBody>
          <a:bodyPr/>
          <a:lstStyle/>
          <a:p>
            <a:pPr marL="0" indent="0">
              <a:buNone/>
            </a:pPr>
            <a:r>
              <a:rPr lang="en-US" sz="1000" dirty="0">
                <a:hlinkClick r:id="rId2"/>
              </a:rPr>
              <a:t>http://</a:t>
            </a:r>
            <a:r>
              <a:rPr lang="en-US" sz="1000" dirty="0" smtClean="0">
                <a:hlinkClick r:id="rId2"/>
              </a:rPr>
              <a:t>hadoop.apache.org/docs/current/hadoop-project-dist/hadoop-common/FileSystemShell.html</a:t>
            </a:r>
            <a:endParaRPr lang="en-US" sz="1000" dirty="0" smtClean="0"/>
          </a:p>
          <a:p>
            <a:pPr marL="0" indent="0">
              <a:buNone/>
            </a:pPr>
            <a:endParaRPr lang="en-US" sz="1000" dirty="0" smtClean="0"/>
          </a:p>
          <a:p>
            <a:pPr marL="0" indent="0">
              <a:buNone/>
            </a:pP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85927"/>
            <a:ext cx="7962928" cy="464347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938423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Hadoop FS Shell </a:t>
            </a:r>
            <a:r>
              <a:rPr lang="en-US" dirty="0" smtClean="0"/>
              <a:t>Guide continues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00175"/>
            <a:ext cx="7891490" cy="4857783"/>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388554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BIGDATA</a:t>
            </a:r>
            <a:endParaRPr lang="en-US" dirty="0"/>
          </a:p>
        </p:txBody>
      </p:sp>
      <p:sp>
        <p:nvSpPr>
          <p:cNvPr id="3" name="Content Placeholder 2"/>
          <p:cNvSpPr>
            <a:spLocks noGrp="1"/>
          </p:cNvSpPr>
          <p:nvPr>
            <p:ph sz="quarter" idx="1"/>
          </p:nvPr>
        </p:nvSpPr>
        <p:spPr/>
        <p:txBody>
          <a:bodyPr>
            <a:normAutofit/>
          </a:bodyPr>
          <a:lstStyle/>
          <a:p>
            <a:r>
              <a:rPr lang="en-US" sz="1500" dirty="0" smtClean="0"/>
              <a:t>Huge of data (TeraBytes/</a:t>
            </a:r>
            <a:r>
              <a:rPr lang="en-US" sz="1500" dirty="0" err="1" smtClean="0"/>
              <a:t>PetaBytes</a:t>
            </a:r>
            <a:r>
              <a:rPr lang="en-US" sz="1500" dirty="0" smtClean="0"/>
              <a:t>)</a:t>
            </a:r>
          </a:p>
          <a:p>
            <a:endParaRPr lang="en-US" sz="1500" dirty="0" smtClean="0"/>
          </a:p>
          <a:p>
            <a:r>
              <a:rPr lang="en-US" sz="1600" dirty="0"/>
              <a:t>E</a:t>
            </a:r>
            <a:r>
              <a:rPr lang="en-US" sz="1600" dirty="0" smtClean="0"/>
              <a:t>xtremely </a:t>
            </a:r>
            <a:r>
              <a:rPr lang="en-US" sz="1600" dirty="0"/>
              <a:t>large data sets that may be </a:t>
            </a:r>
            <a:r>
              <a:rPr lang="en-US" sz="1600" dirty="0" smtClean="0"/>
              <a:t>analyzed </a:t>
            </a:r>
            <a:r>
              <a:rPr lang="en-US" sz="1600" dirty="0"/>
              <a:t>computationally to reveal patterns, trends, and associations, especially relating to human </a:t>
            </a:r>
            <a:r>
              <a:rPr lang="en-US" sz="1600" dirty="0" smtClean="0"/>
              <a:t>behavior </a:t>
            </a:r>
            <a:r>
              <a:rPr lang="en-US" sz="1600" dirty="0"/>
              <a:t>and interactions.</a:t>
            </a:r>
            <a:endParaRPr lang="en-US" sz="1500" dirty="0" smtClean="0"/>
          </a:p>
          <a:p>
            <a:r>
              <a:rPr lang="en-US" sz="1500" dirty="0" smtClean="0"/>
              <a:t>The </a:t>
            </a:r>
            <a:r>
              <a:rPr lang="en-US" sz="1500" dirty="0"/>
              <a:t>challenges include capture, curation, storage</a:t>
            </a:r>
            <a:r>
              <a:rPr lang="en-US" sz="1500" dirty="0" smtClean="0"/>
              <a:t>, search</a:t>
            </a:r>
            <a:r>
              <a:rPr lang="en-US" sz="1500" dirty="0"/>
              <a:t>, sharing, transfer, analysis, and </a:t>
            </a:r>
            <a:r>
              <a:rPr lang="en-US" sz="1500" dirty="0" smtClean="0"/>
              <a:t>visualization</a:t>
            </a:r>
          </a:p>
          <a:p>
            <a:endParaRPr lang="en-US" sz="1500" dirty="0"/>
          </a:p>
          <a:p>
            <a:pPr marL="0" indent="0">
              <a:buNone/>
            </a:pPr>
            <a:endParaRPr lang="en-US" sz="15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70" y="3143248"/>
            <a:ext cx="5214974" cy="3181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4232573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Hadoop FS Shell Guide continues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110566" cy="4910158"/>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4811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Title 5"/>
          <p:cNvSpPr>
            <a:spLocks noGrp="1"/>
          </p:cNvSpPr>
          <p:nvPr>
            <p:ph type="title"/>
          </p:nvPr>
        </p:nvSpPr>
        <p:spPr>
          <a:xfrm>
            <a:off x="914400" y="3286124"/>
            <a:ext cx="7772400" cy="857256"/>
          </a:xfrm>
        </p:spPr>
        <p:txBody>
          <a:bodyPr/>
          <a:lstStyle/>
          <a:p>
            <a:pPr algn="ctr"/>
            <a:r>
              <a:rPr lang="en-IN" b="1" dirty="0" smtClean="0"/>
              <a:t>MAP-REDUCE</a:t>
            </a:r>
            <a:endParaRPr lang="en-IN" b="1" dirty="0"/>
          </a:p>
        </p:txBody>
      </p:sp>
    </p:spTree>
    <p:extLst>
      <p:ext uri="{BB962C8B-B14F-4D97-AF65-F5344CB8AC3E}">
        <p14:creationId xmlns:p14="http://schemas.microsoft.com/office/powerpoint/2010/main" val="397704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Framework</a:t>
            </a:r>
            <a:endParaRPr lang="en-US" dirty="0"/>
          </a:p>
        </p:txBody>
      </p:sp>
      <p:sp>
        <p:nvSpPr>
          <p:cNvPr id="3" name="Content Placeholder 2"/>
          <p:cNvSpPr>
            <a:spLocks noGrp="1"/>
          </p:cNvSpPr>
          <p:nvPr>
            <p:ph sz="quarter" idx="1"/>
          </p:nvPr>
        </p:nvSpPr>
        <p:spPr/>
        <p:txBody>
          <a:bodyPr>
            <a:normAutofit/>
          </a:bodyPr>
          <a:lstStyle/>
          <a:p>
            <a:r>
              <a:rPr lang="en-US" sz="1600" dirty="0"/>
              <a:t>MapReduce is a software framework for processing large data sets in </a:t>
            </a:r>
            <a:r>
              <a:rPr lang="en-US" sz="1600" dirty="0" err="1" smtClean="0"/>
              <a:t>adistributed</a:t>
            </a:r>
            <a:r>
              <a:rPr lang="en-US" sz="1600" dirty="0" smtClean="0"/>
              <a:t> </a:t>
            </a:r>
            <a:r>
              <a:rPr lang="en-US" sz="1600" dirty="0"/>
              <a:t>system over a several machines. The core idea behind MapReduce </a:t>
            </a:r>
            <a:r>
              <a:rPr lang="en-US" sz="1600" dirty="0" smtClean="0"/>
              <a:t>is mapping </a:t>
            </a:r>
            <a:r>
              <a:rPr lang="en-US" sz="1600" dirty="0"/>
              <a:t>your data set into a collection of Key and Value pairs, and then reducing </a:t>
            </a:r>
            <a:r>
              <a:rPr lang="en-US" sz="1600" dirty="0" smtClean="0"/>
              <a:t>over all </a:t>
            </a:r>
            <a:r>
              <a:rPr lang="en-US" sz="1600" dirty="0"/>
              <a:t>pairs with the same key</a:t>
            </a:r>
            <a:r>
              <a:rPr lang="en-US" sz="1600" dirty="0" smtClean="0"/>
              <a:t>.</a:t>
            </a:r>
          </a:p>
          <a:p>
            <a:endParaRPr lang="en-US" sz="1600" dirty="0" smtClean="0"/>
          </a:p>
          <a:p>
            <a:r>
              <a:rPr lang="en-US" sz="1600" dirty="0" smtClean="0"/>
              <a:t>The </a:t>
            </a:r>
            <a:r>
              <a:rPr lang="en-US" sz="1600" dirty="0"/>
              <a:t>framework is divided into two parts</a:t>
            </a:r>
            <a:r>
              <a:rPr lang="en-US" sz="1600" dirty="0" smtClean="0"/>
              <a:t>:</a:t>
            </a:r>
          </a:p>
          <a:p>
            <a:pPr marL="0" indent="0">
              <a:buNone/>
            </a:pPr>
            <a:endParaRPr lang="en-US" sz="1600" dirty="0" smtClean="0"/>
          </a:p>
          <a:p>
            <a:pPr marL="342900" indent="-342900">
              <a:buFont typeface="+mj-lt"/>
              <a:buAutoNum type="arabicPeriod"/>
            </a:pPr>
            <a:r>
              <a:rPr lang="en-US" sz="1600" dirty="0"/>
              <a:t>Map, a function that parcels out work to different nodes in the distributed cluster</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dirty="0"/>
              <a:t>Reduce, another function that collates the work and resolves the results into a single value.</a:t>
            </a:r>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4194121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dirty="0" smtClean="0"/>
              <a:t>MapReduce Framework</a:t>
            </a:r>
            <a:endParaRPr lang="en-US"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1028" name="Picture 4"/>
          <p:cNvPicPr>
            <a:picLocks noChangeAspect="1" noChangeArrowheads="1"/>
          </p:cNvPicPr>
          <p:nvPr/>
        </p:nvPicPr>
        <p:blipFill>
          <a:blip r:embed="rId2"/>
          <a:srcRect/>
          <a:stretch>
            <a:fillRect/>
          </a:stretch>
        </p:blipFill>
        <p:spPr bwMode="auto">
          <a:xfrm>
            <a:off x="785787" y="1500174"/>
            <a:ext cx="7572428" cy="4876814"/>
          </a:xfrm>
          <a:prstGeom prst="rect">
            <a:avLst/>
          </a:prstGeom>
          <a:noFill/>
          <a:ln w="9525">
            <a:noFill/>
            <a:miter lim="800000"/>
            <a:headEnd/>
            <a:tailEnd/>
          </a:ln>
          <a:effectLst/>
        </p:spPr>
      </p:pic>
    </p:spTree>
    <p:extLst>
      <p:ext uri="{BB962C8B-B14F-4D97-AF65-F5344CB8AC3E}">
        <p14:creationId xmlns:p14="http://schemas.microsoft.com/office/powerpoint/2010/main" val="4194121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data flow with a single reduce task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63767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2630238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data flow with </a:t>
            </a:r>
            <a:r>
              <a:rPr lang="en-US" dirty="0" smtClean="0"/>
              <a:t>NO </a:t>
            </a:r>
            <a:r>
              <a:rPr lang="en-US" dirty="0"/>
              <a:t>reduce tasks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46564"/>
            <a:ext cx="799253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3438889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overall MapReduce from word count process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4" y="2100281"/>
            <a:ext cx="8850054"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28934"/>
            <a:ext cx="7772400" cy="1071570"/>
          </a:xfrm>
        </p:spPr>
        <p:txBody>
          <a:bodyPr>
            <a:normAutofit/>
          </a:bodyPr>
          <a:lstStyle/>
          <a:p>
            <a:r>
              <a:rPr lang="en-US" dirty="0" smtClean="0"/>
              <a:t>                         </a:t>
            </a:r>
            <a:r>
              <a:rPr lang="en-US" b="1" dirty="0" smtClean="0"/>
              <a:t>H I V E</a:t>
            </a:r>
            <a:endParaRPr lang="en-US" b="1"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and Why HIVE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2049" name="Rectangle 1"/>
          <p:cNvSpPr>
            <a:spLocks noChangeArrowheads="1"/>
          </p:cNvSpPr>
          <p:nvPr/>
        </p:nvSpPr>
        <p:spPr bwMode="auto">
          <a:xfrm>
            <a:off x="642910" y="1714488"/>
            <a:ext cx="678661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ea typeface="Calibri" pitchFamily="34" charset="0"/>
                <a:cs typeface="Times New Roman" pitchFamily="18" charset="0"/>
              </a:rPr>
              <a:t>What is Hive ?</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dirty="0" smtClean="0">
                <a:ln>
                  <a:noFill/>
                </a:ln>
                <a:solidFill>
                  <a:schemeClr val="tx1"/>
                </a:solidFill>
                <a:effectLst/>
                <a:ea typeface="Calibri" pitchFamily="34" charset="0"/>
                <a:cs typeface="Times New Roman" pitchFamily="18" charset="0"/>
              </a:rPr>
              <a:t>Data warehouse system for </a:t>
            </a:r>
            <a:r>
              <a:rPr kumimoji="0" lang="en-US" sz="1600" b="0" i="0" u="none" strike="noStrike" cap="none" normalizeH="0" dirty="0" err="1" smtClean="0">
                <a:ln>
                  <a:noFill/>
                </a:ln>
                <a:solidFill>
                  <a:schemeClr val="tx1"/>
                </a:solidFill>
                <a:effectLst/>
                <a:ea typeface="Calibri" pitchFamily="34" charset="0"/>
                <a:cs typeface="Times New Roman" pitchFamily="18" charset="0"/>
              </a:rPr>
              <a:t>hadoop</a:t>
            </a:r>
            <a:endParaRPr kumimoji="0" lang="en-US" sz="1600" b="0" i="0" u="none" strike="noStrike" cap="none" normalizeH="0" dirty="0" smtClean="0">
              <a:ln>
                <a:noFill/>
              </a:ln>
              <a:solidFill>
                <a:schemeClr val="tx1"/>
              </a:solidFill>
              <a:effectLst/>
              <a:ea typeface="Calibri" pitchFamily="34"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dirty="0" smtClean="0">
              <a:ln>
                <a:noFill/>
              </a:ln>
              <a:solidFill>
                <a:schemeClr val="tx1"/>
              </a:solidFill>
              <a:effectLst/>
              <a:ea typeface="Calibri" pitchFamily="34"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dirty="0" smtClean="0">
                <a:ln>
                  <a:noFill/>
                </a:ln>
                <a:solidFill>
                  <a:schemeClr val="tx1"/>
                </a:solidFill>
                <a:effectLst/>
                <a:ea typeface="Calibri" pitchFamily="34" charset="0"/>
                <a:cs typeface="Times New Roman" pitchFamily="18" charset="0"/>
              </a:rPr>
              <a:t>Run SQL-like queries that get compiled and run as Map Reduce jobs.</a:t>
            </a:r>
          </a:p>
          <a:p>
            <a:pPr marL="457200" marR="0" lvl="1"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dirty="0" smtClean="0">
              <a:ln>
                <a:noFill/>
              </a:ln>
              <a:solidFill>
                <a:schemeClr val="tx1"/>
              </a:solidFill>
              <a:effectLst/>
              <a:ea typeface="Calibri" pitchFamily="34"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dirty="0" smtClean="0">
                <a:ln>
                  <a:noFill/>
                </a:ln>
                <a:solidFill>
                  <a:schemeClr val="tx1"/>
                </a:solidFill>
                <a:effectLst/>
                <a:ea typeface="Calibri" pitchFamily="34" charset="0"/>
                <a:cs typeface="Times New Roman" pitchFamily="18" charset="0"/>
              </a:rPr>
              <a:t>Displays the result back to the user</a:t>
            </a:r>
          </a:p>
          <a:p>
            <a:pPr marL="457200" marR="0" lvl="1"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dirty="0" smtClean="0">
              <a:ln>
                <a:noFill/>
              </a:ln>
              <a:solidFill>
                <a:schemeClr val="tx1"/>
              </a:solidFill>
              <a:effectLst/>
              <a:ea typeface="Calibri" pitchFamily="34"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dirty="0" smtClean="0">
                <a:ln>
                  <a:noFill/>
                </a:ln>
                <a:solidFill>
                  <a:schemeClr val="tx1"/>
                </a:solidFill>
                <a:effectLst/>
                <a:ea typeface="Calibri" pitchFamily="34" charset="0"/>
                <a:cs typeface="Times New Roman" pitchFamily="18" charset="0"/>
              </a:rPr>
              <a:t>Data in </a:t>
            </a:r>
            <a:r>
              <a:rPr kumimoji="0" lang="en-US" sz="1600" b="0" i="0" u="none" strike="noStrike" cap="none" normalizeH="0" dirty="0" err="1" smtClean="0">
                <a:ln>
                  <a:noFill/>
                </a:ln>
                <a:solidFill>
                  <a:schemeClr val="tx1"/>
                </a:solidFill>
                <a:effectLst/>
                <a:ea typeface="Calibri" pitchFamily="34" charset="0"/>
                <a:cs typeface="Times New Roman" pitchFamily="18" charset="0"/>
              </a:rPr>
              <a:t>hadoop</a:t>
            </a:r>
            <a:r>
              <a:rPr kumimoji="0" lang="en-US" sz="1600" b="0" i="0" u="none" strike="noStrike" cap="none" normalizeH="0" dirty="0" smtClean="0">
                <a:ln>
                  <a:noFill/>
                </a:ln>
                <a:solidFill>
                  <a:schemeClr val="tx1"/>
                </a:solidFill>
                <a:effectLst/>
                <a:ea typeface="Calibri" pitchFamily="34" charset="0"/>
                <a:cs typeface="Times New Roman" pitchFamily="18" charset="0"/>
              </a:rPr>
              <a:t> even though generally unstructured has some vague structure associated with it</a:t>
            </a:r>
          </a:p>
          <a:p>
            <a:pPr marL="457200" marR="0" lvl="1"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dirty="0" smtClean="0">
                <a:ln>
                  <a:noFill/>
                </a:ln>
                <a:solidFill>
                  <a:schemeClr val="tx1"/>
                </a:solidFill>
                <a:effectLst/>
                <a:latin typeface="Arial" pitchFamily="34" charset="0"/>
                <a:cs typeface="Arial" pitchFamily="34" charset="0"/>
              </a:rPr>
              <a:t>Why Hive ?</a:t>
            </a:r>
          </a:p>
          <a:p>
            <a:endParaRPr lang="en-IN" dirty="0" smtClean="0"/>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To ease the use of </a:t>
            </a:r>
            <a:r>
              <a:rPr lang="en-US" sz="1600" dirty="0" err="1" smtClean="0">
                <a:ea typeface="Calibri" pitchFamily="34" charset="0"/>
                <a:cs typeface="Times New Roman" pitchFamily="18" charset="0"/>
              </a:rPr>
              <a:t>hadoop</a:t>
            </a:r>
            <a:r>
              <a:rPr lang="en-US" sz="1600" dirty="0" smtClean="0">
                <a:ea typeface="Calibri" pitchFamily="34" charset="0"/>
                <a:cs typeface="Times New Roman" pitchFamily="18" charset="0"/>
              </a:rPr>
              <a:t> file system and Map Reduce for non-developers. Users like scientist, analysts etc just need to know SQL syntax</a:t>
            </a:r>
          </a:p>
          <a:p>
            <a:pPr lvl="1" eaLnBrk="0" fontAlgn="base" hangingPunct="0">
              <a:spcBef>
                <a:spcPct val="0"/>
              </a:spcBef>
              <a:spcAft>
                <a:spcPct val="0"/>
              </a:spcAft>
            </a:pPr>
            <a:endParaRPr lang="en-IN" sz="1600" dirty="0" smtClean="0">
              <a:ea typeface="Calibri" pitchFamily="34" charset="0"/>
              <a:cs typeface="Times New Roman" pitchFamily="18" charset="0"/>
            </a:endParaRPr>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Writing SQL is faster than writing code</a:t>
            </a:r>
            <a:endParaRPr lang="en-IN" sz="1600" dirty="0" smtClean="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normAutofit/>
          </a:bodyPr>
          <a:lstStyle/>
          <a:p>
            <a:r>
              <a:rPr lang="en-US" dirty="0" smtClean="0"/>
              <a:t>HIVE Data Types and Components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2049" name="Rectangle 1"/>
          <p:cNvSpPr>
            <a:spLocks noChangeArrowheads="1"/>
          </p:cNvSpPr>
          <p:nvPr/>
        </p:nvSpPr>
        <p:spPr bwMode="auto">
          <a:xfrm>
            <a:off x="642910" y="1714488"/>
            <a:ext cx="7715304" cy="46012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ea typeface="Calibri" pitchFamily="34" charset="0"/>
                <a:cs typeface="Times New Roman" pitchFamily="18" charset="0"/>
              </a:rPr>
              <a:t>Hive </a:t>
            </a:r>
            <a:r>
              <a:rPr lang="en-US" sz="1600" b="1" dirty="0" err="1" smtClean="0">
                <a:ea typeface="Calibri" pitchFamily="34" charset="0"/>
                <a:cs typeface="Times New Roman" pitchFamily="18" charset="0"/>
              </a:rPr>
              <a:t>Datatypes</a:t>
            </a:r>
            <a:r>
              <a:rPr lang="en-US" sz="1600" b="1" dirty="0" smtClean="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a:ea typeface="Calibri" pitchFamily="34" charset="0"/>
              <a:cs typeface="Times New Roman" pitchFamily="18" charset="0"/>
            </a:endParaRPr>
          </a:p>
          <a:p>
            <a:r>
              <a:rPr lang="en-US" dirty="0" smtClean="0"/>
              <a:t>	</a:t>
            </a:r>
            <a:r>
              <a:rPr lang="en-US" sz="1600" dirty="0" smtClean="0">
                <a:ea typeface="Calibri" pitchFamily="34" charset="0"/>
                <a:cs typeface="Times New Roman" pitchFamily="18" charset="0"/>
              </a:rPr>
              <a:t>Hive supports all the common primitive data formats such as 	BIGINT, 	BINARY, BOOLEAN, CHAR, DECIMAL, DOUBLE, FLOAT, INT, SMALLINT, 	STRING, TIMESTAMP, and  TINYINT.</a:t>
            </a:r>
            <a:endParaRPr lang="en-IN" sz="1600" dirty="0" smtClean="0">
              <a:ea typeface="Calibri" pitchFamily="34"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dirty="0" smtClean="0">
              <a:ln>
                <a:noFill/>
              </a:ln>
              <a:solidFill>
                <a:schemeClr val="tx1"/>
              </a:solidFill>
              <a:effectLst/>
              <a:cs typeface="Arial" pitchFamily="34" charset="0"/>
            </a:endParaRPr>
          </a:p>
          <a:p>
            <a:pPr eaLnBrk="0" fontAlgn="base" hangingPunct="0">
              <a:spcBef>
                <a:spcPct val="0"/>
              </a:spcBef>
              <a:spcAft>
                <a:spcPct val="0"/>
              </a:spcAft>
            </a:pPr>
            <a:r>
              <a:rPr lang="en-US" sz="1600" b="1" dirty="0" smtClean="0"/>
              <a:t>Components:</a:t>
            </a:r>
          </a:p>
          <a:p>
            <a:pPr eaLnBrk="0" fontAlgn="base" hangingPunct="0">
              <a:spcBef>
                <a:spcPct val="0"/>
              </a:spcBef>
              <a:spcAft>
                <a:spcPct val="0"/>
              </a:spcAft>
            </a:pPr>
            <a:endParaRPr lang="en-IN" sz="1600" dirty="0" smtClean="0"/>
          </a:p>
          <a:p>
            <a:r>
              <a:rPr lang="en-US" dirty="0" smtClean="0"/>
              <a:t>      </a:t>
            </a:r>
            <a:r>
              <a:rPr lang="en-US" dirty="0" err="1" smtClean="0"/>
              <a:t>Metastore</a:t>
            </a:r>
            <a:r>
              <a:rPr lang="en-US" dirty="0" smtClean="0"/>
              <a:t> :</a:t>
            </a:r>
            <a:endParaRPr lang="en-IN" dirty="0" smtClean="0"/>
          </a:p>
          <a:p>
            <a:pPr lvl="1"/>
            <a:r>
              <a:rPr lang="en-IN" sz="1600" dirty="0" smtClean="0">
                <a:ea typeface="Calibri" pitchFamily="34" charset="0"/>
                <a:cs typeface="Times New Roman" pitchFamily="18" charset="0"/>
              </a:rPr>
              <a:t>	</a:t>
            </a:r>
            <a:r>
              <a:rPr lang="en-US" sz="1600" dirty="0" smtClean="0">
                <a:ea typeface="Calibri" pitchFamily="34" charset="0"/>
                <a:cs typeface="Times New Roman" pitchFamily="18" charset="0"/>
              </a:rPr>
              <a:t>Hive stores the schema of the Hive tables in a Hive </a:t>
            </a:r>
            <a:r>
              <a:rPr lang="en-US" sz="1600" dirty="0" err="1" smtClean="0">
                <a:ea typeface="Calibri" pitchFamily="34" charset="0"/>
                <a:cs typeface="Times New Roman" pitchFamily="18" charset="0"/>
              </a:rPr>
              <a:t>Metastore</a:t>
            </a:r>
            <a:r>
              <a:rPr lang="en-US" sz="1600" dirty="0" smtClean="0">
                <a:ea typeface="Calibri" pitchFamily="34" charset="0"/>
                <a:cs typeface="Times New Roman" pitchFamily="18" charset="0"/>
              </a:rPr>
              <a:t>. </a:t>
            </a:r>
            <a:r>
              <a:rPr lang="en-US" sz="1600" dirty="0" err="1" smtClean="0">
                <a:ea typeface="Calibri" pitchFamily="34" charset="0"/>
                <a:cs typeface="Times New Roman" pitchFamily="18" charset="0"/>
              </a:rPr>
              <a:t>Metastore</a:t>
            </a:r>
            <a:r>
              <a:rPr lang="en-US" sz="1600" dirty="0" smtClean="0">
                <a:ea typeface="Calibri" pitchFamily="34" charset="0"/>
                <a:cs typeface="Times New Roman" pitchFamily="18" charset="0"/>
              </a:rPr>
              <a:t> is 	used to hold all the information about the tables and partitions that are in 	the warehouse. By default, the </a:t>
            </a:r>
            <a:r>
              <a:rPr lang="en-US" sz="1600" dirty="0" err="1" smtClean="0">
                <a:ea typeface="Calibri" pitchFamily="34" charset="0"/>
                <a:cs typeface="Times New Roman" pitchFamily="18" charset="0"/>
              </a:rPr>
              <a:t>metastore</a:t>
            </a:r>
            <a:r>
              <a:rPr lang="en-US" sz="1600" dirty="0" smtClean="0">
                <a:ea typeface="Calibri" pitchFamily="34" charset="0"/>
                <a:cs typeface="Times New Roman" pitchFamily="18" charset="0"/>
              </a:rPr>
              <a:t> is run in the same process as the 	Hive service and the default </a:t>
            </a:r>
            <a:r>
              <a:rPr lang="en-US" sz="1600" dirty="0" err="1" smtClean="0">
                <a:ea typeface="Calibri" pitchFamily="34" charset="0"/>
                <a:cs typeface="Times New Roman" pitchFamily="18" charset="0"/>
              </a:rPr>
              <a:t>Metastore</a:t>
            </a:r>
            <a:r>
              <a:rPr lang="en-US" sz="1600" dirty="0" smtClean="0">
                <a:ea typeface="Calibri" pitchFamily="34" charset="0"/>
                <a:cs typeface="Times New Roman" pitchFamily="18" charset="0"/>
              </a:rPr>
              <a:t> is </a:t>
            </a:r>
            <a:r>
              <a:rPr lang="en-US" sz="1600" dirty="0" err="1" smtClean="0">
                <a:ea typeface="Calibri" pitchFamily="34" charset="0"/>
                <a:cs typeface="Times New Roman" pitchFamily="18" charset="0"/>
              </a:rPr>
              <a:t>DerBy</a:t>
            </a:r>
            <a:r>
              <a:rPr lang="en-US" sz="1600" dirty="0" smtClean="0">
                <a:ea typeface="Calibri" pitchFamily="34" charset="0"/>
                <a:cs typeface="Times New Roman" pitchFamily="18" charset="0"/>
              </a:rPr>
              <a:t> Database.</a:t>
            </a:r>
          </a:p>
          <a:p>
            <a:pPr lvl="1"/>
            <a:endParaRPr lang="en-US" sz="1600" dirty="0" smtClean="0">
              <a:ea typeface="Calibri" pitchFamily="34" charset="0"/>
              <a:cs typeface="Times New Roman" pitchFamily="18" charset="0"/>
            </a:endParaRPr>
          </a:p>
          <a:p>
            <a:pPr lvl="1"/>
            <a:r>
              <a:rPr lang="en-US" dirty="0" err="1" smtClean="0"/>
              <a:t>SerDe</a:t>
            </a:r>
            <a:r>
              <a:rPr lang="en-US" dirty="0" smtClean="0"/>
              <a:t> :</a:t>
            </a:r>
            <a:endParaRPr lang="en-IN" dirty="0" smtClean="0"/>
          </a:p>
          <a:p>
            <a:pPr lvl="1"/>
            <a:r>
              <a:rPr lang="en-US" sz="1600" dirty="0" smtClean="0"/>
              <a:t>	</a:t>
            </a:r>
            <a:r>
              <a:rPr lang="en-US" sz="1600" dirty="0" err="1" smtClean="0"/>
              <a:t>Serializer</a:t>
            </a:r>
            <a:r>
              <a:rPr lang="en-US" sz="1600" dirty="0" smtClean="0"/>
              <a:t>, </a:t>
            </a:r>
            <a:r>
              <a:rPr lang="en-US" sz="1600" dirty="0" err="1" smtClean="0"/>
              <a:t>Deserializer</a:t>
            </a:r>
            <a:r>
              <a:rPr lang="en-US" sz="1600" dirty="0" smtClean="0"/>
              <a:t> gives instructions to hive on how to process a record.</a:t>
            </a:r>
            <a:endParaRPr lang="en-IN" sz="1600" dirty="0" smtClean="0"/>
          </a:p>
          <a:p>
            <a:pPr lvl="1"/>
            <a:endParaRPr lang="en-IN" sz="1600" dirty="0" smtClean="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rPr>
              <a:t>IBM’s </a:t>
            </a:r>
            <a:r>
              <a:rPr lang="en-US" dirty="0">
                <a:latin typeface="Calibri"/>
              </a:rPr>
              <a:t>Definition of Big Data</a:t>
            </a:r>
            <a:endParaRPr lang="en-US" dirty="0"/>
          </a:p>
        </p:txBody>
      </p:sp>
      <p:pic>
        <p:nvPicPr>
          <p:cNvPr id="4" name="Picture 3"/>
          <p:cNvPicPr>
            <a:picLocks noChangeAspect="1"/>
          </p:cNvPicPr>
          <p:nvPr/>
        </p:nvPicPr>
        <p:blipFill>
          <a:blip r:embed="rId2"/>
          <a:stretch>
            <a:fillRect/>
          </a:stretch>
        </p:blipFill>
        <p:spPr>
          <a:xfrm>
            <a:off x="251520" y="1295400"/>
            <a:ext cx="7891490" cy="4919682"/>
          </a:xfrm>
          <a:prstGeom prst="rect">
            <a:avLst/>
          </a:prstGeom>
        </p:spPr>
      </p:pic>
      <p:sp>
        <p:nvSpPr>
          <p:cNvPr id="7" name="TextBox 6"/>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3400748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77808"/>
          </a:xfrm>
        </p:spPr>
        <p:txBody>
          <a:bodyPr>
            <a:normAutofit/>
          </a:bodyPr>
          <a:lstStyle/>
          <a:p>
            <a:r>
              <a:rPr lang="en-US" b="1" dirty="0" smtClean="0"/>
              <a:t>		RDBMS VS HIVE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5" name="Rectangle 4"/>
          <p:cNvSpPr/>
          <p:nvPr/>
        </p:nvSpPr>
        <p:spPr>
          <a:xfrm>
            <a:off x="571472" y="1428736"/>
            <a:ext cx="8001056" cy="5016758"/>
          </a:xfrm>
          <a:prstGeom prst="rect">
            <a:avLst/>
          </a:prstGeom>
        </p:spPr>
        <p:txBody>
          <a:bodyPr wrap="square">
            <a:spAutoFit/>
          </a:bodyPr>
          <a:lstStyle/>
          <a:p>
            <a:pPr lvl="0">
              <a:buFont typeface="Wingdings" pitchFamily="2" charset="2"/>
              <a:buChar char="§"/>
            </a:pPr>
            <a:r>
              <a:rPr lang="en-US" sz="1600" dirty="0" smtClean="0">
                <a:ea typeface="Calibri" pitchFamily="34" charset="0"/>
                <a:cs typeface="Times New Roman" pitchFamily="18" charset="0"/>
              </a:rPr>
              <a:t>In RDBMS, a table's schema is enforced at data load time, if the data being loaded does not conform to the schema then it is rejected. This design is called schema on write. But in Hive does not verify the data when it is loaded, but rather when it's retrieved. This is called schema on read. So while loading, HIVE can be very fast.</a:t>
            </a:r>
          </a:p>
          <a:p>
            <a:pPr lvl="0"/>
            <a:endParaRPr lang="en-IN" sz="1600" dirty="0" smtClean="0">
              <a:ea typeface="Calibri" pitchFamily="34" charset="0"/>
              <a:cs typeface="Times New Roman" pitchFamily="18" charset="0"/>
            </a:endParaRPr>
          </a:p>
          <a:p>
            <a:pPr lvl="0">
              <a:buFont typeface="Wingdings" pitchFamily="2" charset="2"/>
              <a:buChar char="§"/>
            </a:pPr>
            <a:r>
              <a:rPr lang="en-US" sz="1600" dirty="0" smtClean="0">
                <a:ea typeface="Calibri" pitchFamily="34" charset="0"/>
                <a:cs typeface="Times New Roman" pitchFamily="18" charset="0"/>
              </a:rPr>
              <a:t>In RDBMS, record level updates, inserts and deletion happens. But in HIVE it's not possible till version 0.14.</a:t>
            </a:r>
          </a:p>
          <a:p>
            <a:pPr lvl="0"/>
            <a:endParaRPr lang="en-IN" sz="1600" dirty="0" smtClean="0">
              <a:ea typeface="Calibri" pitchFamily="34" charset="0"/>
              <a:cs typeface="Times New Roman" pitchFamily="18" charset="0"/>
            </a:endParaRPr>
          </a:p>
          <a:p>
            <a:pPr lvl="0">
              <a:buFont typeface="Wingdings" pitchFamily="2" charset="2"/>
              <a:buChar char="§"/>
            </a:pPr>
            <a:r>
              <a:rPr lang="en-US" sz="1600" dirty="0" smtClean="0">
                <a:ea typeface="Calibri" pitchFamily="34" charset="0"/>
                <a:cs typeface="Times New Roman" pitchFamily="18" charset="0"/>
              </a:rPr>
              <a:t>In RDBMS, maximum data size allowed will be in 1-7 TB data whereas HIVE can accommodate 100's </a:t>
            </a:r>
            <a:r>
              <a:rPr lang="en-US" sz="1600" dirty="0" err="1" smtClean="0">
                <a:ea typeface="Calibri" pitchFamily="34" charset="0"/>
                <a:cs typeface="Times New Roman" pitchFamily="18" charset="0"/>
              </a:rPr>
              <a:t>petabytes</a:t>
            </a:r>
            <a:r>
              <a:rPr lang="en-US" sz="1600" dirty="0" smtClean="0">
                <a:ea typeface="Calibri" pitchFamily="34" charset="0"/>
                <a:cs typeface="Times New Roman" pitchFamily="18" charset="0"/>
              </a:rPr>
              <a:t> very easily.</a:t>
            </a:r>
          </a:p>
          <a:p>
            <a:pPr lvl="0"/>
            <a:endParaRPr lang="en-IN" sz="1600" dirty="0" smtClean="0">
              <a:ea typeface="Calibri" pitchFamily="34" charset="0"/>
              <a:cs typeface="Times New Roman" pitchFamily="18" charset="0"/>
            </a:endParaRPr>
          </a:p>
          <a:p>
            <a:pPr lvl="0">
              <a:buFont typeface="Wingdings" pitchFamily="2" charset="2"/>
              <a:buChar char="§"/>
            </a:pPr>
            <a:r>
              <a:rPr lang="en-US" sz="1600" dirty="0" smtClean="0">
                <a:ea typeface="Calibri" pitchFamily="34" charset="0"/>
                <a:cs typeface="Times New Roman" pitchFamily="18" charset="0"/>
              </a:rPr>
              <a:t>RDBMS, supports OLTP model (Online Transaction Processing) but HIVE is NOT and HIVE Suits for OLAP model (Online Analytical process) and best suits for BATCH processing</a:t>
            </a:r>
          </a:p>
          <a:p>
            <a:pPr lvl="0"/>
            <a:endParaRPr lang="en-IN" sz="1600" dirty="0" smtClean="0">
              <a:ea typeface="Calibri" pitchFamily="34" charset="0"/>
              <a:cs typeface="Times New Roman" pitchFamily="18" charset="0"/>
            </a:endParaRPr>
          </a:p>
          <a:p>
            <a:pPr lvl="0">
              <a:buFont typeface="Wingdings" pitchFamily="2" charset="2"/>
              <a:buChar char="§"/>
            </a:pPr>
            <a:r>
              <a:rPr lang="en-US" sz="1600" dirty="0" smtClean="0">
                <a:ea typeface="Calibri" pitchFamily="34" charset="0"/>
                <a:cs typeface="Times New Roman" pitchFamily="18" charset="0"/>
              </a:rPr>
              <a:t>To overcome the limitations of HIVE, HBASE is being integrated with HIVE to support record level operations.</a:t>
            </a:r>
          </a:p>
          <a:p>
            <a:pPr lvl="0"/>
            <a:endParaRPr lang="en-IN" sz="1600" dirty="0" smtClean="0">
              <a:ea typeface="Calibri" pitchFamily="34" charset="0"/>
              <a:cs typeface="Times New Roman" pitchFamily="18" charset="0"/>
            </a:endParaRPr>
          </a:p>
          <a:p>
            <a:pPr lvl="0">
              <a:buFont typeface="Wingdings" pitchFamily="2" charset="2"/>
              <a:buChar char="§"/>
            </a:pPr>
            <a:r>
              <a:rPr lang="en-US" sz="1600" dirty="0" smtClean="0">
                <a:ea typeface="Calibri" pitchFamily="34" charset="0"/>
                <a:cs typeface="Times New Roman" pitchFamily="18" charset="0"/>
              </a:rPr>
              <a:t>Hive is very easily scalable at low cost but RDBMS is not that much scalable that too. It is very costly scale up.</a:t>
            </a: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946464"/>
          </a:xfrm>
        </p:spPr>
        <p:txBody>
          <a:bodyPr>
            <a:normAutofit/>
          </a:bodyPr>
          <a:lstStyle/>
          <a:p>
            <a:r>
              <a:rPr lang="en-US" b="1" dirty="0" smtClean="0"/>
              <a:t>     Hive for SQL User (Cheat sheet)</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6" name="Picture 5"/>
          <p:cNvPicPr/>
          <p:nvPr/>
        </p:nvPicPr>
        <p:blipFill>
          <a:blip r:embed="rId2"/>
          <a:stretch>
            <a:fillRect/>
          </a:stretch>
        </p:blipFill>
        <p:spPr>
          <a:xfrm>
            <a:off x="857224" y="1578292"/>
            <a:ext cx="7358114" cy="4493914"/>
          </a:xfrm>
          <a:prstGeom prst="rect">
            <a:avLst/>
          </a:prstGeom>
        </p:spPr>
      </p:pic>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850106"/>
          </a:xfrm>
        </p:spPr>
        <p:txBody>
          <a:bodyPr>
            <a:normAutofit/>
          </a:bodyPr>
          <a:lstStyle/>
          <a:p>
            <a:r>
              <a:rPr lang="en-US" b="1" dirty="0" smtClean="0"/>
              <a:t>     Hive for SQL User (Cheat sheet)</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5" name="Picture 4"/>
          <p:cNvPicPr/>
          <p:nvPr/>
        </p:nvPicPr>
        <p:blipFill>
          <a:blip r:embed="rId2"/>
          <a:stretch>
            <a:fillRect/>
          </a:stretch>
        </p:blipFill>
        <p:spPr>
          <a:xfrm>
            <a:off x="714348" y="1428736"/>
            <a:ext cx="7643866" cy="2466668"/>
          </a:xfrm>
          <a:prstGeom prst="rect">
            <a:avLst/>
          </a:prstGeom>
        </p:spPr>
      </p:pic>
      <p:sp>
        <p:nvSpPr>
          <p:cNvPr id="44033" name="Rectangle 1"/>
          <p:cNvSpPr>
            <a:spLocks noChangeArrowheads="1"/>
          </p:cNvSpPr>
          <p:nvPr/>
        </p:nvSpPr>
        <p:spPr bwMode="auto">
          <a:xfrm>
            <a:off x="785786" y="4071942"/>
            <a:ext cx="757242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ea typeface="Calibri" pitchFamily="34" charset="0"/>
                <a:cs typeface="Times New Roman" pitchFamily="18" charset="0"/>
              </a:rPr>
              <a:t>Limitations of HIVE:</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You cannot update data after it is inserted</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There is no "insert into table values ... " statement</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You can only load data using bulk load</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There is not "delete from " command</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You can only do bulk delete</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Correlated sub-queries are not allowed.</a:t>
            </a:r>
            <a:endParaRPr kumimoji="0" 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778098"/>
          </a:xfrm>
        </p:spPr>
        <p:txBody>
          <a:bodyPr>
            <a:normAutofit/>
          </a:bodyPr>
          <a:lstStyle/>
          <a:p>
            <a:r>
              <a:rPr lang="en-US" b="1" dirty="0" smtClean="0"/>
              <a:t>     Hive Tables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44033" name="Rectangle 1"/>
          <p:cNvSpPr>
            <a:spLocks noChangeArrowheads="1"/>
          </p:cNvSpPr>
          <p:nvPr/>
        </p:nvSpPr>
        <p:spPr bwMode="auto">
          <a:xfrm>
            <a:off x="571472" y="1571612"/>
            <a:ext cx="757242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ea typeface="Calibri" pitchFamily="34" charset="0"/>
                <a:cs typeface="Times New Roman" pitchFamily="18" charset="0"/>
              </a:rPr>
              <a:t>Tables in </a:t>
            </a:r>
            <a:r>
              <a:rPr kumimoji="0" lang="en-US" sz="1600" b="1" i="0" u="none" strike="noStrike" cap="none" normalizeH="0" baseline="0" dirty="0" smtClean="0">
                <a:ln>
                  <a:noFill/>
                </a:ln>
                <a:solidFill>
                  <a:schemeClr val="tx1"/>
                </a:solidFill>
                <a:effectLst/>
                <a:ea typeface="Calibri" pitchFamily="34" charset="0"/>
                <a:cs typeface="Times New Roman" pitchFamily="18" charset="0"/>
              </a:rPr>
              <a:t>HIVE: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Managed Table/Internal Table</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External Table</a:t>
            </a:r>
          </a:p>
        </p:txBody>
      </p:sp>
      <p:sp>
        <p:nvSpPr>
          <p:cNvPr id="48129" name="Rectangle 1"/>
          <p:cNvSpPr>
            <a:spLocks noChangeArrowheads="1"/>
          </p:cNvSpPr>
          <p:nvPr/>
        </p:nvSpPr>
        <p:spPr bwMode="auto">
          <a:xfrm>
            <a:off x="571472" y="2780410"/>
            <a:ext cx="721523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ea typeface="Calibri" pitchFamily="34" charset="0"/>
                <a:cs typeface="Times New Roman" pitchFamily="18" charset="0"/>
              </a:rPr>
              <a:t>Managed table (Internal Table)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By default hive create internal tables and store the data in warehouse. </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On delete both metadata and data will be deleted.</a:t>
            </a:r>
            <a:endParaRPr kumimoji="0" lang="en-US" sz="1600" b="0" i="0" u="none" strike="noStrike" cap="none" normalizeH="0" baseline="0" dirty="0" smtClean="0">
              <a:ln>
                <a:noFill/>
              </a:ln>
              <a:solidFill>
                <a:schemeClr val="tx1"/>
              </a:solidFill>
              <a:effectLst/>
              <a:cs typeface="Arial" pitchFamily="34" charset="0"/>
            </a:endParaRPr>
          </a:p>
        </p:txBody>
      </p:sp>
      <p:sp>
        <p:nvSpPr>
          <p:cNvPr id="48130" name="Rectangle 2"/>
          <p:cNvSpPr>
            <a:spLocks noChangeArrowheads="1"/>
          </p:cNvSpPr>
          <p:nvPr/>
        </p:nvSpPr>
        <p:spPr bwMode="auto">
          <a:xfrm>
            <a:off x="642910" y="4000504"/>
            <a:ext cx="764386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ea typeface="Calibri" pitchFamily="34" charset="0"/>
                <a:cs typeface="Times New Roman" pitchFamily="18" charset="0"/>
              </a:rPr>
              <a:t>External table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If the user wants to change the default directory to some specific existing directory in HDFS, following command can be used. Here only schema will be store and data reside outside.</a:t>
            </a:r>
            <a:endParaRPr kumimoji="0" lang="en-US" sz="1600"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On delete only metadata will be deleted.</a:t>
            </a:r>
            <a:endParaRPr kumimoji="0" 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850106"/>
          </a:xfrm>
        </p:spPr>
        <p:txBody>
          <a:bodyPr>
            <a:normAutofit/>
          </a:bodyPr>
          <a:lstStyle/>
          <a:p>
            <a:r>
              <a:rPr lang="en-US" b="1" dirty="0" smtClean="0"/>
              <a:t>     Hive Partitioning and Bucketing</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48129" name="Rectangle 1"/>
          <p:cNvSpPr>
            <a:spLocks noChangeArrowheads="1"/>
          </p:cNvSpPr>
          <p:nvPr/>
        </p:nvSpPr>
        <p:spPr bwMode="auto">
          <a:xfrm>
            <a:off x="571472" y="1780278"/>
            <a:ext cx="721523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t>HIVE partitions:</a:t>
            </a:r>
          </a:p>
          <a:p>
            <a:endParaRPr kumimoji="0" lang="en-US" sz="1600" b="0" i="0" u="none" strike="noStrike" cap="none" normalizeH="0" baseline="0" dirty="0" smtClean="0">
              <a:ln>
                <a:noFill/>
              </a:ln>
              <a:solidFill>
                <a:schemeClr val="tx1"/>
              </a:solidFill>
              <a:effectLst/>
              <a:cs typeface="Arial" pitchFamily="34" charset="0"/>
            </a:endParaRPr>
          </a:p>
          <a:p>
            <a:pPr lvl="2"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Static  Partition</a:t>
            </a:r>
            <a:endParaRPr kumimoji="0" lang="en-US" sz="1600" b="0" i="0" u="none" strike="noStrike" cap="none" normalizeH="0" baseline="0" dirty="0" smtClean="0">
              <a:ln>
                <a:noFill/>
              </a:ln>
              <a:solidFill>
                <a:schemeClr val="tx1"/>
              </a:solidFill>
              <a:effectLst/>
              <a:cs typeface="Arial" pitchFamily="34" charset="0"/>
            </a:endParaRPr>
          </a:p>
          <a:p>
            <a:pPr lvl="2" eaLnBrk="0" fontAlgn="base" hangingPunct="0">
              <a:spcBef>
                <a:spcPct val="0"/>
              </a:spcBef>
              <a:spcAft>
                <a:spcPct val="0"/>
              </a:spcAft>
              <a:buFontTx/>
              <a:buChar char="•"/>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Dynamic Partition</a:t>
            </a:r>
            <a:endParaRPr kumimoji="0" lang="en-US" sz="1600" b="0" i="0" u="none" strike="noStrike" cap="none" normalizeH="0" baseline="0" dirty="0" smtClean="0">
              <a:ln>
                <a:noFill/>
              </a:ln>
              <a:solidFill>
                <a:schemeClr val="tx1"/>
              </a:solidFill>
              <a:effectLst/>
              <a:cs typeface="Arial" pitchFamily="34" charset="0"/>
            </a:endParaRPr>
          </a:p>
        </p:txBody>
      </p:sp>
      <p:sp>
        <p:nvSpPr>
          <p:cNvPr id="48130" name="Rectangle 2"/>
          <p:cNvSpPr>
            <a:spLocks noChangeArrowheads="1"/>
          </p:cNvSpPr>
          <p:nvPr/>
        </p:nvSpPr>
        <p:spPr bwMode="auto">
          <a:xfrm>
            <a:off x="642910" y="3081409"/>
            <a:ext cx="764386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ea typeface="Calibri" pitchFamily="34" charset="0"/>
                <a:cs typeface="Times New Roman" pitchFamily="18" charset="0"/>
              </a:rPr>
              <a:t>Use Case: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cs typeface="Arial" pitchFamily="34" charset="0"/>
            </a:endParaRPr>
          </a:p>
          <a:p>
            <a:pPr lvl="2">
              <a:buFont typeface="Wingdings" pitchFamily="2" charset="2"/>
              <a:buChar char="§"/>
            </a:pPr>
            <a:r>
              <a:rPr lang="en-US" sz="1600" dirty="0" smtClean="0"/>
              <a:t>Partitioning a data set means dividing and splitting the data into smaller partitions using values of columns.</a:t>
            </a:r>
            <a:endParaRPr lang="en-IN" sz="1600" dirty="0" smtClean="0"/>
          </a:p>
          <a:p>
            <a:pPr lvl="2">
              <a:buFont typeface="Wingdings" pitchFamily="2" charset="2"/>
              <a:buChar char="§"/>
            </a:pPr>
            <a:r>
              <a:rPr lang="en-US" sz="1600" dirty="0" smtClean="0"/>
              <a:t>Hive partitions are stored in subdirectories of table directory</a:t>
            </a:r>
            <a:endParaRPr lang="en-IN" sz="1600" dirty="0" smtClean="0"/>
          </a:p>
          <a:p>
            <a:pPr lvl="2">
              <a:buFont typeface="Wingdings" pitchFamily="2" charset="2"/>
              <a:buChar char="§"/>
            </a:pPr>
            <a:r>
              <a:rPr lang="en-US" sz="1600" dirty="0" smtClean="0"/>
              <a:t>Allows hive to filter data at input path </a:t>
            </a:r>
            <a:endParaRPr lang="en-IN" sz="1600" dirty="0" smtClean="0"/>
          </a:p>
          <a:p>
            <a:pPr lvl="2">
              <a:buFont typeface="Wingdings" pitchFamily="2" charset="2"/>
              <a:buChar char="§"/>
            </a:pPr>
            <a:r>
              <a:rPr lang="en-US" sz="1600" dirty="0" smtClean="0"/>
              <a:t>Example every day’s files can be stored for each day in a directory based </a:t>
            </a:r>
            <a:br>
              <a:rPr lang="en-US" sz="1600" dirty="0" smtClean="0"/>
            </a:br>
            <a:r>
              <a:rPr lang="en-US" sz="1600" dirty="0" smtClean="0"/>
              <a:t>   on dates.</a:t>
            </a:r>
            <a:endParaRPr lang="en-IN" sz="1600" dirty="0"/>
          </a:p>
        </p:txBody>
      </p:sp>
      <p:sp>
        <p:nvSpPr>
          <p:cNvPr id="7" name="Rectangle 2"/>
          <p:cNvSpPr>
            <a:spLocks noChangeArrowheads="1"/>
          </p:cNvSpPr>
          <p:nvPr/>
        </p:nvSpPr>
        <p:spPr bwMode="auto">
          <a:xfrm>
            <a:off x="714348" y="5209302"/>
            <a:ext cx="7643866"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ea typeface="Calibri" pitchFamily="34" charset="0"/>
                <a:cs typeface="Times New Roman" pitchFamily="18" charset="0"/>
              </a:rPr>
              <a:t>Bucketing: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a typeface="Calibri" pitchFamily="34" charset="0"/>
              <a:cs typeface="Times New Roman" pitchFamily="18" charset="0"/>
            </a:endParaRPr>
          </a:p>
          <a:p>
            <a:pPr lvl="0" fontAlgn="base">
              <a:spcBef>
                <a:spcPct val="0"/>
              </a:spcBef>
              <a:spcAft>
                <a:spcPct val="0"/>
              </a:spcAft>
            </a:pPr>
            <a:r>
              <a:rPr lang="en-IN" sz="1600" dirty="0" smtClean="0"/>
              <a:t>	The table divide into number of partitions is </a:t>
            </a:r>
            <a:r>
              <a:rPr lang="en-IN" sz="1600" dirty="0" err="1" smtClean="0"/>
              <a:t>called</a:t>
            </a:r>
            <a:r>
              <a:rPr lang="en-IN" sz="1600" b="1" dirty="0" err="1" smtClean="0"/>
              <a:t>Hive</a:t>
            </a:r>
            <a:r>
              <a:rPr lang="en-IN" sz="1600" dirty="0" smtClean="0"/>
              <a:t> Partition, 	The </a:t>
            </a:r>
            <a:r>
              <a:rPr lang="en-IN" sz="1600" b="1" dirty="0" smtClean="0"/>
              <a:t>Hive</a:t>
            </a:r>
            <a:r>
              <a:rPr lang="en-IN" sz="1600" dirty="0" smtClean="0"/>
              <a:t> Partition can be further subdivided into Clusters or Buckets</a:t>
            </a:r>
            <a:endParaRPr lang="en-IN" sz="1600" dirty="0"/>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186766" cy="1285884"/>
          </a:xfrm>
        </p:spPr>
        <p:txBody>
          <a:bodyPr>
            <a:normAutofit/>
          </a:bodyPr>
          <a:lstStyle/>
          <a:p>
            <a:pPr algn="ctr"/>
            <a:r>
              <a:rPr lang="en-US" b="1" dirty="0" smtClean="0"/>
              <a:t> P I G</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56815"/>
          </a:xfrm>
        </p:spPr>
        <p:txBody>
          <a:bodyPr>
            <a:normAutofit/>
          </a:bodyPr>
          <a:lstStyle/>
          <a:p>
            <a:r>
              <a:rPr lang="en-US" dirty="0" smtClean="0"/>
              <a:t>What and Why PIG</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2049" name="Rectangle 1"/>
          <p:cNvSpPr>
            <a:spLocks noChangeArrowheads="1"/>
          </p:cNvSpPr>
          <p:nvPr/>
        </p:nvSpPr>
        <p:spPr bwMode="auto">
          <a:xfrm>
            <a:off x="642910" y="1714488"/>
            <a:ext cx="678661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ea typeface="Calibri" pitchFamily="34" charset="0"/>
                <a:cs typeface="Times New Roman" pitchFamily="18" charset="0"/>
              </a:rPr>
              <a:t>What is PIG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a:ea typeface="Calibri" pitchFamily="34" charset="0"/>
              <a:cs typeface="Times New Roman" pitchFamily="18" charset="0"/>
            </a:endParaRPr>
          </a:p>
          <a:p>
            <a:pPr lvl="1" eaLnBrk="0" fontAlgn="base" hangingPunct="0">
              <a:spcBef>
                <a:spcPct val="0"/>
              </a:spcBef>
              <a:spcAft>
                <a:spcPct val="0"/>
              </a:spcAft>
              <a:buFont typeface="Wingdings" pitchFamily="2" charset="2"/>
              <a:buChar char=""/>
            </a:pPr>
            <a:r>
              <a:rPr lang="en-IN" sz="1600" b="1" dirty="0" smtClean="0"/>
              <a:t>Apache Pig</a:t>
            </a:r>
            <a:r>
              <a:rPr lang="en-IN" sz="1600" dirty="0" smtClean="0"/>
              <a:t> is a high-level platform for creating programs that run on </a:t>
            </a:r>
            <a:r>
              <a:rPr lang="en-IN" sz="1600" b="1" dirty="0" smtClean="0"/>
              <a:t>Apache </a:t>
            </a:r>
            <a:r>
              <a:rPr lang="en-IN" sz="1600" b="1" dirty="0" err="1" smtClean="0"/>
              <a:t>Hadoop</a:t>
            </a:r>
            <a:r>
              <a:rPr lang="en-IN" sz="1600" dirty="0" smtClean="0"/>
              <a:t>. The language for this platform is called </a:t>
            </a:r>
            <a:r>
              <a:rPr lang="en-IN" sz="1600" b="1" dirty="0" smtClean="0"/>
              <a:t>Pig</a:t>
            </a:r>
            <a:r>
              <a:rPr lang="en-IN" sz="1600" dirty="0" smtClean="0"/>
              <a:t> Latin. ... </a:t>
            </a:r>
            <a:r>
              <a:rPr lang="en-IN" sz="1600" b="1" dirty="0" smtClean="0"/>
              <a:t>Pig</a:t>
            </a:r>
            <a:r>
              <a:rPr lang="en-IN" sz="1600" dirty="0" smtClean="0"/>
              <a:t> Latin abstracts the programming from the Java </a:t>
            </a:r>
            <a:r>
              <a:rPr lang="en-IN" sz="1600" dirty="0" err="1" smtClean="0"/>
              <a:t>MapReduce</a:t>
            </a:r>
            <a:r>
              <a:rPr lang="en-IN" sz="1600" dirty="0" smtClean="0"/>
              <a:t> idiom into a notation which makes </a:t>
            </a:r>
            <a:r>
              <a:rPr lang="en-IN" sz="1600" dirty="0" err="1" smtClean="0"/>
              <a:t>MapReduce</a:t>
            </a:r>
            <a:r>
              <a:rPr lang="en-IN" sz="1600" dirty="0" smtClean="0"/>
              <a:t> programming high level, similar to that of SQL for RDBMSs.</a:t>
            </a:r>
          </a:p>
          <a:p>
            <a:pPr lvl="1" eaLnBrk="0" fontAlgn="base" hangingPunct="0">
              <a:spcBef>
                <a:spcPct val="0"/>
              </a:spcBef>
              <a:spcAft>
                <a:spcPct val="0"/>
              </a:spcAft>
            </a:pPr>
            <a:endParaRPr lang="en-IN" sz="1600" dirty="0" smtClean="0"/>
          </a:p>
          <a:p>
            <a:pPr lvl="1" eaLnBrk="0" fontAlgn="base" hangingPunct="0">
              <a:spcBef>
                <a:spcPct val="0"/>
              </a:spcBef>
              <a:spcAft>
                <a:spcPct val="0"/>
              </a:spcAft>
            </a:pPr>
            <a:endParaRPr kumimoji="0" lang="en-US" sz="1600" b="0" i="0" u="none" strike="noStrike" cap="none" normalizeH="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dirty="0" smtClean="0">
                <a:ln>
                  <a:noFill/>
                </a:ln>
                <a:solidFill>
                  <a:schemeClr val="tx1"/>
                </a:solidFill>
                <a:effectLst/>
                <a:latin typeface="Arial" pitchFamily="34" charset="0"/>
                <a:cs typeface="Arial" pitchFamily="34" charset="0"/>
              </a:rPr>
              <a:t>Why PIG ?</a:t>
            </a:r>
          </a:p>
          <a:p>
            <a:endParaRPr lang="en-IN" dirty="0" smtClean="0"/>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It will eat anything</a:t>
            </a:r>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Pig does more with less</a:t>
            </a:r>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Any one can ride PIG</a:t>
            </a:r>
          </a:p>
          <a:p>
            <a:pPr lvl="1" eaLnBrk="0" fontAlgn="base" hangingPunct="0">
              <a:spcBef>
                <a:spcPct val="0"/>
              </a:spcBef>
              <a:spcAft>
                <a:spcPct val="0"/>
              </a:spcAft>
              <a:buFont typeface="Wingdings" pitchFamily="2" charset="2"/>
              <a:buChar char="§"/>
            </a:pPr>
            <a:r>
              <a:rPr lang="en-US" sz="1600" dirty="0" smtClean="0">
                <a:ea typeface="Calibri" pitchFamily="34" charset="0"/>
                <a:cs typeface="Times New Roman" pitchFamily="18" charset="0"/>
              </a:rPr>
              <a:t>Vastly use in project for semi structure data instead JAVA </a:t>
            </a:r>
            <a:r>
              <a:rPr lang="en-US" sz="1600" dirty="0" err="1" smtClean="0">
                <a:ea typeface="Calibri" pitchFamily="34" charset="0"/>
                <a:cs typeface="Times New Roman" pitchFamily="18" charset="0"/>
              </a:rPr>
              <a:t>mapreduce</a:t>
            </a:r>
            <a:endParaRPr lang="en-US" sz="1600" dirty="0" smtClean="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54777"/>
            <a:ext cx="7772400" cy="969967"/>
          </a:xfrm>
        </p:spPr>
        <p:txBody>
          <a:bodyPr>
            <a:normAutofit/>
          </a:bodyPr>
          <a:lstStyle/>
          <a:p>
            <a:r>
              <a:rPr lang="en-US" dirty="0" smtClean="0"/>
              <a:t>PIG data types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51202" name="Picture 2"/>
          <p:cNvPicPr>
            <a:picLocks noChangeAspect="1" noChangeArrowheads="1"/>
          </p:cNvPicPr>
          <p:nvPr/>
        </p:nvPicPr>
        <p:blipFill>
          <a:blip r:embed="rId2"/>
          <a:srcRect/>
          <a:stretch>
            <a:fillRect/>
          </a:stretch>
        </p:blipFill>
        <p:spPr bwMode="auto">
          <a:xfrm>
            <a:off x="742950" y="1762124"/>
            <a:ext cx="7658100" cy="3738577"/>
          </a:xfrm>
          <a:prstGeom prst="rect">
            <a:avLst/>
          </a:prstGeom>
          <a:noFill/>
          <a:ln w="9525">
            <a:noFill/>
            <a:miter lim="800000"/>
            <a:headEnd/>
            <a:tailEnd/>
          </a:ln>
          <a:effectLst/>
        </p:spPr>
      </p:pic>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US" dirty="0" smtClean="0"/>
              <a:t>PIG data Models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5" name="Rectangle 4"/>
          <p:cNvSpPr/>
          <p:nvPr/>
        </p:nvSpPr>
        <p:spPr>
          <a:xfrm>
            <a:off x="785786" y="1714488"/>
            <a:ext cx="7715304" cy="4308872"/>
          </a:xfrm>
          <a:prstGeom prst="rect">
            <a:avLst/>
          </a:prstGeom>
        </p:spPr>
        <p:txBody>
          <a:bodyPr wrap="square">
            <a:spAutoFit/>
          </a:bodyPr>
          <a:lstStyle/>
          <a:p>
            <a:r>
              <a:rPr lang="en-IN" sz="1600" b="1" dirty="0" smtClean="0"/>
              <a:t>Field/Atom:</a:t>
            </a:r>
            <a:r>
              <a:rPr lang="en-IN" sz="1600" dirty="0" smtClean="0"/>
              <a:t> Each piece of data is called field, like any string or number.</a:t>
            </a:r>
          </a:p>
          <a:p>
            <a:r>
              <a:rPr lang="en-IN" sz="1600" dirty="0" smtClean="0"/>
              <a:t>Example: </a:t>
            </a:r>
            <a:r>
              <a:rPr lang="en-IN" sz="1600" b="1" dirty="0" smtClean="0"/>
              <a:t>Raj, 10 etc</a:t>
            </a:r>
          </a:p>
          <a:p>
            <a:endParaRPr lang="en-IN" sz="1600" dirty="0" smtClean="0"/>
          </a:p>
          <a:p>
            <a:r>
              <a:rPr lang="en-IN" sz="1600" b="1" dirty="0" err="1" smtClean="0"/>
              <a:t>Tuple</a:t>
            </a:r>
            <a:r>
              <a:rPr lang="en-IN" sz="1600" b="1" dirty="0" smtClean="0"/>
              <a:t>:</a:t>
            </a:r>
            <a:r>
              <a:rPr lang="en-IN" sz="1600" dirty="0" smtClean="0"/>
              <a:t> Ordered set of fields, represented by "(" and ")".</a:t>
            </a:r>
          </a:p>
          <a:p>
            <a:r>
              <a:rPr lang="en-IN" sz="1600" dirty="0" smtClean="0"/>
              <a:t>Example: </a:t>
            </a:r>
            <a:r>
              <a:rPr lang="en-US" sz="1600" b="1" dirty="0" smtClean="0"/>
              <a:t>(10.4, 5, word, 4, field1)</a:t>
            </a:r>
            <a:endParaRPr lang="en-IN" sz="1600" dirty="0" smtClean="0"/>
          </a:p>
          <a:p>
            <a:endParaRPr lang="en-IN" sz="1600" dirty="0" smtClean="0"/>
          </a:p>
          <a:p>
            <a:r>
              <a:rPr lang="en-IN" sz="1600" b="1" dirty="0" smtClean="0"/>
              <a:t>Bag:</a:t>
            </a:r>
            <a:r>
              <a:rPr lang="en-IN" sz="1600" dirty="0" smtClean="0"/>
              <a:t> Collection of </a:t>
            </a:r>
            <a:r>
              <a:rPr lang="en-IN" sz="1600" dirty="0" err="1" smtClean="0"/>
              <a:t>tuple</a:t>
            </a:r>
            <a:r>
              <a:rPr lang="en-IN" sz="1600" dirty="0" smtClean="0"/>
              <a:t>, represented by "{" and "}". Form RDBMS point of view, Bag is a table.</a:t>
            </a:r>
          </a:p>
          <a:p>
            <a:endParaRPr lang="en-IN" sz="1600" dirty="0" smtClean="0"/>
          </a:p>
          <a:p>
            <a:r>
              <a:rPr lang="en-IN" sz="1600" dirty="0" smtClean="0"/>
              <a:t>Example: </a:t>
            </a:r>
            <a:r>
              <a:rPr lang="en-US" sz="1600" b="1" dirty="0" smtClean="0"/>
              <a:t>{ (10.4, 5, word, 4, field1), (this, 1, blah) }</a:t>
            </a:r>
          </a:p>
          <a:p>
            <a:endParaRPr lang="en-US" sz="1600" b="1" dirty="0" smtClean="0"/>
          </a:p>
          <a:p>
            <a:r>
              <a:rPr lang="en-US" sz="1600" b="1" dirty="0" smtClean="0"/>
              <a:t>Similar to Relational Database</a:t>
            </a:r>
          </a:p>
          <a:p>
            <a:endParaRPr lang="en-IN" sz="1600" dirty="0" smtClean="0"/>
          </a:p>
          <a:p>
            <a:pPr lvl="1">
              <a:buFont typeface="Wingdings" pitchFamily="2" charset="2"/>
              <a:buChar char="§"/>
            </a:pPr>
            <a:r>
              <a:rPr lang="en-US" sz="1600" dirty="0" smtClean="0"/>
              <a:t>	Bag is a table in the database</a:t>
            </a:r>
            <a:endParaRPr lang="en-IN" sz="1600" dirty="0" smtClean="0"/>
          </a:p>
          <a:p>
            <a:pPr lvl="1">
              <a:buFont typeface="Wingdings" pitchFamily="2" charset="2"/>
              <a:buChar char="§"/>
            </a:pPr>
            <a:r>
              <a:rPr lang="en-US" sz="1600" dirty="0" smtClean="0"/>
              <a:t>	</a:t>
            </a:r>
            <a:r>
              <a:rPr lang="en-US" sz="1600" dirty="0" err="1" smtClean="0"/>
              <a:t>Tuple</a:t>
            </a:r>
            <a:r>
              <a:rPr lang="en-US" sz="1600" dirty="0" smtClean="0"/>
              <a:t> is a row in a table</a:t>
            </a:r>
            <a:endParaRPr lang="en-IN" sz="1600" dirty="0" smtClean="0"/>
          </a:p>
          <a:p>
            <a:endParaRPr lang="en-IN" sz="1600" dirty="0" smtClean="0"/>
          </a:p>
          <a:p>
            <a:endParaRPr lang="en-IN" dirty="0"/>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fontScale="90000"/>
          </a:bodyPr>
          <a:lstStyle/>
          <a:p>
            <a:r>
              <a:rPr lang="en-US" dirty="0" smtClean="0"/>
              <a:t>PIG Latin mode and execution</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785786" y="1500174"/>
            <a:ext cx="7715304" cy="5293757"/>
          </a:xfrm>
          <a:prstGeom prst="rect">
            <a:avLst/>
          </a:prstGeom>
        </p:spPr>
        <p:txBody>
          <a:bodyPr wrap="square">
            <a:spAutoFit/>
          </a:bodyPr>
          <a:lstStyle/>
          <a:p>
            <a:r>
              <a:rPr lang="en-IN" sz="1600" b="1" dirty="0" smtClean="0"/>
              <a:t>PIG Execution Mode:</a:t>
            </a:r>
            <a:r>
              <a:rPr lang="en-IN" sz="1600" dirty="0" smtClean="0"/>
              <a:t> </a:t>
            </a:r>
          </a:p>
          <a:p>
            <a:endParaRPr lang="en-IN" sz="1600" dirty="0" smtClean="0"/>
          </a:p>
          <a:p>
            <a:pPr marL="800100" lvl="1" indent="-342900">
              <a:buFont typeface="Wingdings" pitchFamily="2" charset="2"/>
              <a:buChar char="§"/>
            </a:pPr>
            <a:r>
              <a:rPr lang="en-IN" sz="1600" dirty="0" smtClean="0"/>
              <a:t>local mode - $pig –x local</a:t>
            </a:r>
          </a:p>
          <a:p>
            <a:pPr marL="800100" lvl="1" indent="-342900">
              <a:buFont typeface="Wingdings" pitchFamily="2" charset="2"/>
              <a:buChar char="§"/>
            </a:pPr>
            <a:r>
              <a:rPr lang="en-IN" sz="1600" dirty="0" err="1" smtClean="0"/>
              <a:t>Mapreduce</a:t>
            </a:r>
            <a:r>
              <a:rPr lang="en-IN" sz="1600" dirty="0" smtClean="0"/>
              <a:t> mode - $pig</a:t>
            </a:r>
          </a:p>
          <a:p>
            <a:endParaRPr lang="en-IN" sz="1600" dirty="0" smtClean="0"/>
          </a:p>
          <a:p>
            <a:r>
              <a:rPr lang="en-IN" sz="1600" b="1" dirty="0" smtClean="0"/>
              <a:t>PIG Processing:</a:t>
            </a:r>
          </a:p>
          <a:p>
            <a:endParaRPr lang="en-IN" sz="1600" b="1" dirty="0" smtClean="0"/>
          </a:p>
          <a:p>
            <a:pPr lvl="1">
              <a:buFont typeface="Wingdings" pitchFamily="2" charset="2"/>
              <a:buChar char="§"/>
            </a:pPr>
            <a:r>
              <a:rPr lang="en-US" sz="1600" dirty="0" smtClean="0"/>
              <a:t>First, Pig validates the syntax and semantics of all statements.</a:t>
            </a:r>
          </a:p>
          <a:p>
            <a:pPr lvl="1">
              <a:buFont typeface="Wingdings" pitchFamily="2" charset="2"/>
              <a:buChar char="§"/>
            </a:pPr>
            <a:r>
              <a:rPr lang="en-US" sz="1600" dirty="0" smtClean="0"/>
              <a:t>Next, if Pig encounters a DUMP or STORE, Pig will execute the statements.</a:t>
            </a:r>
            <a:endParaRPr lang="en-IN" sz="1600" dirty="0" smtClean="0"/>
          </a:p>
          <a:p>
            <a:endParaRPr lang="en-IN" sz="1600" dirty="0" smtClean="0"/>
          </a:p>
          <a:p>
            <a:r>
              <a:rPr lang="en-IN" sz="1600" b="1" dirty="0" smtClean="0"/>
              <a:t>PIG Operations for execution:</a:t>
            </a:r>
            <a:r>
              <a:rPr lang="en-IN" sz="1600" dirty="0" smtClean="0"/>
              <a:t> </a:t>
            </a:r>
          </a:p>
          <a:p>
            <a:endParaRPr lang="en-IN" sz="1600" dirty="0" smtClean="0"/>
          </a:p>
          <a:p>
            <a:pPr lvl="1">
              <a:buFont typeface="Wingdings" pitchFamily="2" charset="2"/>
              <a:buChar char="§"/>
            </a:pPr>
            <a:r>
              <a:rPr lang="en-US" sz="1600" dirty="0" smtClean="0"/>
              <a:t>Use the DUMP operator to display results to a screen.</a:t>
            </a:r>
          </a:p>
          <a:p>
            <a:pPr lvl="1">
              <a:buFont typeface="Wingdings" pitchFamily="2" charset="2"/>
              <a:buChar char="§"/>
            </a:pPr>
            <a:r>
              <a:rPr lang="en-US" sz="1600" dirty="0" smtClean="0"/>
              <a:t>Use the STORE operator to write results to a file on the file system.</a:t>
            </a:r>
            <a:endParaRPr lang="en-IN" sz="1600" dirty="0" smtClean="0"/>
          </a:p>
          <a:p>
            <a:endParaRPr lang="en-IN" sz="1600" dirty="0" smtClean="0"/>
          </a:p>
          <a:p>
            <a:r>
              <a:rPr lang="en-IN" sz="1600" b="1" dirty="0" smtClean="0"/>
              <a:t>PIG Latin Diagnostic:</a:t>
            </a:r>
          </a:p>
          <a:p>
            <a:endParaRPr lang="en-IN" sz="1600" b="1" dirty="0" smtClean="0"/>
          </a:p>
          <a:p>
            <a:pPr lvl="1">
              <a:buFont typeface="Wingdings" pitchFamily="2" charset="2"/>
              <a:buChar char="§"/>
            </a:pPr>
            <a:r>
              <a:rPr lang="en-IN" sz="1600" dirty="0" smtClean="0"/>
              <a:t>DESCRIBE</a:t>
            </a:r>
          </a:p>
          <a:p>
            <a:pPr lvl="1">
              <a:buFont typeface="Wingdings" pitchFamily="2" charset="2"/>
              <a:buChar char="§"/>
            </a:pPr>
            <a:r>
              <a:rPr lang="en-IN" sz="1600" dirty="0" smtClean="0"/>
              <a:t>EXPLAIN</a:t>
            </a:r>
          </a:p>
          <a:p>
            <a:pPr lvl="1">
              <a:buFont typeface="Wingdings" pitchFamily="2" charset="2"/>
              <a:buChar char="§"/>
            </a:pPr>
            <a:r>
              <a:rPr lang="en-US" sz="1600" dirty="0" smtClean="0"/>
              <a:t>ILLUSTRATE</a:t>
            </a:r>
            <a:endParaRPr lang="en-IN" sz="1600" dirty="0" smtClean="0"/>
          </a:p>
          <a:p>
            <a:endParaRPr lang="en-IN" dirty="0"/>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BIGDATA Customers</a:t>
            </a:r>
            <a:endParaRPr lang="en-US" dirty="0"/>
          </a:p>
        </p:txBody>
      </p:sp>
      <p:sp>
        <p:nvSpPr>
          <p:cNvPr id="3" name="Content Placeholder 2"/>
          <p:cNvSpPr>
            <a:spLocks noGrp="1"/>
          </p:cNvSpPr>
          <p:nvPr>
            <p:ph sz="quarter" idx="1"/>
          </p:nvPr>
        </p:nvSpPr>
        <p:spPr/>
        <p:txBody>
          <a:bodyPr>
            <a:normAutofit lnSpcReduction="10000"/>
          </a:bodyPr>
          <a:lstStyle/>
          <a:p>
            <a:endParaRPr lang="en-US" dirty="0"/>
          </a:p>
          <a:p>
            <a:r>
              <a:rPr lang="en-US" sz="2000" dirty="0"/>
              <a:t>Web and </a:t>
            </a:r>
            <a:r>
              <a:rPr lang="en-US" sz="2000" dirty="0" smtClean="0"/>
              <a:t>e-Commerce  </a:t>
            </a:r>
            <a:endParaRPr lang="en-US" sz="2000" dirty="0"/>
          </a:p>
          <a:p>
            <a:endParaRPr lang="en-US" sz="2000" dirty="0"/>
          </a:p>
          <a:p>
            <a:r>
              <a:rPr lang="en-US" sz="2000" dirty="0"/>
              <a:t>Telecommunications</a:t>
            </a:r>
          </a:p>
          <a:p>
            <a:endParaRPr lang="en-US" sz="2000" dirty="0"/>
          </a:p>
          <a:p>
            <a:r>
              <a:rPr lang="en-US" sz="2000" dirty="0"/>
              <a:t>Government </a:t>
            </a:r>
          </a:p>
          <a:p>
            <a:endParaRPr lang="en-US" sz="2000" dirty="0"/>
          </a:p>
          <a:p>
            <a:r>
              <a:rPr lang="en-US" sz="2000" dirty="0"/>
              <a:t>Healthcare and Life </a:t>
            </a:r>
            <a:r>
              <a:rPr lang="en-US" sz="2000" dirty="0" smtClean="0"/>
              <a:t>Sciences</a:t>
            </a:r>
          </a:p>
          <a:p>
            <a:endParaRPr lang="en-US" sz="2000" dirty="0"/>
          </a:p>
          <a:p>
            <a:r>
              <a:rPr lang="en-US" sz="2000" dirty="0"/>
              <a:t>Banks and Financial services </a:t>
            </a:r>
          </a:p>
          <a:p>
            <a:endParaRPr lang="en-US" sz="2000" dirty="0"/>
          </a:p>
          <a:p>
            <a:r>
              <a:rPr lang="en-US" sz="2000" dirty="0"/>
              <a:t>Retail </a:t>
            </a:r>
          </a:p>
          <a:p>
            <a:endParaRPr lang="en-US" dirty="0"/>
          </a:p>
          <a:p>
            <a:pPr marL="0" indent="0">
              <a:buNone/>
            </a:pPr>
            <a:endParaRPr lang="en-US"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2510915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dirty="0" smtClean="0"/>
              <a:t>PIG Working with Data</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785786" y="1500174"/>
            <a:ext cx="7715304" cy="5047536"/>
          </a:xfrm>
          <a:prstGeom prst="rect">
            <a:avLst/>
          </a:prstGeom>
        </p:spPr>
        <p:txBody>
          <a:bodyPr wrap="square">
            <a:spAutoFit/>
          </a:bodyPr>
          <a:lstStyle/>
          <a:p>
            <a:r>
              <a:rPr lang="en-US" sz="1600" b="1" dirty="0" smtClean="0"/>
              <a:t>Pig Latin allows you to work with data in many ways. In general, and as a starting point: </a:t>
            </a:r>
            <a:endParaRPr lang="en-IN" sz="1600" b="1" dirty="0" smtClean="0"/>
          </a:p>
          <a:p>
            <a:endParaRPr lang="en-IN" sz="1600" dirty="0" smtClean="0"/>
          </a:p>
          <a:p>
            <a:pPr lvl="1">
              <a:buFont typeface="Wingdings" pitchFamily="2" charset="2"/>
              <a:buChar char="§"/>
            </a:pPr>
            <a:r>
              <a:rPr lang="en-US" sz="1600" dirty="0" smtClean="0"/>
              <a:t> Use the FILTER operator to work with </a:t>
            </a:r>
            <a:r>
              <a:rPr lang="en-US" sz="1600" dirty="0" err="1" smtClean="0"/>
              <a:t>tuples</a:t>
            </a:r>
            <a:r>
              <a:rPr lang="en-US" sz="1600" dirty="0" smtClean="0"/>
              <a:t> or rows of data. Use the FOREACH operator to work with columns of data. </a:t>
            </a:r>
            <a:endParaRPr lang="en-IN" sz="1600" dirty="0" smtClean="0"/>
          </a:p>
          <a:p>
            <a:pPr lvl="1">
              <a:buFont typeface="Wingdings" pitchFamily="2" charset="2"/>
              <a:buChar char="§"/>
            </a:pPr>
            <a:r>
              <a:rPr lang="en-US" sz="1600" dirty="0" smtClean="0"/>
              <a:t>Use the GROUP operator to group data in a single relation. JOIN operator to group or join  data in two or more relations. </a:t>
            </a:r>
            <a:endParaRPr lang="en-IN" sz="1600" dirty="0" smtClean="0"/>
          </a:p>
          <a:p>
            <a:pPr lvl="1">
              <a:buFont typeface="Wingdings" pitchFamily="2" charset="2"/>
              <a:buChar char="§"/>
            </a:pPr>
            <a:r>
              <a:rPr lang="en-US" sz="1600" dirty="0" smtClean="0"/>
              <a:t> Use the UNION operator to merge the contents of two or more relations. Use the SPLIT operator to partition the contents of a relation into multiple relations.</a:t>
            </a:r>
            <a:endParaRPr lang="en-IN" sz="1600" dirty="0" smtClean="0"/>
          </a:p>
          <a:p>
            <a:r>
              <a:rPr lang="en-US" sz="1600" dirty="0" smtClean="0"/>
              <a:t> </a:t>
            </a:r>
            <a:endParaRPr lang="en-IN" sz="1600" dirty="0" smtClean="0"/>
          </a:p>
          <a:p>
            <a:r>
              <a:rPr lang="en-US" sz="1600" b="1" dirty="0" smtClean="0"/>
              <a:t>Important use cases of below functions:</a:t>
            </a:r>
            <a:endParaRPr lang="en-IN" sz="1600" b="1" dirty="0" smtClean="0"/>
          </a:p>
          <a:p>
            <a:pPr lvl="1">
              <a:buFont typeface="Wingdings" pitchFamily="2" charset="2"/>
              <a:buChar char="§"/>
            </a:pPr>
            <a:r>
              <a:rPr lang="en-US" sz="1600" dirty="0" smtClean="0"/>
              <a:t>FILLTER</a:t>
            </a:r>
            <a:endParaRPr lang="en-IN" sz="1600" dirty="0" smtClean="0"/>
          </a:p>
          <a:p>
            <a:pPr lvl="1">
              <a:buFont typeface="Wingdings" pitchFamily="2" charset="2"/>
              <a:buChar char="§"/>
            </a:pPr>
            <a:r>
              <a:rPr lang="en-US" sz="1600" dirty="0" smtClean="0"/>
              <a:t>GROUP BY</a:t>
            </a:r>
            <a:endParaRPr lang="en-IN" sz="1600" dirty="0" smtClean="0"/>
          </a:p>
          <a:p>
            <a:pPr lvl="1">
              <a:buFont typeface="Wingdings" pitchFamily="2" charset="2"/>
              <a:buChar char="§"/>
            </a:pPr>
            <a:r>
              <a:rPr lang="en-US" sz="1600" dirty="0" smtClean="0"/>
              <a:t>JOIN</a:t>
            </a:r>
            <a:endParaRPr lang="en-IN" sz="1600" dirty="0" smtClean="0"/>
          </a:p>
          <a:p>
            <a:pPr lvl="1">
              <a:buFont typeface="Wingdings" pitchFamily="2" charset="2"/>
              <a:buChar char="§"/>
            </a:pPr>
            <a:r>
              <a:rPr lang="en-US" sz="1600" dirty="0" smtClean="0"/>
              <a:t>REPLICATED JOIN</a:t>
            </a:r>
            <a:endParaRPr lang="en-IN" sz="1600" dirty="0" smtClean="0"/>
          </a:p>
          <a:p>
            <a:pPr lvl="1">
              <a:buFont typeface="Wingdings" pitchFamily="2" charset="2"/>
              <a:buChar char="§"/>
            </a:pPr>
            <a:r>
              <a:rPr lang="en-US" sz="1600" dirty="0" smtClean="0"/>
              <a:t>SPLIT</a:t>
            </a:r>
            <a:endParaRPr lang="en-IN" sz="1600" dirty="0" smtClean="0"/>
          </a:p>
          <a:p>
            <a:pPr lvl="1">
              <a:buFont typeface="Wingdings" pitchFamily="2" charset="2"/>
              <a:buChar char="§"/>
            </a:pPr>
            <a:r>
              <a:rPr lang="en-US" sz="1600" dirty="0" smtClean="0"/>
              <a:t>FLATTEN</a:t>
            </a:r>
            <a:endParaRPr lang="en-IN" sz="1600" dirty="0" smtClean="0"/>
          </a:p>
          <a:p>
            <a:pPr lvl="1">
              <a:buFont typeface="Wingdings" pitchFamily="2" charset="2"/>
              <a:buChar char="§"/>
            </a:pPr>
            <a:r>
              <a:rPr lang="en-US" sz="1600" dirty="0" smtClean="0"/>
              <a:t>LIMIT</a:t>
            </a:r>
            <a:endParaRPr lang="en-IN" sz="1600" dirty="0" smtClean="0"/>
          </a:p>
          <a:p>
            <a:pPr lvl="1">
              <a:buFont typeface="Wingdings" pitchFamily="2" charset="2"/>
              <a:buChar char="§"/>
            </a:pPr>
            <a:r>
              <a:rPr lang="en-US" sz="1600" dirty="0" smtClean="0"/>
              <a:t>AGGREGATE FUNCTION (SUM, </a:t>
            </a:r>
            <a:r>
              <a:rPr lang="en-US" sz="1600" dirty="0" err="1" smtClean="0"/>
              <a:t>AVG,COUNTetc</a:t>
            </a:r>
            <a:r>
              <a:rPr lang="en-US" sz="1600" dirty="0" smtClean="0"/>
              <a:t>)</a:t>
            </a:r>
            <a:endParaRPr lang="en-IN" sz="1600" dirty="0" smtClean="0"/>
          </a:p>
          <a:p>
            <a:endParaRPr lang="en-IN" dirty="0"/>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PIG Vs HIVE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785786" y="2129561"/>
            <a:ext cx="7715304" cy="2585323"/>
          </a:xfrm>
          <a:prstGeom prst="rect">
            <a:avLst/>
          </a:prstGeom>
        </p:spPr>
        <p:txBody>
          <a:bodyPr wrap="square">
            <a:spAutoFit/>
          </a:bodyPr>
          <a:lstStyle/>
          <a:p>
            <a:pPr>
              <a:buFont typeface="Wingdings" pitchFamily="2" charset="2"/>
              <a:buChar char="§"/>
            </a:pPr>
            <a:r>
              <a:rPr lang="en-US" sz="1600" dirty="0" smtClean="0"/>
              <a:t>Pig is a procedural language and you can define your check points before storing the actual data.</a:t>
            </a:r>
          </a:p>
          <a:p>
            <a:endParaRPr lang="en-IN" sz="1600" dirty="0" smtClean="0"/>
          </a:p>
          <a:p>
            <a:pPr>
              <a:buFont typeface="Wingdings" pitchFamily="2" charset="2"/>
              <a:buChar char="§"/>
            </a:pPr>
            <a:r>
              <a:rPr lang="en-US" sz="1600" dirty="0" smtClean="0"/>
              <a:t>When you are using HIVE then hive automatically optimize your data but in PIG you can control your flow and can write better optimize code.</a:t>
            </a:r>
          </a:p>
          <a:p>
            <a:endParaRPr lang="en-IN" sz="1600" dirty="0" smtClean="0"/>
          </a:p>
          <a:p>
            <a:pPr>
              <a:buFont typeface="Wingdings" pitchFamily="2" charset="2"/>
              <a:buChar char="§"/>
            </a:pPr>
            <a:r>
              <a:rPr lang="en-US" sz="1600" dirty="0" smtClean="0"/>
              <a:t>HIVE is best suitable for structured data where less transformation required.</a:t>
            </a:r>
          </a:p>
          <a:p>
            <a:endParaRPr lang="en-IN" sz="1600" dirty="0" smtClean="0"/>
          </a:p>
          <a:p>
            <a:pPr>
              <a:buFont typeface="Wingdings" pitchFamily="2" charset="2"/>
              <a:buChar char="§"/>
            </a:pPr>
            <a:r>
              <a:rPr lang="en-US" sz="1600" dirty="0" smtClean="0"/>
              <a:t>PIG is best suitable for semi structure data and where many transformation required.</a:t>
            </a:r>
            <a:endParaRPr lang="en-IN" sz="1600" dirty="0" smtClean="0"/>
          </a:p>
          <a:p>
            <a:endParaRPr lang="en-IN" dirty="0"/>
          </a:p>
        </p:txBody>
      </p:sp>
    </p:spTree>
    <p:extLst>
      <p:ext uri="{BB962C8B-B14F-4D97-AF65-F5344CB8AC3E}">
        <p14:creationId xmlns:p14="http://schemas.microsoft.com/office/powerpoint/2010/main" val="183313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96952"/>
            <a:ext cx="7772400" cy="1008112"/>
          </a:xfrm>
        </p:spPr>
        <p:txBody>
          <a:bodyPr>
            <a:normAutofit/>
          </a:bodyPr>
          <a:lstStyle/>
          <a:p>
            <a:pPr algn="ctr"/>
            <a:r>
              <a:rPr lang="en-US" dirty="0" smtClean="0"/>
              <a:t>SQOOP</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0287485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SQOOP</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462320" y="1580738"/>
            <a:ext cx="7715304" cy="830997"/>
          </a:xfrm>
          <a:prstGeom prst="rect">
            <a:avLst/>
          </a:prstGeom>
        </p:spPr>
        <p:txBody>
          <a:bodyPr wrap="square">
            <a:spAutoFit/>
          </a:bodyPr>
          <a:lstStyle/>
          <a:p>
            <a:r>
              <a:rPr lang="en-US" sz="1600" dirty="0"/>
              <a:t>Apache </a:t>
            </a:r>
            <a:r>
              <a:rPr lang="en-US" sz="1600" dirty="0" err="1"/>
              <a:t>Sqoop</a:t>
            </a:r>
            <a:r>
              <a:rPr lang="en-US" sz="1600" dirty="0"/>
              <a:t> ("SQL to Hadoop") is a Java-based, console-mode application designed for transferring bulk data between Apache Hadoop and non-Hadoop </a:t>
            </a:r>
            <a:r>
              <a:rPr lang="en-US" sz="1600" dirty="0" smtClean="0"/>
              <a:t>data stores, </a:t>
            </a:r>
            <a:r>
              <a:rPr lang="en-US" sz="1600" dirty="0"/>
              <a:t>such as relational databases, NoSQL databases and data warehouses.</a:t>
            </a:r>
            <a:endParaRPr lang="en-IN" sz="1600" dirty="0">
              <a:solidFill>
                <a:prstClr val="black"/>
              </a:solidFill>
            </a:endParaRPr>
          </a:p>
        </p:txBody>
      </p:sp>
      <p:pic>
        <p:nvPicPr>
          <p:cNvPr id="3" name="Picture 2"/>
          <p:cNvPicPr>
            <a:picLocks noChangeAspect="1"/>
          </p:cNvPicPr>
          <p:nvPr/>
        </p:nvPicPr>
        <p:blipFill>
          <a:blip r:embed="rId2"/>
          <a:stretch>
            <a:fillRect/>
          </a:stretch>
        </p:blipFill>
        <p:spPr>
          <a:xfrm>
            <a:off x="1331640" y="2369353"/>
            <a:ext cx="6408712" cy="4124325"/>
          </a:xfrm>
          <a:prstGeom prst="rect">
            <a:avLst/>
          </a:prstGeom>
        </p:spPr>
      </p:pic>
    </p:spTree>
    <p:extLst>
      <p:ext uri="{BB962C8B-B14F-4D97-AF65-F5344CB8AC3E}">
        <p14:creationId xmlns:p14="http://schemas.microsoft.com/office/powerpoint/2010/main" val="1115851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SQOOP Cont..</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462320" y="1580738"/>
            <a:ext cx="2453496" cy="338554"/>
          </a:xfrm>
          <a:prstGeom prst="rect">
            <a:avLst/>
          </a:prstGeom>
        </p:spPr>
        <p:txBody>
          <a:bodyPr wrap="square">
            <a:spAutoFit/>
          </a:bodyPr>
          <a:lstStyle/>
          <a:p>
            <a:r>
              <a:rPr lang="en-US" sz="1600" dirty="0" err="1" smtClean="0"/>
              <a:t>Sqoop</a:t>
            </a:r>
            <a:r>
              <a:rPr lang="en-US" sz="1600" dirty="0" smtClean="0"/>
              <a:t> import and export</a:t>
            </a:r>
            <a:endParaRPr lang="en-IN" sz="1600" dirty="0">
              <a:solidFill>
                <a:prstClr val="black"/>
              </a:solidFill>
            </a:endParaRPr>
          </a:p>
        </p:txBody>
      </p:sp>
      <p:pic>
        <p:nvPicPr>
          <p:cNvPr id="5" name="Picture 4"/>
          <p:cNvPicPr>
            <a:picLocks noChangeAspect="1"/>
          </p:cNvPicPr>
          <p:nvPr/>
        </p:nvPicPr>
        <p:blipFill>
          <a:blip r:embed="rId2"/>
          <a:stretch>
            <a:fillRect/>
          </a:stretch>
        </p:blipFill>
        <p:spPr>
          <a:xfrm>
            <a:off x="3093600" y="4256402"/>
            <a:ext cx="5514975" cy="2028825"/>
          </a:xfrm>
          <a:prstGeom prst="rect">
            <a:avLst/>
          </a:prstGeom>
        </p:spPr>
      </p:pic>
      <p:pic>
        <p:nvPicPr>
          <p:cNvPr id="7" name="Picture 6"/>
          <p:cNvPicPr>
            <a:picLocks noChangeAspect="1"/>
          </p:cNvPicPr>
          <p:nvPr/>
        </p:nvPicPr>
        <p:blipFill>
          <a:blip r:embed="rId3"/>
          <a:stretch>
            <a:fillRect/>
          </a:stretch>
        </p:blipFill>
        <p:spPr>
          <a:xfrm>
            <a:off x="3093600" y="1794032"/>
            <a:ext cx="5276850" cy="2085975"/>
          </a:xfrm>
          <a:prstGeom prst="rect">
            <a:avLst/>
          </a:prstGeom>
        </p:spPr>
      </p:pic>
      <p:sp>
        <p:nvSpPr>
          <p:cNvPr id="8" name="Rectangle 7"/>
          <p:cNvSpPr/>
          <p:nvPr/>
        </p:nvSpPr>
        <p:spPr>
          <a:xfrm>
            <a:off x="462320" y="3917848"/>
            <a:ext cx="2453496" cy="338554"/>
          </a:xfrm>
          <a:prstGeom prst="rect">
            <a:avLst/>
          </a:prstGeom>
        </p:spPr>
        <p:txBody>
          <a:bodyPr wrap="square">
            <a:spAutoFit/>
          </a:bodyPr>
          <a:lstStyle/>
          <a:p>
            <a:r>
              <a:rPr lang="en-US" sz="1600" dirty="0" err="1" smtClean="0"/>
              <a:t>Sqoop</a:t>
            </a:r>
            <a:r>
              <a:rPr lang="en-US" sz="1600" dirty="0" smtClean="0"/>
              <a:t> help</a:t>
            </a:r>
            <a:endParaRPr lang="en-IN" sz="1600" dirty="0">
              <a:solidFill>
                <a:prstClr val="black"/>
              </a:solidFill>
            </a:endParaRPr>
          </a:p>
        </p:txBody>
      </p:sp>
    </p:spTree>
    <p:extLst>
      <p:ext uri="{BB962C8B-B14F-4D97-AF65-F5344CB8AC3E}">
        <p14:creationId xmlns:p14="http://schemas.microsoft.com/office/powerpoint/2010/main" val="1661057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SQOOP Cont..</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467544" y="1450889"/>
            <a:ext cx="2453496" cy="338554"/>
          </a:xfrm>
          <a:prstGeom prst="rect">
            <a:avLst/>
          </a:prstGeom>
        </p:spPr>
        <p:txBody>
          <a:bodyPr wrap="square">
            <a:spAutoFit/>
          </a:bodyPr>
          <a:lstStyle/>
          <a:p>
            <a:r>
              <a:rPr lang="en-US" sz="1600" dirty="0" err="1" smtClean="0"/>
              <a:t>Sqoop</a:t>
            </a:r>
            <a:r>
              <a:rPr lang="en-US" sz="1600" dirty="0" smtClean="0"/>
              <a:t> workflow</a:t>
            </a:r>
            <a:endParaRPr lang="en-IN" sz="1600" dirty="0">
              <a:solidFill>
                <a:prstClr val="black"/>
              </a:solidFill>
            </a:endParaRPr>
          </a:p>
        </p:txBody>
      </p:sp>
      <p:pic>
        <p:nvPicPr>
          <p:cNvPr id="3" name="Picture 2"/>
          <p:cNvPicPr>
            <a:picLocks noChangeAspect="1"/>
          </p:cNvPicPr>
          <p:nvPr/>
        </p:nvPicPr>
        <p:blipFill>
          <a:blip r:embed="rId2"/>
          <a:stretch>
            <a:fillRect/>
          </a:stretch>
        </p:blipFill>
        <p:spPr>
          <a:xfrm>
            <a:off x="914400" y="1789443"/>
            <a:ext cx="7474024" cy="4639953"/>
          </a:xfrm>
          <a:prstGeom prst="rect">
            <a:avLst/>
          </a:prstGeom>
        </p:spPr>
      </p:pic>
    </p:spTree>
    <p:extLst>
      <p:ext uri="{BB962C8B-B14F-4D97-AF65-F5344CB8AC3E}">
        <p14:creationId xmlns:p14="http://schemas.microsoft.com/office/powerpoint/2010/main" val="3664926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SQOOP Cont..</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6" name="Rectangle 5"/>
          <p:cNvSpPr/>
          <p:nvPr/>
        </p:nvSpPr>
        <p:spPr>
          <a:xfrm>
            <a:off x="594412" y="1607711"/>
            <a:ext cx="2453496" cy="338554"/>
          </a:xfrm>
          <a:prstGeom prst="rect">
            <a:avLst/>
          </a:prstGeom>
        </p:spPr>
        <p:txBody>
          <a:bodyPr wrap="square">
            <a:spAutoFit/>
          </a:bodyPr>
          <a:lstStyle/>
          <a:p>
            <a:r>
              <a:rPr lang="en-US" sz="1600" dirty="0" smtClean="0"/>
              <a:t>Sample Import</a:t>
            </a:r>
            <a:endParaRPr lang="en-IN" sz="1600" dirty="0">
              <a:solidFill>
                <a:prstClr val="black"/>
              </a:solidFill>
            </a:endParaRPr>
          </a:p>
        </p:txBody>
      </p:sp>
      <p:sp>
        <p:nvSpPr>
          <p:cNvPr id="5" name="Rectangle 4"/>
          <p:cNvSpPr/>
          <p:nvPr/>
        </p:nvSpPr>
        <p:spPr>
          <a:xfrm>
            <a:off x="594412" y="2348880"/>
            <a:ext cx="8075240" cy="1754326"/>
          </a:xfrm>
          <a:prstGeom prst="rect">
            <a:avLst/>
          </a:prstGeom>
          <a:solidFill>
            <a:schemeClr val="bg2">
              <a:lumMod val="90000"/>
            </a:schemeClr>
          </a:solidFill>
          <a:ln>
            <a:solidFill>
              <a:srgbClr val="002060"/>
            </a:solidFill>
          </a:ln>
        </p:spPr>
        <p:txBody>
          <a:bodyPr wrap="square">
            <a:spAutoFit/>
          </a:bodyPr>
          <a:lstStyle/>
          <a:p>
            <a:r>
              <a:rPr lang="en-US" dirty="0" err="1">
                <a:latin typeface="Tahoma" panose="020B0604030504040204" pitchFamily="34" charset="0"/>
              </a:rPr>
              <a:t>sqoop</a:t>
            </a:r>
            <a:r>
              <a:rPr lang="en-US" dirty="0">
                <a:latin typeface="Tahoma" panose="020B0604030504040204" pitchFamily="34" charset="0"/>
              </a:rPr>
              <a:t> import \                                                                           </a:t>
            </a:r>
          </a:p>
          <a:p>
            <a:r>
              <a:rPr lang="en-US" dirty="0">
                <a:latin typeface="Tahoma" panose="020B0604030504040204" pitchFamily="34" charset="0"/>
              </a:rPr>
              <a:t>--</a:t>
            </a:r>
            <a:r>
              <a:rPr lang="en-US" b="1" dirty="0">
                <a:latin typeface="Tahoma" panose="020B0604030504040204" pitchFamily="34" charset="0"/>
              </a:rPr>
              <a:t>connect</a:t>
            </a:r>
            <a:r>
              <a:rPr lang="en-US" dirty="0">
                <a:latin typeface="Tahoma" panose="020B0604030504040204" pitchFamily="34" charset="0"/>
              </a:rPr>
              <a:t> </a:t>
            </a:r>
            <a:r>
              <a:rPr lang="en-US" dirty="0" err="1">
                <a:latin typeface="Tahoma" panose="020B0604030504040204" pitchFamily="34" charset="0"/>
              </a:rPr>
              <a:t>jdbc:mysql</a:t>
            </a:r>
            <a:r>
              <a:rPr lang="en-US" dirty="0" smtClean="0">
                <a:latin typeface="Tahoma" panose="020B0604030504040204" pitchFamily="34" charset="0"/>
              </a:rPr>
              <a:t>://&lt;</a:t>
            </a:r>
            <a:r>
              <a:rPr lang="en-US" b="1" dirty="0" smtClean="0">
                <a:latin typeface="Tahoma" panose="020B0604030504040204" pitchFamily="34" charset="0"/>
              </a:rPr>
              <a:t>IP ADDRESS</a:t>
            </a:r>
            <a:r>
              <a:rPr lang="en-US" dirty="0" smtClean="0">
                <a:latin typeface="Tahoma" panose="020B0604030504040204" pitchFamily="34" charset="0"/>
              </a:rPr>
              <a:t>&gt;\&lt;</a:t>
            </a:r>
            <a:r>
              <a:rPr lang="en-US" dirty="0">
                <a:latin typeface="Tahoma" panose="020B0604030504040204" pitchFamily="34" charset="0"/>
              </a:rPr>
              <a:t>database name&gt; </a:t>
            </a:r>
          </a:p>
          <a:p>
            <a:r>
              <a:rPr lang="en-US" dirty="0">
                <a:latin typeface="Tahoma" panose="020B0604030504040204" pitchFamily="34" charset="0"/>
              </a:rPr>
              <a:t>--</a:t>
            </a:r>
            <a:r>
              <a:rPr lang="en-US" b="1" dirty="0">
                <a:latin typeface="Tahoma" panose="020B0604030504040204" pitchFamily="34" charset="0"/>
              </a:rPr>
              <a:t>table</a:t>
            </a:r>
            <a:r>
              <a:rPr lang="en-US" dirty="0">
                <a:latin typeface="Tahoma" panose="020B0604030504040204" pitchFamily="34" charset="0"/>
              </a:rPr>
              <a:t> </a:t>
            </a:r>
            <a:r>
              <a:rPr lang="en-US" dirty="0" smtClean="0">
                <a:latin typeface="Tahoma" panose="020B0604030504040204" pitchFamily="34" charset="0"/>
              </a:rPr>
              <a:t>&lt;Source table name (MYSQL/Oracle/</a:t>
            </a:r>
            <a:r>
              <a:rPr lang="en-US" dirty="0" err="1" smtClean="0">
                <a:latin typeface="Tahoma" panose="020B0604030504040204" pitchFamily="34" charset="0"/>
              </a:rPr>
              <a:t>TeraData</a:t>
            </a:r>
            <a:r>
              <a:rPr lang="en-US" dirty="0" smtClean="0">
                <a:latin typeface="Tahoma" panose="020B0604030504040204" pitchFamily="34" charset="0"/>
              </a:rPr>
              <a:t> </a:t>
            </a:r>
            <a:r>
              <a:rPr lang="en-US" dirty="0" err="1" smtClean="0">
                <a:latin typeface="Tahoma" panose="020B0604030504040204" pitchFamily="34" charset="0"/>
              </a:rPr>
              <a:t>etc</a:t>
            </a:r>
            <a:r>
              <a:rPr lang="en-US" dirty="0" smtClean="0">
                <a:latin typeface="Tahoma" panose="020B0604030504040204" pitchFamily="34" charset="0"/>
              </a:rPr>
              <a:t>)&gt; </a:t>
            </a:r>
            <a:endParaRPr lang="en-US" dirty="0">
              <a:latin typeface="Tahoma" panose="020B0604030504040204" pitchFamily="34" charset="0"/>
            </a:endParaRPr>
          </a:p>
          <a:p>
            <a:r>
              <a:rPr lang="en-US" dirty="0">
                <a:latin typeface="Tahoma" panose="020B0604030504040204" pitchFamily="34" charset="0"/>
              </a:rPr>
              <a:t>--</a:t>
            </a:r>
            <a:r>
              <a:rPr lang="en-US" b="1" dirty="0">
                <a:latin typeface="Tahoma" panose="020B0604030504040204" pitchFamily="34" charset="0"/>
              </a:rPr>
              <a:t>username</a:t>
            </a:r>
            <a:r>
              <a:rPr lang="en-US" dirty="0">
                <a:latin typeface="Tahoma" panose="020B0604030504040204" pitchFamily="34" charset="0"/>
              </a:rPr>
              <a:t> &lt;</a:t>
            </a:r>
            <a:r>
              <a:rPr lang="en-US" dirty="0" err="1" smtClean="0">
                <a:latin typeface="Tahoma" panose="020B0604030504040204" pitchFamily="34" charset="0"/>
              </a:rPr>
              <a:t>username_for_source</a:t>
            </a:r>
            <a:r>
              <a:rPr lang="en-US" dirty="0" smtClean="0">
                <a:latin typeface="Tahoma" panose="020B0604030504040204" pitchFamily="34" charset="0"/>
              </a:rPr>
              <a:t> system&gt; </a:t>
            </a:r>
            <a:r>
              <a:rPr lang="en-US" b="1" dirty="0">
                <a:latin typeface="Tahoma" panose="020B0604030504040204" pitchFamily="34" charset="0"/>
              </a:rPr>
              <a:t>--password </a:t>
            </a:r>
            <a:r>
              <a:rPr lang="en-US" dirty="0">
                <a:latin typeface="Tahoma" panose="020B0604030504040204" pitchFamily="34" charset="0"/>
              </a:rPr>
              <a:t>&lt;Password&gt; </a:t>
            </a:r>
          </a:p>
          <a:p>
            <a:r>
              <a:rPr lang="en-US" b="1" dirty="0">
                <a:latin typeface="Tahoma" panose="020B0604030504040204" pitchFamily="34" charset="0"/>
              </a:rPr>
              <a:t>-m </a:t>
            </a:r>
            <a:r>
              <a:rPr lang="en-US" dirty="0">
                <a:latin typeface="Tahoma" panose="020B0604030504040204" pitchFamily="34" charset="0"/>
              </a:rPr>
              <a:t>&lt;</a:t>
            </a:r>
            <a:r>
              <a:rPr lang="en-US" b="1" dirty="0">
                <a:latin typeface="Tahoma" panose="020B0604030504040204" pitchFamily="34" charset="0"/>
              </a:rPr>
              <a:t>number of mappers to run</a:t>
            </a:r>
            <a:r>
              <a:rPr lang="en-US" dirty="0">
                <a:latin typeface="Tahoma" panose="020B0604030504040204" pitchFamily="34" charset="0"/>
              </a:rPr>
              <a:t>&gt; </a:t>
            </a:r>
          </a:p>
          <a:p>
            <a:r>
              <a:rPr lang="en-US" b="1" dirty="0">
                <a:latin typeface="Tahoma" panose="020B0604030504040204" pitchFamily="34" charset="0"/>
              </a:rPr>
              <a:t>--target-</a:t>
            </a:r>
            <a:r>
              <a:rPr lang="en-US" b="1" dirty="0" err="1">
                <a:latin typeface="Tahoma" panose="020B0604030504040204" pitchFamily="34" charset="0"/>
              </a:rPr>
              <a:t>dir</a:t>
            </a:r>
            <a:r>
              <a:rPr lang="en-US" b="1" dirty="0">
                <a:latin typeface="Tahoma" panose="020B0604030504040204" pitchFamily="34" charset="0"/>
              </a:rPr>
              <a:t> </a:t>
            </a:r>
            <a:r>
              <a:rPr lang="en-US" dirty="0" smtClean="0">
                <a:latin typeface="Tahoma" panose="020B0604030504040204" pitchFamily="34" charset="0"/>
              </a:rPr>
              <a:t>&lt;HDFS Directory where data would be copied&gt; </a:t>
            </a:r>
            <a:endParaRPr lang="en-US" dirty="0">
              <a:latin typeface="Tahoma" panose="020B0604030504040204" pitchFamily="34" charset="0"/>
            </a:endParaRPr>
          </a:p>
        </p:txBody>
      </p:sp>
    </p:spTree>
    <p:extLst>
      <p:ext uri="{BB962C8B-B14F-4D97-AF65-F5344CB8AC3E}">
        <p14:creationId xmlns:p14="http://schemas.microsoft.com/office/powerpoint/2010/main" val="3156110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08920"/>
            <a:ext cx="7772400" cy="1143000"/>
          </a:xfrm>
        </p:spPr>
        <p:txBody>
          <a:bodyPr>
            <a:normAutofit/>
          </a:bodyPr>
          <a:lstStyle/>
          <a:p>
            <a:r>
              <a:rPr lang="en-US" dirty="0" smtClean="0"/>
              <a:t>			</a:t>
            </a:r>
            <a:r>
              <a:rPr lang="en-US" dirty="0" err="1" smtClean="0"/>
              <a:t>HBase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313197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smtClean="0"/>
              <a:t>NoSQL</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3" name="Rectangle 2"/>
          <p:cNvSpPr/>
          <p:nvPr/>
        </p:nvSpPr>
        <p:spPr>
          <a:xfrm>
            <a:off x="899592" y="1916832"/>
            <a:ext cx="6959680" cy="366010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NoSQL, known as Not only SQL database, provides a mechanism for storage and retrieval of data and is the next generation database with schema less.</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Most of the NoSQL are open source and it has a capability of horizontal scalability which means that commodity kind of machines could be added.</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It is schema free and there is no requirement to design the tables and pushing the data to it.</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The crucial factor about NoSQL is that it can handle huge amount of data and can achieve performance by adding more machines to your clusters and can be implemented on commodity hardware.</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9089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smtClean="0"/>
              <a:t>NoSQL databases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5" name="Rectangle 4"/>
          <p:cNvSpPr/>
          <p:nvPr/>
        </p:nvSpPr>
        <p:spPr>
          <a:xfrm>
            <a:off x="755576" y="1988840"/>
            <a:ext cx="7416824" cy="3646960"/>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b="1" dirty="0">
                <a:ea typeface="Calibri" panose="020F0502020204030204" pitchFamily="34" charset="0"/>
                <a:cs typeface="Times New Roman" panose="02020603050405020304" pitchFamily="18" charset="0"/>
              </a:rPr>
              <a:t>Document Database</a:t>
            </a:r>
            <a:r>
              <a:rPr lang="en-US" dirty="0">
                <a:ea typeface="Calibri" panose="020F0502020204030204" pitchFamily="34" charset="0"/>
                <a:cs typeface="Times New Roman" panose="02020603050405020304" pitchFamily="18" charset="0"/>
              </a:rPr>
              <a:t>- It pairs each key with a complex data structure known as document. It can contain many different key value pairs, or key array pairs  or even nested documents</a:t>
            </a:r>
          </a:p>
          <a:p>
            <a:pPr marL="285750" indent="-285750">
              <a:lnSpc>
                <a:spcPct val="107000"/>
              </a:lnSpc>
              <a:spcAft>
                <a:spcPts val="800"/>
              </a:spcAft>
              <a:buFont typeface="Wingdings" panose="05000000000000000000" pitchFamily="2" charset="2"/>
              <a:buChar char="§"/>
            </a:pPr>
            <a:r>
              <a:rPr lang="en-US" b="1" dirty="0">
                <a:ea typeface="Calibri" panose="020F0502020204030204" pitchFamily="34" charset="0"/>
                <a:cs typeface="Times New Roman" panose="02020603050405020304" pitchFamily="18" charset="0"/>
              </a:rPr>
              <a:t>Key value stores</a:t>
            </a:r>
            <a:r>
              <a:rPr lang="en-US" dirty="0">
                <a:ea typeface="Calibri" panose="020F0502020204030204" pitchFamily="34" charset="0"/>
                <a:cs typeface="Times New Roman" panose="02020603050405020304" pitchFamily="18" charset="0"/>
              </a:rPr>
              <a:t>- They are the simplest NoSQL databases. Every single item in the database is stored as an attribute  name or key together with its value.</a:t>
            </a:r>
          </a:p>
          <a:p>
            <a:pPr marL="285750" indent="-285750">
              <a:lnSpc>
                <a:spcPct val="107000"/>
              </a:lnSpc>
              <a:spcAft>
                <a:spcPts val="800"/>
              </a:spcAft>
              <a:buFont typeface="Wingdings" panose="05000000000000000000" pitchFamily="2" charset="2"/>
              <a:buChar char="§"/>
            </a:pPr>
            <a:r>
              <a:rPr lang="en-US" b="1" dirty="0">
                <a:ea typeface="Calibri" panose="020F0502020204030204" pitchFamily="34" charset="0"/>
                <a:cs typeface="Times New Roman" panose="02020603050405020304" pitchFamily="18" charset="0"/>
              </a:rPr>
              <a:t>Graph store</a:t>
            </a:r>
            <a:r>
              <a:rPr lang="en-US" dirty="0">
                <a:ea typeface="Calibri" panose="020F0502020204030204" pitchFamily="34" charset="0"/>
                <a:cs typeface="Times New Roman" panose="02020603050405020304" pitchFamily="18" charset="0"/>
              </a:rPr>
              <a:t>- They are used to store information about networks, such as social </a:t>
            </a:r>
            <a:r>
              <a:rPr lang="en-US" dirty="0" err="1">
                <a:ea typeface="Calibri" panose="020F0502020204030204" pitchFamily="34" charset="0"/>
                <a:cs typeface="Times New Roman" panose="02020603050405020304" pitchFamily="18" charset="0"/>
              </a:rPr>
              <a:t>connections.Graph</a:t>
            </a:r>
            <a:r>
              <a:rPr lang="en-US" dirty="0">
                <a:ea typeface="Calibri" panose="020F0502020204030204" pitchFamily="34" charset="0"/>
                <a:cs typeface="Times New Roman" panose="02020603050405020304" pitchFamily="18" charset="0"/>
              </a:rPr>
              <a:t> stores include Neo4J and </a:t>
            </a:r>
            <a:r>
              <a:rPr lang="en-US" dirty="0" err="1">
                <a:ea typeface="Calibri" panose="020F0502020204030204" pitchFamily="34" charset="0"/>
                <a:cs typeface="Times New Roman" panose="02020603050405020304" pitchFamily="18" charset="0"/>
              </a:rPr>
              <a:t>HyperGraphDB</a:t>
            </a:r>
            <a:r>
              <a:rPr lang="en-US" dirty="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r>
              <a:rPr lang="en-US" b="1" dirty="0">
                <a:ea typeface="Calibri" panose="020F0502020204030204" pitchFamily="34" charset="0"/>
                <a:cs typeface="Times New Roman" panose="02020603050405020304" pitchFamily="18" charset="0"/>
              </a:rPr>
              <a:t>Wide column stores-</a:t>
            </a:r>
            <a:r>
              <a:rPr lang="en-US" dirty="0">
                <a:ea typeface="Calibri" panose="020F0502020204030204" pitchFamily="34" charset="0"/>
                <a:cs typeface="Times New Roman" panose="02020603050405020304" pitchFamily="18" charset="0"/>
              </a:rPr>
              <a:t> Wide column stores such as Cassandra and </a:t>
            </a: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are optimized for queries over large datasets, and store columns of data together, instead of rows.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402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a:t>
            </a:r>
          </a:p>
        </p:txBody>
      </p:sp>
      <p:sp>
        <p:nvSpPr>
          <p:cNvPr id="3" name="Content Placeholder 2"/>
          <p:cNvSpPr>
            <a:spLocks noGrp="1"/>
          </p:cNvSpPr>
          <p:nvPr>
            <p:ph sz="quarter" idx="1"/>
          </p:nvPr>
        </p:nvSpPr>
        <p:spPr/>
        <p:txBody>
          <a:bodyPr>
            <a:normAutofit/>
          </a:bodyPr>
          <a:lstStyle/>
          <a:p>
            <a:r>
              <a:rPr lang="en-US" sz="1500" dirty="0"/>
              <a:t>Apache Hadoop is a framework that allows for the distributed processing of large data sets across clusters of commodity computers using a simple programming model</a:t>
            </a:r>
            <a:r>
              <a:rPr lang="en-US" sz="1500" dirty="0" smtClean="0"/>
              <a:t>.</a:t>
            </a:r>
          </a:p>
          <a:p>
            <a:pPr marL="0" indent="0">
              <a:buNone/>
            </a:pPr>
            <a:endParaRPr lang="en-US" sz="1500" dirty="0" smtClean="0"/>
          </a:p>
          <a:p>
            <a:r>
              <a:rPr lang="en-US" sz="1500" dirty="0"/>
              <a:t>It is an Open-source Data Management with </a:t>
            </a:r>
            <a:r>
              <a:rPr lang="en-US" sz="1500" dirty="0">
                <a:solidFill>
                  <a:srgbClr val="0070C0"/>
                </a:solidFill>
              </a:rPr>
              <a:t>scale-out storage and distributed processing</a:t>
            </a:r>
            <a:r>
              <a:rPr lang="en-US" sz="1500" dirty="0" smtClean="0"/>
              <a:t>.</a:t>
            </a:r>
          </a:p>
          <a:p>
            <a:endParaRPr lang="en-US" sz="1500" dirty="0"/>
          </a:p>
          <a:p>
            <a:pPr marL="0" indent="0">
              <a:buNone/>
            </a:pPr>
            <a:endParaRPr lang="en-US" sz="1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95575"/>
            <a:ext cx="5267325" cy="3805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807995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3" name="Rectangle 2"/>
          <p:cNvSpPr/>
          <p:nvPr/>
        </p:nvSpPr>
        <p:spPr>
          <a:xfrm>
            <a:off x="914400" y="1917587"/>
            <a:ext cx="7330008" cy="323960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Apache </a:t>
            </a: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provides random, real time access to your data in Hadoop. It was created for hosting very large tables, making it a great choice to store multi-structured or sparse data.</a:t>
            </a:r>
          </a:p>
          <a:p>
            <a:pPr marL="285750" indent="-285750">
              <a:lnSpc>
                <a:spcPct val="107000"/>
              </a:lnSpc>
              <a:spcAft>
                <a:spcPts val="800"/>
              </a:spcAft>
              <a:buFont typeface="Wingdings" panose="05000000000000000000" pitchFamily="2" charset="2"/>
              <a:buChar char="§"/>
            </a:pP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is a distributed column-oriented database built on top of the Hadoop file system. It is an open-source project and is horizontally scalable.</a:t>
            </a:r>
          </a:p>
          <a:p>
            <a:pPr marL="285750" indent="-285750">
              <a:lnSpc>
                <a:spcPct val="107000"/>
              </a:lnSpc>
              <a:spcAft>
                <a:spcPts val="800"/>
              </a:spcAft>
              <a:buFont typeface="Wingdings" panose="05000000000000000000" pitchFamily="2" charset="2"/>
              <a:buChar char="§"/>
            </a:pP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is a data model that is similar to Google’s big table designed to provide quick random access to huge amounts of structured data. It leverages the fault tolerance provided by the Hadoop File System (HDFS).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10924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smtClean="0"/>
              <a:t>HDFS and </a:t>
            </a:r>
            <a:r>
              <a:rPr lang="en-US" dirty="0" err="1" smtClean="0"/>
              <a:t>HBase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6448928"/>
              </p:ext>
            </p:extLst>
          </p:nvPr>
        </p:nvGraphicFramePr>
        <p:xfrm>
          <a:off x="914400" y="1831732"/>
          <a:ext cx="7474024" cy="4139327"/>
        </p:xfrm>
        <a:graphic>
          <a:graphicData uri="http://schemas.openxmlformats.org/drawingml/2006/table">
            <a:tbl>
              <a:tblPr firstRow="1" firstCol="1" bandRow="1">
                <a:tableStyleId>{5C22544A-7EE6-4342-B048-85BDC9FD1C3A}</a:tableStyleId>
              </a:tblPr>
              <a:tblGrid>
                <a:gridCol w="3737012"/>
                <a:gridCol w="3737012"/>
              </a:tblGrid>
              <a:tr h="494824">
                <a:tc>
                  <a:txBody>
                    <a:bodyPr/>
                    <a:lstStyle/>
                    <a:p>
                      <a:pPr marL="0" marR="0">
                        <a:lnSpc>
                          <a:spcPct val="107000"/>
                        </a:lnSpc>
                        <a:spcBef>
                          <a:spcPts val="0"/>
                        </a:spcBef>
                        <a:spcAft>
                          <a:spcPts val="800"/>
                        </a:spcAft>
                      </a:pPr>
                      <a:r>
                        <a:rPr lang="en-US" sz="1600" b="1" dirty="0">
                          <a:effectLst/>
                        </a:rPr>
                        <a:t>HDFS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600" b="1" dirty="0" err="1">
                          <a:effectLst/>
                        </a:rPr>
                        <a:t>HBase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769834">
                <a:tc>
                  <a:txBody>
                    <a:bodyPr/>
                    <a:lstStyle/>
                    <a:p>
                      <a:pPr marL="0" marR="0">
                        <a:lnSpc>
                          <a:spcPct val="107000"/>
                        </a:lnSpc>
                        <a:spcBef>
                          <a:spcPts val="0"/>
                        </a:spcBef>
                        <a:spcAft>
                          <a:spcPts val="800"/>
                        </a:spcAft>
                      </a:pPr>
                      <a:r>
                        <a:rPr lang="en-US" sz="1600" b="0" dirty="0">
                          <a:solidFill>
                            <a:schemeClr val="tx1"/>
                          </a:solidFill>
                          <a:effectLst/>
                        </a:rPr>
                        <a:t>HDFS is a distributed file system suitable for storing large files.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800"/>
                        </a:spcAft>
                      </a:pPr>
                      <a:r>
                        <a:rPr lang="en-US" sz="1600" b="0" dirty="0" err="1">
                          <a:solidFill>
                            <a:schemeClr val="tx1"/>
                          </a:solidFill>
                          <a:effectLst/>
                        </a:rPr>
                        <a:t>HBase</a:t>
                      </a:r>
                      <a:r>
                        <a:rPr lang="en-US" sz="1600" b="0" dirty="0">
                          <a:solidFill>
                            <a:schemeClr val="tx1"/>
                          </a:solidFill>
                          <a:effectLst/>
                        </a:rPr>
                        <a:t> is a database built on top of the HDFS.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769834">
                <a:tc>
                  <a:txBody>
                    <a:bodyPr/>
                    <a:lstStyle/>
                    <a:p>
                      <a:pPr marL="0" marR="0">
                        <a:lnSpc>
                          <a:spcPct val="107000"/>
                        </a:lnSpc>
                        <a:spcBef>
                          <a:spcPts val="0"/>
                        </a:spcBef>
                        <a:spcAft>
                          <a:spcPts val="800"/>
                        </a:spcAft>
                      </a:pPr>
                      <a:r>
                        <a:rPr lang="en-US" sz="1600" b="0" dirty="0">
                          <a:solidFill>
                            <a:schemeClr val="tx1"/>
                          </a:solidFill>
                          <a:effectLst/>
                        </a:rPr>
                        <a:t>HDFS does not support fast individual record lookups.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800"/>
                        </a:spcAft>
                      </a:pPr>
                      <a:r>
                        <a:rPr lang="en-US" sz="1600" b="0" dirty="0" err="1">
                          <a:solidFill>
                            <a:schemeClr val="tx1"/>
                          </a:solidFill>
                          <a:effectLst/>
                        </a:rPr>
                        <a:t>HBase</a:t>
                      </a:r>
                      <a:r>
                        <a:rPr lang="en-US" sz="1600" b="0" dirty="0">
                          <a:solidFill>
                            <a:schemeClr val="tx1"/>
                          </a:solidFill>
                          <a:effectLst/>
                        </a:rPr>
                        <a:t> provides fast lookups for larger tables.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882421">
                <a:tc>
                  <a:txBody>
                    <a:bodyPr/>
                    <a:lstStyle/>
                    <a:p>
                      <a:pPr marL="0" marR="0">
                        <a:lnSpc>
                          <a:spcPct val="107000"/>
                        </a:lnSpc>
                        <a:spcBef>
                          <a:spcPts val="0"/>
                        </a:spcBef>
                        <a:spcAft>
                          <a:spcPts val="800"/>
                        </a:spcAft>
                      </a:pPr>
                      <a:r>
                        <a:rPr lang="en-US" sz="1600" b="0" dirty="0">
                          <a:solidFill>
                            <a:schemeClr val="tx1"/>
                          </a:solidFill>
                          <a:effectLst/>
                        </a:rPr>
                        <a:t>It provides high latency batch processing</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800"/>
                        </a:spcAft>
                      </a:pPr>
                      <a:r>
                        <a:rPr lang="en-US" sz="1600" b="0" dirty="0">
                          <a:solidFill>
                            <a:schemeClr val="tx1"/>
                          </a:solidFill>
                          <a:effectLst/>
                        </a:rPr>
                        <a:t>It provides low latency access to single rows from billions of records (Random access).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1128626">
                <a:tc>
                  <a:txBody>
                    <a:bodyPr/>
                    <a:lstStyle/>
                    <a:p>
                      <a:pPr marL="0" marR="0">
                        <a:lnSpc>
                          <a:spcPct val="107000"/>
                        </a:lnSpc>
                        <a:spcBef>
                          <a:spcPts val="0"/>
                        </a:spcBef>
                        <a:spcAft>
                          <a:spcPts val="800"/>
                        </a:spcAft>
                      </a:pPr>
                      <a:r>
                        <a:rPr lang="en-US" sz="1600" b="0">
                          <a:solidFill>
                            <a:schemeClr val="tx1"/>
                          </a:solidFill>
                          <a:effectLst/>
                        </a:rPr>
                        <a:t>It provides only sequential access of data.</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800"/>
                        </a:spcAft>
                      </a:pPr>
                      <a:r>
                        <a:rPr lang="en-US" sz="1600" b="0" dirty="0" err="1">
                          <a:solidFill>
                            <a:schemeClr val="tx1"/>
                          </a:solidFill>
                          <a:effectLst/>
                        </a:rPr>
                        <a:t>HBase</a:t>
                      </a:r>
                      <a:r>
                        <a:rPr lang="en-US" sz="1600" b="0" dirty="0">
                          <a:solidFill>
                            <a:schemeClr val="tx1"/>
                          </a:solidFill>
                          <a:effectLst/>
                        </a:rPr>
                        <a:t> internally uses Hash tables and provides random access, and it stores the data in indexed HDFS files for faster lookups.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bl>
          </a:graphicData>
        </a:graphic>
      </p:graphicFrame>
    </p:spTree>
    <p:extLst>
      <p:ext uri="{BB962C8B-B14F-4D97-AF65-F5344CB8AC3E}">
        <p14:creationId xmlns:p14="http://schemas.microsoft.com/office/powerpoint/2010/main" val="2780108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and RDBMS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5972502"/>
              </p:ext>
            </p:extLst>
          </p:nvPr>
        </p:nvGraphicFramePr>
        <p:xfrm>
          <a:off x="914400" y="1772818"/>
          <a:ext cx="7330008" cy="4162698"/>
        </p:xfrm>
        <a:graphic>
          <a:graphicData uri="http://schemas.openxmlformats.org/drawingml/2006/table">
            <a:tbl>
              <a:tblPr firstRow="1" firstCol="1" bandRow="1">
                <a:tableStyleId>{5C22544A-7EE6-4342-B048-85BDC9FD1C3A}</a:tableStyleId>
              </a:tblPr>
              <a:tblGrid>
                <a:gridCol w="3665004"/>
                <a:gridCol w="3665004"/>
              </a:tblGrid>
              <a:tr h="504054">
                <a:tc>
                  <a:txBody>
                    <a:bodyPr/>
                    <a:lstStyle/>
                    <a:p>
                      <a:pPr marL="0" marR="0">
                        <a:lnSpc>
                          <a:spcPct val="107000"/>
                        </a:lnSpc>
                        <a:spcBef>
                          <a:spcPts val="0"/>
                        </a:spcBef>
                        <a:spcAft>
                          <a:spcPts val="1500"/>
                        </a:spcAft>
                      </a:pPr>
                      <a:r>
                        <a:rPr lang="en-US" sz="1600" dirty="0" err="1">
                          <a:effectLst/>
                        </a:rPr>
                        <a:t>HBase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600" dirty="0">
                          <a:effectLst/>
                        </a:rPr>
                        <a:t>RDBMS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86191">
                <a:tc>
                  <a:txBody>
                    <a:bodyPr/>
                    <a:lstStyle/>
                    <a:p>
                      <a:pPr marL="0" marR="0">
                        <a:lnSpc>
                          <a:spcPct val="107000"/>
                        </a:lnSpc>
                        <a:spcBef>
                          <a:spcPts val="0"/>
                        </a:spcBef>
                        <a:spcAft>
                          <a:spcPts val="1500"/>
                        </a:spcAft>
                      </a:pPr>
                      <a:r>
                        <a:rPr lang="en-US" sz="1600" b="0" dirty="0">
                          <a:solidFill>
                            <a:schemeClr val="tx1"/>
                          </a:solidFill>
                          <a:effectLst/>
                        </a:rPr>
                        <a:t>Column oriented</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1500"/>
                        </a:spcAft>
                      </a:pPr>
                      <a:r>
                        <a:rPr lang="en-US" sz="1600" b="0">
                          <a:solidFill>
                            <a:schemeClr val="tx1"/>
                          </a:solidFill>
                          <a:effectLst/>
                        </a:rPr>
                        <a:t>Row oriented</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793113">
                <a:tc>
                  <a:txBody>
                    <a:bodyPr/>
                    <a:lstStyle/>
                    <a:p>
                      <a:pPr marL="0" marR="0">
                        <a:lnSpc>
                          <a:spcPct val="107000"/>
                        </a:lnSpc>
                        <a:spcBef>
                          <a:spcPts val="0"/>
                        </a:spcBef>
                        <a:spcAft>
                          <a:spcPts val="1500"/>
                        </a:spcAft>
                      </a:pPr>
                      <a:r>
                        <a:rPr lang="en-US" sz="1600" b="0" dirty="0">
                          <a:solidFill>
                            <a:schemeClr val="tx1"/>
                          </a:solidFill>
                          <a:effectLst/>
                        </a:rPr>
                        <a:t>It is built for wide tables. </a:t>
                      </a:r>
                      <a:r>
                        <a:rPr lang="en-US" sz="1600" b="0" dirty="0" err="1">
                          <a:solidFill>
                            <a:schemeClr val="tx1"/>
                          </a:solidFill>
                          <a:effectLst/>
                        </a:rPr>
                        <a:t>HBase</a:t>
                      </a:r>
                      <a:r>
                        <a:rPr lang="en-US" sz="1600" b="0" dirty="0">
                          <a:solidFill>
                            <a:schemeClr val="tx1"/>
                          </a:solidFill>
                          <a:effectLst/>
                        </a:rPr>
                        <a:t> is horizontally scalable.</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1500"/>
                        </a:spcAft>
                      </a:pPr>
                      <a:r>
                        <a:rPr lang="en-US" sz="1600" b="0">
                          <a:solidFill>
                            <a:schemeClr val="tx1"/>
                          </a:solidFill>
                          <a:effectLst/>
                        </a:rPr>
                        <a:t>It is thin and built for small tables. Hard to scale.</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1100036">
                <a:tc>
                  <a:txBody>
                    <a:bodyPr/>
                    <a:lstStyle/>
                    <a:p>
                      <a:pPr marL="0" marR="0">
                        <a:lnSpc>
                          <a:spcPct val="107000"/>
                        </a:lnSpc>
                        <a:spcBef>
                          <a:spcPts val="0"/>
                        </a:spcBef>
                        <a:spcAft>
                          <a:spcPts val="1500"/>
                        </a:spcAft>
                      </a:pPr>
                      <a:r>
                        <a:rPr lang="en-US" sz="1600" b="0" dirty="0" err="1">
                          <a:solidFill>
                            <a:schemeClr val="tx1"/>
                          </a:solidFill>
                          <a:effectLst/>
                        </a:rPr>
                        <a:t>HBase</a:t>
                      </a:r>
                      <a:r>
                        <a:rPr lang="en-US" sz="1600" b="0" dirty="0">
                          <a:solidFill>
                            <a:schemeClr val="tx1"/>
                          </a:solidFill>
                          <a:effectLst/>
                        </a:rPr>
                        <a:t> is schema-less, it doesn't have the concept of fixed columns schema; defines only column families.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1500"/>
                        </a:spcAft>
                      </a:pPr>
                      <a:r>
                        <a:rPr lang="en-US" sz="1600" b="0" dirty="0">
                          <a:solidFill>
                            <a:schemeClr val="tx1"/>
                          </a:solidFill>
                          <a:effectLst/>
                        </a:rPr>
                        <a:t>An RDBMS is governed by its schema, which describes the whole structure of tables.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486191">
                <a:tc>
                  <a:txBody>
                    <a:bodyPr/>
                    <a:lstStyle/>
                    <a:p>
                      <a:pPr marL="0" marR="0">
                        <a:lnSpc>
                          <a:spcPct val="107000"/>
                        </a:lnSpc>
                        <a:spcBef>
                          <a:spcPts val="0"/>
                        </a:spcBef>
                        <a:spcAft>
                          <a:spcPts val="1500"/>
                        </a:spcAft>
                      </a:pPr>
                      <a:r>
                        <a:rPr lang="en-US" sz="1600" b="0">
                          <a:solidFill>
                            <a:schemeClr val="tx1"/>
                          </a:solidFill>
                          <a:effectLst/>
                        </a:rPr>
                        <a:t>It has de-normalized data.</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1500"/>
                        </a:spcAft>
                      </a:pPr>
                      <a:r>
                        <a:rPr lang="en-US" sz="1600" b="0" dirty="0">
                          <a:solidFill>
                            <a:schemeClr val="tx1"/>
                          </a:solidFill>
                          <a:effectLst/>
                        </a:rPr>
                        <a:t>It will have normalized data.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r h="793113">
                <a:tc>
                  <a:txBody>
                    <a:bodyPr/>
                    <a:lstStyle/>
                    <a:p>
                      <a:pPr marL="0" marR="0">
                        <a:lnSpc>
                          <a:spcPct val="107000"/>
                        </a:lnSpc>
                        <a:spcBef>
                          <a:spcPts val="0"/>
                        </a:spcBef>
                        <a:spcAft>
                          <a:spcPts val="1500"/>
                        </a:spcAft>
                      </a:pPr>
                      <a:r>
                        <a:rPr lang="en-US" sz="1600" b="0">
                          <a:solidFill>
                            <a:schemeClr val="tx1"/>
                          </a:solidFill>
                          <a:effectLst/>
                        </a:rPr>
                        <a:t>It is good for semi-structured as well as structured data.</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c>
                  <a:txBody>
                    <a:bodyPr/>
                    <a:lstStyle/>
                    <a:p>
                      <a:pPr marL="0" marR="0">
                        <a:lnSpc>
                          <a:spcPct val="107000"/>
                        </a:lnSpc>
                        <a:spcBef>
                          <a:spcPts val="0"/>
                        </a:spcBef>
                        <a:spcAft>
                          <a:spcPts val="1500"/>
                        </a:spcAft>
                      </a:pPr>
                      <a:r>
                        <a:rPr lang="en-US" sz="1600" b="0" dirty="0">
                          <a:solidFill>
                            <a:schemeClr val="tx1"/>
                          </a:solidFill>
                          <a:effectLst/>
                        </a:rPr>
                        <a:t>It is good for structured data.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bg1">
                        <a:lumMod val="65000"/>
                      </a:schemeClr>
                    </a:solidFill>
                  </a:tcPr>
                </a:tc>
              </a:tr>
            </a:tbl>
          </a:graphicData>
        </a:graphic>
      </p:graphicFrame>
    </p:spTree>
    <p:extLst>
      <p:ext uri="{BB962C8B-B14F-4D97-AF65-F5344CB8AC3E}">
        <p14:creationId xmlns:p14="http://schemas.microsoft.com/office/powerpoint/2010/main" val="2015724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Architecture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7" name="Picture 6"/>
          <p:cNvPicPr>
            <a:picLocks noChangeAspect="1"/>
          </p:cNvPicPr>
          <p:nvPr/>
        </p:nvPicPr>
        <p:blipFill>
          <a:blip r:embed="rId2"/>
          <a:stretch>
            <a:fillRect/>
          </a:stretch>
        </p:blipFill>
        <p:spPr>
          <a:xfrm>
            <a:off x="466967" y="1628800"/>
            <a:ext cx="8219833" cy="4608513"/>
          </a:xfrm>
          <a:prstGeom prst="rect">
            <a:avLst/>
          </a:prstGeom>
        </p:spPr>
      </p:pic>
    </p:spTree>
    <p:extLst>
      <p:ext uri="{BB962C8B-B14F-4D97-AF65-F5344CB8AC3E}">
        <p14:creationId xmlns:p14="http://schemas.microsoft.com/office/powerpoint/2010/main" val="32665554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components</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5" name="Rectangle 4"/>
          <p:cNvSpPr/>
          <p:nvPr/>
        </p:nvSpPr>
        <p:spPr>
          <a:xfrm>
            <a:off x="1043608" y="2132856"/>
            <a:ext cx="5943600" cy="2280881"/>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Table made of regions</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Region – range of rows stored together</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Region Server – serves one or more regions</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Master server – It’s responsible for managing </a:t>
            </a: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cluster</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Zookeeper – Coordinates between Master and Salves.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61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Write</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3" name="Rectangle 2"/>
          <p:cNvSpPr/>
          <p:nvPr/>
        </p:nvSpPr>
        <p:spPr>
          <a:xfrm>
            <a:off x="761697" y="1754535"/>
            <a:ext cx="7402016" cy="4059060"/>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The client doesn’t write data directly into </a:t>
            </a:r>
            <a:r>
              <a:rPr lang="en-US" dirty="0" err="1">
                <a:ea typeface="Calibri" panose="020F0502020204030204" pitchFamily="34" charset="0"/>
                <a:cs typeface="Times New Roman" panose="02020603050405020304" pitchFamily="18" charset="0"/>
              </a:rPr>
              <a:t>HFile</a:t>
            </a:r>
            <a:r>
              <a:rPr lang="en-US" dirty="0">
                <a:ea typeface="Calibri" panose="020F0502020204030204" pitchFamily="34" charset="0"/>
                <a:cs typeface="Times New Roman" panose="02020603050405020304" pitchFamily="18" charset="0"/>
              </a:rPr>
              <a:t> on HDFS</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Firstly it writes data to WAL(Write Ahead Log), and Secondly, writes to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shared by a </a:t>
            </a:r>
            <a:r>
              <a:rPr lang="en-US" dirty="0" err="1">
                <a:ea typeface="Calibri" panose="020F0502020204030204" pitchFamily="34" charset="0"/>
                <a:cs typeface="Times New Roman" panose="02020603050405020304" pitchFamily="18" charset="0"/>
              </a:rPr>
              <a:t>HStore</a:t>
            </a:r>
            <a:r>
              <a:rPr lang="en-US" dirty="0">
                <a:ea typeface="Calibri" panose="020F0502020204030204" pitchFamily="34" charset="0"/>
                <a:cs typeface="Times New Roman" panose="02020603050405020304" pitchFamily="18" charset="0"/>
              </a:rPr>
              <a:t> in memory.</a:t>
            </a:r>
          </a:p>
          <a:p>
            <a:pPr marL="285750" indent="-285750">
              <a:lnSpc>
                <a:spcPct val="107000"/>
              </a:lnSpc>
              <a:spcAft>
                <a:spcPts val="800"/>
              </a:spcAft>
              <a:buFont typeface="Wingdings" panose="05000000000000000000" pitchFamily="2" charset="2"/>
              <a:buChar char="§"/>
            </a:pPr>
            <a:r>
              <a:rPr lang="en-US" b="1"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is a write buffer(64MB by default). When the data in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accumulates its threshold, data will be flush to a new </a:t>
            </a:r>
            <a:r>
              <a:rPr lang="en-US" dirty="0" err="1">
                <a:ea typeface="Calibri" panose="020F0502020204030204" pitchFamily="34" charset="0"/>
                <a:cs typeface="Times New Roman" panose="02020603050405020304" pitchFamily="18" charset="0"/>
              </a:rPr>
              <a:t>HFile</a:t>
            </a:r>
            <a:r>
              <a:rPr lang="en-US" dirty="0">
                <a:ea typeface="Calibri" panose="020F0502020204030204" pitchFamily="34" charset="0"/>
                <a:cs typeface="Times New Roman" panose="02020603050405020304" pitchFamily="18" charset="0"/>
              </a:rPr>
              <a:t> on HDFS persistently.</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Each Column Family can have many </a:t>
            </a:r>
            <a:r>
              <a:rPr lang="en-US" dirty="0" err="1">
                <a:ea typeface="Calibri" panose="020F0502020204030204" pitchFamily="34" charset="0"/>
                <a:cs typeface="Times New Roman" panose="02020603050405020304" pitchFamily="18" charset="0"/>
              </a:rPr>
              <a:t>HFiles</a:t>
            </a:r>
            <a:r>
              <a:rPr lang="en-US" dirty="0">
                <a:ea typeface="Calibri" panose="020F0502020204030204" pitchFamily="34" charset="0"/>
                <a:cs typeface="Times New Roman" panose="02020603050405020304" pitchFamily="18" charset="0"/>
              </a:rPr>
              <a:t>, but each </a:t>
            </a:r>
            <a:r>
              <a:rPr lang="en-US" dirty="0" err="1">
                <a:ea typeface="Calibri" panose="020F0502020204030204" pitchFamily="34" charset="0"/>
                <a:cs typeface="Times New Roman" panose="02020603050405020304" pitchFamily="18" charset="0"/>
              </a:rPr>
              <a:t>HFile</a:t>
            </a:r>
            <a:r>
              <a:rPr lang="en-US" dirty="0">
                <a:ea typeface="Calibri" panose="020F0502020204030204" pitchFamily="34" charset="0"/>
                <a:cs typeface="Times New Roman" panose="02020603050405020304" pitchFamily="18" charset="0"/>
              </a:rPr>
              <a:t> only belongs to one Column Family.</a:t>
            </a:r>
          </a:p>
          <a:p>
            <a:pPr marL="285750" indent="-285750">
              <a:lnSpc>
                <a:spcPct val="107000"/>
              </a:lnSpc>
              <a:spcAft>
                <a:spcPts val="800"/>
              </a:spcAft>
              <a:buFont typeface="Wingdings" panose="05000000000000000000" pitchFamily="2" charset="2"/>
              <a:buChar char="§"/>
            </a:pPr>
            <a:r>
              <a:rPr lang="en-US" b="1" dirty="0">
                <a:ea typeface="Calibri" panose="020F0502020204030204" pitchFamily="34" charset="0"/>
                <a:cs typeface="Times New Roman" panose="02020603050405020304" pitchFamily="18" charset="0"/>
              </a:rPr>
              <a:t>WAL</a:t>
            </a:r>
            <a:r>
              <a:rPr lang="en-US" dirty="0">
                <a:ea typeface="Calibri" panose="020F0502020204030204" pitchFamily="34" charset="0"/>
                <a:cs typeface="Times New Roman" panose="02020603050405020304" pitchFamily="18" charset="0"/>
              </a:rPr>
              <a:t> is for data reliability, WAL is persistent on HDFS and each Region Server has only on WAL. When the Region Server is down before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flush, </a:t>
            </a: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can replay WAL to restore data on a new Region Server.</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9740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Write Diagram</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5" name="Picture 4"/>
          <p:cNvPicPr/>
          <p:nvPr/>
        </p:nvPicPr>
        <p:blipFill>
          <a:blip r:embed="rId2"/>
          <a:stretch>
            <a:fillRect/>
          </a:stretch>
        </p:blipFill>
        <p:spPr>
          <a:xfrm>
            <a:off x="914400" y="1916832"/>
            <a:ext cx="7258000" cy="3488978"/>
          </a:xfrm>
          <a:prstGeom prst="rect">
            <a:avLst/>
          </a:prstGeom>
          <a:solidFill>
            <a:schemeClr val="accent1">
              <a:alpha val="99000"/>
            </a:schemeClr>
          </a:solidFill>
          <a:ln>
            <a:solidFill>
              <a:schemeClr val="accent1">
                <a:alpha val="99000"/>
              </a:schemeClr>
            </a:solidFill>
          </a:ln>
        </p:spPr>
      </p:pic>
    </p:spTree>
    <p:extLst>
      <p:ext uri="{BB962C8B-B14F-4D97-AF65-F5344CB8AC3E}">
        <p14:creationId xmlns:p14="http://schemas.microsoft.com/office/powerpoint/2010/main" val="1979963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Read</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3" name="Rectangle 2"/>
          <p:cNvSpPr/>
          <p:nvPr/>
        </p:nvSpPr>
        <p:spPr>
          <a:xfrm>
            <a:off x="914400" y="1916832"/>
            <a:ext cx="7474024" cy="3155031"/>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Client will query the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in memory, if it has the target row.</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When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query failed, client will hit the </a:t>
            </a:r>
            <a:r>
              <a:rPr lang="en-US" dirty="0" err="1">
                <a:ea typeface="Calibri" panose="020F0502020204030204" pitchFamily="34" charset="0"/>
                <a:cs typeface="Times New Roman" panose="02020603050405020304" pitchFamily="18" charset="0"/>
              </a:rPr>
              <a:t>BlockCache</a:t>
            </a:r>
            <a:r>
              <a:rPr lang="en-US" dirty="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After the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and </a:t>
            </a:r>
            <a:r>
              <a:rPr lang="en-US" dirty="0" err="1">
                <a:ea typeface="Calibri" panose="020F0502020204030204" pitchFamily="34" charset="0"/>
                <a:cs typeface="Times New Roman" panose="02020603050405020304" pitchFamily="18" charset="0"/>
              </a:rPr>
              <a:t>BlockCache</a:t>
            </a:r>
            <a:r>
              <a:rPr lang="en-US" dirty="0">
                <a:ea typeface="Calibri" panose="020F0502020204030204" pitchFamily="34" charset="0"/>
                <a:cs typeface="Times New Roman" panose="02020603050405020304" pitchFamily="18" charset="0"/>
              </a:rPr>
              <a:t> query failed, </a:t>
            </a:r>
            <a:r>
              <a:rPr lang="en-US" dirty="0" err="1">
                <a:ea typeface="Calibri" panose="020F0502020204030204" pitchFamily="34" charset="0"/>
                <a:cs typeface="Times New Roman" panose="02020603050405020304" pitchFamily="18" charset="0"/>
              </a:rPr>
              <a:t>HBase</a:t>
            </a:r>
            <a:r>
              <a:rPr lang="en-US" dirty="0">
                <a:ea typeface="Calibri" panose="020F0502020204030204" pitchFamily="34" charset="0"/>
                <a:cs typeface="Times New Roman" panose="02020603050405020304" pitchFamily="18" charset="0"/>
              </a:rPr>
              <a:t> will load </a:t>
            </a:r>
            <a:r>
              <a:rPr lang="en-US" dirty="0" err="1">
                <a:ea typeface="Calibri" panose="020F0502020204030204" pitchFamily="34" charset="0"/>
                <a:cs typeface="Times New Roman" panose="02020603050405020304" pitchFamily="18" charset="0"/>
              </a:rPr>
              <a:t>HFiles</a:t>
            </a:r>
            <a:r>
              <a:rPr lang="en-US" dirty="0">
                <a:ea typeface="Calibri" panose="020F0502020204030204" pitchFamily="34" charset="0"/>
                <a:cs typeface="Times New Roman" panose="02020603050405020304" pitchFamily="18" charset="0"/>
              </a:rPr>
              <a:t> into memory which may contain the target row info.</a:t>
            </a:r>
          </a:p>
          <a:p>
            <a:pPr marL="285750" indent="-285750">
              <a:lnSpc>
                <a:spcPct val="107000"/>
              </a:lnSpc>
              <a:spcAft>
                <a:spcPts val="800"/>
              </a:spcAft>
              <a:buFont typeface="Wingdings" panose="05000000000000000000" pitchFamily="2" charset="2"/>
              <a:buChar char="§"/>
            </a:pPr>
            <a:r>
              <a:rPr lang="en-US" dirty="0">
                <a:ea typeface="Calibri" panose="020F0502020204030204" pitchFamily="34" charset="0"/>
                <a:cs typeface="Times New Roman" panose="02020603050405020304" pitchFamily="18" charset="0"/>
              </a:rPr>
              <a:t>The </a:t>
            </a:r>
            <a:r>
              <a:rPr lang="en-US" dirty="0" err="1">
                <a:ea typeface="Calibri" panose="020F0502020204030204" pitchFamily="34" charset="0"/>
                <a:cs typeface="Times New Roman" panose="02020603050405020304" pitchFamily="18" charset="0"/>
              </a:rPr>
              <a:t>MemStore</a:t>
            </a:r>
            <a:r>
              <a:rPr lang="en-US" dirty="0">
                <a:ea typeface="Calibri" panose="020F0502020204030204" pitchFamily="34" charset="0"/>
                <a:cs typeface="Times New Roman" panose="02020603050405020304" pitchFamily="18" charset="0"/>
              </a:rPr>
              <a:t> and </a:t>
            </a:r>
            <a:r>
              <a:rPr lang="en-US" dirty="0" err="1">
                <a:ea typeface="Calibri" panose="020F0502020204030204" pitchFamily="34" charset="0"/>
                <a:cs typeface="Times New Roman" panose="02020603050405020304" pitchFamily="18" charset="0"/>
              </a:rPr>
              <a:t>BlockCache</a:t>
            </a:r>
            <a:r>
              <a:rPr lang="en-US" dirty="0">
                <a:ea typeface="Calibri" panose="020F0502020204030204" pitchFamily="34" charset="0"/>
                <a:cs typeface="Times New Roman" panose="02020603050405020304" pitchFamily="18" charset="0"/>
              </a:rPr>
              <a:t> is the mechanism for real time data access for distributed large data.</a:t>
            </a:r>
          </a:p>
          <a:p>
            <a:pPr marL="285750" indent="-285750">
              <a:lnSpc>
                <a:spcPct val="107000"/>
              </a:lnSpc>
              <a:spcAft>
                <a:spcPts val="800"/>
              </a:spcAft>
              <a:buFont typeface="Wingdings" panose="05000000000000000000" pitchFamily="2" charset="2"/>
              <a:buChar char="§"/>
            </a:pPr>
            <a:r>
              <a:rPr lang="en-US" b="1" dirty="0" err="1">
                <a:ea typeface="Calibri" panose="020F0502020204030204" pitchFamily="34" charset="0"/>
                <a:cs typeface="Times New Roman" panose="02020603050405020304" pitchFamily="18" charset="0"/>
              </a:rPr>
              <a:t>BlockCache</a:t>
            </a:r>
            <a:r>
              <a:rPr lang="en-US" b="1" dirty="0">
                <a:ea typeface="Calibri" panose="020F0502020204030204" pitchFamily="34" charset="0"/>
                <a:cs typeface="Times New Roman" panose="02020603050405020304" pitchFamily="18" charset="0"/>
              </a:rPr>
              <a:t> is a LRU(Lease Recently Used) priority cache.</a:t>
            </a:r>
            <a:r>
              <a:rPr lang="en-US" dirty="0">
                <a:ea typeface="Calibri" panose="020F0502020204030204" pitchFamily="34" charset="0"/>
                <a:cs typeface="Times New Roman" panose="02020603050405020304" pitchFamily="18" charset="0"/>
              </a:rPr>
              <a:t> Each </a:t>
            </a:r>
            <a:r>
              <a:rPr lang="en-US" dirty="0" err="1">
                <a:ea typeface="Calibri" panose="020F0502020204030204" pitchFamily="34" charset="0"/>
                <a:cs typeface="Times New Roman" panose="02020603050405020304" pitchFamily="18" charset="0"/>
              </a:rPr>
              <a:t>RegionServer</a:t>
            </a:r>
            <a:r>
              <a:rPr lang="en-US" dirty="0">
                <a:ea typeface="Calibri" panose="020F0502020204030204" pitchFamily="34" charset="0"/>
                <a:cs typeface="Times New Roman" panose="02020603050405020304" pitchFamily="18" charset="0"/>
              </a:rPr>
              <a:t> has a single </a:t>
            </a:r>
            <a:r>
              <a:rPr lang="en-US" dirty="0" err="1">
                <a:ea typeface="Calibri" panose="020F0502020204030204" pitchFamily="34" charset="0"/>
                <a:cs typeface="Times New Roman" panose="02020603050405020304" pitchFamily="18" charset="0"/>
              </a:rPr>
              <a:t>BlockCache</a:t>
            </a:r>
            <a:r>
              <a:rPr lang="en-US" dirty="0">
                <a:ea typeface="Calibri" panose="020F0502020204030204" pitchFamily="34" charset="0"/>
                <a:cs typeface="Times New Roman" panose="02020603050405020304" pitchFamily="18" charset="0"/>
              </a:rPr>
              <a:t>. It keeps frequently accessed data from </a:t>
            </a:r>
            <a:r>
              <a:rPr lang="en-US" dirty="0" err="1">
                <a:ea typeface="Calibri" panose="020F0502020204030204" pitchFamily="34" charset="0"/>
                <a:cs typeface="Times New Roman" panose="02020603050405020304" pitchFamily="18" charset="0"/>
              </a:rPr>
              <a:t>HFile</a:t>
            </a:r>
            <a:r>
              <a:rPr lang="en-US" dirty="0">
                <a:ea typeface="Calibri" panose="020F0502020204030204" pitchFamily="34" charset="0"/>
                <a:cs typeface="Times New Roman" panose="02020603050405020304" pitchFamily="18" charset="0"/>
              </a:rPr>
              <a:t> in memory to reduce disk data reads.</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6628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normAutofit/>
          </a:bodyPr>
          <a:lstStyle/>
          <a:p>
            <a:r>
              <a:rPr lang="en-US" dirty="0" err="1" smtClean="0"/>
              <a:t>HBase</a:t>
            </a:r>
            <a:r>
              <a:rPr lang="en-US" dirty="0" smtClean="0"/>
              <a:t> Read Diagram</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5" name="Picture 4"/>
          <p:cNvPicPr/>
          <p:nvPr/>
        </p:nvPicPr>
        <p:blipFill>
          <a:blip r:embed="rId2"/>
          <a:stretch>
            <a:fillRect/>
          </a:stretch>
        </p:blipFill>
        <p:spPr>
          <a:xfrm>
            <a:off x="1043608" y="2132856"/>
            <a:ext cx="6120680" cy="3672408"/>
          </a:xfrm>
          <a:prstGeom prst="rect">
            <a:avLst/>
          </a:prstGeom>
          <a:ln>
            <a:solidFill>
              <a:schemeClr val="accent1">
                <a:alpha val="99000"/>
              </a:schemeClr>
            </a:solidFill>
          </a:ln>
        </p:spPr>
      </p:pic>
    </p:spTree>
    <p:extLst>
      <p:ext uri="{BB962C8B-B14F-4D97-AF65-F5344CB8AC3E}">
        <p14:creationId xmlns:p14="http://schemas.microsoft.com/office/powerpoint/2010/main" val="3188036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772400" cy="1150113"/>
          </a:xfrm>
        </p:spPr>
        <p:txBody>
          <a:bodyPr>
            <a:normAutofit fontScale="90000"/>
          </a:bodyPr>
          <a:lstStyle/>
          <a:p>
            <a:r>
              <a:rPr lang="en-US" dirty="0" err="1" smtClean="0"/>
              <a:t>HBase</a:t>
            </a:r>
            <a:r>
              <a:rPr lang="en-US" dirty="0" smtClean="0"/>
              <a:t> House keeping and </a:t>
            </a:r>
            <a:r>
              <a:rPr lang="en-US" dirty="0" err="1" smtClean="0"/>
              <a:t>HFile</a:t>
            </a:r>
            <a:r>
              <a:rPr lang="en-US" dirty="0" smtClean="0"/>
              <a:t> Compaction</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pic>
        <p:nvPicPr>
          <p:cNvPr id="6" name="Picture 5"/>
          <p:cNvPicPr/>
          <p:nvPr/>
        </p:nvPicPr>
        <p:blipFill>
          <a:blip r:embed="rId2"/>
          <a:stretch>
            <a:fillRect/>
          </a:stretch>
        </p:blipFill>
        <p:spPr>
          <a:xfrm>
            <a:off x="1043608" y="1700808"/>
            <a:ext cx="6552728" cy="2589587"/>
          </a:xfrm>
          <a:prstGeom prst="rect">
            <a:avLst/>
          </a:prstGeom>
        </p:spPr>
      </p:pic>
      <p:sp>
        <p:nvSpPr>
          <p:cNvPr id="3" name="Rectangle 2"/>
          <p:cNvSpPr/>
          <p:nvPr/>
        </p:nvSpPr>
        <p:spPr>
          <a:xfrm>
            <a:off x="1009167" y="4510541"/>
            <a:ext cx="7182544" cy="1783180"/>
          </a:xfrm>
          <a:prstGeom prst="rect">
            <a:avLst/>
          </a:prstGeom>
        </p:spPr>
        <p:txBody>
          <a:bodyPr wrap="square">
            <a:spAutoFit/>
          </a:bodyPr>
          <a:lstStyle/>
          <a:p>
            <a:pPr marL="171450" indent="-171450">
              <a:lnSpc>
                <a:spcPct val="107000"/>
              </a:lnSpc>
              <a:spcAft>
                <a:spcPts val="800"/>
              </a:spcAft>
              <a:buFont typeface="Wingdings" panose="05000000000000000000" pitchFamily="2" charset="2"/>
              <a:buChar char="§"/>
            </a:pPr>
            <a:r>
              <a:rPr lang="en-US" sz="1400" u="sng" dirty="0">
                <a:latin typeface="Calibri" panose="020F0502020204030204" pitchFamily="34" charset="0"/>
                <a:ea typeface="Calibri" panose="020F0502020204030204" pitchFamily="34" charset="0"/>
                <a:cs typeface="Times New Roman" panose="02020603050405020304" pitchFamily="18" charset="0"/>
              </a:rPr>
              <a:t>Minor Compaction:</a:t>
            </a:r>
            <a:r>
              <a:rPr lang="en-US" sz="1400" dirty="0">
                <a:latin typeface="Calibri" panose="020F0502020204030204" pitchFamily="34" charset="0"/>
                <a:ea typeface="Calibri" panose="020F0502020204030204" pitchFamily="34" charset="0"/>
                <a:cs typeface="Times New Roman" panose="02020603050405020304" pitchFamily="18" charset="0"/>
              </a:rPr>
              <a:t> Merging small </a:t>
            </a:r>
            <a:r>
              <a:rPr lang="en-US" sz="1400" dirty="0" err="1">
                <a:latin typeface="Calibri" panose="020F0502020204030204" pitchFamily="34" charset="0"/>
                <a:ea typeface="Calibri" panose="020F0502020204030204" pitchFamily="34" charset="0"/>
                <a:cs typeface="Times New Roman" panose="02020603050405020304" pitchFamily="18" charset="0"/>
              </a:rPr>
              <a:t>HFiles</a:t>
            </a:r>
            <a:r>
              <a:rPr lang="en-US" sz="1400" dirty="0">
                <a:latin typeface="Calibri" panose="020F0502020204030204" pitchFamily="34" charset="0"/>
                <a:ea typeface="Calibri" panose="020F0502020204030204" pitchFamily="34" charset="0"/>
                <a:cs typeface="Times New Roman" panose="02020603050405020304" pitchFamily="18" charset="0"/>
              </a:rPr>
              <a:t> into large </a:t>
            </a:r>
            <a:r>
              <a:rPr lang="en-US" sz="1400" dirty="0" err="1">
                <a:latin typeface="Calibri" panose="020F0502020204030204" pitchFamily="34" charset="0"/>
                <a:ea typeface="Calibri" panose="020F0502020204030204" pitchFamily="34" charset="0"/>
                <a:cs typeface="Times New Roman" panose="02020603050405020304" pitchFamily="18" charset="0"/>
              </a:rPr>
              <a:t>HFile</a:t>
            </a:r>
            <a:r>
              <a:rPr lang="en-US" sz="1400" dirty="0">
                <a:latin typeface="Calibri" panose="020F0502020204030204" pitchFamily="34" charset="0"/>
                <a:ea typeface="Calibri" panose="020F0502020204030204" pitchFamily="34" charset="0"/>
                <a:cs typeface="Times New Roman" panose="02020603050405020304" pitchFamily="18" charset="0"/>
              </a:rPr>
              <a:t> and cleaning small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HFiles</a:t>
            </a:r>
            <a:r>
              <a:rPr lang="en-US" sz="1400" dirty="0" smtClean="0">
                <a:latin typeface="Calibri" panose="020F0502020204030204" pitchFamily="34" charset="0"/>
                <a:ea typeface="Calibri" panose="020F0502020204030204" pitchFamily="34" charset="0"/>
                <a:cs typeface="Times New Roman" panose="02020603050405020304" pitchFamily="18" charset="0"/>
              </a:rPr>
              <a:t>.</a:t>
            </a:r>
          </a:p>
          <a:p>
            <a:pPr marL="171450" indent="-171450">
              <a:lnSpc>
                <a:spcPct val="107000"/>
              </a:lnSpc>
              <a:spcAft>
                <a:spcPts val="800"/>
              </a:spcAft>
              <a:buFont typeface="Wingdings" panose="05000000000000000000" pitchFamily="2" charset="2"/>
              <a:buChar char="§"/>
            </a:pPr>
            <a:r>
              <a:rPr lang="en-US" sz="1400" u="sng" dirty="0" smtClean="0">
                <a:latin typeface="Calibri" panose="020F0502020204030204" pitchFamily="34" charset="0"/>
                <a:ea typeface="Calibri" panose="020F0502020204030204" pitchFamily="34" charset="0"/>
                <a:cs typeface="Times New Roman" panose="02020603050405020304" pitchFamily="18" charset="0"/>
              </a:rPr>
              <a:t>Major </a:t>
            </a:r>
            <a:r>
              <a:rPr lang="en-US" sz="1400" u="sng" dirty="0" err="1">
                <a:latin typeface="Calibri" panose="020F0502020204030204" pitchFamily="34" charset="0"/>
                <a:ea typeface="Calibri" panose="020F0502020204030204" pitchFamily="34" charset="0"/>
                <a:cs typeface="Times New Roman" panose="02020603050405020304" pitchFamily="18" charset="0"/>
              </a:rPr>
              <a:t>Compaction:</a:t>
            </a:r>
            <a:r>
              <a:rPr lang="en-US" sz="1400" dirty="0" err="1">
                <a:latin typeface="Calibri" panose="020F0502020204030204" pitchFamily="34" charset="0"/>
                <a:ea typeface="Calibri" panose="020F0502020204030204" pitchFamily="34" charset="0"/>
                <a:cs typeface="Times New Roman" panose="02020603050405020304" pitchFamily="18" charset="0"/>
              </a:rPr>
              <a:t>Major</a:t>
            </a:r>
            <a:r>
              <a:rPr lang="en-US" sz="1400" dirty="0">
                <a:latin typeface="Calibri" panose="020F0502020204030204" pitchFamily="34" charset="0"/>
                <a:ea typeface="Calibri" panose="020F0502020204030204" pitchFamily="34" charset="0"/>
                <a:cs typeface="Times New Roman" panose="02020603050405020304" pitchFamily="18" charset="0"/>
              </a:rPr>
              <a:t> Compaction compact all </a:t>
            </a:r>
            <a:r>
              <a:rPr lang="en-US" sz="1400" dirty="0" err="1">
                <a:latin typeface="Calibri" panose="020F0502020204030204" pitchFamily="34" charset="0"/>
                <a:ea typeface="Calibri" panose="020F0502020204030204" pitchFamily="34" charset="0"/>
                <a:cs typeface="Times New Roman" panose="02020603050405020304" pitchFamily="18" charset="0"/>
              </a:rPr>
              <a:t>HFiles</a:t>
            </a:r>
            <a:r>
              <a:rPr lang="en-US" sz="1400" dirty="0">
                <a:latin typeface="Calibri" panose="020F0502020204030204" pitchFamily="34" charset="0"/>
                <a:ea typeface="Calibri" panose="020F0502020204030204" pitchFamily="34" charset="0"/>
                <a:cs typeface="Times New Roman" panose="02020603050405020304" pitchFamily="18" charset="0"/>
              </a:rPr>
              <a:t> in a </a:t>
            </a:r>
            <a:r>
              <a:rPr lang="en-US" sz="1400" dirty="0" err="1">
                <a:latin typeface="Calibri" panose="020F0502020204030204" pitchFamily="34" charset="0"/>
                <a:ea typeface="Calibri" panose="020F0502020204030204" pitchFamily="34" charset="0"/>
                <a:cs typeface="Times New Roman" panose="02020603050405020304" pitchFamily="18" charset="0"/>
              </a:rPr>
              <a:t>HStore</a:t>
            </a:r>
            <a:r>
              <a:rPr lang="en-US" sz="1400" dirty="0">
                <a:latin typeface="Calibri" panose="020F0502020204030204" pitchFamily="34" charset="0"/>
                <a:ea typeface="Calibri" panose="020F0502020204030204" pitchFamily="34" charset="0"/>
                <a:cs typeface="Times New Roman" panose="02020603050405020304" pitchFamily="18" charset="0"/>
              </a:rPr>
              <a:t>(Column Family) into one </a:t>
            </a:r>
            <a:r>
              <a:rPr lang="en-US" sz="1400" dirty="0" err="1">
                <a:latin typeface="Calibri" panose="020F0502020204030204" pitchFamily="34" charset="0"/>
                <a:ea typeface="Calibri" panose="020F0502020204030204" pitchFamily="34" charset="0"/>
                <a:cs typeface="Times New Roman" panose="02020603050405020304" pitchFamily="18" charset="0"/>
              </a:rPr>
              <a:t>HFile</a:t>
            </a:r>
            <a:r>
              <a:rPr lang="en-US" sz="1400" dirty="0">
                <a:latin typeface="Calibri" panose="020F0502020204030204" pitchFamily="34" charset="0"/>
                <a:ea typeface="Calibri" panose="020F0502020204030204" pitchFamily="34" charset="0"/>
                <a:cs typeface="Times New Roman" panose="02020603050405020304" pitchFamily="18" charset="0"/>
              </a:rPr>
              <a:t>. It is the only chance to delete records </a:t>
            </a:r>
            <a:r>
              <a:rPr lang="en-US" sz="1400" dirty="0" smtClean="0">
                <a:latin typeface="Calibri" panose="020F0502020204030204" pitchFamily="34" charset="0"/>
                <a:ea typeface="Calibri" panose="020F0502020204030204" pitchFamily="34" charset="0"/>
                <a:cs typeface="Times New Roman" panose="02020603050405020304" pitchFamily="18" charset="0"/>
              </a:rPr>
              <a:t>permanently.</a:t>
            </a:r>
          </a:p>
          <a:p>
            <a:pPr marL="171450" indent="-171450">
              <a:lnSpc>
                <a:spcPct val="107000"/>
              </a:lnSpc>
              <a:spcAft>
                <a:spcPts val="800"/>
              </a:spcAft>
              <a:buFont typeface="Wingdings" panose="05000000000000000000" pitchFamily="2" charset="2"/>
              <a:buChar char="§"/>
            </a:pPr>
            <a:r>
              <a:rPr lang="en-US" sz="1400" dirty="0" smtClean="0">
                <a:latin typeface="Calibri" panose="020F0502020204030204" pitchFamily="34" charset="0"/>
                <a:ea typeface="Calibri" panose="020F0502020204030204" pitchFamily="34" charset="0"/>
                <a:cs typeface="Times New Roman" panose="02020603050405020304" pitchFamily="18" charset="0"/>
              </a:rPr>
              <a:t>When </a:t>
            </a:r>
            <a:r>
              <a:rPr lang="en-US" sz="1400" dirty="0" err="1">
                <a:latin typeface="Calibri" panose="020F0502020204030204" pitchFamily="34" charset="0"/>
                <a:ea typeface="Calibri" panose="020F0502020204030204" pitchFamily="34" charset="0"/>
                <a:cs typeface="Times New Roman" panose="02020603050405020304" pitchFamily="18" charset="0"/>
              </a:rPr>
              <a:t>HBase</a:t>
            </a:r>
            <a:r>
              <a:rPr lang="en-US" sz="1400" dirty="0">
                <a:latin typeface="Calibri" panose="020F0502020204030204" pitchFamily="34" charset="0"/>
                <a:ea typeface="Calibri" panose="020F0502020204030204" pitchFamily="34" charset="0"/>
                <a:cs typeface="Times New Roman" panose="02020603050405020304" pitchFamily="18" charset="0"/>
              </a:rPr>
              <a:t> client send delete request, the record will be marked “tombstone”, it is a “predicate deletion”</a:t>
            </a:r>
          </a:p>
          <a:p>
            <a:pPr marL="171450" indent="-171450">
              <a:lnSpc>
                <a:spcPct val="107000"/>
              </a:lnSpc>
              <a:spcAft>
                <a:spcPts val="800"/>
              </a:spcAft>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Therefore, </a:t>
            </a:r>
            <a:r>
              <a:rPr lang="en-US" sz="1400" dirty="0" err="1">
                <a:latin typeface="Calibri" panose="020F0502020204030204" pitchFamily="34" charset="0"/>
                <a:ea typeface="Calibri" panose="020F0502020204030204" pitchFamily="34" charset="0"/>
                <a:cs typeface="Times New Roman" panose="02020603050405020304" pitchFamily="18" charset="0"/>
              </a:rPr>
              <a:t>HBase</a:t>
            </a:r>
            <a:r>
              <a:rPr lang="en-US" sz="1400" dirty="0">
                <a:latin typeface="Calibri" panose="020F0502020204030204" pitchFamily="34" charset="0"/>
                <a:ea typeface="Calibri" panose="020F0502020204030204" pitchFamily="34" charset="0"/>
                <a:cs typeface="Times New Roman" panose="02020603050405020304" pitchFamily="18" charset="0"/>
              </a:rPr>
              <a:t> adopts major compaction to clean up deleted or expired records.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469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Hadoop</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a:solidFill>
                  <a:srgbClr val="002060"/>
                </a:solidFill>
              </a:rPr>
              <a:t>Apache Hadoop has been originated from Google’s Whitepapers: </a:t>
            </a:r>
            <a:endParaRPr lang="en-US" sz="2000" b="1" dirty="0" smtClean="0">
              <a:solidFill>
                <a:srgbClr val="002060"/>
              </a:solidFill>
            </a:endParaRPr>
          </a:p>
          <a:p>
            <a:pPr fontAlgn="base"/>
            <a:endParaRPr lang="en-US" sz="1500" b="1" dirty="0" smtClean="0"/>
          </a:p>
          <a:p>
            <a:pPr fontAlgn="base"/>
            <a:r>
              <a:rPr lang="en-US" sz="1500" b="1" dirty="0" smtClean="0"/>
              <a:t>Apache </a:t>
            </a:r>
            <a:r>
              <a:rPr lang="en-US" sz="1500" b="1" dirty="0"/>
              <a:t>HDFS</a:t>
            </a:r>
            <a:r>
              <a:rPr lang="en-US" sz="1500" dirty="0"/>
              <a:t> is derived from</a:t>
            </a:r>
            <a:r>
              <a:rPr lang="en-US" sz="1500" b="1" dirty="0"/>
              <a:t> GFS </a:t>
            </a:r>
            <a:r>
              <a:rPr lang="en-US" sz="1500" dirty="0"/>
              <a:t> (Google File System).</a:t>
            </a:r>
          </a:p>
          <a:p>
            <a:pPr fontAlgn="base"/>
            <a:r>
              <a:rPr lang="en-US" sz="1500" b="1" dirty="0"/>
              <a:t>Apache MapReduce</a:t>
            </a:r>
            <a:r>
              <a:rPr lang="en-US" sz="1500" dirty="0"/>
              <a:t> is derived from </a:t>
            </a:r>
            <a:r>
              <a:rPr lang="en-US" sz="1500" b="1" dirty="0"/>
              <a:t>Google MapReduce</a:t>
            </a:r>
            <a:endParaRPr lang="en-US" sz="1500" dirty="0"/>
          </a:p>
          <a:p>
            <a:pPr fontAlgn="base"/>
            <a:r>
              <a:rPr lang="en-US" sz="1500" b="1" dirty="0"/>
              <a:t>Apache </a:t>
            </a:r>
            <a:r>
              <a:rPr lang="en-US" sz="1500" b="1" dirty="0" err="1"/>
              <a:t>HBase</a:t>
            </a:r>
            <a:r>
              <a:rPr lang="en-US" sz="1500" b="1" dirty="0"/>
              <a:t> </a:t>
            </a:r>
            <a:r>
              <a:rPr lang="en-US" sz="1500" dirty="0"/>
              <a:t>is derived from </a:t>
            </a:r>
            <a:r>
              <a:rPr lang="en-US" sz="1500" b="1" dirty="0"/>
              <a:t>Google </a:t>
            </a:r>
            <a:r>
              <a:rPr lang="en-US" sz="1500" b="1" dirty="0" err="1"/>
              <a:t>BigTable</a:t>
            </a:r>
            <a:r>
              <a:rPr lang="en-US" sz="1500" b="1" dirty="0" smtClean="0"/>
              <a:t>.</a:t>
            </a:r>
          </a:p>
          <a:p>
            <a:pPr fontAlgn="base"/>
            <a:endParaRPr lang="en-US" sz="1500" b="1" dirty="0"/>
          </a:p>
          <a:p>
            <a:pPr marL="0" indent="0">
              <a:buNone/>
            </a:pPr>
            <a:r>
              <a:rPr lang="en-US" sz="2000" b="1" dirty="0">
                <a:solidFill>
                  <a:srgbClr val="002060"/>
                </a:solidFill>
              </a:rPr>
              <a:t>Key objectives:</a:t>
            </a:r>
          </a:p>
          <a:p>
            <a:pPr marL="0" indent="0">
              <a:buNone/>
            </a:pPr>
            <a:endParaRPr lang="en-US" sz="1600" dirty="0" smtClean="0"/>
          </a:p>
          <a:p>
            <a:pPr fontAlgn="base"/>
            <a:r>
              <a:rPr lang="en-US" sz="1500" dirty="0"/>
              <a:t>Large Data Sets</a:t>
            </a:r>
          </a:p>
          <a:p>
            <a:pPr fontAlgn="base"/>
            <a:r>
              <a:rPr lang="en-US" sz="1500" dirty="0"/>
              <a:t>Write Once, Read Many Model</a:t>
            </a:r>
          </a:p>
          <a:p>
            <a:pPr fontAlgn="base"/>
            <a:r>
              <a:rPr lang="en-US" sz="1500" dirty="0"/>
              <a:t>Streaming Data Access</a:t>
            </a:r>
          </a:p>
          <a:p>
            <a:pPr fontAlgn="base"/>
            <a:r>
              <a:rPr lang="en-US" sz="1500" dirty="0"/>
              <a:t>Commodity Hardware</a:t>
            </a:r>
          </a:p>
          <a:p>
            <a:pPr fontAlgn="base"/>
            <a:r>
              <a:rPr lang="en-US" sz="1500" dirty="0"/>
              <a:t>Data Replication and Fault Tolerance</a:t>
            </a:r>
          </a:p>
          <a:p>
            <a:pPr fontAlgn="base"/>
            <a:r>
              <a:rPr lang="en-US" sz="1500" dirty="0"/>
              <a:t>High Throughput</a:t>
            </a:r>
          </a:p>
          <a:p>
            <a:pPr marL="0" indent="0">
              <a:buNone/>
            </a:pPr>
            <a:endParaRPr lang="en-US" dirty="0" smtClean="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1685439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772400" cy="1150113"/>
          </a:xfrm>
        </p:spPr>
        <p:txBody>
          <a:bodyPr>
            <a:normAutofit/>
          </a:bodyPr>
          <a:lstStyle/>
          <a:p>
            <a:r>
              <a:rPr lang="en-US" dirty="0" smtClean="0"/>
              <a:t>Finding </a:t>
            </a:r>
            <a:r>
              <a:rPr lang="en-US" dirty="0" err="1" smtClean="0"/>
              <a:t>RegionServer</a:t>
            </a:r>
            <a:r>
              <a:rPr lang="en-US" dirty="0" smtClean="0"/>
              <a:t> and </a:t>
            </a:r>
            <a:r>
              <a:rPr lang="en-US" dirty="0" err="1" smtClean="0"/>
              <a:t>RowKey</a:t>
            </a:r>
            <a:endParaRPr lang="en-US" dirty="0"/>
          </a:p>
        </p:txBody>
      </p:sp>
      <p:sp>
        <p:nvSpPr>
          <p:cNvPr id="4" name="TextBox 3"/>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
        <p:nvSpPr>
          <p:cNvPr id="5" name="Rectangle 4"/>
          <p:cNvSpPr/>
          <p:nvPr/>
        </p:nvSpPr>
        <p:spPr>
          <a:xfrm>
            <a:off x="971600" y="1700808"/>
            <a:ext cx="7344816" cy="2657009"/>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To put or get a row clients don’t have to contact the master, clients can directly contact the Region Server that handles the specified row, or in case of a client scan, can directly contact the set of Region Servers responsible for handling the set of keys:</a:t>
            </a:r>
          </a:p>
          <a:p>
            <a:pPr marL="285750" indent="-285750">
              <a:lnSpc>
                <a:spcPct val="107000"/>
              </a:lnSpc>
              <a:spcAft>
                <a:spcPts val="800"/>
              </a:spcAf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To identify the Region Server, the client does a query on the META table.</a:t>
            </a:r>
          </a:p>
          <a:p>
            <a:pPr marL="285750" indent="-285750">
              <a:lnSpc>
                <a:spcPct val="107000"/>
              </a:lnSpc>
              <a:spcAft>
                <a:spcPts val="800"/>
              </a:spcAf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META is a system table used to keep track of regions. It contains the server name and a region identifier comprising a table name and the start row-key. By looking at the start-key and the next region start-key clients are able to identify the range of rows contained in aa particular region.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1115616" y="4360711"/>
            <a:ext cx="7056784" cy="2068685"/>
          </a:xfrm>
          <a:prstGeom prst="rect">
            <a:avLst/>
          </a:prstGeom>
        </p:spPr>
      </p:pic>
    </p:spTree>
    <p:extLst>
      <p:ext uri="{BB962C8B-B14F-4D97-AF65-F5344CB8AC3E}">
        <p14:creationId xmlns:p14="http://schemas.microsoft.com/office/powerpoint/2010/main" val="35393099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1915" y="2967335"/>
            <a:ext cx="366016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TextBox 7"/>
          <p:cNvSpPr txBox="1"/>
          <p:nvPr/>
        </p:nvSpPr>
        <p:spPr>
          <a:xfrm>
            <a:off x="3571868" y="4286256"/>
            <a:ext cx="2000264" cy="369332"/>
          </a:xfrm>
          <a:prstGeom prst="rect">
            <a:avLst/>
          </a:prstGeom>
          <a:noFill/>
        </p:spPr>
        <p:txBody>
          <a:bodyPr wrap="square" rtlCol="0">
            <a:spAutoFit/>
          </a:bodyPr>
          <a:lstStyle/>
          <a:p>
            <a:r>
              <a:rPr lang="en-IN" b="1" i="1" dirty="0" smtClean="0">
                <a:solidFill>
                  <a:srgbClr val="FF0000"/>
                </a:solidFill>
                <a:latin typeface="+mj-lt"/>
              </a:rPr>
              <a:t>Aryahi - Learning</a:t>
            </a:r>
            <a:endParaRPr lang="en-IN" b="1" i="1" dirty="0">
              <a:solidFill>
                <a:srgbClr val="FF0000"/>
              </a:solidFill>
              <a:latin typeface="+mj-lt"/>
            </a:endParaRPr>
          </a:p>
        </p:txBody>
      </p:sp>
    </p:spTree>
    <p:extLst>
      <p:ext uri="{BB962C8B-B14F-4D97-AF65-F5344CB8AC3E}">
        <p14:creationId xmlns:p14="http://schemas.microsoft.com/office/powerpoint/2010/main" val="12520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2957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531541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Characteristics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0579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4204590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Hadoop </a:t>
            </a:r>
            <a:r>
              <a:rPr lang="en-US" dirty="0" smtClean="0"/>
              <a:t>Characteristics Continues …</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Reliable</a:t>
            </a:r>
            <a:r>
              <a:rPr lang="en-US" sz="2000" dirty="0" smtClean="0"/>
              <a:t> : It’s fault tolerant and having replication factor and high availability feature. </a:t>
            </a:r>
          </a:p>
          <a:p>
            <a:pPr marL="0" indent="0">
              <a:buNone/>
            </a:pPr>
            <a:endParaRPr lang="en-US" sz="2000" dirty="0"/>
          </a:p>
          <a:p>
            <a:pPr marL="0" indent="0">
              <a:buNone/>
            </a:pPr>
            <a:r>
              <a:rPr lang="en-US" sz="2000" b="1" dirty="0" smtClean="0"/>
              <a:t>Flexible</a:t>
            </a:r>
            <a:r>
              <a:rPr lang="en-US" sz="2000" dirty="0" smtClean="0"/>
              <a:t>: It’s very flexible because it can handle structure data as well as unstructured data.</a:t>
            </a:r>
          </a:p>
          <a:p>
            <a:pPr marL="0" indent="0">
              <a:buNone/>
            </a:pPr>
            <a:endParaRPr lang="en-US" sz="2000" dirty="0" smtClean="0"/>
          </a:p>
          <a:p>
            <a:pPr marL="0" indent="0">
              <a:buNone/>
            </a:pPr>
            <a:r>
              <a:rPr lang="en-US" sz="2000" b="1" dirty="0" smtClean="0"/>
              <a:t>Economical</a:t>
            </a:r>
            <a:r>
              <a:rPr lang="en-US" sz="2000" dirty="0" smtClean="0"/>
              <a:t>: It can run in commodity hardware.</a:t>
            </a:r>
          </a:p>
          <a:p>
            <a:pPr marL="0" indent="0">
              <a:buNone/>
            </a:pPr>
            <a:endParaRPr lang="en-US" sz="2000" dirty="0"/>
          </a:p>
          <a:p>
            <a:pPr marL="0" indent="0">
              <a:buNone/>
            </a:pPr>
            <a:r>
              <a:rPr lang="en-US" sz="2000" b="1" dirty="0" smtClean="0"/>
              <a:t>Scalable</a:t>
            </a:r>
            <a:r>
              <a:rPr lang="en-US" sz="2000" dirty="0" smtClean="0"/>
              <a:t>: it uses scale out approach (horizontal scaling).</a:t>
            </a:r>
            <a:endParaRPr lang="en-US" sz="2000" dirty="0"/>
          </a:p>
        </p:txBody>
      </p:sp>
      <p:sp>
        <p:nvSpPr>
          <p:cNvPr id="5" name="TextBox 4"/>
          <p:cNvSpPr txBox="1"/>
          <p:nvPr/>
        </p:nvSpPr>
        <p:spPr>
          <a:xfrm>
            <a:off x="3714744" y="6429396"/>
            <a:ext cx="1495922" cy="292388"/>
          </a:xfrm>
          <a:prstGeom prst="rect">
            <a:avLst/>
          </a:prstGeom>
          <a:noFill/>
        </p:spPr>
        <p:txBody>
          <a:bodyPr wrap="square" rtlCol="0">
            <a:spAutoFit/>
          </a:bodyPr>
          <a:lstStyle/>
          <a:p>
            <a:r>
              <a:rPr lang="en-IN" sz="1300" b="1" i="1" u="sng" dirty="0" smtClean="0">
                <a:solidFill>
                  <a:srgbClr val="FF0000"/>
                </a:solidFill>
              </a:rPr>
              <a:t>Aryahi - Learning</a:t>
            </a:r>
            <a:endParaRPr lang="en-IN" sz="1300" b="1" i="1" u="sng" dirty="0">
              <a:solidFill>
                <a:srgbClr val="FF0000"/>
              </a:solidFill>
            </a:endParaRPr>
          </a:p>
        </p:txBody>
      </p:sp>
    </p:spTree>
    <p:extLst>
      <p:ext uri="{BB962C8B-B14F-4D97-AF65-F5344CB8AC3E}">
        <p14:creationId xmlns:p14="http://schemas.microsoft.com/office/powerpoint/2010/main" val="572675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1357</TotalTime>
  <Words>2200</Words>
  <Application>Microsoft Office PowerPoint</Application>
  <PresentationFormat>On-screen Show (4:3)</PresentationFormat>
  <Paragraphs>392</Paragraphs>
  <Slides>61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Cambria</vt:lpstr>
      <vt:lpstr>Tahoma</vt:lpstr>
      <vt:lpstr>Times New Roman</vt:lpstr>
      <vt:lpstr>Wingdings</vt:lpstr>
      <vt:lpstr>Wingdings 2</vt:lpstr>
      <vt:lpstr>Equity</vt:lpstr>
      <vt:lpstr>BIG DATA</vt:lpstr>
      <vt:lpstr>What is BIGDATA</vt:lpstr>
      <vt:lpstr>IBM’s Definition of Big Data</vt:lpstr>
      <vt:lpstr>BIGDATA Customers</vt:lpstr>
      <vt:lpstr>What is Hadoop?</vt:lpstr>
      <vt:lpstr>Introduction to Hadoop</vt:lpstr>
      <vt:lpstr>Efficiency</vt:lpstr>
      <vt:lpstr>Hadoop Characteristics</vt:lpstr>
      <vt:lpstr>Hadoop Characteristics Continues …</vt:lpstr>
      <vt:lpstr>Traditional processing before Hadoop</vt:lpstr>
      <vt:lpstr>Hadoop Master/Salve Architecture</vt:lpstr>
      <vt:lpstr>   Data Storage and Replication</vt:lpstr>
      <vt:lpstr>HDFS File Read/Write</vt:lpstr>
      <vt:lpstr>RDBM’s Vs Hadoop</vt:lpstr>
      <vt:lpstr>Cont.…</vt:lpstr>
      <vt:lpstr>Hadoop Architecture</vt:lpstr>
      <vt:lpstr>Yarn Architecture</vt:lpstr>
      <vt:lpstr>Hadoop FS Shell Guide</vt:lpstr>
      <vt:lpstr>Hadoop FS Shell Guide continues</vt:lpstr>
      <vt:lpstr>Hadoop FS Shell Guide continues</vt:lpstr>
      <vt:lpstr>MAP-REDUCE</vt:lpstr>
      <vt:lpstr>MapReduce Framework</vt:lpstr>
      <vt:lpstr>MapReduce Framework</vt:lpstr>
      <vt:lpstr>MapReduce data flow with a single reduce task</vt:lpstr>
      <vt:lpstr>MapReduce data flow with NO reduce tasks</vt:lpstr>
      <vt:lpstr>The overall MapReduce from word count process</vt:lpstr>
      <vt:lpstr>                         H I V E</vt:lpstr>
      <vt:lpstr>What and Why HIVE</vt:lpstr>
      <vt:lpstr>HIVE Data Types and Components</vt:lpstr>
      <vt:lpstr>  RDBMS VS HIVE</vt:lpstr>
      <vt:lpstr>     Hive for SQL User (Cheat sheet)</vt:lpstr>
      <vt:lpstr>     Hive for SQL User (Cheat sheet)</vt:lpstr>
      <vt:lpstr>     Hive Tables</vt:lpstr>
      <vt:lpstr>     Hive Partitioning and Bucketing</vt:lpstr>
      <vt:lpstr> P I G</vt:lpstr>
      <vt:lpstr>What and Why PIG</vt:lpstr>
      <vt:lpstr>PIG data types</vt:lpstr>
      <vt:lpstr>PIG data Models</vt:lpstr>
      <vt:lpstr>PIG Latin mode and execution</vt:lpstr>
      <vt:lpstr>PIG Working with Data</vt:lpstr>
      <vt:lpstr>PIG Vs HIVE</vt:lpstr>
      <vt:lpstr>SQOOP</vt:lpstr>
      <vt:lpstr>What is SQOOP</vt:lpstr>
      <vt:lpstr>SQOOP Cont..</vt:lpstr>
      <vt:lpstr>SQOOP Cont..</vt:lpstr>
      <vt:lpstr>SQOOP Cont..</vt:lpstr>
      <vt:lpstr>   HBase</vt:lpstr>
      <vt:lpstr>NoSQL</vt:lpstr>
      <vt:lpstr>NoSQL databases</vt:lpstr>
      <vt:lpstr>HBase</vt:lpstr>
      <vt:lpstr>HDFS and HBase</vt:lpstr>
      <vt:lpstr>HBase and RDBMS</vt:lpstr>
      <vt:lpstr>HBase Architecture</vt:lpstr>
      <vt:lpstr>HBase components</vt:lpstr>
      <vt:lpstr>HBase Write</vt:lpstr>
      <vt:lpstr>HBase Write Diagram</vt:lpstr>
      <vt:lpstr>HBase Read</vt:lpstr>
      <vt:lpstr>HBase Read Diagram</vt:lpstr>
      <vt:lpstr>HBase House keeping and HFile Compaction</vt:lpstr>
      <vt:lpstr>Finding RegionServer and RowKey</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Khatai, Bhagaban (Cognizant)</dc:creator>
  <cp:lastModifiedBy>Khatai, Bhagaban (Cognizant)</cp:lastModifiedBy>
  <cp:revision>156</cp:revision>
  <dcterms:created xsi:type="dcterms:W3CDTF">2015-01-19T07:12:46Z</dcterms:created>
  <dcterms:modified xsi:type="dcterms:W3CDTF">2016-10-26T12:01:58Z</dcterms:modified>
</cp:coreProperties>
</file>