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sldIdLst>
    <p:sldId id="287" r:id="rId2"/>
    <p:sldId id="320" r:id="rId3"/>
    <p:sldId id="322" r:id="rId4"/>
    <p:sldId id="323" r:id="rId5"/>
    <p:sldId id="324" r:id="rId6"/>
    <p:sldId id="325" r:id="rId7"/>
    <p:sldId id="326" r:id="rId8"/>
    <p:sldId id="327" r:id="rId9"/>
    <p:sldId id="328" r:id="rId1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8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688">
          <p15:clr>
            <a:srgbClr val="A4A3A4"/>
          </p15:clr>
        </p15:guide>
        <p15:guide id="4" pos="336">
          <p15:clr>
            <a:srgbClr val="A4A3A4"/>
          </p15:clr>
        </p15:guide>
        <p15:guide id="5" pos="59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95959"/>
    <a:srgbClr val="376092"/>
    <a:srgbClr val="1F497D"/>
    <a:srgbClr val="4F81BD"/>
    <a:srgbClr val="BFBFBF"/>
    <a:srgbClr val="7F7F7F"/>
    <a:srgbClr val="E9EDF4"/>
    <a:srgbClr val="A6A6A6"/>
    <a:srgbClr val="C25830"/>
    <a:srgbClr val="E46C0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 horzBarState="maximized">
    <p:restoredLeft sz="15620"/>
    <p:restoredTop sz="99332" autoAdjust="0"/>
  </p:normalViewPr>
  <p:slideViewPr>
    <p:cSldViewPr showGuides="1">
      <p:cViewPr varScale="1">
        <p:scale>
          <a:sx n="73" d="100"/>
          <a:sy n="73" d="100"/>
        </p:scale>
        <p:origin x="-1602" y="-102"/>
      </p:cViewPr>
      <p:guideLst>
        <p:guide orient="horz" pos="4080"/>
        <p:guide orient="horz" pos="3888"/>
        <p:guide orient="horz" pos="688"/>
        <p:guide pos="336"/>
        <p:guide pos="59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4B7-BB65-4CD5-AF2E-65720B007E4F}" type="datetimeFigureOut">
              <a:rPr lang="en-US" smtClean="0"/>
              <a:pPr/>
              <a:t>2/28/2016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F797-D0C9-4CC8-A782-47AF8FE25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729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757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39766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27844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960268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40641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55856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508130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13353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049156" y="3505200"/>
            <a:ext cx="5386944" cy="1524000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049156" y="3813048"/>
            <a:ext cx="5386944" cy="76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81001" y="6453536"/>
            <a:ext cx="3352800" cy="391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4"/>
          <p:cNvSpPr txBox="1">
            <a:spLocks/>
          </p:cNvSpPr>
          <p:nvPr userDrawn="1"/>
        </p:nvSpPr>
        <p:spPr bwMode="gray">
          <a:xfrm>
            <a:off x="4006952" y="6396335"/>
            <a:ext cx="313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EduPristine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www.edupristine.com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875" y="1069754"/>
            <a:ext cx="3347256" cy="2094242"/>
          </a:xfrm>
          <a:prstGeom prst="rect">
            <a:avLst/>
          </a:prstGeom>
          <a:noFill/>
        </p:spPr>
      </p:pic>
      <p:grpSp>
        <p:nvGrpSpPr>
          <p:cNvPr id="14" name="Group 4"/>
          <p:cNvGrpSpPr/>
          <p:nvPr userDrawn="1"/>
        </p:nvGrpSpPr>
        <p:grpSpPr bwMode="gray">
          <a:xfrm>
            <a:off x="4105428" y="3048000"/>
            <a:ext cx="5334000" cy="108268"/>
            <a:chOff x="-76200" y="3048000"/>
            <a:chExt cx="4267200" cy="108268"/>
          </a:xfrm>
        </p:grpSpPr>
        <p:cxnSp>
          <p:nvCxnSpPr>
            <p:cNvPr id="16" name="Straight Connector 15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17997" y="3709792"/>
            <a:ext cx="2454278" cy="566738"/>
          </a:xfrm>
        </p:spPr>
        <p:txBody>
          <a:bodyPr lIns="0" anchor="t">
            <a:normAutofit/>
          </a:bodyPr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0" y="3048000"/>
            <a:ext cx="4190999" cy="108268"/>
            <a:chOff x="-76200" y="3048000"/>
            <a:chExt cx="4267200" cy="108268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 txBox="1">
            <a:spLocks/>
          </p:cNvSpPr>
          <p:nvPr userDrawn="1"/>
        </p:nvSpPr>
        <p:spPr bwMode="gray">
          <a:xfrm>
            <a:off x="4278585" y="2819400"/>
            <a:ext cx="5168900" cy="566738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9" name="Title 1"/>
          <p:cNvSpPr txBox="1">
            <a:spLocks/>
          </p:cNvSpPr>
          <p:nvPr userDrawn="1"/>
        </p:nvSpPr>
        <p:spPr bwMode="gray">
          <a:xfrm>
            <a:off x="4273822" y="3352800"/>
            <a:ext cx="5168900" cy="381000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Contact:</a:t>
            </a: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4"/>
          <p:cNvSpPr txBox="1">
            <a:spLocks/>
          </p:cNvSpPr>
          <p:nvPr userDrawn="1"/>
        </p:nvSpPr>
        <p:spPr bwMode="gray">
          <a:xfrm>
            <a:off x="4208329" y="6396335"/>
            <a:ext cx="3136900" cy="27699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EduPristine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www.edupristine.com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4"/>
          <p:cNvSpPr txBox="1">
            <a:spLocks/>
          </p:cNvSpPr>
          <p:nvPr userDrawn="1"/>
        </p:nvSpPr>
        <p:spPr bwMode="gray">
          <a:xfrm>
            <a:off x="4208329" y="6396335"/>
            <a:ext cx="3136900" cy="27699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EduPristine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www.edupristine.com</a:t>
            </a:r>
          </a:p>
        </p:txBody>
      </p: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875" y="1069754"/>
            <a:ext cx="3347256" cy="2094242"/>
          </a:xfrm>
          <a:prstGeom prst="rect">
            <a:avLst/>
          </a:prstGeom>
          <a:noFill/>
        </p:spPr>
      </p:pic>
      <p:grpSp>
        <p:nvGrpSpPr>
          <p:cNvPr id="14" name="Group 4"/>
          <p:cNvGrpSpPr/>
          <p:nvPr userDrawn="1"/>
        </p:nvGrpSpPr>
        <p:grpSpPr bwMode="gray">
          <a:xfrm rot="10800000" flipH="1" flipV="1">
            <a:off x="4318788" y="3048000"/>
            <a:ext cx="5120640" cy="108268"/>
            <a:chOff x="-76200" y="3048000"/>
            <a:chExt cx="4267200" cy="108268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1"/>
          <p:cNvSpPr txBox="1">
            <a:spLocks/>
          </p:cNvSpPr>
          <p:nvPr userDrawn="1"/>
        </p:nvSpPr>
        <p:spPr bwMode="gray">
          <a:xfrm>
            <a:off x="4317996" y="5029201"/>
            <a:ext cx="5118103" cy="1104900"/>
          </a:xfrm>
          <a:prstGeom prst="rect">
            <a:avLst/>
          </a:prstGeom>
        </p:spPr>
        <p:txBody>
          <a:bodyPr vert="horz" lIns="0" tIns="45720" rIns="45720" bIns="45720" rtlCol="0" anchor="t" anchorCtr="0">
            <a:normAutofit/>
          </a:bodyPr>
          <a:lstStyle>
            <a:lvl1pPr algn="l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1200" noProof="0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help@edupristine.com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1200" noProof="0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www.edupristine.com</a:t>
            </a:r>
          </a:p>
        </p:txBody>
      </p:sp>
      <p:sp>
        <p:nvSpPr>
          <p:cNvPr id="27" name="TextBox 9"/>
          <p:cNvSpPr txBox="1"/>
          <p:nvPr userDrawn="1"/>
        </p:nvSpPr>
        <p:spPr>
          <a:xfrm>
            <a:off x="5700943" y="2362200"/>
            <a:ext cx="2356330" cy="654177"/>
          </a:xfrm>
          <a:prstGeom prst="rect">
            <a:avLst/>
          </a:prstGeom>
          <a:noFill/>
        </p:spPr>
        <p:txBody>
          <a:bodyPr wrap="none" lIns="83969" tIns="41985" rIns="83969" bIns="41985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700" b="1" dirty="0">
                <a:solidFill>
                  <a:srgbClr val="4F81BD">
                    <a:lumMod val="75000"/>
                  </a:srgbClr>
                </a:solidFill>
              </a:rPr>
              <a:t>Thank </a:t>
            </a:r>
            <a:r>
              <a:rPr lang="en-US" sz="3700" b="1" dirty="0" smtClean="0">
                <a:solidFill>
                  <a:srgbClr val="4F81BD">
                    <a:lumMod val="75000"/>
                  </a:srgbClr>
                </a:solidFill>
              </a:rPr>
              <a:t>You!</a:t>
            </a:r>
            <a:endParaRPr lang="en-IN" sz="37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524" y="2994660"/>
            <a:ext cx="9902952" cy="868680"/>
          </a:xfrm>
          <a:solidFill>
            <a:schemeClr val="tx2"/>
          </a:solidFill>
        </p:spPr>
        <p:txBody>
          <a:bodyPr anchor="ctr"/>
          <a:lstStyle>
            <a:lvl1pPr algn="ctr">
              <a:defRPr sz="2200" b="1">
                <a:solidFill>
                  <a:schemeClr val="bg1"/>
                </a:solidFill>
              </a:defRPr>
            </a:lvl1pPr>
            <a:lvl2pPr algn="ctr"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2pPr>
            <a:lvl3pPr algn="ctr">
              <a:buClr>
                <a:schemeClr val="bg1"/>
              </a:buClr>
              <a:defRPr sz="1400" b="1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concep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533400" y="1092200"/>
            <a:ext cx="8895588" cy="50419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marR="0" indent="-4000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900"/>
              </a:spcAft>
              <a:buClr>
                <a:srgbClr val="376092"/>
              </a:buClr>
              <a:buSzTx/>
              <a:buFont typeface="+mj-lt"/>
              <a:buAutoNum type="romanUcPeriod"/>
              <a:tabLst/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25425" marR="0" lvl="1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3"/>
          </p:nvPr>
        </p:nvSpPr>
        <p:spPr bwMode="gray">
          <a:xfrm>
            <a:off x="533400" y="1092200"/>
            <a:ext cx="8890063" cy="5041900"/>
          </a:xfrm>
        </p:spPr>
        <p:txBody>
          <a:bodyPr/>
          <a:lstStyle>
            <a:lvl2pPr>
              <a:spcAft>
                <a:spcPts val="400"/>
              </a:spcAft>
              <a:buClr>
                <a:srgbClr val="1F497D"/>
              </a:buClr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300"/>
              </a:spcBef>
              <a:buClr>
                <a:srgbClr val="595959"/>
              </a:buClr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Arial" pitchFamily="34" charset="0"/>
              <a:buChar char="–"/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200"/>
              </a:spcBef>
              <a:spcAft>
                <a:spcPts val="200"/>
              </a:spcAft>
              <a:buClr>
                <a:srgbClr val="4F81BD"/>
              </a:buClr>
              <a:defRPr lang="en-US" sz="13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5425" lvl="1" indent="-225425" algn="l" defTabSz="914400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463550" lvl="2" indent="-2381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Calibri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688975" lvl="3" indent="-225425" algn="l" defTabSz="914400" rtl="0" eaLnBrk="1" latinLnBrk="0" hangingPunct="1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Arial" pitchFamily="34" charset="0"/>
              <a:buChar char="–"/>
            </a:pPr>
            <a:r>
              <a:rPr lang="en-US" dirty="0" smtClean="0"/>
              <a:t>Third level</a:t>
            </a:r>
          </a:p>
          <a:p>
            <a:pPr marL="901700" lvl="4" indent="-2127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</p:txBody>
      </p: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33400" y="1092200"/>
            <a:ext cx="8915400" cy="5041900"/>
          </a:xfrm>
        </p:spPr>
        <p:txBody>
          <a:bodyPr/>
          <a:lstStyle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>
            <a:off x="0" y="762000"/>
            <a:ext cx="9906000" cy="1588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gray">
          <a:xfrm>
            <a:off x="0" y="821372"/>
            <a:ext cx="9906000" cy="158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Tab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533400" y="1092200"/>
            <a:ext cx="8915400" cy="5041900"/>
          </a:xfrm>
        </p:spPr>
        <p:txBody>
          <a:bodyPr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33400" y="1092200"/>
            <a:ext cx="4337050" cy="50419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88834" y="1092200"/>
            <a:ext cx="4334256" cy="50419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33400" y="1092200"/>
            <a:ext cx="5715000" cy="50419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400801" y="1092200"/>
            <a:ext cx="3009900" cy="50419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33400" y="62630"/>
            <a:ext cx="8100060" cy="701458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33400" y="1092200"/>
            <a:ext cx="8915400" cy="50419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436100" y="6492875"/>
            <a:ext cx="46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gray">
          <a:xfrm>
            <a:off x="506413" y="6493510"/>
            <a:ext cx="139858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EduPristine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 bwMode="gray">
          <a:xfrm flipH="1">
            <a:off x="1429544" y="6492875"/>
            <a:ext cx="1588" cy="365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/>
        </p:nvSpPr>
        <p:spPr bwMode="gray">
          <a:xfrm>
            <a:off x="1511300" y="6493510"/>
            <a:ext cx="31369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Sqoop_new (Confidential)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6" r:id="rId3"/>
    <p:sldLayoutId id="2147483655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7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ts val="22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800"/>
        </a:spcBef>
        <a:spcAft>
          <a:spcPts val="900"/>
        </a:spcAft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25425" indent="-225425" algn="l" defTabSz="914400" rtl="0" eaLnBrk="1" latinLnBrk="0" hangingPunct="1">
        <a:spcBef>
          <a:spcPts val="400"/>
        </a:spcBef>
        <a:spcAft>
          <a:spcPts val="400"/>
        </a:spcAft>
        <a:buClr>
          <a:srgbClr val="1F497D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8125" algn="l" defTabSz="914400" rtl="0" eaLnBrk="1" latinLnBrk="0" hangingPunct="1">
        <a:spcBef>
          <a:spcPts val="300"/>
        </a:spcBef>
        <a:spcAft>
          <a:spcPts val="300"/>
        </a:spcAft>
        <a:buClr>
          <a:srgbClr val="595959"/>
        </a:buClr>
        <a:buFont typeface="Calibri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8975" indent="-225425" algn="l" defTabSz="914400" rtl="0" eaLnBrk="1" latinLnBrk="0" hangingPunct="1">
        <a:spcBef>
          <a:spcPts val="200"/>
        </a:spcBef>
        <a:spcAft>
          <a:spcPts val="200"/>
        </a:spcAft>
        <a:buClr>
          <a:schemeClr val="accent6"/>
        </a:buClr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212725" algn="l" defTabSz="914400" rtl="0" eaLnBrk="1" latinLnBrk="0" hangingPunct="1">
        <a:spcBef>
          <a:spcPts val="200"/>
        </a:spcBef>
        <a:spcAft>
          <a:spcPts val="200"/>
        </a:spcAft>
        <a:buClr>
          <a:srgbClr val="4F81BD"/>
        </a:buClr>
        <a:buSzPct val="10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9488" y="3505200"/>
            <a:ext cx="5396612" cy="1524000"/>
          </a:xfrm>
        </p:spPr>
        <p:txBody>
          <a:bodyPr/>
          <a:lstStyle/>
          <a:p>
            <a:r>
              <a:rPr lang="en-US" dirty="0" smtClean="0"/>
              <a:t>Sqoop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9488" y="3810000"/>
            <a:ext cx="5396612" cy="76200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500" b="1" dirty="0" smtClean="0"/>
              <a:t>Data Imports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500" b="1" dirty="0" smtClean="0"/>
              <a:t>Data Exports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500" b="1" dirty="0" smtClean="0"/>
              <a:t>Integration with Hadoop Ecosystem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5400" y="1092200"/>
            <a:ext cx="1803400" cy="549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SQOOP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Why Sqoop so popular</a:t>
            </a:r>
          </a:p>
          <a:p>
            <a:pPr lvl="1"/>
            <a:r>
              <a:rPr lang="en-US" dirty="0" smtClean="0"/>
              <a:t>How to get it working</a:t>
            </a:r>
          </a:p>
          <a:p>
            <a:pPr lvl="1"/>
            <a:r>
              <a:rPr lang="en-US" dirty="0" smtClean="0"/>
              <a:t>Work-flow</a:t>
            </a:r>
          </a:p>
          <a:p>
            <a:pPr lvl="1"/>
            <a:r>
              <a:rPr lang="en-US" dirty="0" smtClean="0"/>
              <a:t>Rdbms-Hdfs-Hive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93776" y="1295401"/>
            <a:ext cx="9082024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-US" sz="36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00" y="1092200"/>
            <a:ext cx="2133600" cy="59997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SQOOP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Sqoop is used widely in industry as it is going to be your first apache product from the minute you have decided to move from relational DB to Hadoop ecosystem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Working</a:t>
            </a:r>
            <a:endParaRPr lang="en-US" dirty="0"/>
          </a:p>
        </p:txBody>
      </p:sp>
      <p:sp>
        <p:nvSpPr>
          <p:cNvPr id="148" name="Shape 148"/>
          <p:cNvSpPr txBox="1"/>
          <p:nvPr/>
        </p:nvSpPr>
        <p:spPr>
          <a:xfrm>
            <a:off x="493776" y="1295401"/>
            <a:ext cx="9082024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0"/>
            <a:ext cx="1219199" cy="3428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676" r="3024"/>
          <a:stretch>
            <a:fillRect/>
          </a:stretch>
        </p:blipFill>
        <p:spPr>
          <a:xfrm>
            <a:off x="533400" y="2590800"/>
            <a:ext cx="8915400" cy="338688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15650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SQOOP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Working in Step By Step: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Step 1:</a:t>
            </a: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Sqoop send the request to Relational DB to send the return the meta data information about the table(Metadata here is the data about the table in relational DB)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Step 2: </a:t>
            </a: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From the received information it will generate the java classes (Reason why you should have java configured before get it working-Sqoop internally uses </a:t>
            </a: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jdbc</a:t>
            </a: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API to generate data).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Step 3</a:t>
            </a: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:Now sqoop (As its written in java –tries to package the compiled classes to be able to generate table structure) , post compiling creates jar file(Java packaging standard)</a:t>
            </a:r>
            <a:endParaRPr lang="en-US" dirty="0"/>
          </a:p>
        </p:txBody>
      </p:sp>
      <p:sp>
        <p:nvSpPr>
          <p:cNvPr id="148" name="Shape 148"/>
          <p:cNvSpPr txBox="1"/>
          <p:nvPr/>
        </p:nvSpPr>
        <p:spPr>
          <a:xfrm>
            <a:off x="493776" y="1295401"/>
            <a:ext cx="9082024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0"/>
            <a:ext cx="1219199" cy="3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86536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SQOOP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092200"/>
            <a:ext cx="8915400" cy="5041900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Lets Dive in: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Say you had a table like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148" name="Shape 148"/>
          <p:cNvSpPr txBox="1"/>
          <p:nvPr/>
        </p:nvSpPr>
        <p:spPr>
          <a:xfrm>
            <a:off x="493776" y="1295401"/>
            <a:ext cx="9082024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328" y="1926914"/>
            <a:ext cx="4858731" cy="25006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4576615"/>
            <a:ext cx="89311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</a:rPr>
              <a:t>Now you have decided that you do not like relational structure any more as you expect this table to grow really-really large hence you want this to get moved to Hadoop ecosystem and get rid of licensing </a:t>
            </a:r>
          </a:p>
          <a:p>
            <a:r>
              <a:rPr lang="en-US" sz="1800" dirty="0" smtClean="0">
                <a:latin typeface="Calibri" panose="020F0502020204030204" pitchFamily="34" charset="0"/>
              </a:rPr>
              <a:t>PS: sqoop needs to have primary key t work best – but no worries if your table structure inherently doens’t have it , it will create that for you but without affecting your table metadata structure   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0"/>
            <a:ext cx="1219199" cy="3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93517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SQOOP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Internal Workflow:</a:t>
            </a:r>
          </a:p>
          <a:p>
            <a:pPr marL="342900" lvl="0" indent="-34290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Sqoop asks fro meta data information from Relation DB</a:t>
            </a:r>
          </a:p>
          <a:p>
            <a:pPr marL="342900" lvl="0" indent="-34290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Relational DB returns the required request</a:t>
            </a:r>
          </a:p>
          <a:p>
            <a:pPr marL="342900" lvl="0" indent="-34290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Based on meta data information sqoop generates java classes</a:t>
            </a:r>
          </a:p>
          <a:p>
            <a:pPr marL="342900" lvl="0" indent="-34290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Based on </a:t>
            </a: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primary id partitioning happens in table </a:t>
            </a: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as multiple mappers will importing data as the same time</a:t>
            </a:r>
          </a:p>
          <a:p>
            <a:pPr marL="342900" lvl="0" indent="-34290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sz="1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Lets understand this line in more detail as this is crux of why sqoop works faster than any other importing technique and how come mapper comes in to picture</a:t>
            </a:r>
            <a:endParaRPr lang="en-US" dirty="0"/>
          </a:p>
        </p:txBody>
      </p:sp>
      <p:sp>
        <p:nvSpPr>
          <p:cNvPr id="148" name="Shape 148"/>
          <p:cNvSpPr txBox="1"/>
          <p:nvPr/>
        </p:nvSpPr>
        <p:spPr>
          <a:xfrm>
            <a:off x="493776" y="1295401"/>
            <a:ext cx="9082024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0"/>
            <a:ext cx="1219199" cy="3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82906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SQOOP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533400" y="5281028"/>
            <a:ext cx="9042401" cy="891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This image is symbolic and of course you do not need 4 mappers to just import a row size of 10 and sqoop is intelligent enough to decide on optimum number of mappers required for the job</a:t>
            </a:r>
            <a:endParaRPr lang="en-US" sz="1700" i="0" u="none" strike="noStrike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20702" y="1810590"/>
            <a:ext cx="4189998" cy="33723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4933" y="2185086"/>
            <a:ext cx="4615770" cy="237561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701675" y="2959100"/>
            <a:ext cx="4519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3303" y="3606800"/>
            <a:ext cx="4519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675" y="4152900"/>
            <a:ext cx="4519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5345" y="2425190"/>
            <a:ext cx="33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3981" y="2997087"/>
            <a:ext cx="27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9796" y="3568984"/>
            <a:ext cx="32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9796" y="4140881"/>
            <a:ext cx="32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0"/>
            <a:ext cx="1219199" cy="3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31790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SQOOP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SzPct val="100000"/>
            </a:pPr>
            <a:r>
              <a:rPr lang="en-US" dirty="0" smtClean="0">
                <a:sym typeface="Calibri"/>
              </a:rPr>
              <a:t>Lets Understand it in terms of what would have happened technically</a:t>
            </a:r>
          </a:p>
          <a:p>
            <a:pPr lvl="1">
              <a:buSzPct val="100000"/>
            </a:pPr>
            <a:endParaRPr lang="en-US" dirty="0" smtClean="0">
              <a:sym typeface="Calibri"/>
            </a:endParaRPr>
          </a:p>
          <a:p>
            <a:pPr lvl="1">
              <a:buSzPct val="100000"/>
            </a:pPr>
            <a:r>
              <a:rPr lang="en-US" dirty="0" smtClean="0">
                <a:sym typeface="Calibri"/>
              </a:rPr>
              <a:t>Sqoop fires and import request </a:t>
            </a:r>
          </a:p>
          <a:p>
            <a:pPr lvl="1">
              <a:buSzPct val="100000"/>
            </a:pPr>
            <a:endParaRPr lang="en-US" dirty="0" smtClean="0">
              <a:sym typeface="Calibri"/>
            </a:endParaRPr>
          </a:p>
          <a:p>
            <a:pPr lvl="1">
              <a:buSzPct val="100000"/>
            </a:pPr>
            <a:r>
              <a:rPr lang="en-US" dirty="0" smtClean="0">
                <a:sym typeface="Calibri"/>
              </a:rPr>
              <a:t>Internally what it needs to know is what is min and max primary key value is in there</a:t>
            </a:r>
          </a:p>
          <a:p>
            <a:pPr lvl="1">
              <a:buSzPct val="100000"/>
            </a:pPr>
            <a:endParaRPr lang="en-US" dirty="0" smtClean="0">
              <a:sym typeface="Calibri"/>
            </a:endParaRPr>
          </a:p>
          <a:p>
            <a:pPr lvl="1">
              <a:buSzPct val="100000"/>
            </a:pPr>
            <a:r>
              <a:rPr lang="en-US" dirty="0" smtClean="0">
                <a:sym typeface="Calibri"/>
              </a:rPr>
              <a:t>Select min(emp_id) as min_value ,max(emp_id) as max_value from employee</a:t>
            </a:r>
          </a:p>
          <a:p>
            <a:pPr lvl="1">
              <a:buSzPct val="100000"/>
            </a:pPr>
            <a:endParaRPr lang="en-US" dirty="0" smtClean="0">
              <a:sym typeface="Calibri"/>
            </a:endParaRPr>
          </a:p>
          <a:p>
            <a:pPr lvl="1">
              <a:buSzPct val="100000"/>
            </a:pPr>
            <a:r>
              <a:rPr lang="en-US" dirty="0" smtClean="0">
                <a:sym typeface="Calibri"/>
              </a:rPr>
              <a:t>And then for each mapper </a:t>
            </a:r>
          </a:p>
          <a:p>
            <a:pPr lvl="1">
              <a:buSzPct val="100000"/>
            </a:pPr>
            <a:endParaRPr lang="en-US" dirty="0" smtClean="0">
              <a:sym typeface="Calibri"/>
            </a:endParaRPr>
          </a:p>
          <a:p>
            <a:pPr lvl="1">
              <a:buSzPct val="100000"/>
            </a:pPr>
            <a:r>
              <a:rPr lang="en-US" dirty="0" smtClean="0">
                <a:sym typeface="Calibri"/>
              </a:rPr>
              <a:t>Select * from employee where emp_id </a:t>
            </a:r>
            <a:r>
              <a:rPr lang="en-US" b="1" dirty="0" smtClean="0">
                <a:sym typeface="Calibri"/>
              </a:rPr>
              <a:t>between </a:t>
            </a:r>
            <a:r>
              <a:rPr lang="en-US" dirty="0" smtClean="0">
                <a:sym typeface="Calibri"/>
              </a:rPr>
              <a:t>min_value and max_value(Scope of each mapper) </a:t>
            </a:r>
          </a:p>
          <a:p>
            <a:pPr lvl="1"/>
            <a:endParaRPr lang="en-US" dirty="0" smtClean="0"/>
          </a:p>
        </p:txBody>
      </p:sp>
      <p:sp>
        <p:nvSpPr>
          <p:cNvPr id="148" name="Shape 148"/>
          <p:cNvSpPr txBox="1"/>
          <p:nvPr/>
        </p:nvSpPr>
        <p:spPr>
          <a:xfrm>
            <a:off x="493776" y="1295401"/>
            <a:ext cx="9082024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0"/>
            <a:ext cx="1219199" cy="3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20925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SQOOP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93776" y="1295401"/>
            <a:ext cx="9082024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776" y="1295401"/>
            <a:ext cx="86967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ahoma" panose="020B0604030504040204" pitchFamily="34" charset="0"/>
              </a:rPr>
              <a:t>Example: </a:t>
            </a:r>
            <a:r>
              <a:rPr lang="en-US" b="1" dirty="0" smtClean="0">
                <a:latin typeface="Tahoma" panose="020B0604030504040204" pitchFamily="34" charset="0"/>
              </a:rPr>
              <a:t>                                                                               Where relation DB is present   </a:t>
            </a:r>
            <a:endParaRPr lang="en-US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sqoop import </a:t>
            </a:r>
            <a:r>
              <a:rPr lang="en-US" dirty="0" smtClean="0">
                <a:latin typeface="Tahoma" panose="020B0604030504040204" pitchFamily="34" charset="0"/>
              </a:rPr>
              <a:t>\                                                                           </a:t>
            </a:r>
            <a:endParaRPr lang="en-US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--</a:t>
            </a:r>
            <a:r>
              <a:rPr lang="en-US" b="1" dirty="0">
                <a:latin typeface="Tahoma" panose="020B0604030504040204" pitchFamily="34" charset="0"/>
              </a:rPr>
              <a:t>connect</a:t>
            </a:r>
            <a:r>
              <a:rPr lang="en-US" dirty="0">
                <a:latin typeface="Tahoma" panose="020B0604030504040204" pitchFamily="34" charset="0"/>
              </a:rPr>
              <a:t> jdbc:mysql://&lt;</a:t>
            </a:r>
            <a:r>
              <a:rPr lang="en-US" b="1" dirty="0">
                <a:latin typeface="Tahoma" panose="020B0604030504040204" pitchFamily="34" charset="0"/>
              </a:rPr>
              <a:t>ip address</a:t>
            </a:r>
            <a:r>
              <a:rPr lang="en-US" dirty="0">
                <a:latin typeface="Tahoma" panose="020B0604030504040204" pitchFamily="34" charset="0"/>
              </a:rPr>
              <a:t>&gt;\&lt;database name&gt; </a:t>
            </a:r>
          </a:p>
          <a:p>
            <a:r>
              <a:rPr lang="en-US" dirty="0">
                <a:latin typeface="Tahoma" panose="020B0604030504040204" pitchFamily="34" charset="0"/>
              </a:rPr>
              <a:t>--table &lt;mysql_table name&gt; </a:t>
            </a:r>
          </a:p>
          <a:p>
            <a:r>
              <a:rPr lang="en-US" dirty="0">
                <a:latin typeface="Tahoma" panose="020B0604030504040204" pitchFamily="34" charset="0"/>
              </a:rPr>
              <a:t>--username &lt;username_for_mysql_user&gt; --password &lt;Password&gt; </a:t>
            </a:r>
          </a:p>
          <a:p>
            <a:r>
              <a:rPr lang="en-US" dirty="0">
                <a:latin typeface="Tahoma" panose="020B0604030504040204" pitchFamily="34" charset="0"/>
              </a:rPr>
              <a:t>-m &lt;</a:t>
            </a:r>
            <a:r>
              <a:rPr lang="en-US" b="1" dirty="0">
                <a:latin typeface="Tahoma" panose="020B0604030504040204" pitchFamily="34" charset="0"/>
              </a:rPr>
              <a:t>number of mappers to run</a:t>
            </a:r>
            <a:r>
              <a:rPr lang="en-US" dirty="0">
                <a:latin typeface="Tahoma" panose="020B0604030504040204" pitchFamily="34" charset="0"/>
              </a:rPr>
              <a:t>&gt; </a:t>
            </a:r>
          </a:p>
          <a:p>
            <a:r>
              <a:rPr lang="en-US" dirty="0">
                <a:latin typeface="Tahoma" panose="020B0604030504040204" pitchFamily="34" charset="0"/>
              </a:rPr>
              <a:t>--target-dir &lt;target directory where we need copied data&gt; </a:t>
            </a:r>
            <a:endParaRPr lang="en-US" dirty="0" smtClean="0">
              <a:latin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</a:endParaRPr>
          </a:p>
          <a:p>
            <a:endParaRPr lang="en-US" dirty="0"/>
          </a:p>
        </p:txBody>
      </p:sp>
      <p:cxnSp>
        <p:nvCxnSpPr>
          <p:cNvPr id="5" name="Curved Connector 4"/>
          <p:cNvCxnSpPr/>
          <p:nvPr/>
        </p:nvCxnSpPr>
        <p:spPr>
          <a:xfrm flipV="1">
            <a:off x="3398308" y="1485900"/>
            <a:ext cx="2600325" cy="254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flipV="1">
            <a:off x="3494617" y="2139410"/>
            <a:ext cx="2600325" cy="4318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4942" y="2045246"/>
            <a:ext cx="265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you do not want sqoop to decide on your behalf</a:t>
            </a:r>
            <a:endParaRPr lang="en-US" b="1" dirty="0"/>
          </a:p>
        </p:txBody>
      </p:sp>
      <p:cxnSp>
        <p:nvCxnSpPr>
          <p:cNvPr id="10" name="Curved Connector 9"/>
          <p:cNvCxnSpPr/>
          <p:nvPr/>
        </p:nvCxnSpPr>
        <p:spPr>
          <a:xfrm>
            <a:off x="1004358" y="1917701"/>
            <a:ext cx="4044950" cy="1839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49308" y="3568700"/>
            <a:ext cx="296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Double “–” because its subcommand of import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0"/>
            <a:ext cx="1219199" cy="3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52539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ristine Colour">
      <a:dk1>
        <a:sysClr val="windowText" lastClr="000000"/>
      </a:dk1>
      <a:lt1>
        <a:sysClr val="window" lastClr="FFFFFF"/>
      </a:lt1>
      <a:dk2>
        <a:srgbClr val="1F497D"/>
      </a:dk2>
      <a:lt2>
        <a:srgbClr val="376092"/>
      </a:lt2>
      <a:accent1>
        <a:srgbClr val="4F81BD"/>
      </a:accent1>
      <a:accent2>
        <a:srgbClr val="BFBFBF"/>
      </a:accent2>
      <a:accent3>
        <a:srgbClr val="A6A6A6"/>
      </a:accent3>
      <a:accent4>
        <a:srgbClr val="7F7F7F"/>
      </a:accent4>
      <a:accent5>
        <a:srgbClr val="595959"/>
      </a:accent5>
      <a:accent6>
        <a:srgbClr val="E46C0A"/>
      </a:accent6>
      <a:hlink>
        <a:srgbClr val="C25830"/>
      </a:hlink>
      <a:folHlink>
        <a:srgbClr val="9BBB59"/>
      </a:folHlink>
    </a:clrScheme>
    <a:fontScheme name="Edu Pristine Font Typ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516</Words>
  <Application>Microsoft Office PowerPoint</Application>
  <PresentationFormat>A4 Paper (210x297 mm)</PresentationFormat>
  <Paragraphs>69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Sqoop</vt:lpstr>
      <vt:lpstr>SQOOP…</vt:lpstr>
      <vt:lpstr>SQOOP…</vt:lpstr>
      <vt:lpstr>SQOOP…</vt:lpstr>
      <vt:lpstr>SQOOP…</vt:lpstr>
      <vt:lpstr>SQOOP…</vt:lpstr>
      <vt:lpstr>SQOOP…</vt:lpstr>
      <vt:lpstr>SQOOP…</vt:lpstr>
      <vt:lpstr>SQOOP…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user</cp:lastModifiedBy>
  <cp:revision>390</cp:revision>
  <dcterms:created xsi:type="dcterms:W3CDTF">2012-03-13T16:05:56Z</dcterms:created>
  <dcterms:modified xsi:type="dcterms:W3CDTF">2016-02-28T02:53:40Z</dcterms:modified>
</cp:coreProperties>
</file>