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303" r:id="rId11"/>
    <p:sldId id="264" r:id="rId12"/>
    <p:sldId id="28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67" r:id="rId29"/>
    <p:sldId id="268" r:id="rId30"/>
    <p:sldId id="266" r:id="rId31"/>
    <p:sldId id="269" r:id="rId32"/>
    <p:sldId id="270" r:id="rId33"/>
    <p:sldId id="276" r:id="rId34"/>
    <p:sldId id="277" r:id="rId35"/>
    <p:sldId id="271" r:id="rId36"/>
    <p:sldId id="280" r:id="rId37"/>
    <p:sldId id="272" r:id="rId38"/>
    <p:sldId id="281" r:id="rId39"/>
    <p:sldId id="273" r:id="rId40"/>
    <p:sldId id="283" r:id="rId41"/>
    <p:sldId id="274" r:id="rId42"/>
    <p:sldId id="282" r:id="rId43"/>
    <p:sldId id="275" r:id="rId44"/>
    <p:sldId id="284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860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2275-394A-4200-BE09-83973915755A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992AB-9B26-4324-8772-219100A54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select database</a:t>
            </a:r>
          </a:p>
          <a:p>
            <a:r>
              <a:rPr lang="en-US" dirty="0" smtClean="0"/>
              <a:t>use training</a:t>
            </a:r>
          </a:p>
          <a:p>
            <a:endParaRPr lang="en-US" dirty="0" smtClean="0"/>
          </a:p>
          <a:p>
            <a:r>
              <a:rPr lang="en-US" dirty="0" smtClean="0"/>
              <a:t>-- create table</a:t>
            </a:r>
          </a:p>
          <a:p>
            <a:r>
              <a:rPr lang="en-US" dirty="0" smtClean="0"/>
              <a:t>CREATE TABLE transactions(id </a:t>
            </a:r>
            <a:r>
              <a:rPr lang="en-US" dirty="0" err="1" smtClean="0"/>
              <a:t>varchar</a:t>
            </a:r>
            <a:r>
              <a:rPr lang="en-US" dirty="0" smtClean="0"/>
              <a:t>(20),chain </a:t>
            </a:r>
            <a:r>
              <a:rPr lang="en-US" dirty="0" err="1" smtClean="0"/>
              <a:t>varchar</a:t>
            </a:r>
            <a:r>
              <a:rPr lang="en-US" dirty="0" smtClean="0"/>
              <a:t>(20), dept </a:t>
            </a:r>
            <a:r>
              <a:rPr lang="en-US" dirty="0" err="1" smtClean="0"/>
              <a:t>varchar</a:t>
            </a:r>
            <a:r>
              <a:rPr lang="en-US" dirty="0" smtClean="0"/>
              <a:t>(20),category </a:t>
            </a:r>
            <a:r>
              <a:rPr lang="en-US" dirty="0" err="1" smtClean="0"/>
              <a:t>varchar</a:t>
            </a:r>
            <a:r>
              <a:rPr lang="en-US" dirty="0" smtClean="0"/>
              <a:t>(20), company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</a:p>
          <a:p>
            <a:r>
              <a:rPr lang="en-US" dirty="0" smtClean="0"/>
              <a:t>brand </a:t>
            </a:r>
            <a:r>
              <a:rPr lang="en-US" dirty="0" err="1" smtClean="0"/>
              <a:t>varchar</a:t>
            </a:r>
            <a:r>
              <a:rPr lang="en-US" dirty="0" smtClean="0"/>
              <a:t>(20), date1 </a:t>
            </a:r>
            <a:r>
              <a:rPr lang="en-US" dirty="0" err="1" smtClean="0"/>
              <a:t>varchar</a:t>
            </a:r>
            <a:r>
              <a:rPr lang="en-US" dirty="0" smtClean="0"/>
              <a:t>(10), </a:t>
            </a:r>
            <a:r>
              <a:rPr lang="en-US" dirty="0" err="1" smtClean="0"/>
              <a:t>productsize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productmeasure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(10), </a:t>
            </a:r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purchaseamount</a:t>
            </a:r>
            <a:r>
              <a:rPr lang="en-US" dirty="0" smtClean="0"/>
              <a:t> FLOAT);</a:t>
            </a:r>
          </a:p>
          <a:p>
            <a:endParaRPr lang="en-US" dirty="0" smtClean="0"/>
          </a:p>
          <a:p>
            <a:r>
              <a:rPr lang="en-US" dirty="0" smtClean="0"/>
              <a:t>-- load data</a:t>
            </a:r>
          </a:p>
          <a:p>
            <a:r>
              <a:rPr lang="en-US" dirty="0" smtClean="0"/>
              <a:t>LOAD DATA INFILE '/home/</a:t>
            </a:r>
            <a:r>
              <a:rPr lang="en-US" dirty="0" err="1" smtClean="0"/>
              <a:t>cloudera</a:t>
            </a:r>
            <a:r>
              <a:rPr lang="en-US" dirty="0" smtClean="0"/>
              <a:t>/Desktop/transactions.csv' INTO TABLE transactions</a:t>
            </a:r>
          </a:p>
          <a:p>
            <a:r>
              <a:rPr lang="en-US" dirty="0" smtClean="0"/>
              <a:t>FIELDS TERMINATED BY ',' ENCLOSED BY '"'</a:t>
            </a:r>
          </a:p>
          <a:p>
            <a:r>
              <a:rPr lang="en-US" dirty="0" smtClean="0"/>
              <a:t>LINES TERMINATED BY '\r\n';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Example create table top10companies</a:t>
            </a:r>
          </a:p>
          <a:p>
            <a:r>
              <a:rPr lang="en-US" dirty="0" smtClean="0"/>
              <a:t>CREATE TABLE top10companies </a:t>
            </a:r>
          </a:p>
          <a:p>
            <a:r>
              <a:rPr lang="en-US" dirty="0" smtClean="0"/>
              <a:t>AS</a:t>
            </a:r>
          </a:p>
          <a:p>
            <a:r>
              <a:rPr lang="en-US" dirty="0" smtClean="0"/>
              <a:t>select company,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company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</a:t>
            </a:r>
            <a:r>
              <a:rPr lang="en-US" dirty="0" err="1" smtClean="0"/>
              <a:t>sqoop</a:t>
            </a:r>
            <a:r>
              <a:rPr lang="en-US" dirty="0" smtClean="0"/>
              <a:t> data from </a:t>
            </a:r>
            <a:r>
              <a:rPr lang="en-US" dirty="0" err="1" smtClean="0"/>
              <a:t>mysql</a:t>
            </a:r>
            <a:r>
              <a:rPr lang="en-US" dirty="0" smtClean="0"/>
              <a:t> to hive</a:t>
            </a:r>
          </a:p>
          <a:p>
            <a:endParaRPr lang="en-US" dirty="0" smtClean="0"/>
          </a:p>
          <a:p>
            <a:r>
              <a:rPr lang="en-US" dirty="0" err="1" smtClean="0"/>
              <a:t>sqoop</a:t>
            </a:r>
            <a:r>
              <a:rPr lang="en-US" dirty="0" smtClean="0"/>
              <a:t> import --connect </a:t>
            </a:r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err="1" smtClean="0"/>
              <a:t>localhost</a:t>
            </a:r>
            <a:r>
              <a:rPr lang="en-US" dirty="0" smtClean="0"/>
              <a:t>/training \</a:t>
            </a:r>
          </a:p>
          <a:p>
            <a:r>
              <a:rPr lang="en-US" dirty="0" smtClean="0"/>
              <a:t>   --username training -P \</a:t>
            </a:r>
          </a:p>
          <a:p>
            <a:r>
              <a:rPr lang="en-US" dirty="0" smtClean="0"/>
              <a:t>   --table transactions \</a:t>
            </a:r>
          </a:p>
          <a:p>
            <a:r>
              <a:rPr lang="en-US" dirty="0" smtClean="0"/>
              <a:t>   --hive-import \</a:t>
            </a:r>
          </a:p>
          <a:p>
            <a:r>
              <a:rPr lang="en-US" dirty="0" smtClean="0"/>
              <a:t>   --hive-table </a:t>
            </a:r>
            <a:r>
              <a:rPr lang="en-US" dirty="0" err="1" smtClean="0"/>
              <a:t>transactions_staging</a:t>
            </a:r>
            <a:r>
              <a:rPr lang="en-US" dirty="0" smtClean="0"/>
              <a:t> -m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Partitioning and bucketing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hive.enforce.bucketing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hive.exec.dynamic.partition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hive.exec.dynamic.partition.mode</a:t>
            </a:r>
            <a:r>
              <a:rPr lang="en-US" dirty="0" smtClean="0"/>
              <a:t> = </a:t>
            </a:r>
            <a:r>
              <a:rPr lang="en-US" dirty="0" err="1" smtClean="0"/>
              <a:t>nonstrict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production table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( id string,</a:t>
            </a:r>
          </a:p>
          <a:p>
            <a:r>
              <a:rPr lang="en-US" dirty="0" smtClean="0"/>
              <a:t>dept string,</a:t>
            </a:r>
          </a:p>
          <a:p>
            <a:r>
              <a:rPr lang="en-US" dirty="0" smtClean="0"/>
              <a:t>category string,</a:t>
            </a:r>
          </a:p>
          <a:p>
            <a:r>
              <a:rPr lang="en-US" dirty="0" smtClean="0"/>
              <a:t>company string,</a:t>
            </a:r>
          </a:p>
          <a:p>
            <a:r>
              <a:rPr lang="en-US" dirty="0" smtClean="0"/>
              <a:t>brand string,</a:t>
            </a:r>
          </a:p>
          <a:p>
            <a:r>
              <a:rPr lang="en-US" dirty="0" smtClean="0"/>
              <a:t>date1 string,</a:t>
            </a:r>
          </a:p>
          <a:p>
            <a:r>
              <a:rPr lang="en-US" dirty="0" err="1" smtClean="0"/>
              <a:t>productsize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productmeasure</a:t>
            </a:r>
            <a:r>
              <a:rPr lang="en-US" dirty="0" smtClean="0"/>
              <a:t> string,</a:t>
            </a:r>
          </a:p>
          <a:p>
            <a:r>
              <a:rPr lang="en-US" dirty="0" err="1" smtClean="0"/>
              <a:t>purchasequantity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purchaseamount</a:t>
            </a:r>
            <a:r>
              <a:rPr lang="en-US" dirty="0" smtClean="0"/>
              <a:t> double)</a:t>
            </a:r>
          </a:p>
          <a:p>
            <a:r>
              <a:rPr lang="en-US" dirty="0" smtClean="0"/>
              <a:t>PARTITIONED BY (chain   string) CLUSTERED BY(id) INTO 5 BUCKETS</a:t>
            </a:r>
          </a:p>
          <a:p>
            <a:r>
              <a:rPr lang="en-US" dirty="0" smtClean="0"/>
              <a:t>ROW FORMAT DELIMITED FIELDS TERMINATED BY ','</a:t>
            </a:r>
          </a:p>
          <a:p>
            <a:r>
              <a:rPr lang="en-US" dirty="0" smtClean="0"/>
              <a:t>STORED AS TEXTFILE;</a:t>
            </a:r>
          </a:p>
          <a:p>
            <a:endParaRPr lang="en-US" dirty="0" smtClean="0"/>
          </a:p>
          <a:p>
            <a:r>
              <a:rPr lang="en-US" dirty="0" smtClean="0"/>
              <a:t>INSERT OVERWRITE TABLE </a:t>
            </a:r>
            <a:r>
              <a:rPr lang="en-US" dirty="0" err="1" smtClean="0"/>
              <a:t>transactions_production</a:t>
            </a:r>
            <a:r>
              <a:rPr lang="en-US" dirty="0" smtClean="0"/>
              <a:t> PARTITION (chain) 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id,dept</a:t>
            </a:r>
            <a:r>
              <a:rPr lang="en-US" dirty="0" smtClean="0"/>
              <a:t>, category, company,brand,date1,productsize,productmeasure,</a:t>
            </a:r>
          </a:p>
          <a:p>
            <a:r>
              <a:rPr lang="en-US" dirty="0" err="1" smtClean="0"/>
              <a:t>purchasequantity,purchaseamount,chain</a:t>
            </a:r>
            <a:r>
              <a:rPr lang="en-US" dirty="0" smtClean="0"/>
              <a:t> from </a:t>
            </a:r>
            <a:r>
              <a:rPr lang="en-US" dirty="0" err="1" smtClean="0"/>
              <a:t>transactions_staging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id,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id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limit 10;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chain, sum(</a:t>
            </a:r>
            <a:r>
              <a:rPr lang="en-US" dirty="0" err="1" smtClean="0"/>
              <a:t>purchaseamount</a:t>
            </a:r>
            <a:r>
              <a:rPr lang="en-US" dirty="0" smtClean="0"/>
              <a:t>), sum(</a:t>
            </a:r>
            <a:r>
              <a:rPr lang="en-US" dirty="0" err="1" smtClean="0"/>
              <a:t>purchasequantity</a:t>
            </a:r>
            <a:r>
              <a:rPr lang="en-US" dirty="0" smtClean="0"/>
              <a:t>)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chain;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top 10 brands</a:t>
            </a:r>
          </a:p>
          <a:p>
            <a:r>
              <a:rPr lang="en-US" dirty="0" smtClean="0"/>
              <a:t>select brand,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brand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limit 10;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top 10 companies</a:t>
            </a:r>
          </a:p>
          <a:p>
            <a:r>
              <a:rPr lang="en-US" dirty="0" smtClean="0"/>
              <a:t>select company, 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custSpendings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company</a:t>
            </a:r>
          </a:p>
          <a:p>
            <a:r>
              <a:rPr lang="en-US" dirty="0" smtClean="0"/>
              <a:t>sort by </a:t>
            </a:r>
            <a:r>
              <a:rPr lang="en-US" dirty="0" err="1" smtClean="0"/>
              <a:t>custSpendings</a:t>
            </a:r>
            <a:r>
              <a:rPr lang="en-US" dirty="0" smtClean="0"/>
              <a:t> DESC</a:t>
            </a:r>
          </a:p>
          <a:p>
            <a:r>
              <a:rPr lang="en-US" dirty="0" smtClean="0"/>
              <a:t>limit 10;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Chain Year Monthly Sales</a:t>
            </a:r>
          </a:p>
          <a:p>
            <a:r>
              <a:rPr lang="en-US" dirty="0" smtClean="0"/>
              <a:t>select chain, split(date1,'/')[2] as year1, split(date1,'/')[0] as month1, </a:t>
            </a:r>
          </a:p>
          <a:p>
            <a:r>
              <a:rPr lang="en-US" dirty="0" smtClean="0"/>
              <a:t>sum(</a:t>
            </a:r>
            <a:r>
              <a:rPr lang="en-US" dirty="0" err="1" smtClean="0"/>
              <a:t>purchaseamount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r>
              <a:rPr lang="en-US" dirty="0" smtClean="0"/>
              <a:t> from </a:t>
            </a:r>
            <a:r>
              <a:rPr lang="en-US" dirty="0" err="1" smtClean="0"/>
              <a:t>transactions_production</a:t>
            </a:r>
            <a:endParaRPr lang="en-US" dirty="0" smtClean="0"/>
          </a:p>
          <a:p>
            <a:r>
              <a:rPr lang="en-US" dirty="0" smtClean="0"/>
              <a:t>group by </a:t>
            </a:r>
            <a:r>
              <a:rPr lang="en-US" dirty="0" err="1" smtClean="0"/>
              <a:t>chain,split</a:t>
            </a:r>
            <a:r>
              <a:rPr lang="en-US" dirty="0" smtClean="0"/>
              <a:t>(date1,'/')[0],split(date1,'/')[2];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992AB-9B26-4324-8772-219100A542D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2F92-5C07-44A0-91BE-1E73DDAF5CB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6053-9CC2-440A-861E-919F2606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Retail Data Analysis using Pig and Hive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1928813"/>
            <a:ext cx="8153401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Data Analysis with Pig</a:t>
            </a:r>
            <a:endParaRPr lang="en-US" dirty="0"/>
          </a:p>
        </p:txBody>
      </p:sp>
      <p:pic>
        <p:nvPicPr>
          <p:cNvPr id="2050" name="Picture 2" descr="http://www.lopakalogic.com/wp-content/uploads/2013/11/pig-on-eleph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4410075" cy="397192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410200" y="2362200"/>
            <a:ext cx="32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describe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illustrate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explain</a:t>
            </a:r>
          </a:p>
          <a:p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 the above commands for better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understanding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schema and data flow.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SQOOP data into HDFS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334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7391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pig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763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transactions = LOAD '</a:t>
            </a:r>
            <a:r>
              <a:rPr lang="en-US" dirty="0" err="1" smtClean="0"/>
              <a:t>TransactionsData</a:t>
            </a:r>
            <a:r>
              <a:rPr lang="en-US" dirty="0" smtClean="0"/>
              <a:t>/part-m-00000' USING </a:t>
            </a:r>
            <a:r>
              <a:rPr lang="en-US" dirty="0" err="1" smtClean="0"/>
              <a:t>PigStorage</a:t>
            </a:r>
            <a:r>
              <a:rPr lang="en-US" dirty="0" smtClean="0"/>
              <a:t>(',') as (id:chararray,chain:chararray,dept:chararray,category:chararray,company:chararray,brand:chararray,date:chararray, </a:t>
            </a:r>
            <a:r>
              <a:rPr lang="en-US" dirty="0" err="1" smtClean="0"/>
              <a:t>productsize:float</a:t>
            </a:r>
            <a:r>
              <a:rPr lang="en-US" dirty="0" smtClean="0"/>
              <a:t>, </a:t>
            </a:r>
            <a:r>
              <a:rPr lang="en-US" dirty="0" err="1" smtClean="0"/>
              <a:t>productmeasure:chararray</a:t>
            </a:r>
            <a:r>
              <a:rPr lang="en-US" dirty="0" smtClean="0"/>
              <a:t>, </a:t>
            </a:r>
            <a:r>
              <a:rPr lang="en-US" dirty="0" err="1" smtClean="0"/>
              <a:t>purchasequantity:int</a:t>
            </a:r>
            <a:r>
              <a:rPr lang="en-US" dirty="0" smtClean="0"/>
              <a:t>, </a:t>
            </a:r>
            <a:r>
              <a:rPr lang="en-US" dirty="0" err="1" smtClean="0"/>
              <a:t>purchaseamount:float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customers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600200"/>
            <a:ext cx="5715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custGroup</a:t>
            </a:r>
            <a:r>
              <a:rPr lang="en-US" dirty="0" smtClean="0"/>
              <a:t> = GROUP transactions BY id; --grouping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362200"/>
            <a:ext cx="7543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custSpendings</a:t>
            </a:r>
            <a:r>
              <a:rPr lang="en-US" dirty="0" smtClean="0"/>
              <a:t> = FOREACH </a:t>
            </a:r>
            <a:r>
              <a:rPr lang="en-US" dirty="0" err="1" smtClean="0"/>
              <a:t>custGroup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</a:t>
            </a:r>
            <a:r>
              <a:rPr lang="en-US" dirty="0" err="1" smtClean="0"/>
              <a:t>spendings</a:t>
            </a:r>
            <a:r>
              <a:rPr lang="en-US" dirty="0" smtClean="0"/>
              <a:t>; --sum operation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276600"/>
            <a:ext cx="7543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custSpendingsSort</a:t>
            </a:r>
            <a:r>
              <a:rPr lang="en-US" dirty="0" smtClean="0"/>
              <a:t> = ORDER </a:t>
            </a:r>
            <a:r>
              <a:rPr lang="en-US" dirty="0" err="1" smtClean="0"/>
              <a:t>custSpendings</a:t>
            </a:r>
            <a:r>
              <a:rPr lang="en-US" dirty="0" smtClean="0"/>
              <a:t> BY </a:t>
            </a:r>
            <a:r>
              <a:rPr lang="en-US" dirty="0" err="1" smtClean="0"/>
              <a:t>spendings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4038600"/>
            <a:ext cx="402129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top10Cust = LIMIT </a:t>
            </a:r>
            <a:r>
              <a:rPr lang="en-US" dirty="0" err="1" smtClean="0"/>
              <a:t>custSpendingsSort</a:t>
            </a:r>
            <a:r>
              <a:rPr lang="en-US" dirty="0" smtClean="0"/>
              <a:t> 10;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4876800"/>
            <a:ext cx="18678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DUMP top10Cust;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5638800"/>
            <a:ext cx="34930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top10Cust INTO ‘top10Cust’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 of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703" y="1384935"/>
            <a:ext cx="6676697" cy="484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wise sales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600200"/>
            <a:ext cx="5715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chainGroup</a:t>
            </a:r>
            <a:r>
              <a:rPr lang="en-US" dirty="0" smtClean="0"/>
              <a:t> = GROUP transactions BY chain;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286000"/>
            <a:ext cx="5791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chainSales</a:t>
            </a:r>
            <a:r>
              <a:rPr lang="en-US" dirty="0" smtClean="0"/>
              <a:t> = FOREACH </a:t>
            </a:r>
            <a:r>
              <a:rPr lang="en-US" dirty="0" err="1" smtClean="0"/>
              <a:t>chainGroup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transactions.purchasequantity</a:t>
            </a:r>
            <a:r>
              <a:rPr lang="en-US" dirty="0" smtClean="0"/>
              <a:t>) as </a:t>
            </a:r>
            <a:r>
              <a:rPr lang="en-US" dirty="0" err="1" smtClean="0"/>
              <a:t>totalQuantity</a:t>
            </a:r>
            <a:r>
              <a:rPr lang="en-US" dirty="0" smtClean="0"/>
              <a:t>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3505200"/>
            <a:ext cx="2743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dump </a:t>
            </a:r>
            <a:r>
              <a:rPr lang="en-US" dirty="0" err="1" smtClean="0"/>
              <a:t>chainSales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4495800"/>
            <a:ext cx="353148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chainSales</a:t>
            </a:r>
            <a:r>
              <a:rPr lang="en-US" dirty="0" smtClean="0"/>
              <a:t> INTO </a:t>
            </a:r>
            <a:r>
              <a:rPr lang="en-US" dirty="0" smtClean="0"/>
              <a:t>'</a:t>
            </a:r>
            <a:r>
              <a:rPr lang="en-US" dirty="0" err="1" smtClean="0"/>
              <a:t>chainSales</a:t>
            </a:r>
            <a:r>
              <a:rPr lang="en-US" dirty="0" smtClean="0"/>
              <a:t>‘;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618" y="1733550"/>
            <a:ext cx="648663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chain, top 10 customers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676400"/>
            <a:ext cx="61722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chainGroupCust</a:t>
            </a:r>
            <a:r>
              <a:rPr lang="en-US" sz="1400" dirty="0" smtClean="0"/>
              <a:t> = GROUP transactions BY (</a:t>
            </a:r>
            <a:r>
              <a:rPr lang="en-US" sz="1400" dirty="0" err="1" smtClean="0"/>
              <a:t>chain,id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33400" y="2133600"/>
            <a:ext cx="82296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chainGroupCustSpedings1 </a:t>
            </a:r>
            <a:r>
              <a:rPr lang="en-US" sz="1400" dirty="0" smtClean="0"/>
              <a:t>= FOREACH </a:t>
            </a:r>
            <a:r>
              <a:rPr lang="en-US" sz="1400" dirty="0" err="1" smtClean="0"/>
              <a:t>chainGroupCust</a:t>
            </a:r>
            <a:r>
              <a:rPr lang="en-US" sz="1400" dirty="0" smtClean="0"/>
              <a:t> GENERATE group, SUM(</a:t>
            </a:r>
            <a:r>
              <a:rPr lang="en-US" sz="1400" dirty="0" err="1" smtClean="0"/>
              <a:t>transactions.purchaseamount</a:t>
            </a:r>
            <a:r>
              <a:rPr lang="en-US" sz="1400" dirty="0" smtClean="0"/>
              <a:t>) as </a:t>
            </a:r>
            <a:r>
              <a:rPr lang="en-US" sz="1400" dirty="0" err="1" smtClean="0"/>
              <a:t>spendings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73914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chainGroupCustSpendings2= </a:t>
            </a:r>
            <a:r>
              <a:rPr lang="en-US" sz="1400" dirty="0" smtClean="0"/>
              <a:t>FOREACH </a:t>
            </a:r>
            <a:r>
              <a:rPr lang="en-US" sz="1400" dirty="0" smtClean="0"/>
              <a:t>chainGroupCustSpedings</a:t>
            </a:r>
            <a:r>
              <a:rPr lang="en-US" sz="1400" dirty="0" smtClean="0"/>
              <a:t>1 </a:t>
            </a:r>
            <a:r>
              <a:rPr lang="en-US" sz="1400" dirty="0" smtClean="0"/>
              <a:t>generate </a:t>
            </a:r>
            <a:r>
              <a:rPr lang="en-US" sz="1400" dirty="0" err="1" smtClean="0"/>
              <a:t>group.chain</a:t>
            </a:r>
            <a:r>
              <a:rPr lang="en-US" sz="1400" dirty="0" smtClean="0"/>
              <a:t> as </a:t>
            </a:r>
            <a:r>
              <a:rPr lang="en-US" sz="1400" dirty="0" err="1" smtClean="0"/>
              <a:t>chain,group.id</a:t>
            </a:r>
            <a:r>
              <a:rPr lang="en-US" sz="1400" dirty="0" smtClean="0"/>
              <a:t> as id, </a:t>
            </a:r>
            <a:r>
              <a:rPr lang="en-US" sz="1400" dirty="0" err="1" smtClean="0"/>
              <a:t>spendings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62000" y="3581400"/>
            <a:ext cx="6781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chainGroupCustSpendings3= </a:t>
            </a:r>
            <a:r>
              <a:rPr lang="en-US" sz="1400" dirty="0" smtClean="0"/>
              <a:t>GROUP </a:t>
            </a:r>
            <a:r>
              <a:rPr lang="en-US" sz="1400" dirty="0" smtClean="0"/>
              <a:t>chainGroupCustSpendings</a:t>
            </a:r>
            <a:r>
              <a:rPr lang="en-US" sz="1400" dirty="0" smtClean="0"/>
              <a:t>2 </a:t>
            </a:r>
            <a:r>
              <a:rPr lang="en-US" sz="1400" dirty="0" smtClean="0"/>
              <a:t>BY </a:t>
            </a:r>
            <a:r>
              <a:rPr lang="en-US" sz="1400" dirty="0" smtClean="0"/>
              <a:t>chain;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219200" y="4191000"/>
            <a:ext cx="662940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chainTop10Cust = FOREACH </a:t>
            </a:r>
            <a:r>
              <a:rPr lang="en-US" sz="1400" dirty="0" smtClean="0"/>
              <a:t>chainGroupCustSpendings3{</a:t>
            </a:r>
            <a:r>
              <a:rPr lang="en-US" sz="1400" dirty="0" smtClean="0"/>
              <a:t>			  </a:t>
            </a:r>
            <a:r>
              <a:rPr lang="en-US" sz="1400" dirty="0" err="1" smtClean="0"/>
              <a:t>chainGroupCustSpedingsSort</a:t>
            </a:r>
            <a:r>
              <a:rPr lang="en-US" sz="1400" dirty="0" smtClean="0"/>
              <a:t> = ORDER </a:t>
            </a:r>
            <a:r>
              <a:rPr lang="en-US" sz="1400" dirty="0" smtClean="0"/>
              <a:t>chainGroupCustSpendings2 BY </a:t>
            </a:r>
            <a:r>
              <a:rPr lang="en-US" sz="1400" dirty="0" err="1" smtClean="0"/>
              <a:t>spendings</a:t>
            </a:r>
            <a:r>
              <a:rPr lang="en-US" sz="1400" dirty="0" smtClean="0"/>
              <a:t> </a:t>
            </a:r>
            <a:r>
              <a:rPr lang="en-US" sz="1400" dirty="0" smtClean="0"/>
              <a:t>DESC;</a:t>
            </a:r>
            <a:endParaRPr lang="en-US" sz="1400" dirty="0"/>
          </a:p>
          <a:p>
            <a:r>
              <a:rPr lang="en-US" sz="1400" dirty="0" smtClean="0"/>
              <a:t>top10Cust = LIMIT </a:t>
            </a:r>
            <a:r>
              <a:rPr lang="en-US" sz="1400" dirty="0" err="1" smtClean="0"/>
              <a:t>chainGroupCustSpedingsSort</a:t>
            </a:r>
            <a:r>
              <a:rPr lang="en-US" sz="1400" dirty="0" smtClean="0"/>
              <a:t>  10;			</a:t>
            </a:r>
          </a:p>
          <a:p>
            <a:r>
              <a:rPr lang="en-US" sz="1400" dirty="0" smtClean="0"/>
              <a:t>GENERATE top10Cust;			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62000" y="5486400"/>
            <a:ext cx="7848600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chainTop10Cust = FOREACH chainTop10Cust GENERATE FLATTEN(top10Cust);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6019800"/>
            <a:ext cx="453258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chainTop10Cust INTO ‘chainTop10Cust 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1485900"/>
            <a:ext cx="5219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4600" y="579120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/>
              <a:t>This operation cannot be done using hive queries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Retail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Retail </a:t>
            </a:r>
            <a:r>
              <a:rPr lang="en-US" dirty="0" smtClean="0"/>
              <a:t>stores </a:t>
            </a:r>
            <a:r>
              <a:rPr lang="en-US" dirty="0" smtClean="0"/>
              <a:t>daily generate millions of transactions logs.</a:t>
            </a:r>
          </a:p>
          <a:p>
            <a:r>
              <a:rPr lang="en-US" dirty="0" smtClean="0"/>
              <a:t>Analyzing these logs would generate beautiful insights and improve business.</a:t>
            </a:r>
          </a:p>
          <a:p>
            <a:r>
              <a:rPr lang="en-US" dirty="0" smtClean="0"/>
              <a:t>Storing these logs on traditional databases would be costly and scalability will be a big challenge.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customer most bought brand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6705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CustBrandGroup</a:t>
            </a:r>
            <a:r>
              <a:rPr lang="en-US" dirty="0" smtClean="0"/>
              <a:t> = GROUP transactions BY (</a:t>
            </a:r>
            <a:r>
              <a:rPr lang="en-US" dirty="0" err="1" smtClean="0"/>
              <a:t>id,brand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057400"/>
            <a:ext cx="8534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CustBrandQuantity</a:t>
            </a:r>
            <a:r>
              <a:rPr lang="en-US" dirty="0" smtClean="0"/>
              <a:t> = FOREACH </a:t>
            </a:r>
            <a:r>
              <a:rPr lang="en-US" dirty="0" err="1" smtClean="0"/>
              <a:t>CustBrandGroup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transactions.purchasequantity</a:t>
            </a:r>
            <a:r>
              <a:rPr lang="en-US" dirty="0" smtClean="0"/>
              <a:t>) as sales;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105835"/>
            <a:ext cx="7010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CustBrandQuantity</a:t>
            </a:r>
            <a:r>
              <a:rPr lang="en-US" dirty="0" smtClean="0"/>
              <a:t> = FOREACH </a:t>
            </a:r>
            <a:r>
              <a:rPr lang="en-US" dirty="0" err="1" smtClean="0"/>
              <a:t>CustBrandQuantity</a:t>
            </a:r>
            <a:r>
              <a:rPr lang="en-US" dirty="0" smtClean="0"/>
              <a:t> GENERATE </a:t>
            </a:r>
            <a:r>
              <a:rPr lang="en-US" dirty="0" err="1" smtClean="0"/>
              <a:t>group.brand</a:t>
            </a:r>
            <a:r>
              <a:rPr lang="en-US" dirty="0" smtClean="0"/>
              <a:t> as brand, group.id as id,  sales;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114800"/>
            <a:ext cx="8610600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CustBrandQuantityGroup</a:t>
            </a:r>
            <a:r>
              <a:rPr lang="en-US" sz="1400" dirty="0" smtClean="0"/>
              <a:t> = GROUP </a:t>
            </a:r>
            <a:r>
              <a:rPr lang="en-US" sz="1400" dirty="0" err="1" smtClean="0"/>
              <a:t>CustBrandQuantity</a:t>
            </a:r>
            <a:r>
              <a:rPr lang="en-US" sz="1400" dirty="0" smtClean="0"/>
              <a:t> BY brand;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09800" y="6488668"/>
            <a:ext cx="479285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custTop5Brands INTO </a:t>
            </a:r>
            <a:r>
              <a:rPr lang="en-US" dirty="0" smtClean="0"/>
              <a:t>'</a:t>
            </a:r>
            <a:r>
              <a:rPr lang="en-US" dirty="0" err="1" smtClean="0"/>
              <a:t>custTopFiveBrands</a:t>
            </a:r>
            <a:r>
              <a:rPr lang="en-US" dirty="0" smtClean="0"/>
              <a:t>';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4648200"/>
            <a:ext cx="86106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custTop5Brands = FOREACH </a:t>
            </a:r>
            <a:r>
              <a:rPr lang="en-US" dirty="0" err="1" smtClean="0"/>
              <a:t>CustBrandQuantityGroup</a:t>
            </a:r>
            <a:r>
              <a:rPr lang="en-US" dirty="0" smtClean="0"/>
              <a:t>{			 		</a:t>
            </a:r>
            <a:r>
              <a:rPr lang="en-US" dirty="0" err="1" smtClean="0"/>
              <a:t>CustBrandQuantityGroupSort</a:t>
            </a:r>
            <a:r>
              <a:rPr lang="en-US" dirty="0" smtClean="0"/>
              <a:t> </a:t>
            </a:r>
            <a:r>
              <a:rPr lang="en-US" dirty="0" smtClean="0"/>
              <a:t>= ORDER </a:t>
            </a:r>
            <a:r>
              <a:rPr lang="en-US" dirty="0" err="1" smtClean="0"/>
              <a:t>CustBrandQuantity</a:t>
            </a:r>
            <a:r>
              <a:rPr lang="en-US" dirty="0" smtClean="0"/>
              <a:t> BY sales DESC;			top5Brand = LIMIT </a:t>
            </a:r>
            <a:r>
              <a:rPr lang="en-US" dirty="0" err="1" smtClean="0"/>
              <a:t>CustBrandQuantityGroupSort</a:t>
            </a:r>
            <a:r>
              <a:rPr lang="en-US" dirty="0" smtClean="0"/>
              <a:t>  5;			GENERATE top5Brand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6019800"/>
            <a:ext cx="8382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custTop5Brands = FOREACH custTop5Brands GENERATE FLATTEN(top5Brand);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1552575"/>
            <a:ext cx="56007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14600" y="579120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/>
              <a:t>This operation cannot be done using hive queries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brands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752600"/>
            <a:ext cx="4572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 smtClean="0"/>
              <a:t>brandGroup</a:t>
            </a:r>
            <a:r>
              <a:rPr lang="en-US" dirty="0" smtClean="0"/>
              <a:t> = GROUP transactions BY brand;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438400"/>
            <a:ext cx="723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brandPurchase</a:t>
            </a:r>
            <a:r>
              <a:rPr lang="en-US" dirty="0" smtClean="0"/>
              <a:t> = FOREACH </a:t>
            </a:r>
            <a:r>
              <a:rPr lang="en-US" dirty="0" err="1" smtClean="0"/>
              <a:t>brandGroup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purchase;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3276600"/>
            <a:ext cx="6553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brandPurchaseSort</a:t>
            </a:r>
            <a:r>
              <a:rPr lang="en-US" dirty="0" smtClean="0"/>
              <a:t> = ORDER </a:t>
            </a:r>
            <a:r>
              <a:rPr lang="en-US" dirty="0" err="1" smtClean="0"/>
              <a:t>brandPurchase</a:t>
            </a:r>
            <a:r>
              <a:rPr lang="en-US" dirty="0" smtClean="0"/>
              <a:t> BY purchase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4191000"/>
            <a:ext cx="43165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top10Brands = LIMIT </a:t>
            </a:r>
            <a:r>
              <a:rPr lang="en-US" dirty="0" err="1" smtClean="0"/>
              <a:t>brandPurchaseSort</a:t>
            </a:r>
            <a:r>
              <a:rPr lang="en-US" dirty="0" smtClean="0"/>
              <a:t> 10;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5181600"/>
            <a:ext cx="396634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top10Brands </a:t>
            </a:r>
            <a:r>
              <a:rPr lang="en-US" dirty="0" smtClean="0"/>
              <a:t>INTO </a:t>
            </a:r>
            <a:r>
              <a:rPr lang="en-US" dirty="0" smtClean="0"/>
              <a:t>'top10Brands';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749403" cy="444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companies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5638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companyGroup</a:t>
            </a:r>
            <a:r>
              <a:rPr lang="en-US" dirty="0" smtClean="0"/>
              <a:t> = GROUP transactions BY company;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362200"/>
            <a:ext cx="8001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companyPurchase</a:t>
            </a:r>
            <a:r>
              <a:rPr lang="en-US" dirty="0" smtClean="0"/>
              <a:t> = FOREACH </a:t>
            </a:r>
            <a:r>
              <a:rPr lang="en-US" dirty="0" err="1" smtClean="0"/>
              <a:t>companyGroup</a:t>
            </a:r>
            <a:r>
              <a:rPr lang="en-US" dirty="0" smtClean="0"/>
              <a:t> GENERATE group, SUM(</a:t>
            </a:r>
            <a:r>
              <a:rPr lang="en-US" dirty="0" err="1" smtClean="0"/>
              <a:t>transactions.purchaseamount</a:t>
            </a:r>
            <a:r>
              <a:rPr lang="en-US" dirty="0" smtClean="0"/>
              <a:t>) as purchase;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105835"/>
            <a:ext cx="70104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companyPurchaseSort</a:t>
            </a:r>
            <a:r>
              <a:rPr lang="en-US" dirty="0" smtClean="0"/>
              <a:t> = ORDER </a:t>
            </a:r>
            <a:r>
              <a:rPr lang="en-US" dirty="0" err="1" smtClean="0"/>
              <a:t>companyPurchase</a:t>
            </a:r>
            <a:r>
              <a:rPr lang="en-US" dirty="0" smtClean="0"/>
              <a:t> BY purchase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3810000"/>
            <a:ext cx="56388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top10Companies = LIMIT </a:t>
            </a:r>
            <a:r>
              <a:rPr lang="en-US" dirty="0" err="1" smtClean="0"/>
              <a:t>companyPurchaseSort</a:t>
            </a:r>
            <a:r>
              <a:rPr lang="en-US" dirty="0" smtClean="0"/>
              <a:t> 10;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4495800"/>
            <a:ext cx="48270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top10Companies INTO 'top10Companies';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1828800"/>
            <a:ext cx="50863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Year Monthly Sales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6096000"/>
            <a:ext cx="64474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chainYearMonGroupSales</a:t>
            </a:r>
            <a:r>
              <a:rPr lang="en-US" dirty="0" smtClean="0"/>
              <a:t> INTO '</a:t>
            </a:r>
            <a:r>
              <a:rPr lang="en-US" dirty="0" err="1" smtClean="0"/>
              <a:t>chainYearMonGroupSales</a:t>
            </a:r>
            <a:r>
              <a:rPr lang="en-US" dirty="0" smtClean="0"/>
              <a:t>';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600200"/>
            <a:ext cx="7924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chainYearMonSales</a:t>
            </a:r>
            <a:r>
              <a:rPr lang="en-US" dirty="0" smtClean="0"/>
              <a:t> = FOREACH transactions GENERATE </a:t>
            </a:r>
            <a:r>
              <a:rPr lang="en-US" dirty="0" err="1" smtClean="0"/>
              <a:t>chain,STRSPLIT</a:t>
            </a:r>
            <a:r>
              <a:rPr lang="en-US" dirty="0" smtClean="0"/>
              <a:t>(date,'/',3),</a:t>
            </a:r>
            <a:r>
              <a:rPr lang="en-US" dirty="0" err="1" smtClean="0"/>
              <a:t>purchaseamount</a:t>
            </a:r>
            <a:r>
              <a:rPr lang="en-US" dirty="0" smtClean="0"/>
              <a:t> as sales;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2590800"/>
            <a:ext cx="7924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chainYearMonSales</a:t>
            </a:r>
            <a:r>
              <a:rPr lang="en-US" dirty="0" smtClean="0"/>
              <a:t> = FOREACH </a:t>
            </a:r>
            <a:r>
              <a:rPr lang="en-US" dirty="0" err="1" smtClean="0"/>
              <a:t>chainYearMonSales</a:t>
            </a:r>
            <a:r>
              <a:rPr lang="en-US" dirty="0" smtClean="0"/>
              <a:t> GENERATE chain, $1.$0 as month, $1.$2 as year, sales;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3505200"/>
            <a:ext cx="7924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chainYearMonSalesGroup</a:t>
            </a:r>
            <a:r>
              <a:rPr lang="en-US" dirty="0" smtClean="0"/>
              <a:t> = GROUP </a:t>
            </a:r>
            <a:r>
              <a:rPr lang="en-US" dirty="0" err="1" smtClean="0"/>
              <a:t>chainYearMonSales</a:t>
            </a:r>
            <a:r>
              <a:rPr lang="en-US" dirty="0" smtClean="0"/>
              <a:t> by (</a:t>
            </a:r>
            <a:r>
              <a:rPr lang="en-US" dirty="0" err="1" smtClean="0"/>
              <a:t>chain,year,month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" y="4191000"/>
            <a:ext cx="8153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chainYearMonGroupSales</a:t>
            </a:r>
            <a:r>
              <a:rPr lang="en-US" dirty="0" smtClean="0"/>
              <a:t> = FOREACH </a:t>
            </a:r>
            <a:r>
              <a:rPr lang="en-US" dirty="0" err="1" smtClean="0"/>
              <a:t>chainYearMonSalesGroup</a:t>
            </a:r>
            <a:r>
              <a:rPr lang="en-US" dirty="0" smtClean="0"/>
              <a:t> GENERATE group, SUM(</a:t>
            </a:r>
            <a:r>
              <a:rPr lang="en-US" dirty="0" err="1" smtClean="0"/>
              <a:t>chainYearMonSales.sales</a:t>
            </a:r>
            <a:r>
              <a:rPr lang="en-US" dirty="0" smtClean="0"/>
              <a:t>) as </a:t>
            </a:r>
            <a:r>
              <a:rPr lang="en-US" dirty="0" err="1" smtClean="0"/>
              <a:t>totalsales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181600"/>
            <a:ext cx="77724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chainYearMonGroupSales</a:t>
            </a:r>
            <a:r>
              <a:rPr lang="en-US" dirty="0" smtClean="0"/>
              <a:t> = FOREACH </a:t>
            </a:r>
            <a:r>
              <a:rPr lang="en-US" dirty="0" err="1" smtClean="0"/>
              <a:t>chainYearMonGroupSales</a:t>
            </a:r>
            <a:r>
              <a:rPr lang="en-US" dirty="0" smtClean="0"/>
              <a:t> GENERATE </a:t>
            </a:r>
            <a:r>
              <a:rPr lang="en-US" dirty="0" err="1" smtClean="0"/>
              <a:t>group.chain</a:t>
            </a:r>
            <a:r>
              <a:rPr lang="en-US" dirty="0" smtClean="0"/>
              <a:t> as chain, </a:t>
            </a:r>
            <a:r>
              <a:rPr lang="en-US" dirty="0" err="1" smtClean="0"/>
              <a:t>group.year</a:t>
            </a:r>
            <a:r>
              <a:rPr lang="en-US" dirty="0" smtClean="0"/>
              <a:t> as year, </a:t>
            </a:r>
            <a:r>
              <a:rPr lang="en-US" dirty="0" err="1" smtClean="0"/>
              <a:t>group.month</a:t>
            </a:r>
            <a:r>
              <a:rPr lang="en-US" dirty="0" smtClean="0"/>
              <a:t> as month, </a:t>
            </a:r>
            <a:r>
              <a:rPr lang="en-US" dirty="0" err="1" smtClean="0"/>
              <a:t>totalsales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3" y="1504950"/>
            <a:ext cx="50577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 Data Analysis with Hive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00250"/>
            <a:ext cx="38671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data into hive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7711389" cy="204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</a:t>
            </a:r>
            <a:r>
              <a:rPr lang="en-US" dirty="0" smtClean="0"/>
              <a:t>like </a:t>
            </a:r>
            <a:r>
              <a:rPr lang="en-US" dirty="0" err="1" smtClean="0"/>
              <a:t>walmart</a:t>
            </a:r>
            <a:r>
              <a:rPr lang="en-US" dirty="0" smtClean="0"/>
              <a:t> are spread across different locations.</a:t>
            </a:r>
          </a:p>
          <a:p>
            <a:r>
              <a:rPr lang="en-US" dirty="0" smtClean="0"/>
              <a:t>Daily millions of customers visit these stores and generate billions of logs.</a:t>
            </a:r>
          </a:p>
          <a:p>
            <a:r>
              <a:rPr lang="en-US" dirty="0" smtClean="0"/>
              <a:t>This billions of logs 	contribute to huge volume of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Partioning</a:t>
            </a:r>
            <a:r>
              <a:rPr lang="en-US" dirty="0" smtClean="0"/>
              <a:t> and bucketing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 and bucketing in </a:t>
            </a:r>
            <a:r>
              <a:rPr lang="en-US" dirty="0" smtClean="0"/>
              <a:t>hive will let you do faster querying.</a:t>
            </a:r>
          </a:p>
          <a:p>
            <a:r>
              <a:rPr lang="en-US" dirty="0" smtClean="0"/>
              <a:t> For dynamic partitioning, load the data in to staging table which is already done.</a:t>
            </a:r>
          </a:p>
          <a:p>
            <a:r>
              <a:rPr lang="en-US" dirty="0" smtClean="0"/>
              <a:t>Now create a production table, and insert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hive and set below properties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6720" y="3014663"/>
            <a:ext cx="5602230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production table and load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402" y="1590674"/>
            <a:ext cx="7387748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snapshot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64865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Bucketing snapshot in chain=14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924050"/>
            <a:ext cx="68961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customers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655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65731"/>
            <a:ext cx="5577320" cy="301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wise sales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" y="2057400"/>
            <a:ext cx="756285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23030"/>
            <a:ext cx="6043167" cy="338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brands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138" y="1828800"/>
            <a:ext cx="69437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peak hours, </a:t>
            </a:r>
            <a:r>
              <a:rPr lang="en-US" dirty="0" smtClean="0"/>
              <a:t>1000’s </a:t>
            </a:r>
            <a:r>
              <a:rPr lang="en-US" dirty="0" smtClean="0"/>
              <a:t>of transactions will happen in any given second.</a:t>
            </a:r>
          </a:p>
          <a:p>
            <a:r>
              <a:rPr lang="en-US" dirty="0" smtClean="0"/>
              <a:t>1000’s </a:t>
            </a:r>
            <a:r>
              <a:rPr lang="en-US" dirty="0" smtClean="0"/>
              <a:t>of </a:t>
            </a:r>
            <a:r>
              <a:rPr lang="en-US" dirty="0" err="1" smtClean="0"/>
              <a:t>trasactions</a:t>
            </a:r>
            <a:r>
              <a:rPr lang="en-US" dirty="0" smtClean="0"/>
              <a:t>/sec across all stores contribute to high velocity.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752601"/>
            <a:ext cx="4595018" cy="357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companies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038" y="2133600"/>
            <a:ext cx="70199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676400"/>
            <a:ext cx="5562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Year Monthly Sales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3975" y="1905000"/>
            <a:ext cx="649605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output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328" y="1399854"/>
            <a:ext cx="4095122" cy="454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results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0"/>
            <a:ext cx="4076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114800"/>
            <a:ext cx="71437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widely known </a:t>
            </a:r>
            <a:r>
              <a:rPr lang="en-US" dirty="0" err="1" smtClean="0"/>
              <a:t>varities</a:t>
            </a:r>
            <a:r>
              <a:rPr lang="en-US" dirty="0" smtClean="0"/>
              <a:t> of data generated by transactions:</a:t>
            </a:r>
          </a:p>
          <a:p>
            <a:pPr lvl="2"/>
            <a:r>
              <a:rPr lang="en-US" dirty="0" err="1" smtClean="0"/>
              <a:t>Json</a:t>
            </a:r>
            <a:r>
              <a:rPr lang="en-US" dirty="0" smtClean="0"/>
              <a:t> Format</a:t>
            </a:r>
          </a:p>
          <a:p>
            <a:pPr lvl="2"/>
            <a:r>
              <a:rPr lang="en-US" dirty="0" smtClean="0"/>
              <a:t>Xml Format</a:t>
            </a:r>
          </a:p>
          <a:p>
            <a:pPr lvl="2"/>
            <a:r>
              <a:rPr lang="en-US" dirty="0" err="1" smtClean="0"/>
              <a:t>Csv</a:t>
            </a:r>
            <a:r>
              <a:rPr lang="en-US" dirty="0" smtClean="0"/>
              <a:t>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</a:t>
            </a:r>
            <a:r>
              <a:rPr lang="en-US" dirty="0" err="1" smtClean="0"/>
              <a:t>Bigggg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Huge Volume, High velocity and variety will make this data Big Data.</a:t>
            </a:r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these logs over night as a batch to understand:</a:t>
            </a:r>
          </a:p>
          <a:p>
            <a:pPr lvl="1"/>
            <a:r>
              <a:rPr lang="en-US" dirty="0" smtClean="0"/>
              <a:t>Demand of a given product.</a:t>
            </a:r>
          </a:p>
          <a:p>
            <a:pPr lvl="1"/>
            <a:r>
              <a:rPr lang="en-US" dirty="0" smtClean="0"/>
              <a:t>Trend and seasonality of sales.</a:t>
            </a:r>
          </a:p>
          <a:p>
            <a:pPr lvl="1"/>
            <a:r>
              <a:rPr lang="en-US" dirty="0" smtClean="0"/>
              <a:t>Understand performance of chain.</a:t>
            </a:r>
            <a:endParaRPr lang="en-US" dirty="0" smtClean="0"/>
          </a:p>
          <a:p>
            <a:pPr lvl="1"/>
            <a:r>
              <a:rPr lang="en-US" dirty="0" smtClean="0"/>
              <a:t>Loyal Customer identification.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04800" y="2362200"/>
            <a:ext cx="1219200" cy="16002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Transactions Data in RDBMS</a:t>
            </a:r>
          </a:p>
          <a:p>
            <a:pPr algn="ctr"/>
            <a:endParaRPr 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76400"/>
            <a:ext cx="1320800" cy="457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14800"/>
            <a:ext cx="1429537" cy="762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447800"/>
            <a:ext cx="914400" cy="83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3962400"/>
            <a:ext cx="12001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362200"/>
            <a:ext cx="485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3657600"/>
            <a:ext cx="600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Straight Arrow Connector 38"/>
          <p:cNvCxnSpPr>
            <a:stCxn id="6" idx="4"/>
            <a:endCxn id="1026" idx="1"/>
          </p:cNvCxnSpPr>
          <p:nvPr/>
        </p:nvCxnSpPr>
        <p:spPr>
          <a:xfrm flipV="1">
            <a:off x="1524000" y="1905000"/>
            <a:ext cx="7620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26" idx="3"/>
            <a:endCxn id="1028" idx="1"/>
          </p:cNvCxnSpPr>
          <p:nvPr/>
        </p:nvCxnSpPr>
        <p:spPr>
          <a:xfrm flipV="1">
            <a:off x="3606800" y="1863306"/>
            <a:ext cx="1270000" cy="41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27" idx="3"/>
          </p:cNvCxnSpPr>
          <p:nvPr/>
        </p:nvCxnSpPr>
        <p:spPr>
          <a:xfrm>
            <a:off x="3715537" y="4495800"/>
            <a:ext cx="1085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447800"/>
            <a:ext cx="914400" cy="83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191000"/>
            <a:ext cx="1429537" cy="762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1" name="Straight Arrow Connector 50"/>
          <p:cNvCxnSpPr>
            <a:stCxn id="1028" idx="3"/>
            <a:endCxn id="48" idx="1"/>
          </p:cNvCxnSpPr>
          <p:nvPr/>
        </p:nvCxnSpPr>
        <p:spPr>
          <a:xfrm>
            <a:off x="5791200" y="1863306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867400" y="4572000"/>
            <a:ext cx="1238250" cy="28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48400" y="1600200"/>
            <a:ext cx="4953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24600" y="4267200"/>
            <a:ext cx="4953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>
            <a:stCxn id="1026" idx="2"/>
            <a:endCxn id="1027" idx="0"/>
          </p:cNvCxnSpPr>
          <p:nvPr/>
        </p:nvCxnSpPr>
        <p:spPr>
          <a:xfrm rot="16200000" flipH="1">
            <a:off x="1982984" y="3097015"/>
            <a:ext cx="1981200" cy="54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dataset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657657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1118</Words>
  <Application>Microsoft Office PowerPoint</Application>
  <PresentationFormat>On-screen Show (4:3)</PresentationFormat>
  <Paragraphs>202</Paragraphs>
  <Slides>45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Retail Data Analysis using Pig and Hive</vt:lpstr>
      <vt:lpstr>Retail Transactions</vt:lpstr>
      <vt:lpstr>Volume of transactions</vt:lpstr>
      <vt:lpstr>Velocity of transactions</vt:lpstr>
      <vt:lpstr>Variety of transactions</vt:lpstr>
      <vt:lpstr>Its Bigggg Data</vt:lpstr>
      <vt:lpstr>Goal</vt:lpstr>
      <vt:lpstr>Solution</vt:lpstr>
      <vt:lpstr>Transactions dataset</vt:lpstr>
      <vt:lpstr>Load data into MySQL</vt:lpstr>
      <vt:lpstr>Retail Data Analysis with Pig</vt:lpstr>
      <vt:lpstr>SQOOP data into HDFS</vt:lpstr>
      <vt:lpstr>Load data into pig</vt:lpstr>
      <vt:lpstr>Top 10 customers</vt:lpstr>
      <vt:lpstr>Snap shot of output</vt:lpstr>
      <vt:lpstr>Chain wise sales</vt:lpstr>
      <vt:lpstr>Snapshot of output</vt:lpstr>
      <vt:lpstr>Each chain, top 10 customers</vt:lpstr>
      <vt:lpstr>Snapshot of output</vt:lpstr>
      <vt:lpstr>Each customer most bought brand</vt:lpstr>
      <vt:lpstr>Snapshot of output</vt:lpstr>
      <vt:lpstr>Top 10 brands</vt:lpstr>
      <vt:lpstr>Snapshot of output</vt:lpstr>
      <vt:lpstr>top 10 companies</vt:lpstr>
      <vt:lpstr>Snapshot of output</vt:lpstr>
      <vt:lpstr>Chain Year Monthly Sales</vt:lpstr>
      <vt:lpstr>Snapshot of output</vt:lpstr>
      <vt:lpstr>Retail Data Analysis with Hive</vt:lpstr>
      <vt:lpstr>Sqoop data into hive</vt:lpstr>
      <vt:lpstr>Partioning and bucketing</vt:lpstr>
      <vt:lpstr>Open hive and set below properties</vt:lpstr>
      <vt:lpstr>Create production table and load data</vt:lpstr>
      <vt:lpstr>Partitioning snapshot</vt:lpstr>
      <vt:lpstr>Bucketing snapshot in chain=14</vt:lpstr>
      <vt:lpstr>Top 10 customers</vt:lpstr>
      <vt:lpstr>Snapshot of output</vt:lpstr>
      <vt:lpstr>Chain wise sales</vt:lpstr>
      <vt:lpstr>Snapshot of output</vt:lpstr>
      <vt:lpstr>Top 10 brands</vt:lpstr>
      <vt:lpstr>Snapshot of output</vt:lpstr>
      <vt:lpstr>Top 10 companies</vt:lpstr>
      <vt:lpstr>Snapshot of output</vt:lpstr>
      <vt:lpstr>Chain Year Monthly Sales</vt:lpstr>
      <vt:lpstr>Snapshot of output</vt:lpstr>
      <vt:lpstr>Storing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Data Analysis using Pig and Hive</dc:title>
  <dc:creator>datascientist</dc:creator>
  <cp:lastModifiedBy>datascientist</cp:lastModifiedBy>
  <cp:revision>20</cp:revision>
  <dcterms:created xsi:type="dcterms:W3CDTF">2015-04-05T10:55:26Z</dcterms:created>
  <dcterms:modified xsi:type="dcterms:W3CDTF">2015-04-06T02:52:34Z</dcterms:modified>
</cp:coreProperties>
</file>