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5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5" r:id="rId16"/>
    <p:sldId id="306" r:id="rId17"/>
    <p:sldId id="315" r:id="rId18"/>
    <p:sldId id="316" r:id="rId19"/>
    <p:sldId id="309" r:id="rId20"/>
    <p:sldId id="310" r:id="rId21"/>
    <p:sldId id="311" r:id="rId22"/>
    <p:sldId id="312" r:id="rId23"/>
    <p:sldId id="314" r:id="rId2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95959"/>
    <a:srgbClr val="376092"/>
    <a:srgbClr val="1F497D"/>
    <a:srgbClr val="4F81BD"/>
    <a:srgbClr val="BFBFBF"/>
    <a:srgbClr val="7F7F7F"/>
    <a:srgbClr val="E9EDF4"/>
    <a:srgbClr val="A6A6A6"/>
    <a:srgbClr val="C25830"/>
    <a:srgbClr val="E46C0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5294" autoAdjust="0"/>
    <p:restoredTop sz="99332" autoAdjust="0"/>
  </p:normalViewPr>
  <p:slideViewPr>
    <p:cSldViewPr showGuides="1">
      <p:cViewPr varScale="1">
        <p:scale>
          <a:sx n="76" d="100"/>
          <a:sy n="76" d="100"/>
        </p:scale>
        <p:origin x="-438" y="-96"/>
      </p:cViewPr>
      <p:guideLst>
        <p:guide orient="horz" pos="4080"/>
        <p:guide orient="horz" pos="3881"/>
        <p:guide orient="horz" pos="686"/>
        <p:guide pos="344"/>
        <p:guide pos="59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4B7-BB65-4CD5-AF2E-65720B007E4F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729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49156" y="3505200"/>
            <a:ext cx="5386944" cy="1524000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049156" y="3813048"/>
            <a:ext cx="5386944" cy="76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81001" y="6453536"/>
            <a:ext cx="3352800" cy="39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4"/>
          <p:cNvSpPr txBox="1">
            <a:spLocks/>
          </p:cNvSpPr>
          <p:nvPr userDrawn="1"/>
        </p:nvSpPr>
        <p:spPr bwMode="gray">
          <a:xfrm>
            <a:off x="4006952" y="6396335"/>
            <a:ext cx="313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www.edupristine.com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75" y="1069754"/>
            <a:ext cx="3347256" cy="2094242"/>
          </a:xfrm>
          <a:prstGeom prst="rect">
            <a:avLst/>
          </a:prstGeom>
          <a:noFill/>
        </p:spPr>
      </p:pic>
      <p:grpSp>
        <p:nvGrpSpPr>
          <p:cNvPr id="14" name="Group 4"/>
          <p:cNvGrpSpPr/>
          <p:nvPr userDrawn="1"/>
        </p:nvGrpSpPr>
        <p:grpSpPr bwMode="gray">
          <a:xfrm>
            <a:off x="4105428" y="3048000"/>
            <a:ext cx="5334000" cy="108268"/>
            <a:chOff x="-76200" y="3048000"/>
            <a:chExt cx="4267200" cy="108268"/>
          </a:xfrm>
        </p:grpSpPr>
        <p:cxnSp>
          <p:nvCxnSpPr>
            <p:cNvPr id="16" name="Straight Connector 15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17997" y="3709792"/>
            <a:ext cx="2454278" cy="566738"/>
          </a:xfrm>
        </p:spPr>
        <p:txBody>
          <a:bodyPr lIns="0" anchor="t">
            <a:normAutofit/>
          </a:bodyPr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0" y="3048000"/>
            <a:ext cx="4190999" cy="108268"/>
            <a:chOff x="-76200" y="3048000"/>
            <a:chExt cx="4267200" cy="108268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 txBox="1">
            <a:spLocks/>
          </p:cNvSpPr>
          <p:nvPr userDrawn="1"/>
        </p:nvSpPr>
        <p:spPr bwMode="gray">
          <a:xfrm>
            <a:off x="4278585" y="2819400"/>
            <a:ext cx="5168900" cy="566738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9" name="Title 1"/>
          <p:cNvSpPr txBox="1">
            <a:spLocks/>
          </p:cNvSpPr>
          <p:nvPr userDrawn="1"/>
        </p:nvSpPr>
        <p:spPr bwMode="gray">
          <a:xfrm>
            <a:off x="4273822" y="3352800"/>
            <a:ext cx="5168900" cy="381000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Contact:</a:t>
            </a: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4"/>
          <p:cNvSpPr txBox="1">
            <a:spLocks/>
          </p:cNvSpPr>
          <p:nvPr userDrawn="1"/>
        </p:nvSpPr>
        <p:spPr bwMode="gray">
          <a:xfrm>
            <a:off x="4208329" y="6396335"/>
            <a:ext cx="3136900" cy="2769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www.edupristine.com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4"/>
          <p:cNvSpPr txBox="1">
            <a:spLocks/>
          </p:cNvSpPr>
          <p:nvPr userDrawn="1"/>
        </p:nvSpPr>
        <p:spPr bwMode="gray">
          <a:xfrm>
            <a:off x="4208329" y="6396335"/>
            <a:ext cx="3136900" cy="2769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www.edupristine.com</a:t>
            </a:r>
          </a:p>
        </p:txBody>
      </p: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75" y="1069754"/>
            <a:ext cx="3347256" cy="2094242"/>
          </a:xfrm>
          <a:prstGeom prst="rect">
            <a:avLst/>
          </a:prstGeom>
          <a:noFill/>
        </p:spPr>
      </p:pic>
      <p:grpSp>
        <p:nvGrpSpPr>
          <p:cNvPr id="14" name="Group 4"/>
          <p:cNvGrpSpPr/>
          <p:nvPr userDrawn="1"/>
        </p:nvGrpSpPr>
        <p:grpSpPr bwMode="gray">
          <a:xfrm rot="10800000" flipH="1" flipV="1">
            <a:off x="4318788" y="3048000"/>
            <a:ext cx="5120640" cy="108268"/>
            <a:chOff x="-76200" y="3048000"/>
            <a:chExt cx="4267200" cy="108268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1"/>
          <p:cNvSpPr txBox="1">
            <a:spLocks/>
          </p:cNvSpPr>
          <p:nvPr userDrawn="1"/>
        </p:nvSpPr>
        <p:spPr bwMode="gray">
          <a:xfrm>
            <a:off x="4317996" y="5029201"/>
            <a:ext cx="5118103" cy="1104900"/>
          </a:xfrm>
          <a:prstGeom prst="rect">
            <a:avLst/>
          </a:prstGeom>
        </p:spPr>
        <p:txBody>
          <a:bodyPr vert="horz" lIns="0" tIns="45720" rIns="45720" bIns="45720" rtlCol="0" anchor="t" anchorCtr="0">
            <a:normAutofit/>
          </a:bodyPr>
          <a:lstStyle>
            <a:lvl1pPr algn="l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1200" noProof="0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help@edupristine.com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1200" noProof="0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www.edupristine.com</a:t>
            </a:r>
          </a:p>
        </p:txBody>
      </p:sp>
      <p:sp>
        <p:nvSpPr>
          <p:cNvPr id="27" name="TextBox 9"/>
          <p:cNvSpPr txBox="1"/>
          <p:nvPr userDrawn="1"/>
        </p:nvSpPr>
        <p:spPr>
          <a:xfrm>
            <a:off x="5700943" y="2362200"/>
            <a:ext cx="2356330" cy="654177"/>
          </a:xfrm>
          <a:prstGeom prst="rect">
            <a:avLst/>
          </a:prstGeom>
          <a:noFill/>
        </p:spPr>
        <p:txBody>
          <a:bodyPr wrap="none" lIns="83969" tIns="41985" rIns="83969" bIns="4198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00" b="1" dirty="0">
                <a:solidFill>
                  <a:srgbClr val="4F81BD">
                    <a:lumMod val="75000"/>
                  </a:srgbClr>
                </a:solidFill>
              </a:rPr>
              <a:t>Thank </a:t>
            </a:r>
            <a:r>
              <a:rPr lang="en-US" sz="3700" b="1" dirty="0" smtClean="0">
                <a:solidFill>
                  <a:srgbClr val="4F81BD">
                    <a:lumMod val="75000"/>
                  </a:srgbClr>
                </a:solidFill>
              </a:rPr>
              <a:t>You!</a:t>
            </a:r>
            <a:endParaRPr lang="en-IN" sz="37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524" y="2994660"/>
            <a:ext cx="9902952" cy="868680"/>
          </a:xfrm>
          <a:solidFill>
            <a:schemeClr val="tx2"/>
          </a:solidFill>
        </p:spPr>
        <p:txBody>
          <a:bodyPr anchor="ctr"/>
          <a:lstStyle>
            <a:lvl1pPr algn="ctr">
              <a:defRPr sz="2200" b="1">
                <a:solidFill>
                  <a:schemeClr val="bg1"/>
                </a:solidFill>
              </a:defRPr>
            </a:lvl1pPr>
            <a:lvl2pPr algn="ctr"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2pPr>
            <a:lvl3pPr algn="ctr">
              <a:buClr>
                <a:schemeClr val="bg1"/>
              </a:buClr>
              <a:defRPr sz="1400" b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concep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533400" y="1092200"/>
            <a:ext cx="8895588" cy="50419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marR="0" indent="-4000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SzTx/>
              <a:buFont typeface="+mj-lt"/>
              <a:buAutoNum type="romanUcPeriod"/>
              <a:tabLst/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254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533400" y="1092200"/>
            <a:ext cx="8890063" cy="5041900"/>
          </a:xfrm>
        </p:spPr>
        <p:txBody>
          <a:bodyPr/>
          <a:lstStyle>
            <a:lvl2pPr>
              <a:spcAft>
                <a:spcPts val="400"/>
              </a:spcAft>
              <a:buClr>
                <a:srgbClr val="1F497D"/>
              </a:buClr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300"/>
              </a:spcBef>
              <a:buClr>
                <a:srgbClr val="595959"/>
              </a:buClr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–"/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200"/>
              </a:spcBef>
              <a:spcAft>
                <a:spcPts val="200"/>
              </a:spcAft>
              <a:buClr>
                <a:srgbClr val="4F81BD"/>
              </a:buClr>
              <a:defRPr lang="en-US" sz="13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5425" lvl="1" indent="-225425" algn="l" defTabSz="914400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463550" lvl="2" indent="-2381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Calibri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688975" lvl="3" indent="-225425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Arial" pitchFamily="34" charset="0"/>
              <a:buChar char="–"/>
            </a:pPr>
            <a:r>
              <a:rPr lang="en-US" dirty="0" smtClean="0"/>
              <a:t>Third level</a:t>
            </a:r>
          </a:p>
          <a:p>
            <a:pPr marL="901700" lvl="4" indent="-2127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</p:txBody>
      </p: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3400" y="1092200"/>
            <a:ext cx="8915400" cy="5041900"/>
          </a:xfrm>
        </p:spPr>
        <p:txBody>
          <a:bodyPr/>
          <a:lstStyle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0" y="762000"/>
            <a:ext cx="9906000" cy="158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0" y="821372"/>
            <a:ext cx="9906000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Tab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533400" y="1092200"/>
            <a:ext cx="8915400" cy="5041900"/>
          </a:xfrm>
        </p:spPr>
        <p:txBody>
          <a:bodyPr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33400" y="1092200"/>
            <a:ext cx="4337050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88834" y="1092200"/>
            <a:ext cx="4334256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33400" y="1092200"/>
            <a:ext cx="5715000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400801" y="1092200"/>
            <a:ext cx="3009900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33400" y="62630"/>
            <a:ext cx="8100060" cy="701458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33400" y="1092200"/>
            <a:ext cx="8915400" cy="50419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436100" y="6492875"/>
            <a:ext cx="46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gray">
          <a:xfrm>
            <a:off x="506413" y="6493510"/>
            <a:ext cx="139858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 flipH="1">
            <a:off x="1429544" y="6492875"/>
            <a:ext cx="1588" cy="365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/>
        </p:nvSpPr>
        <p:spPr bwMode="gray">
          <a:xfrm>
            <a:off x="1511300" y="6493510"/>
            <a:ext cx="31369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HIVE  (Confidential)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6" r:id="rId3"/>
    <p:sldLayoutId id="214748365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7" r:id="rId10"/>
    <p:sldLayoutId id="2147483661" r:id="rId11"/>
  </p:sldLayoutIdLst>
  <p:hf hdr="0" dt="0"/>
  <p:txStyles>
    <p:titleStyle>
      <a:lvl1pPr algn="l" defTabSz="914400" rtl="0" eaLnBrk="1" latinLnBrk="0" hangingPunct="1">
        <a:lnSpc>
          <a:spcPts val="22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800"/>
        </a:spcBef>
        <a:spcAft>
          <a:spcPts val="9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25" indent="-225425" algn="l" defTabSz="914400" rtl="0" eaLnBrk="1" latinLnBrk="0" hangingPunct="1">
        <a:spcBef>
          <a:spcPts val="400"/>
        </a:spcBef>
        <a:spcAft>
          <a:spcPts val="400"/>
        </a:spcAft>
        <a:buClr>
          <a:srgbClr val="1F497D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8125" algn="l" defTabSz="914400" rtl="0" eaLnBrk="1" latinLnBrk="0" hangingPunct="1">
        <a:spcBef>
          <a:spcPts val="300"/>
        </a:spcBef>
        <a:spcAft>
          <a:spcPts val="300"/>
        </a:spcAft>
        <a:buClr>
          <a:srgbClr val="595959"/>
        </a:buClr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225425" algn="l" defTabSz="914400" rtl="0" eaLnBrk="1" latinLnBrk="0" hangingPunct="1">
        <a:spcBef>
          <a:spcPts val="200"/>
        </a:spcBef>
        <a:spcAft>
          <a:spcPts val="200"/>
        </a:spcAft>
        <a:buClr>
          <a:schemeClr val="accent6"/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212725" algn="l" defTabSz="914400" rtl="0" eaLnBrk="1" latinLnBrk="0" hangingPunct="1">
        <a:spcBef>
          <a:spcPts val="200"/>
        </a:spcBef>
        <a:spcAft>
          <a:spcPts val="200"/>
        </a:spcAft>
        <a:buClr>
          <a:srgbClr val="4F81BD"/>
        </a:buClr>
        <a:buSzPct val="10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cloudera/using-big-data-to-drive-customer-360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13048"/>
            <a:ext cx="6540500" cy="1139952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Customer 360</a:t>
            </a:r>
          </a:p>
          <a:p>
            <a:r>
              <a:rPr lang="en-US" dirty="0" smtClean="0"/>
              <a:t>Most awaited project in Banking and Finance, Retail and Telecom</a:t>
            </a:r>
            <a:endParaRPr lang="en-US" dirty="0"/>
          </a:p>
        </p:txBody>
      </p:sp>
      <p:sp>
        <p:nvSpPr>
          <p:cNvPr id="23554" name="AutoShape 2" descr="Image result for customer 360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Image result for customer 360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8" name="Picture 6" descr="Image result for customer 3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81000"/>
            <a:ext cx="4177443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case1; </a:t>
            </a:r>
            <a:r>
              <a:rPr lang="en-US" dirty="0"/>
              <a:t>Customer Acquisition &amp; </a:t>
            </a:r>
            <a:r>
              <a:rPr lang="en-US" dirty="0" smtClean="0"/>
              <a:t>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1450" y="1600201"/>
            <a:ext cx="288925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How to acquire a new customer and how to retain existing customers is a big time challenge for any marketing team.</a:t>
            </a:r>
          </a:p>
          <a:p>
            <a:r>
              <a:rPr lang="en-US" dirty="0" smtClean="0"/>
              <a:t>Now with customer 360, they know the DNA of customer, there by plan accordingly.</a:t>
            </a:r>
          </a:p>
          <a:p>
            <a:r>
              <a:rPr lang="en-US" dirty="0" smtClean="0"/>
              <a:t>Especially in telecom sector, this is a big challenge.</a:t>
            </a:r>
            <a:endParaRPr lang="en-US" dirty="0"/>
          </a:p>
        </p:txBody>
      </p:sp>
      <p:pic>
        <p:nvPicPr>
          <p:cNvPr id="1026" name="Picture 2" descr="http://www.cloudera.com/content/dam/www/static/images/lifestyle/sm/retail-shopping-two-wom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2133601"/>
            <a:ext cx="6191250" cy="3924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case2: Next best offer</a:t>
            </a:r>
            <a:endParaRPr lang="en-US" dirty="0"/>
          </a:p>
        </p:txBody>
      </p:sp>
      <p:pic>
        <p:nvPicPr>
          <p:cNvPr id="17410" name="Picture 2" descr="http://www.cloudera.com/content/dam/www/static/images/lifestyle/sm/woman-shopping-c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133600"/>
            <a:ext cx="6191250" cy="3810000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21450" y="1600201"/>
            <a:ext cx="288925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Whom to offer what is a big question?</a:t>
            </a:r>
          </a:p>
          <a:p>
            <a:r>
              <a:rPr lang="en-US" dirty="0" smtClean="0"/>
              <a:t>Especially in retail sector, identifying loyal customers and offering them products based on previous transactions is a bigger challenge.</a:t>
            </a:r>
          </a:p>
          <a:p>
            <a:r>
              <a:rPr lang="en-US" dirty="0" smtClean="0"/>
              <a:t>Having customer DNA will make it much simpler.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case3: Customer satisfaction</a:t>
            </a:r>
            <a:endParaRPr lang="en-US" dirty="0"/>
          </a:p>
        </p:txBody>
      </p:sp>
      <p:pic>
        <p:nvPicPr>
          <p:cNvPr id="18434" name="Picture 2" descr="http://www.cloudera.com/content/dam/www/static/images/lifestyle/sm/woman-shopping-smil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6191250" cy="3810000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21450" y="1600201"/>
            <a:ext cx="288925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Email sent by a customer, needs an immediate response. </a:t>
            </a:r>
          </a:p>
          <a:p>
            <a:r>
              <a:rPr lang="en-US" dirty="0"/>
              <a:t>It’s important that organizations collect every interaction in order to identify leading indicators of unhappy customers, keep their existing customers, and improve net promoter scores.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sell and cross sell recommendations</a:t>
            </a:r>
            <a:endParaRPr lang="en-US" dirty="0"/>
          </a:p>
        </p:txBody>
      </p:sp>
      <p:pic>
        <p:nvPicPr>
          <p:cNvPr id="20482" name="Picture 2" descr="Image result for customer segment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6150" y="1981200"/>
            <a:ext cx="3683794" cy="3019426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4953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Identifying similar customers is on the top priority for all the industries, as it can solve </a:t>
            </a:r>
            <a:r>
              <a:rPr lang="en-US" dirty="0" err="1" smtClean="0"/>
              <a:t>upsell</a:t>
            </a:r>
            <a:r>
              <a:rPr lang="en-US" dirty="0" smtClean="0"/>
              <a:t>, cross sell, product recommendation and many other problems.</a:t>
            </a:r>
          </a:p>
          <a:p>
            <a:r>
              <a:rPr lang="en-US" dirty="0" smtClean="0"/>
              <a:t>To identify similar customers, one should have all possible information of customers, summarized and store digitally.</a:t>
            </a:r>
          </a:p>
          <a:p>
            <a:r>
              <a:rPr lang="en-US" dirty="0" smtClean="0"/>
              <a:t>Customer 360 can do that.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Customer 360 on 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6896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will be working on dataset with following schema:</a:t>
            </a:r>
          </a:p>
          <a:p>
            <a:r>
              <a:rPr lang="en-US" dirty="0" smtClean="0"/>
              <a:t># address</a:t>
            </a:r>
          </a:p>
          <a:p>
            <a:r>
              <a:rPr lang="en-US" dirty="0" smtClean="0"/>
              <a:t>  # </a:t>
            </a:r>
            <a:r>
              <a:rPr lang="en-US" dirty="0" err="1" smtClean="0"/>
              <a:t>CityID</a:t>
            </a:r>
            <a:endParaRPr lang="en-US" dirty="0" smtClean="0"/>
          </a:p>
          <a:p>
            <a:r>
              <a:rPr lang="en-US" dirty="0" smtClean="0"/>
              <a:t>  # </a:t>
            </a:r>
            <a:r>
              <a:rPr lang="en-US" dirty="0" err="1" smtClean="0"/>
              <a:t>StateID</a:t>
            </a:r>
            <a:endParaRPr lang="en-US" dirty="0" smtClean="0"/>
          </a:p>
          <a:p>
            <a:r>
              <a:rPr lang="en-US" dirty="0" smtClean="0"/>
              <a:t>  # Street Number</a:t>
            </a:r>
          </a:p>
          <a:p>
            <a:r>
              <a:rPr lang="en-US" dirty="0" smtClean="0"/>
              <a:t>  # Zip Code</a:t>
            </a:r>
          </a:p>
          <a:p>
            <a:r>
              <a:rPr lang="en-US" dirty="0" smtClean="0"/>
              <a:t># demographics</a:t>
            </a:r>
          </a:p>
          <a:p>
            <a:r>
              <a:rPr lang="en-US" dirty="0" smtClean="0"/>
              <a:t>  # Age</a:t>
            </a:r>
          </a:p>
          <a:p>
            <a:r>
              <a:rPr lang="en-US" dirty="0" smtClean="0"/>
              <a:t>  # Job</a:t>
            </a:r>
          </a:p>
          <a:p>
            <a:r>
              <a:rPr lang="en-US" dirty="0" smtClean="0"/>
              <a:t>  # Salary</a:t>
            </a:r>
          </a:p>
          <a:p>
            <a:r>
              <a:rPr lang="en-US" dirty="0" smtClean="0"/>
              <a:t># products</a:t>
            </a:r>
          </a:p>
          <a:p>
            <a:r>
              <a:rPr lang="en-US" dirty="0" smtClean="0"/>
              <a:t>  # credit</a:t>
            </a:r>
          </a:p>
          <a:p>
            <a:r>
              <a:rPr lang="en-US" dirty="0" smtClean="0"/>
              <a:t>  # debit</a:t>
            </a:r>
          </a:p>
          <a:p>
            <a:r>
              <a:rPr lang="en-US" dirty="0" smtClean="0"/>
              <a:t>  # loan</a:t>
            </a:r>
          </a:p>
          <a:p>
            <a:r>
              <a:rPr lang="en-US" dirty="0" smtClean="0"/>
              <a:t>  # deposit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ProductInfo</a:t>
            </a:r>
            <a:endParaRPr lang="en-US" dirty="0" smtClean="0"/>
          </a:p>
          <a:p>
            <a:r>
              <a:rPr lang="en-US" dirty="0" smtClean="0"/>
              <a:t>  # credit --&gt; type, limit, </a:t>
            </a:r>
            <a:r>
              <a:rPr lang="en-US" dirty="0" err="1" smtClean="0"/>
              <a:t>avgTrx</a:t>
            </a:r>
            <a:r>
              <a:rPr lang="en-US" dirty="0" smtClean="0"/>
              <a:t>, </a:t>
            </a:r>
            <a:r>
              <a:rPr lang="en-US" dirty="0" err="1" smtClean="0"/>
              <a:t>ontime</a:t>
            </a:r>
            <a:r>
              <a:rPr lang="en-US" dirty="0" smtClean="0"/>
              <a:t> payments, defaults, tags</a:t>
            </a:r>
          </a:p>
          <a:p>
            <a:r>
              <a:rPr lang="en-US" dirty="0" smtClean="0"/>
              <a:t>  # debit  --&gt; type, </a:t>
            </a:r>
            <a:r>
              <a:rPr lang="en-US" dirty="0" err="1" smtClean="0"/>
              <a:t>avgMonthEndBalance</a:t>
            </a:r>
            <a:r>
              <a:rPr lang="en-US" dirty="0" smtClean="0"/>
              <a:t>, </a:t>
            </a:r>
            <a:r>
              <a:rPr lang="en-US" dirty="0" err="1" smtClean="0"/>
              <a:t>noOfDebits</a:t>
            </a:r>
            <a:r>
              <a:rPr lang="en-US" dirty="0" smtClean="0"/>
              <a:t>, </a:t>
            </a:r>
            <a:r>
              <a:rPr lang="en-US" dirty="0" err="1" smtClean="0"/>
              <a:t>noOfCredits</a:t>
            </a:r>
            <a:endParaRPr lang="en-US" dirty="0" smtClean="0"/>
          </a:p>
          <a:p>
            <a:r>
              <a:rPr lang="en-US" dirty="0" smtClean="0"/>
              <a:t>  # loan   --&gt; type, amount, </a:t>
            </a:r>
            <a:r>
              <a:rPr lang="en-US" dirty="0" err="1" smtClean="0"/>
              <a:t>ontime</a:t>
            </a:r>
            <a:r>
              <a:rPr lang="en-US" dirty="0" smtClean="0"/>
              <a:t> payments, defaults</a:t>
            </a:r>
          </a:p>
          <a:p>
            <a:r>
              <a:rPr lang="en-US" dirty="0" smtClean="0"/>
              <a:t>  # deposit--&gt; type, amount, tenure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smtClean="0"/>
              <a:t>mport data into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import data into </a:t>
            </a:r>
            <a:r>
              <a:rPr lang="en-US" dirty="0" err="1" smtClean="0"/>
              <a:t>mongodb</a:t>
            </a:r>
            <a:r>
              <a:rPr lang="en-US" dirty="0" smtClean="0"/>
              <a:t>, use </a:t>
            </a:r>
            <a:r>
              <a:rPr lang="en-US" dirty="0" err="1" smtClean="0"/>
              <a:t>mongoimport</a:t>
            </a:r>
            <a:r>
              <a:rPr lang="en-US" dirty="0" smtClean="0"/>
              <a:t> command.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err="1" smtClean="0"/>
              <a:t>mongoimport</a:t>
            </a:r>
            <a:r>
              <a:rPr lang="en-US" dirty="0" smtClean="0"/>
              <a:t> -d </a:t>
            </a:r>
            <a:r>
              <a:rPr lang="en-US" dirty="0" err="1" smtClean="0"/>
              <a:t>dbname</a:t>
            </a:r>
            <a:r>
              <a:rPr lang="en-US" dirty="0" smtClean="0"/>
              <a:t> -c collection --file </a:t>
            </a:r>
            <a:r>
              <a:rPr lang="en-US" dirty="0" err="1" smtClean="0"/>
              <a:t>pathOfFile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Get into </a:t>
            </a:r>
            <a:r>
              <a:rPr lang="en-US" dirty="0" err="1" smtClean="0"/>
              <a:t>cmd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Change directory to bin directory of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Run the following command by providing the path of the file, db name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mongoimport</a:t>
            </a:r>
            <a:r>
              <a:rPr lang="en-US" dirty="0" smtClean="0"/>
              <a:t> -d mongoday2 -c Customer360 --file D:\edu\MongoDB\bankCustData.json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Check </a:t>
            </a:r>
            <a:r>
              <a:rPr lang="en-US" dirty="0" err="1" smtClean="0"/>
              <a:t>robomongo</a:t>
            </a:r>
            <a:r>
              <a:rPr lang="en-US" dirty="0" smtClean="0"/>
              <a:t> now</a:t>
            </a:r>
          </a:p>
          <a:p>
            <a:pPr marL="342900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52800"/>
            <a:ext cx="5334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572000"/>
            <a:ext cx="92106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Data load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066800"/>
            <a:ext cx="85629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9950" y="1752600"/>
            <a:ext cx="30861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Collection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 function returns statistics about the collection. </a:t>
            </a:r>
          </a:p>
          <a:p>
            <a:r>
              <a:rPr lang="en-US" u="sng" dirty="0" smtClean="0"/>
              <a:t>Command:</a:t>
            </a:r>
          </a:p>
          <a:p>
            <a:r>
              <a:rPr lang="en-US" dirty="0" smtClean="0"/>
              <a:t>db.Customer360.stats()</a:t>
            </a:r>
          </a:p>
          <a:p>
            <a:endParaRPr lang="en-US" dirty="0" smtClean="0"/>
          </a:p>
          <a:p>
            <a:r>
              <a:rPr lang="en-US" u="sng" dirty="0" smtClean="0"/>
              <a:t>Refer to this link for full details:</a:t>
            </a:r>
          </a:p>
          <a:p>
            <a:r>
              <a:rPr lang="en-US" dirty="0" smtClean="0"/>
              <a:t>https://docs.mongodb.com/manual/reference/method/db.collection.stats/#db.collection.stats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Now you can start Analyzing the data.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24" y="1676400"/>
            <a:ext cx="9902952" cy="8686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each state, find out number of customers, average age, average salaried.</a:t>
            </a:r>
          </a:p>
          <a:p>
            <a:r>
              <a:rPr lang="en-US" dirty="0" smtClean="0"/>
              <a:t>Repeat the same for each city and zip code.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7025" y="3181350"/>
            <a:ext cx="41719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95400" y="304800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421868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 file1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you will learn</a:t>
            </a:r>
          </a:p>
          <a:p>
            <a:r>
              <a:rPr lang="en-US" dirty="0" smtClean="0"/>
              <a:t>Customer 360 introduction</a:t>
            </a:r>
          </a:p>
          <a:p>
            <a:r>
              <a:rPr lang="en-US" dirty="0" smtClean="0"/>
              <a:t>Key points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Lab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24" y="1676400"/>
            <a:ext cx="9902952" cy="363474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Find the following: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Number of unique states, cities, </a:t>
            </a:r>
            <a:r>
              <a:rPr lang="en-US" dirty="0" err="1" smtClean="0"/>
              <a:t>zipcodes</a:t>
            </a:r>
            <a:r>
              <a:rPr lang="en-US" dirty="0" smtClean="0"/>
              <a:t> and </a:t>
            </a:r>
            <a:r>
              <a:rPr lang="en-US" dirty="0" err="1" smtClean="0"/>
              <a:t>streetno</a:t>
            </a:r>
            <a:r>
              <a:rPr lang="en-US" dirty="0" smtClean="0"/>
              <a:t>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Number of unique jobs.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Average salary for each job.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Number of married customers and unmarried customers for each job.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5421868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 file2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24" y="2994660"/>
            <a:ext cx="9902952" cy="1805940"/>
          </a:xfrm>
        </p:spPr>
        <p:txBody>
          <a:bodyPr/>
          <a:lstStyle/>
          <a:p>
            <a:r>
              <a:rPr lang="en-US" dirty="0" smtClean="0"/>
              <a:t>Find the number of products each customer is holding.</a:t>
            </a:r>
          </a:p>
          <a:p>
            <a:r>
              <a:rPr lang="en-US" dirty="0" smtClean="0"/>
              <a:t>Find the number of customers in different age bins. Bin width should be set to 10.</a:t>
            </a:r>
          </a:p>
          <a:p>
            <a:r>
              <a:rPr lang="en-US" dirty="0" smtClean="0"/>
              <a:t>Find the number of customers holding each product.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5421868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 file3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24" y="990600"/>
            <a:ext cx="9902952" cy="2872740"/>
          </a:xfrm>
        </p:spPr>
        <p:txBody>
          <a:bodyPr>
            <a:normAutofit/>
          </a:bodyPr>
          <a:lstStyle/>
          <a:p>
            <a:r>
              <a:rPr lang="en-US" dirty="0" smtClean="0"/>
              <a:t>Find the following:</a:t>
            </a:r>
          </a:p>
          <a:p>
            <a:pPr marL="457200" indent="-457200">
              <a:buAutoNum type="arabicPeriod"/>
            </a:pPr>
            <a:r>
              <a:rPr lang="en-US" dirty="0" smtClean="0"/>
              <a:t>Number of customers who have 1, 2, 3 and 4 products.</a:t>
            </a:r>
          </a:p>
          <a:p>
            <a:pPr marL="457200" indent="-457200">
              <a:buAutoNum type="arabicPeriod"/>
            </a:pPr>
            <a:r>
              <a:rPr lang="en-US" dirty="0" smtClean="0"/>
              <a:t>Number of customers who have at least 2, 3 and 4 products.</a:t>
            </a:r>
          </a:p>
          <a:p>
            <a:pPr marL="457200" indent="-457200">
              <a:buAutoNum type="arabicPeriod"/>
            </a:pPr>
            <a:r>
              <a:rPr lang="en-US" dirty="0" smtClean="0"/>
              <a:t>Number of customers who have credit and loan account.</a:t>
            </a:r>
          </a:p>
          <a:p>
            <a:pPr marL="457200" indent="-457200">
              <a:buAutoNum type="arabicPeriod"/>
            </a:pPr>
            <a:r>
              <a:rPr lang="en-US" dirty="0" smtClean="0"/>
              <a:t>Number of customers who have credit and loan account but not savings.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5421868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 file4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24" y="1295400"/>
            <a:ext cx="9902952" cy="4091940"/>
          </a:xfrm>
        </p:spPr>
        <p:txBody>
          <a:bodyPr/>
          <a:lstStyle/>
          <a:p>
            <a:pPr algn="l"/>
            <a:r>
              <a:rPr lang="en-US" dirty="0" smtClean="0"/>
              <a:t>Find the following: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Number of customers for each credit card type.</a:t>
            </a:r>
          </a:p>
          <a:p>
            <a:pPr marL="457200" indent="-457200" algn="l">
              <a:buFont typeface="Arial" pitchFamily="34" charset="0"/>
              <a:buAutoNum type="arabicPeriod"/>
            </a:pPr>
            <a:r>
              <a:rPr lang="en-US" dirty="0" smtClean="0"/>
              <a:t> Number of customers for each job type.</a:t>
            </a:r>
          </a:p>
          <a:p>
            <a:pPr marL="457200" indent="-457200" algn="l">
              <a:buFont typeface="Arial" pitchFamily="34" charset="0"/>
              <a:buAutoNum type="arabicPeriod"/>
            </a:pPr>
            <a:r>
              <a:rPr lang="en-US" dirty="0" smtClean="0"/>
              <a:t>Number of customers for each credit tag.</a:t>
            </a:r>
          </a:p>
          <a:p>
            <a:pPr marL="457200" indent="-457200" algn="l">
              <a:buFont typeface="Arial" pitchFamily="34" charset="0"/>
              <a:buAutoNum type="arabicPeriod"/>
            </a:pPr>
            <a:r>
              <a:rPr lang="en-US" dirty="0" smtClean="0"/>
              <a:t>Number of customers who have done credit defaults per each state, city.</a:t>
            </a:r>
          </a:p>
          <a:p>
            <a:pPr marL="457200" indent="-457200" algn="l">
              <a:buFont typeface="Arial" pitchFamily="34" charset="0"/>
              <a:buAutoNum type="arabicPeriod"/>
            </a:pPr>
            <a:r>
              <a:rPr lang="en-US" dirty="0" smtClean="0"/>
              <a:t>Number of customers who have done loan defaults </a:t>
            </a:r>
          </a:p>
          <a:p>
            <a:pPr marL="457200" indent="-457200" algn="l">
              <a:buAutoNum type="arabicPeriod"/>
            </a:pP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completion of this project, you will learn the following:</a:t>
            </a:r>
          </a:p>
          <a:p>
            <a:pPr lvl="1"/>
            <a:r>
              <a:rPr lang="en-US" dirty="0" smtClean="0"/>
              <a:t>Customer 360 </a:t>
            </a:r>
          </a:p>
          <a:p>
            <a:pPr lvl="1"/>
            <a:r>
              <a:rPr lang="en-US" dirty="0" smtClean="0"/>
              <a:t>Glance of Customer 360 on </a:t>
            </a:r>
            <a:r>
              <a:rPr lang="en-US" dirty="0" err="1" smtClean="0"/>
              <a:t>MongoDB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685801"/>
            <a:ext cx="9416890" cy="503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24150" y="6400800"/>
            <a:ext cx="205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cloudera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150" y="6400800"/>
            <a:ext cx="205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cloudera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Key challenges in Driving a Customer 360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48006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3025" y="1143000"/>
            <a:ext cx="47529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505200"/>
            <a:ext cx="47815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0" y="3505200"/>
            <a:ext cx="47625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for Customer 360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2750" y="1905000"/>
            <a:ext cx="8997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hlinkClick r:id="rId2"/>
              </a:rPr>
              <a:t>http://www.slideshare.net/cloudera/using-big-data-to-drive-customer-360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customer 360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360 refers to summarized information related to customer, at every digital touch point, which describes the behavior of customer, and predicts what can happen with him in future.</a:t>
            </a:r>
          </a:p>
          <a:p>
            <a:r>
              <a:rPr lang="en-US" dirty="0" smtClean="0"/>
              <a:t>It can be thought on mega table, which is holding information of all products a customer holds, summary of all customers transactions, demographic features, CRM information.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Why;Understand</a:t>
            </a:r>
            <a:r>
              <a:rPr lang="en-US" dirty="0" smtClean="0"/>
              <a:t> </a:t>
            </a:r>
            <a:r>
              <a:rPr lang="en-US" dirty="0"/>
              <a:t>Your </a:t>
            </a:r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the entire customer lifecycle with a customer 360-degree profile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marketing team or any other team dealing with customers must leverage technology to:</a:t>
            </a:r>
          </a:p>
          <a:p>
            <a:pPr lvl="1"/>
            <a:r>
              <a:rPr lang="en-US" dirty="0"/>
              <a:t>collect and analyze customer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execute successful </a:t>
            </a:r>
            <a:r>
              <a:rPr lang="en-US" dirty="0" err="1"/>
              <a:t>omni</a:t>
            </a:r>
            <a:r>
              <a:rPr lang="en-US" dirty="0"/>
              <a:t>-channel </a:t>
            </a:r>
            <a:r>
              <a:rPr lang="en-US" dirty="0" smtClean="0"/>
              <a:t>campaigns</a:t>
            </a:r>
          </a:p>
          <a:p>
            <a:pPr lvl="1"/>
            <a:r>
              <a:rPr lang="en-US" dirty="0"/>
              <a:t>understand the customer </a:t>
            </a:r>
            <a:r>
              <a:rPr lang="en-US" dirty="0" smtClean="0"/>
              <a:t>lifecycle</a:t>
            </a:r>
          </a:p>
          <a:p>
            <a:pPr lvl="1"/>
            <a:r>
              <a:rPr lang="en-US" dirty="0" smtClean="0"/>
              <a:t>influence </a:t>
            </a:r>
            <a:r>
              <a:rPr lang="en-US" dirty="0"/>
              <a:t>buyers in a congested market.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data sources</a:t>
            </a:r>
            <a:endParaRPr lang="en-US"/>
          </a:p>
        </p:txBody>
      </p:sp>
      <p:pic>
        <p:nvPicPr>
          <p:cNvPr id="36866" name="Picture 2" descr="http://www.informaticsint.com/EndUserAssets/news/newsarticle/images/AvaBill_360_Customer_view___March_2015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1676400"/>
            <a:ext cx="5365750" cy="4903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ristine Colour">
      <a:dk1>
        <a:sysClr val="windowText" lastClr="000000"/>
      </a:dk1>
      <a:lt1>
        <a:sysClr val="window" lastClr="FFFFFF"/>
      </a:lt1>
      <a:dk2>
        <a:srgbClr val="1F497D"/>
      </a:dk2>
      <a:lt2>
        <a:srgbClr val="376092"/>
      </a:lt2>
      <a:accent1>
        <a:srgbClr val="4F81BD"/>
      </a:accent1>
      <a:accent2>
        <a:srgbClr val="BFBFBF"/>
      </a:accent2>
      <a:accent3>
        <a:srgbClr val="A6A6A6"/>
      </a:accent3>
      <a:accent4>
        <a:srgbClr val="7F7F7F"/>
      </a:accent4>
      <a:accent5>
        <a:srgbClr val="595959"/>
      </a:accent5>
      <a:accent6>
        <a:srgbClr val="E46C0A"/>
      </a:accent6>
      <a:hlink>
        <a:srgbClr val="C25830"/>
      </a:hlink>
      <a:folHlink>
        <a:srgbClr val="9BBB59"/>
      </a:folHlink>
    </a:clrScheme>
    <a:fontScheme name="Edu Pristine Font Typ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6023</TotalTime>
  <Words>836</Words>
  <Application>Microsoft Office PowerPoint</Application>
  <PresentationFormat>A4 Paper (210x297 mm)</PresentationFormat>
  <Paragraphs>121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0</vt:lpstr>
      <vt:lpstr>Agenda</vt:lpstr>
      <vt:lpstr>Things you will learn</vt:lpstr>
      <vt:lpstr>Slide 3</vt:lpstr>
      <vt:lpstr>Key challenges in Driving a Customer 360</vt:lpstr>
      <vt:lpstr>Reference for Customer 360</vt:lpstr>
      <vt:lpstr>What is customer 360</vt:lpstr>
      <vt:lpstr>Why;Understand Your Customers</vt:lpstr>
      <vt:lpstr>Possible data sources</vt:lpstr>
      <vt:lpstr>Use case1; Customer Acquisition &amp; Retention</vt:lpstr>
      <vt:lpstr>Use case2: Next best offer</vt:lpstr>
      <vt:lpstr>Use case3: Customer satisfaction</vt:lpstr>
      <vt:lpstr>Up sell and cross sell recommendations</vt:lpstr>
      <vt:lpstr>Customer 360 on MongoDB</vt:lpstr>
      <vt:lpstr>Import data into mongodb</vt:lpstr>
      <vt:lpstr>Data load check</vt:lpstr>
      <vt:lpstr>Collection stats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datascientist</cp:lastModifiedBy>
  <cp:revision>576</cp:revision>
  <dcterms:created xsi:type="dcterms:W3CDTF">2012-03-13T16:05:56Z</dcterms:created>
  <dcterms:modified xsi:type="dcterms:W3CDTF">2017-06-11T13:56:18Z</dcterms:modified>
</cp:coreProperties>
</file>