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82"/>
  </p:notesMasterIdLst>
  <p:sldIdLst>
    <p:sldId id="288" r:id="rId2"/>
    <p:sldId id="368" r:id="rId3"/>
    <p:sldId id="289" r:id="rId4"/>
    <p:sldId id="290" r:id="rId5"/>
    <p:sldId id="291" r:id="rId6"/>
    <p:sldId id="292" r:id="rId7"/>
    <p:sldId id="314" r:id="rId8"/>
    <p:sldId id="293" r:id="rId9"/>
    <p:sldId id="315" r:id="rId10"/>
    <p:sldId id="316" r:id="rId11"/>
    <p:sldId id="317" r:id="rId12"/>
    <p:sldId id="357" r:id="rId13"/>
    <p:sldId id="356" r:id="rId14"/>
    <p:sldId id="358" r:id="rId15"/>
    <p:sldId id="359" r:id="rId16"/>
    <p:sldId id="360" r:id="rId17"/>
    <p:sldId id="361" r:id="rId18"/>
    <p:sldId id="362" r:id="rId19"/>
    <p:sldId id="363" r:id="rId20"/>
    <p:sldId id="364" r:id="rId21"/>
    <p:sldId id="365" r:id="rId22"/>
    <p:sldId id="366" r:id="rId23"/>
    <p:sldId id="367" r:id="rId24"/>
    <p:sldId id="326" r:id="rId25"/>
    <p:sldId id="369"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4" r:id="rId41"/>
    <p:sldId id="342" r:id="rId42"/>
    <p:sldId id="343" r:id="rId43"/>
    <p:sldId id="345" r:id="rId44"/>
    <p:sldId id="346" r:id="rId45"/>
    <p:sldId id="347" r:id="rId46"/>
    <p:sldId id="348" r:id="rId47"/>
    <p:sldId id="349" r:id="rId48"/>
    <p:sldId id="350" r:id="rId49"/>
    <p:sldId id="370"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5" r:id="rId65"/>
    <p:sldId id="396" r:id="rId66"/>
    <p:sldId id="397" r:id="rId67"/>
    <p:sldId id="398" r:id="rId68"/>
    <p:sldId id="353" r:id="rId69"/>
    <p:sldId id="371" r:id="rId70"/>
    <p:sldId id="352" r:id="rId71"/>
    <p:sldId id="372" r:id="rId72"/>
    <p:sldId id="355" r:id="rId73"/>
    <p:sldId id="373" r:id="rId74"/>
    <p:sldId id="374" r:id="rId75"/>
    <p:sldId id="375" r:id="rId76"/>
    <p:sldId id="376" r:id="rId77"/>
    <p:sldId id="377" r:id="rId78"/>
    <p:sldId id="378" r:id="rId79"/>
    <p:sldId id="399" r:id="rId80"/>
    <p:sldId id="379" r:id="rId8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5294" autoAdjust="0"/>
    <p:restoredTop sz="99332" autoAdjust="0"/>
  </p:normalViewPr>
  <p:slideViewPr>
    <p:cSldViewPr showGuides="1">
      <p:cViewPr varScale="1">
        <p:scale>
          <a:sx n="79" d="100"/>
          <a:sy n="79" d="100"/>
        </p:scale>
        <p:origin x="-1362" y="-78"/>
      </p:cViewPr>
      <p:guideLst>
        <p:guide orient="horz" pos="4080"/>
        <p:guide orient="horz" pos="3881"/>
        <p:guide orient="horz" pos="686"/>
        <p:guide pos="344"/>
        <p:guide pos="597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5/7/2017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 xmlns:p14="http://schemas.microsoft.com/office/powerpoint/2010/main"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smtClean="0"/>
              <a:t>Click to edit Master title style</a:t>
            </a:r>
            <a:endParaRPr lang="en-US" dirty="0"/>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smtClean="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smtClean="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a:t>
            </a:r>
            <a:r>
              <a:rPr lang="en-US" sz="3700" b="1" dirty="0" smtClean="0">
                <a:solidFill>
                  <a:srgbClr val="4F81BD">
                    <a:lumMod val="75000"/>
                  </a:srgbClr>
                </a:solidFill>
              </a:rPr>
              <a:t>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smtClean="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smtClean="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smtClean="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smtClean="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smtClean="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595959"/>
                </a:solidFill>
                <a:effectLst/>
                <a:uLnTx/>
                <a:uFillTx/>
                <a:latin typeface="+mn-lt"/>
                <a:ea typeface="+mn-ea"/>
                <a:cs typeface="+mn-cs"/>
              </a:rPr>
              <a:t>© EduPristine </a:t>
            </a:r>
            <a:endParaRPr kumimoji="0" lang="en-US" sz="1200" b="1" i="0" u="none" strike="noStrike" kern="1200" cap="none" spc="0" normalizeH="0" baseline="0" noProof="0" dirty="0">
              <a:ln>
                <a:noFill/>
              </a:ln>
              <a:solidFill>
                <a:srgbClr val="595959"/>
              </a:solidFill>
              <a:effectLst/>
              <a:uLnTx/>
              <a:uFillTx/>
              <a:latin typeface="+mn-lt"/>
              <a:ea typeface="+mn-ea"/>
              <a:cs typeface="+mn-cs"/>
            </a:endParaRP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595959"/>
                </a:solidFill>
                <a:effectLst/>
                <a:uLnTx/>
                <a:uFillTx/>
                <a:latin typeface="+mn-lt"/>
                <a:ea typeface="+mn-ea"/>
                <a:cs typeface="+mn-cs"/>
              </a:rPr>
              <a:t>For HIVE  (Confidential)</a:t>
            </a:r>
            <a:endParaRPr kumimoji="0" lang="en-US" sz="1200" b="0" i="0" u="none" strike="noStrike" kern="1200" cap="none" spc="0" normalizeH="0" baseline="0" noProof="0" dirty="0">
              <a:ln>
                <a:noFill/>
              </a:ln>
              <a:solidFill>
                <a:srgbClr val="595959"/>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2" Type="http://schemas.openxmlformats.org/officeDocument/2006/relationships/hyperlink" Target="https://docs.mongodb.com/manual/reference/method/db.collection.drop/"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 Id="rId4" Type="http://schemas.openxmlformats.org/officeDocument/2006/relationships/image" Target="../media/image79.png"/></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hyperlink" Target="https://docs.mongodb.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Nested Data Structures</a:t>
            </a:r>
          </a:p>
          <a:p>
            <a:r>
              <a:rPr lang="en-US" dirty="0" smtClean="0"/>
              <a:t>Document Oriented Databases</a:t>
            </a:r>
            <a:endParaRPr lang="en-US" dirty="0"/>
          </a:p>
        </p:txBody>
      </p:sp>
      <p:sp>
        <p:nvSpPr>
          <p:cNvPr id="26626" name="AutoShape 2" descr="Image result for h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Image result for h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3429000" y="4572000"/>
            <a:ext cx="3362325"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Document database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 </a:t>
            </a:r>
            <a:r>
              <a:rPr lang="en-US" b="1" dirty="0" smtClean="0"/>
              <a:t>document</a:t>
            </a:r>
            <a:r>
              <a:rPr lang="en-US" dirty="0" smtClean="0"/>
              <a:t>-oriented </a:t>
            </a:r>
            <a:r>
              <a:rPr lang="en-US" b="1" dirty="0" smtClean="0"/>
              <a:t>database</a:t>
            </a:r>
            <a:r>
              <a:rPr lang="en-US" dirty="0" smtClean="0"/>
              <a:t> will be the most suitable for Semi-structured data which is in document –oriented format.</a:t>
            </a:r>
          </a:p>
          <a:p>
            <a:pPr>
              <a:buFont typeface="Arial" pitchFamily="34" charset="0"/>
              <a:buChar char="•"/>
            </a:pPr>
            <a:r>
              <a:rPr lang="en-US" dirty="0" err="1" smtClean="0"/>
              <a:t>MongoDB</a:t>
            </a:r>
            <a:r>
              <a:rPr lang="en-US" dirty="0" smtClean="0"/>
              <a:t> is the leading database.</a:t>
            </a:r>
          </a:p>
          <a:p>
            <a:pPr>
              <a:buFont typeface="Arial" pitchFamily="34" charset="0"/>
              <a:buChar char="•"/>
            </a:pPr>
            <a:r>
              <a:rPr lang="en-US" dirty="0" smtClean="0"/>
              <a:t>Example :</a:t>
            </a:r>
          </a:p>
          <a:p>
            <a:pPr>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9</a:t>
            </a:fld>
            <a:endParaRPr lang="en-US" dirty="0"/>
          </a:p>
        </p:txBody>
      </p:sp>
      <p:pic>
        <p:nvPicPr>
          <p:cNvPr id="1026" name="Picture 2"/>
          <p:cNvPicPr>
            <a:picLocks noChangeAspect="1" noChangeArrowheads="1"/>
          </p:cNvPicPr>
          <p:nvPr/>
        </p:nvPicPr>
        <p:blipFill>
          <a:blip r:embed="rId2"/>
          <a:srcRect/>
          <a:stretch>
            <a:fillRect/>
          </a:stretch>
        </p:blipFill>
        <p:spPr bwMode="auto">
          <a:xfrm>
            <a:off x="2819400" y="2743200"/>
            <a:ext cx="5153025" cy="2771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JSON and BSON</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JavaScript Object Notation (JSON) is an open, human and machine-readable standard that facilitates data interchange.</a:t>
            </a:r>
          </a:p>
          <a:p>
            <a:pPr>
              <a:buFont typeface="Arial" pitchFamily="34" charset="0"/>
              <a:buChar char="•"/>
            </a:pPr>
            <a:r>
              <a:rPr lang="en-US" dirty="0" smtClean="0"/>
              <a:t>JSON data will be in the form of key value pairs. Key in general will be simple data type.</a:t>
            </a:r>
          </a:p>
          <a:p>
            <a:pPr>
              <a:buFont typeface="Arial" pitchFamily="34" charset="0"/>
              <a:buChar char="•"/>
            </a:pPr>
            <a:r>
              <a:rPr lang="en-US" dirty="0" smtClean="0"/>
              <a:t>Values can be anywhere between simple </a:t>
            </a:r>
            <a:r>
              <a:rPr lang="en-US" dirty="0" err="1" smtClean="0"/>
              <a:t>datatype</a:t>
            </a:r>
            <a:r>
              <a:rPr lang="en-US" dirty="0" smtClean="0"/>
              <a:t>(</a:t>
            </a:r>
            <a:r>
              <a:rPr lang="en-US" dirty="0" err="1" smtClean="0"/>
              <a:t>int</a:t>
            </a:r>
            <a:r>
              <a:rPr lang="en-US" dirty="0" smtClean="0"/>
              <a:t>, string) to complex data structure(array, nested JSON document)</a:t>
            </a:r>
          </a:p>
          <a:p>
            <a:pPr>
              <a:buFont typeface="Arial" pitchFamily="34" charset="0"/>
              <a:buChar char="•"/>
            </a:pPr>
            <a:r>
              <a:rPr lang="en-US" dirty="0" smtClean="0"/>
              <a:t>Document Databases such as </a:t>
            </a:r>
            <a:r>
              <a:rPr lang="en-US" dirty="0" err="1" smtClean="0"/>
              <a:t>MongoDB</a:t>
            </a:r>
            <a:r>
              <a:rPr lang="en-US" dirty="0" smtClean="0"/>
              <a:t> use JSON documents in order to store collections/ records, just as tables and rows store records in a relational database. </a:t>
            </a:r>
          </a:p>
          <a:p>
            <a:pPr>
              <a:buFont typeface="Arial" pitchFamily="34" charset="0"/>
              <a:buChar char="•"/>
            </a:pPr>
            <a:r>
              <a:rPr lang="en-US" dirty="0" smtClean="0"/>
              <a:t>In the back ground, JSON data is stored in Binary JSON(BSON) format.</a:t>
            </a:r>
          </a:p>
          <a:p>
            <a:pPr>
              <a:buFont typeface="Arial" pitchFamily="34" charset="0"/>
              <a:buChar char="•"/>
            </a:pPr>
            <a:r>
              <a:rPr lang="en-US" dirty="0" smtClean="0"/>
              <a:t>Like JSON, BSON supports complex nested documents</a:t>
            </a:r>
            <a:r>
              <a:rPr lang="en-US" smtClean="0"/>
              <a:t>. </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MongoDB document storage system</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stores documents in form of collections.</a:t>
            </a:r>
          </a:p>
          <a:p>
            <a:r>
              <a:rPr lang="en-US" dirty="0" smtClean="0"/>
              <a:t>Collection can be compared to tables in RDBMS.</a:t>
            </a:r>
          </a:p>
          <a:p>
            <a:r>
              <a:rPr lang="en-US" dirty="0" smtClean="0"/>
              <a:t>Documents can be compared to rows in RDBMS.</a:t>
            </a:r>
          </a:p>
          <a:p>
            <a:r>
              <a:rPr lang="en-US" dirty="0" smtClean="0"/>
              <a:t>Documents have key and values. </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pic>
        <p:nvPicPr>
          <p:cNvPr id="2050" name="Picture 2"/>
          <p:cNvPicPr>
            <a:picLocks noChangeAspect="1" noChangeArrowheads="1"/>
          </p:cNvPicPr>
          <p:nvPr/>
        </p:nvPicPr>
        <p:blipFill>
          <a:blip r:embed="rId2"/>
          <a:srcRect/>
          <a:stretch>
            <a:fillRect/>
          </a:stretch>
        </p:blipFill>
        <p:spPr bwMode="auto">
          <a:xfrm>
            <a:off x="1905000" y="3124200"/>
            <a:ext cx="619125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Advantages of using documents</a:t>
            </a:r>
            <a:endParaRPr lang="en-US" dirty="0"/>
          </a:p>
        </p:txBody>
      </p:sp>
      <p:sp>
        <p:nvSpPr>
          <p:cNvPr id="3" name="Content Placeholder 2"/>
          <p:cNvSpPr>
            <a:spLocks noGrp="1"/>
          </p:cNvSpPr>
          <p:nvPr>
            <p:ph idx="1"/>
          </p:nvPr>
        </p:nvSpPr>
        <p:spPr/>
        <p:txBody>
          <a:bodyPr/>
          <a:lstStyle/>
          <a:p>
            <a:r>
              <a:rPr lang="en-US" dirty="0" smtClean="0"/>
              <a:t>Documents (i.e. objects) correspond to native data types in many programming languages.</a:t>
            </a:r>
          </a:p>
          <a:p>
            <a:r>
              <a:rPr lang="en-US" dirty="0" smtClean="0"/>
              <a:t>Embedded documents and arrays reduce need for expensive joins.</a:t>
            </a:r>
          </a:p>
          <a:p>
            <a:r>
              <a:rPr lang="en-US" dirty="0" smtClean="0"/>
              <a:t>Dynamic schema supports fluent polymorphism.</a:t>
            </a:r>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pic>
        <p:nvPicPr>
          <p:cNvPr id="1026" name="Picture 2"/>
          <p:cNvPicPr>
            <a:picLocks noChangeAspect="1" noChangeArrowheads="1"/>
          </p:cNvPicPr>
          <p:nvPr/>
        </p:nvPicPr>
        <p:blipFill>
          <a:blip r:embed="rId2"/>
          <a:srcRect/>
          <a:stretch>
            <a:fillRect/>
          </a:stretch>
        </p:blipFill>
        <p:spPr bwMode="auto">
          <a:xfrm>
            <a:off x="1524000" y="3124200"/>
            <a:ext cx="6553200" cy="1924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MongoDB installation modes</a:t>
            </a:r>
            <a:endParaRPr lang="en-US" dirty="0"/>
          </a:p>
        </p:txBody>
      </p:sp>
      <p:sp>
        <p:nvSpPr>
          <p:cNvPr id="3" name="Content Placeholder 2"/>
          <p:cNvSpPr>
            <a:spLocks noGrp="1"/>
          </p:cNvSpPr>
          <p:nvPr>
            <p:ph idx="1"/>
          </p:nvPr>
        </p:nvSpPr>
        <p:spPr/>
        <p:txBody>
          <a:bodyPr/>
          <a:lstStyle/>
          <a:p>
            <a:r>
              <a:rPr lang="en-US" dirty="0" smtClean="0"/>
              <a:t>Standalone – Installation happens on a single machine</a:t>
            </a:r>
          </a:p>
          <a:p>
            <a:r>
              <a:rPr lang="en-US" dirty="0" smtClean="0"/>
              <a:t>Distributed without </a:t>
            </a:r>
            <a:r>
              <a:rPr lang="en-US" dirty="0" err="1" smtClean="0"/>
              <a:t>Sharding</a:t>
            </a:r>
            <a:r>
              <a:rPr lang="en-US" dirty="0" smtClean="0"/>
              <a:t> – </a:t>
            </a:r>
            <a:r>
              <a:rPr lang="en-US" dirty="0" err="1" smtClean="0"/>
              <a:t>sharding</a:t>
            </a:r>
            <a:r>
              <a:rPr lang="en-US" dirty="0" smtClean="0"/>
              <a:t> not enabled</a:t>
            </a:r>
          </a:p>
          <a:p>
            <a:r>
              <a:rPr lang="en-US" dirty="0" smtClean="0"/>
              <a:t>Distributed with </a:t>
            </a:r>
            <a:r>
              <a:rPr lang="en-US" dirty="0" err="1" smtClean="0"/>
              <a:t>Sharding</a:t>
            </a:r>
            <a:r>
              <a:rPr lang="en-US" dirty="0" smtClean="0"/>
              <a:t> – </a:t>
            </a:r>
            <a:r>
              <a:rPr lang="en-US" dirty="0" err="1" smtClean="0"/>
              <a:t>sharding</a:t>
            </a:r>
            <a:r>
              <a:rPr lang="en-US" dirty="0" smtClean="0"/>
              <a:t> enabled</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MongoDB Shard Architecture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pic>
        <p:nvPicPr>
          <p:cNvPr id="3074" name="Picture 2"/>
          <p:cNvPicPr>
            <a:picLocks noChangeAspect="1" noChangeArrowheads="1"/>
          </p:cNvPicPr>
          <p:nvPr/>
        </p:nvPicPr>
        <p:blipFill>
          <a:blip r:embed="rId2"/>
          <a:srcRect/>
          <a:stretch>
            <a:fillRect/>
          </a:stretch>
        </p:blipFill>
        <p:spPr bwMode="auto">
          <a:xfrm>
            <a:off x="182291" y="1828800"/>
            <a:ext cx="4542109" cy="3490913"/>
          </a:xfrm>
          <a:prstGeom prst="rect">
            <a:avLst/>
          </a:prstGeom>
          <a:noFill/>
          <a:ln w="9525">
            <a:noFill/>
            <a:miter lim="800000"/>
            <a:headEnd/>
            <a:tailEnd/>
          </a:ln>
          <a:effectLst/>
        </p:spPr>
      </p:pic>
      <p:sp>
        <p:nvSpPr>
          <p:cNvPr id="6" name="TextBox 5"/>
          <p:cNvSpPr txBox="1"/>
          <p:nvPr/>
        </p:nvSpPr>
        <p:spPr>
          <a:xfrm>
            <a:off x="5029200" y="1600200"/>
            <a:ext cx="4724400" cy="3970318"/>
          </a:xfrm>
          <a:prstGeom prst="rect">
            <a:avLst/>
          </a:prstGeom>
          <a:noFill/>
        </p:spPr>
        <p:txBody>
          <a:bodyPr wrap="square" rtlCol="0">
            <a:spAutoFit/>
          </a:bodyPr>
          <a:lstStyle/>
          <a:p>
            <a:r>
              <a:rPr lang="en-US" dirty="0" smtClean="0"/>
              <a:t>A database shard is a horizontal partition of data held on a separate database instance, to spread load and make it scalable.</a:t>
            </a:r>
          </a:p>
          <a:p>
            <a:endParaRPr lang="en-US" dirty="0" smtClean="0"/>
          </a:p>
          <a:p>
            <a:r>
              <a:rPr lang="en-US" dirty="0" smtClean="0"/>
              <a:t>In </a:t>
            </a:r>
            <a:r>
              <a:rPr lang="en-US" dirty="0" err="1" smtClean="0"/>
              <a:t>mongoDB</a:t>
            </a:r>
            <a:r>
              <a:rPr lang="en-US" dirty="0" smtClean="0"/>
              <a:t>, </a:t>
            </a:r>
            <a:r>
              <a:rPr lang="en-US" b="1" dirty="0" smtClean="0"/>
              <a:t>shards</a:t>
            </a:r>
            <a:r>
              <a:rPr lang="en-US" dirty="0" smtClean="0"/>
              <a:t> refers to</a:t>
            </a:r>
            <a:r>
              <a:rPr lang="en-US" b="1" dirty="0" smtClean="0"/>
              <a:t> </a:t>
            </a:r>
            <a:r>
              <a:rPr lang="en-US" b="1" dirty="0" err="1" smtClean="0"/>
              <a:t>mongoDB</a:t>
            </a:r>
            <a:r>
              <a:rPr lang="en-US" b="1" dirty="0" smtClean="0"/>
              <a:t> instance</a:t>
            </a:r>
            <a:r>
              <a:rPr lang="en-US" dirty="0" smtClean="0"/>
              <a:t> that holds a subset of collections of data.</a:t>
            </a:r>
          </a:p>
          <a:p>
            <a:endParaRPr lang="en-US" dirty="0" smtClean="0"/>
          </a:p>
          <a:p>
            <a:r>
              <a:rPr lang="en-US" b="1" dirty="0" err="1" smtClean="0"/>
              <a:t>Config</a:t>
            </a:r>
            <a:r>
              <a:rPr lang="en-US" b="1" dirty="0" smtClean="0"/>
              <a:t> servers</a:t>
            </a:r>
            <a:r>
              <a:rPr lang="en-US" dirty="0" smtClean="0"/>
              <a:t> holds </a:t>
            </a:r>
            <a:r>
              <a:rPr lang="en-US" b="1" dirty="0" smtClean="0"/>
              <a:t>metadata</a:t>
            </a:r>
            <a:r>
              <a:rPr lang="en-US" dirty="0" smtClean="0"/>
              <a:t> about the cluster. This metadata maps chunks to servers.</a:t>
            </a:r>
          </a:p>
          <a:p>
            <a:endParaRPr lang="en-US" dirty="0" smtClean="0"/>
          </a:p>
          <a:p>
            <a:r>
              <a:rPr lang="en-US" dirty="0" err="1" smtClean="0"/>
              <a:t>MongoDB</a:t>
            </a:r>
            <a:r>
              <a:rPr lang="en-US" dirty="0" smtClean="0"/>
              <a:t> </a:t>
            </a:r>
            <a:r>
              <a:rPr lang="en-US" b="1" dirty="0" err="1" smtClean="0"/>
              <a:t>mongos</a:t>
            </a:r>
            <a:r>
              <a:rPr lang="en-US" dirty="0" smtClean="0"/>
              <a:t> instances </a:t>
            </a:r>
            <a:r>
              <a:rPr lang="en-US" b="1" dirty="0" smtClean="0"/>
              <a:t>route</a:t>
            </a:r>
            <a:r>
              <a:rPr lang="en-US" dirty="0" smtClean="0"/>
              <a:t> queries and write operations to shards in </a:t>
            </a:r>
            <a:r>
              <a:rPr lang="en-US" dirty="0" err="1" smtClean="0"/>
              <a:t>sharded</a:t>
            </a:r>
            <a:r>
              <a:rPr lang="en-US" dirty="0" smtClean="0"/>
              <a:t> cluster. </a:t>
            </a:r>
          </a:p>
          <a:p>
            <a:r>
              <a:rPr lang="en-US" dirty="0" smtClean="0"/>
              <a:t>The </a:t>
            </a:r>
            <a:r>
              <a:rPr lang="en-US" dirty="0" err="1" smtClean="0"/>
              <a:t>mongos</a:t>
            </a:r>
            <a:r>
              <a:rPr lang="en-US" dirty="0" smtClean="0"/>
              <a:t> tracks what data is on which shard by caching the metadata from the </a:t>
            </a:r>
            <a:r>
              <a:rPr lang="en-US" dirty="0" err="1" smtClean="0"/>
              <a:t>config</a:t>
            </a:r>
            <a:r>
              <a:rPr lang="en-US" dirty="0" smtClean="0"/>
              <a:t> servers.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MongoDB Architecture</a:t>
            </a:r>
            <a:endParaRPr lang="en-US" dirty="0"/>
          </a:p>
        </p:txBody>
      </p:sp>
      <p:sp>
        <p:nvSpPr>
          <p:cNvPr id="3" name="Content Placeholder 2"/>
          <p:cNvSpPr>
            <a:spLocks noGrp="1"/>
          </p:cNvSpPr>
          <p:nvPr>
            <p:ph idx="1"/>
          </p:nvPr>
        </p:nvSpPr>
        <p:spPr>
          <a:xfrm>
            <a:off x="4495800" y="1092200"/>
            <a:ext cx="4953000" cy="5041900"/>
          </a:xfrm>
        </p:spPr>
        <p:txBody>
          <a:bodyPr>
            <a:normAutofit fontScale="77500" lnSpcReduction="20000"/>
          </a:bodyPr>
          <a:lstStyle/>
          <a:p>
            <a:r>
              <a:rPr lang="en-US" b="1" u="sng" dirty="0" smtClean="0"/>
              <a:t>Expressive query language:</a:t>
            </a:r>
          </a:p>
          <a:p>
            <a:r>
              <a:rPr lang="en-US" dirty="0" smtClean="0"/>
              <a:t>Users can access data through a query interface</a:t>
            </a:r>
          </a:p>
          <a:p>
            <a:r>
              <a:rPr lang="en-US" b="1" u="sng" dirty="0" smtClean="0"/>
              <a:t>Strong consistency:</a:t>
            </a:r>
          </a:p>
          <a:p>
            <a:r>
              <a:rPr lang="en-US" dirty="0" smtClean="0"/>
              <a:t>Applications should be able to read what has been written to the database.</a:t>
            </a:r>
          </a:p>
          <a:p>
            <a:r>
              <a:rPr lang="en-US" b="1" u="sng" dirty="0" smtClean="0"/>
              <a:t>Enterprise management and integrations:</a:t>
            </a:r>
          </a:p>
          <a:p>
            <a:r>
              <a:rPr lang="en-US" dirty="0" smtClean="0"/>
              <a:t>Organizations need a database that can be secured, monitored, automated, and integrated with their existing technology infrastructure, processes, and staff, including operations teams, DBAs, and data engineers.</a:t>
            </a:r>
          </a:p>
          <a:p>
            <a:r>
              <a:rPr lang="en-US" b="1" u="sng" dirty="0" smtClean="0"/>
              <a:t>Flexible data model:</a:t>
            </a:r>
          </a:p>
          <a:p>
            <a:r>
              <a:rPr lang="en-US" dirty="0" smtClean="0"/>
              <a:t>Schema free, loosely coupled.</a:t>
            </a:r>
          </a:p>
          <a:p>
            <a:r>
              <a:rPr lang="en-US" b="1" u="sng" dirty="0" smtClean="0"/>
              <a:t>Scalability and performance:</a:t>
            </a:r>
          </a:p>
          <a:p>
            <a:r>
              <a:rPr lang="en-US" dirty="0" smtClean="0"/>
              <a:t>Scale across commodity hardware.</a:t>
            </a:r>
          </a:p>
          <a:p>
            <a:r>
              <a:rPr lang="en-US" b="1" u="sng" dirty="0" smtClean="0"/>
              <a:t>Always-on global deployments:</a:t>
            </a:r>
          </a:p>
          <a:p>
            <a:r>
              <a:rPr lang="en-US" dirty="0" smtClean="0"/>
              <a:t>They should work on geographically-dispersed data centers. </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15</a:t>
            </a:fld>
            <a:endParaRPr lang="en-US" dirty="0"/>
          </a:p>
        </p:txBody>
      </p:sp>
      <p:pic>
        <p:nvPicPr>
          <p:cNvPr id="2050" name="Picture 2"/>
          <p:cNvPicPr>
            <a:picLocks noChangeAspect="1" noChangeArrowheads="1"/>
          </p:cNvPicPr>
          <p:nvPr/>
        </p:nvPicPr>
        <p:blipFill>
          <a:blip r:embed="rId2"/>
          <a:srcRect/>
          <a:stretch>
            <a:fillRect/>
          </a:stretch>
        </p:blipFill>
        <p:spPr bwMode="auto">
          <a:xfrm>
            <a:off x="609600" y="2057400"/>
            <a:ext cx="3505200" cy="32489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Flexible storage architecture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16</a:t>
            </a:fld>
            <a:endParaRPr lang="en-US" dirty="0"/>
          </a:p>
        </p:txBody>
      </p:sp>
      <p:pic>
        <p:nvPicPr>
          <p:cNvPr id="3074" name="Picture 2"/>
          <p:cNvPicPr>
            <a:picLocks noChangeAspect="1" noChangeArrowheads="1"/>
          </p:cNvPicPr>
          <p:nvPr/>
        </p:nvPicPr>
        <p:blipFill>
          <a:blip r:embed="rId2"/>
          <a:srcRect/>
          <a:stretch>
            <a:fillRect/>
          </a:stretch>
        </p:blipFill>
        <p:spPr bwMode="auto">
          <a:xfrm>
            <a:off x="1524000" y="1143000"/>
            <a:ext cx="6648450" cy="3019425"/>
          </a:xfrm>
          <a:prstGeom prst="rect">
            <a:avLst/>
          </a:prstGeom>
          <a:noFill/>
          <a:ln w="9525">
            <a:noFill/>
            <a:miter lim="800000"/>
            <a:headEnd/>
            <a:tailEnd/>
          </a:ln>
          <a:effectLst/>
        </p:spPr>
      </p:pic>
      <p:sp>
        <p:nvSpPr>
          <p:cNvPr id="6" name="TextBox 5"/>
          <p:cNvSpPr txBox="1"/>
          <p:nvPr/>
        </p:nvSpPr>
        <p:spPr>
          <a:xfrm>
            <a:off x="914400" y="5105400"/>
            <a:ext cx="8721234" cy="369332"/>
          </a:xfrm>
          <a:prstGeom prst="rect">
            <a:avLst/>
          </a:prstGeom>
          <a:noFill/>
        </p:spPr>
        <p:txBody>
          <a:bodyPr wrap="none" rtlCol="0">
            <a:spAutoFit/>
          </a:bodyPr>
          <a:lstStyle/>
          <a:p>
            <a:r>
              <a:rPr lang="en-US" dirty="0" smtClean="0"/>
              <a:t>Will support different use cases in business, and certainly work on multiple storage engines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Flexible Storage Architecture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pic>
        <p:nvPicPr>
          <p:cNvPr id="4099" name="Picture 3"/>
          <p:cNvPicPr>
            <a:picLocks noChangeAspect="1" noChangeArrowheads="1"/>
          </p:cNvPicPr>
          <p:nvPr/>
        </p:nvPicPr>
        <p:blipFill>
          <a:blip r:embed="rId2"/>
          <a:srcRect/>
          <a:stretch>
            <a:fillRect/>
          </a:stretch>
        </p:blipFill>
        <p:spPr bwMode="auto">
          <a:xfrm>
            <a:off x="6248400" y="1371600"/>
            <a:ext cx="3343275" cy="41148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838200" y="1981200"/>
            <a:ext cx="3257550" cy="2686050"/>
          </a:xfrm>
          <a:prstGeom prst="rect">
            <a:avLst/>
          </a:prstGeom>
          <a:noFill/>
          <a:ln w="9525">
            <a:noFill/>
            <a:miter lim="800000"/>
            <a:headEnd/>
            <a:tailEnd/>
          </a:ln>
          <a:effectLst/>
        </p:spPr>
      </p:pic>
      <p:sp>
        <p:nvSpPr>
          <p:cNvPr id="8" name="TextBox 7"/>
          <p:cNvSpPr txBox="1"/>
          <p:nvPr/>
        </p:nvSpPr>
        <p:spPr>
          <a:xfrm>
            <a:off x="838200" y="5105400"/>
            <a:ext cx="3164008" cy="276999"/>
          </a:xfrm>
          <a:prstGeom prst="rect">
            <a:avLst/>
          </a:prstGeom>
          <a:noFill/>
        </p:spPr>
        <p:txBody>
          <a:bodyPr wrap="none" rtlCol="0">
            <a:spAutoFit/>
          </a:bodyPr>
          <a:lstStyle/>
          <a:p>
            <a:r>
              <a:rPr lang="en-US" sz="1200" dirty="0" smtClean="0"/>
              <a:t>Relational data model for a blogging application</a:t>
            </a:r>
            <a:endParaRPr lang="en-US" sz="1200" dirty="0"/>
          </a:p>
        </p:txBody>
      </p:sp>
      <p:sp>
        <p:nvSpPr>
          <p:cNvPr id="9" name="TextBox 8"/>
          <p:cNvSpPr txBox="1"/>
          <p:nvPr/>
        </p:nvSpPr>
        <p:spPr>
          <a:xfrm>
            <a:off x="5867400" y="5638800"/>
            <a:ext cx="3809697" cy="276999"/>
          </a:xfrm>
          <a:prstGeom prst="rect">
            <a:avLst/>
          </a:prstGeom>
          <a:noFill/>
        </p:spPr>
        <p:txBody>
          <a:bodyPr wrap="none" rtlCol="0">
            <a:spAutoFit/>
          </a:bodyPr>
          <a:lstStyle/>
          <a:p>
            <a:r>
              <a:rPr lang="en-US" sz="1200" dirty="0" smtClean="0"/>
              <a:t>Data as documents: simple for developers, faster for users</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0-#ppt_w/2"/>
                                          </p:val>
                                        </p:tav>
                                        <p:tav tm="100000">
                                          <p:val>
                                            <p:strVal val="#ppt_x"/>
                                          </p:val>
                                        </p:tav>
                                      </p:tavLst>
                                    </p:anim>
                                    <p:anim calcmode="lin" valueType="num">
                                      <p:cBhvr additive="base">
                                        <p:cTn id="8" dur="500" fill="hold"/>
                                        <p:tgtEl>
                                          <p:spTgt spid="410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 calcmode="lin" valueType="num">
                                      <p:cBhvr additive="base">
                                        <p:cTn id="17" dur="500" fill="hold"/>
                                        <p:tgtEl>
                                          <p:spTgt spid="4099"/>
                                        </p:tgtEl>
                                        <p:attrNameLst>
                                          <p:attrName>ppt_x</p:attrName>
                                        </p:attrNameLst>
                                      </p:cBhvr>
                                      <p:tavLst>
                                        <p:tav tm="0">
                                          <p:val>
                                            <p:strVal val="1+#ppt_w/2"/>
                                          </p:val>
                                        </p:tav>
                                        <p:tav tm="100000">
                                          <p:val>
                                            <p:strVal val="#ppt_x"/>
                                          </p:val>
                                        </p:tav>
                                      </p:tavLst>
                                    </p:anim>
                                    <p:anim calcmode="lin" valueType="num">
                                      <p:cBhvr additive="base">
                                        <p:cTn id="18" dur="500" fill="hold"/>
                                        <p:tgtEl>
                                          <p:spTgt spid="409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Automatic sharding provides horizontal scalability</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pic>
        <p:nvPicPr>
          <p:cNvPr id="5122" name="Picture 2"/>
          <p:cNvPicPr>
            <a:picLocks noChangeAspect="1" noChangeArrowheads="1"/>
          </p:cNvPicPr>
          <p:nvPr/>
        </p:nvPicPr>
        <p:blipFill>
          <a:blip r:embed="rId2"/>
          <a:srcRect/>
          <a:stretch>
            <a:fillRect/>
          </a:stretch>
        </p:blipFill>
        <p:spPr bwMode="auto">
          <a:xfrm>
            <a:off x="457200" y="1447800"/>
            <a:ext cx="2971800" cy="1857375"/>
          </a:xfrm>
          <a:prstGeom prst="rect">
            <a:avLst/>
          </a:prstGeom>
          <a:noFill/>
          <a:ln w="9525">
            <a:noFill/>
            <a:miter lim="800000"/>
            <a:headEnd/>
            <a:tailEnd/>
          </a:ln>
          <a:effectLst/>
        </p:spPr>
      </p:pic>
      <p:sp>
        <p:nvSpPr>
          <p:cNvPr id="6" name="Rectangle 5"/>
          <p:cNvSpPr/>
          <p:nvPr/>
        </p:nvSpPr>
        <p:spPr>
          <a:xfrm>
            <a:off x="3886200" y="1219200"/>
            <a:ext cx="4953000" cy="3416320"/>
          </a:xfrm>
          <a:prstGeom prst="rect">
            <a:avLst/>
          </a:prstGeom>
        </p:spPr>
        <p:txBody>
          <a:bodyPr>
            <a:spAutoFit/>
          </a:bodyPr>
          <a:lstStyle/>
          <a:p>
            <a:r>
              <a:rPr lang="en-US" dirty="0" smtClean="0"/>
              <a:t>Unlike relational databases, </a:t>
            </a:r>
            <a:r>
              <a:rPr lang="en-US" dirty="0" err="1" smtClean="0"/>
              <a:t>sharding</a:t>
            </a:r>
            <a:r>
              <a:rPr lang="en-US" dirty="0" smtClean="0"/>
              <a:t> is automatic and built into the database.</a:t>
            </a:r>
          </a:p>
          <a:p>
            <a:endParaRPr lang="en-US" dirty="0" smtClean="0"/>
          </a:p>
          <a:p>
            <a:r>
              <a:rPr lang="en-US" b="1" u="sng" dirty="0" smtClean="0"/>
              <a:t>Range </a:t>
            </a:r>
            <a:r>
              <a:rPr lang="en-US" b="1" u="sng" dirty="0" err="1" smtClean="0"/>
              <a:t>Sharding</a:t>
            </a:r>
            <a:r>
              <a:rPr lang="en-US" b="1" u="sng" dirty="0" smtClean="0"/>
              <a:t>:</a:t>
            </a:r>
          </a:p>
          <a:p>
            <a:r>
              <a:rPr lang="en-US" dirty="0" smtClean="0"/>
              <a:t>Documents are partitioned across shards according to the shard key value</a:t>
            </a:r>
          </a:p>
          <a:p>
            <a:endParaRPr lang="en-US" dirty="0" smtClean="0"/>
          </a:p>
          <a:p>
            <a:r>
              <a:rPr lang="en-US" b="1" u="sng" dirty="0" smtClean="0"/>
              <a:t>Hash </a:t>
            </a:r>
            <a:r>
              <a:rPr lang="en-US" b="1" u="sng" dirty="0" err="1" smtClean="0"/>
              <a:t>Sharding</a:t>
            </a:r>
            <a:r>
              <a:rPr lang="en-US" b="1" u="sng" dirty="0" smtClean="0"/>
              <a:t>:</a:t>
            </a:r>
          </a:p>
          <a:p>
            <a:r>
              <a:rPr lang="en-US" dirty="0" smtClean="0"/>
              <a:t>Documents are distributed according to an MD5 hash of the shard key value. This approach guarantees a uniform distribution of writes across shards, but is less optimal for range-based queries.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Agenda</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Limitations of RDBMS</a:t>
            </a:r>
          </a:p>
          <a:p>
            <a:pPr marL="342900" indent="-342900">
              <a:buFont typeface="+mj-lt"/>
              <a:buAutoNum type="arabicPeriod"/>
            </a:pPr>
            <a:r>
              <a:rPr lang="en-US" dirty="0" err="1" smtClean="0"/>
              <a:t>NoSQL</a:t>
            </a:r>
            <a:r>
              <a:rPr lang="en-US" dirty="0" smtClean="0"/>
              <a:t> Databases</a:t>
            </a:r>
          </a:p>
          <a:p>
            <a:pPr marL="342900" indent="-342900">
              <a:buFont typeface="+mj-lt"/>
              <a:buAutoNum type="arabicPeriod"/>
            </a:pPr>
            <a:r>
              <a:rPr lang="en-US" dirty="0" smtClean="0"/>
              <a:t>Document oriented databases; </a:t>
            </a:r>
            <a:r>
              <a:rPr lang="en-US" dirty="0" err="1" smtClean="0"/>
              <a:t>MongoDB</a:t>
            </a:r>
            <a:endParaRPr lang="en-US" dirty="0" smtClean="0"/>
          </a:p>
          <a:p>
            <a:pPr marL="342900" indent="-342900">
              <a:buFont typeface="+mj-lt"/>
              <a:buAutoNum type="arabicPeriod"/>
            </a:pPr>
            <a:r>
              <a:rPr lang="en-US" dirty="0" smtClean="0"/>
              <a:t>Architecture, advantages</a:t>
            </a:r>
          </a:p>
          <a:p>
            <a:pPr marL="342900" indent="-342900">
              <a:buFont typeface="+mj-lt"/>
              <a:buAutoNum type="arabicPeriod"/>
            </a:pPr>
            <a:r>
              <a:rPr lang="en-US" dirty="0" smtClean="0"/>
              <a:t>Installation</a:t>
            </a:r>
          </a:p>
          <a:p>
            <a:pPr marL="342900" indent="-342900">
              <a:buFont typeface="+mj-lt"/>
              <a:buAutoNum type="arabicPeriod"/>
            </a:pPr>
            <a:r>
              <a:rPr lang="en-US" dirty="0" smtClean="0"/>
              <a:t>Lab</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Self-Healing MongoDB Replica sets for High Availability</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19</a:t>
            </a:fld>
            <a:endParaRPr lang="en-US" dirty="0"/>
          </a:p>
        </p:txBody>
      </p:sp>
      <p:pic>
        <p:nvPicPr>
          <p:cNvPr id="6146" name="Picture 2"/>
          <p:cNvPicPr>
            <a:picLocks noChangeAspect="1" noChangeArrowheads="1"/>
          </p:cNvPicPr>
          <p:nvPr/>
        </p:nvPicPr>
        <p:blipFill>
          <a:blip r:embed="rId2"/>
          <a:srcRect/>
          <a:stretch>
            <a:fillRect/>
          </a:stretch>
        </p:blipFill>
        <p:spPr bwMode="auto">
          <a:xfrm>
            <a:off x="685800" y="1524000"/>
            <a:ext cx="3381375" cy="4191000"/>
          </a:xfrm>
          <a:prstGeom prst="rect">
            <a:avLst/>
          </a:prstGeom>
          <a:noFill/>
          <a:ln w="9525">
            <a:noFill/>
            <a:miter lim="800000"/>
            <a:headEnd/>
            <a:tailEnd/>
          </a:ln>
          <a:effectLst/>
        </p:spPr>
      </p:pic>
      <p:sp>
        <p:nvSpPr>
          <p:cNvPr id="6" name="Rectangle 5"/>
          <p:cNvSpPr/>
          <p:nvPr/>
        </p:nvSpPr>
        <p:spPr>
          <a:xfrm>
            <a:off x="4419600" y="2514600"/>
            <a:ext cx="4953000" cy="1200329"/>
          </a:xfrm>
          <a:prstGeom prst="rect">
            <a:avLst/>
          </a:prstGeom>
        </p:spPr>
        <p:txBody>
          <a:bodyPr>
            <a:spAutoFit/>
          </a:bodyPr>
          <a:lstStyle/>
          <a:p>
            <a:r>
              <a:rPr lang="en-US" dirty="0" smtClean="0"/>
              <a:t>A replica set consists of multiple replicas. At any given time one member acts as the primary replica set member and the other members act as secondary replica set members.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Installation - Standalone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pic>
        <p:nvPicPr>
          <p:cNvPr id="7170" name="Picture 2"/>
          <p:cNvPicPr>
            <a:picLocks noChangeAspect="1" noChangeArrowheads="1"/>
          </p:cNvPicPr>
          <p:nvPr/>
        </p:nvPicPr>
        <p:blipFill>
          <a:blip r:embed="rId2"/>
          <a:srcRect/>
          <a:stretch>
            <a:fillRect/>
          </a:stretch>
        </p:blipFill>
        <p:spPr bwMode="auto">
          <a:xfrm>
            <a:off x="685800" y="1295400"/>
            <a:ext cx="6553200" cy="400050"/>
          </a:xfrm>
          <a:prstGeom prst="rect">
            <a:avLst/>
          </a:prstGeom>
          <a:noFill/>
          <a:ln w="9525">
            <a:noFill/>
            <a:miter lim="800000"/>
            <a:headEnd/>
            <a:tailEnd/>
          </a:ln>
          <a:effectLst/>
        </p:spPr>
      </p:pic>
      <p:sp>
        <p:nvSpPr>
          <p:cNvPr id="6" name="TextBox 5"/>
          <p:cNvSpPr txBox="1"/>
          <p:nvPr/>
        </p:nvSpPr>
        <p:spPr>
          <a:xfrm>
            <a:off x="762000" y="2133600"/>
            <a:ext cx="6717352" cy="3754874"/>
          </a:xfrm>
          <a:prstGeom prst="rect">
            <a:avLst/>
          </a:prstGeom>
          <a:noFill/>
        </p:spPr>
        <p:txBody>
          <a:bodyPr wrap="none" rtlCol="0">
            <a:spAutoFit/>
          </a:bodyPr>
          <a:lstStyle/>
          <a:p>
            <a:r>
              <a:rPr lang="en-US" sz="1400" dirty="0" smtClean="0"/>
              <a:t>1. Install </a:t>
            </a:r>
            <a:r>
              <a:rPr lang="en-US" sz="1400" dirty="0" err="1" smtClean="0"/>
              <a:t>mongodb</a:t>
            </a:r>
            <a:r>
              <a:rPr lang="en-US" sz="1400" dirty="0" smtClean="0"/>
              <a:t> software, by following instructions as they guide you.</a:t>
            </a:r>
          </a:p>
          <a:p>
            <a:r>
              <a:rPr lang="en-US" sz="1400" dirty="0" smtClean="0"/>
              <a:t>2. Install </a:t>
            </a:r>
            <a:r>
              <a:rPr lang="en-US" sz="1400" dirty="0" err="1" smtClean="0"/>
              <a:t>robomongo</a:t>
            </a:r>
            <a:r>
              <a:rPr lang="en-US" sz="1400" dirty="0" smtClean="0"/>
              <a:t> to access </a:t>
            </a:r>
            <a:r>
              <a:rPr lang="en-US" sz="1400" dirty="0" err="1" smtClean="0"/>
              <a:t>mongoDB</a:t>
            </a:r>
            <a:r>
              <a:rPr lang="en-US" sz="1400" dirty="0" smtClean="0"/>
              <a:t>.</a:t>
            </a:r>
          </a:p>
          <a:p>
            <a:endParaRPr lang="en-US" sz="1400" dirty="0" smtClean="0"/>
          </a:p>
          <a:p>
            <a:r>
              <a:rPr lang="en-US" sz="1400" dirty="0" smtClean="0"/>
              <a:t>Create the following folder structure C: drive.</a:t>
            </a:r>
          </a:p>
          <a:p>
            <a:endParaRPr lang="en-US" sz="1400" dirty="0" smtClean="0"/>
          </a:p>
          <a:p>
            <a:endParaRPr lang="en-US" sz="1400" dirty="0" smtClean="0"/>
          </a:p>
          <a:p>
            <a:endParaRPr lang="en-US" sz="1400" dirty="0" smtClean="0"/>
          </a:p>
          <a:p>
            <a:endParaRPr lang="en-US" sz="1400" dirty="0" smtClean="0"/>
          </a:p>
          <a:p>
            <a:r>
              <a:rPr lang="en-US" sz="1400" dirty="0" smtClean="0"/>
              <a:t>3. Now start </a:t>
            </a:r>
            <a:r>
              <a:rPr lang="en-US" sz="1400" dirty="0" err="1" smtClean="0"/>
              <a:t>mongod</a:t>
            </a:r>
            <a:r>
              <a:rPr lang="en-US" sz="1400" dirty="0" smtClean="0"/>
              <a:t> application in program files directory, which relates to </a:t>
            </a:r>
            <a:r>
              <a:rPr lang="en-US" sz="1400" dirty="0" err="1" smtClean="0"/>
              <a:t>mongoserver</a:t>
            </a:r>
            <a:r>
              <a:rPr lang="en-US" sz="1400" dirty="0" smtClean="0"/>
              <a:t>.</a:t>
            </a:r>
          </a:p>
          <a:p>
            <a:r>
              <a:rPr lang="en-US" sz="1400" dirty="0" smtClean="0"/>
              <a:t>Path: C:\Program Files\</a:t>
            </a:r>
            <a:r>
              <a:rPr lang="en-US" sz="1400" dirty="0" err="1" smtClean="0"/>
              <a:t>MongoDB</a:t>
            </a:r>
            <a:r>
              <a:rPr lang="en-US" sz="1400" dirty="0" smtClean="0"/>
              <a:t>\Server\3.4\bin</a:t>
            </a:r>
          </a:p>
          <a:p>
            <a:r>
              <a:rPr lang="en-US" sz="1400" dirty="0" smtClean="0"/>
              <a:t>    Keep this open for the entire session.</a:t>
            </a:r>
          </a:p>
          <a:p>
            <a:endParaRPr lang="en-US" sz="1400" dirty="0" smtClean="0"/>
          </a:p>
          <a:p>
            <a:r>
              <a:rPr lang="en-US" sz="1400" dirty="0" smtClean="0"/>
              <a:t>4. In the same folder, mongo is used to query mongo DB. But it is not user friendly </a:t>
            </a:r>
          </a:p>
          <a:p>
            <a:r>
              <a:rPr lang="en-US" sz="1400" dirty="0" smtClean="0"/>
              <a:t>5. Let us use </a:t>
            </a:r>
            <a:r>
              <a:rPr lang="en-US" sz="1400" dirty="0" err="1" smtClean="0"/>
              <a:t>robomongo</a:t>
            </a:r>
            <a:r>
              <a:rPr lang="en-US" sz="1400" dirty="0" smtClean="0"/>
              <a:t>. Start </a:t>
            </a:r>
            <a:r>
              <a:rPr lang="en-US" sz="1400" dirty="0" err="1" smtClean="0"/>
              <a:t>robomongo</a:t>
            </a:r>
            <a:r>
              <a:rPr lang="en-US" sz="1400" dirty="0" smtClean="0"/>
              <a:t>.</a:t>
            </a:r>
          </a:p>
          <a:p>
            <a:endParaRPr lang="en-US" sz="1400" dirty="0" smtClean="0"/>
          </a:p>
          <a:p>
            <a:endParaRPr lang="en-US" sz="1400" dirty="0" smtClean="0"/>
          </a:p>
          <a:p>
            <a:endParaRPr lang="en-US" sz="1400" dirty="0"/>
          </a:p>
        </p:txBody>
      </p:sp>
      <p:pic>
        <p:nvPicPr>
          <p:cNvPr id="7171" name="Picture 3"/>
          <p:cNvPicPr>
            <a:picLocks noChangeAspect="1" noChangeArrowheads="1"/>
          </p:cNvPicPr>
          <p:nvPr/>
        </p:nvPicPr>
        <p:blipFill>
          <a:blip r:embed="rId3"/>
          <a:srcRect/>
          <a:stretch>
            <a:fillRect/>
          </a:stretch>
        </p:blipFill>
        <p:spPr bwMode="auto">
          <a:xfrm>
            <a:off x="838200" y="3048000"/>
            <a:ext cx="628650" cy="2286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143000" y="3286125"/>
            <a:ext cx="1190625" cy="52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Robo Mongo</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pic>
        <p:nvPicPr>
          <p:cNvPr id="8194" name="Picture 2"/>
          <p:cNvPicPr>
            <a:picLocks noChangeAspect="1" noChangeArrowheads="1"/>
          </p:cNvPicPr>
          <p:nvPr/>
        </p:nvPicPr>
        <p:blipFill>
          <a:blip r:embed="rId2"/>
          <a:srcRect/>
          <a:stretch>
            <a:fillRect/>
          </a:stretch>
        </p:blipFill>
        <p:spPr bwMode="auto">
          <a:xfrm>
            <a:off x="0" y="1447800"/>
            <a:ext cx="6315075" cy="3771900"/>
          </a:xfrm>
          <a:prstGeom prst="rect">
            <a:avLst/>
          </a:prstGeom>
          <a:noFill/>
          <a:ln w="9525">
            <a:noFill/>
            <a:miter lim="800000"/>
            <a:headEnd/>
            <a:tailEnd/>
          </a:ln>
          <a:effectLst/>
        </p:spPr>
      </p:pic>
      <p:sp>
        <p:nvSpPr>
          <p:cNvPr id="6" name="TextBox 5"/>
          <p:cNvSpPr txBox="1"/>
          <p:nvPr/>
        </p:nvSpPr>
        <p:spPr>
          <a:xfrm>
            <a:off x="6553201" y="1524000"/>
            <a:ext cx="3352800" cy="1200329"/>
          </a:xfrm>
          <a:prstGeom prst="rect">
            <a:avLst/>
          </a:prstGeom>
          <a:noFill/>
        </p:spPr>
        <p:txBody>
          <a:bodyPr wrap="square" rtlCol="0">
            <a:spAutoFit/>
          </a:bodyPr>
          <a:lstStyle/>
          <a:p>
            <a:r>
              <a:rPr lang="en-US" dirty="0" smtClean="0"/>
              <a:t>Create a new connection. Name it as a </a:t>
            </a:r>
            <a:r>
              <a:rPr lang="en-US" dirty="0" err="1" smtClean="0"/>
              <a:t>mongoconnect</a:t>
            </a:r>
            <a:r>
              <a:rPr lang="en-US" dirty="0" smtClean="0"/>
              <a:t>.</a:t>
            </a:r>
          </a:p>
          <a:p>
            <a:endParaRPr lang="en-US" dirty="0" smtClean="0"/>
          </a:p>
          <a:p>
            <a:r>
              <a:rPr lang="en-US" dirty="0" smtClean="0"/>
              <a:t>Click on connect.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Screen shot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pic>
        <p:nvPicPr>
          <p:cNvPr id="9219" name="Picture 3"/>
          <p:cNvPicPr>
            <a:picLocks noChangeAspect="1" noChangeArrowheads="1"/>
          </p:cNvPicPr>
          <p:nvPr/>
        </p:nvPicPr>
        <p:blipFill>
          <a:blip r:embed="rId2"/>
          <a:srcRect/>
          <a:stretch>
            <a:fillRect/>
          </a:stretch>
        </p:blipFill>
        <p:spPr bwMode="auto">
          <a:xfrm>
            <a:off x="838200" y="2514600"/>
            <a:ext cx="2781300" cy="2076450"/>
          </a:xfrm>
          <a:prstGeom prst="rect">
            <a:avLst/>
          </a:prstGeom>
          <a:noFill/>
          <a:ln w="9525">
            <a:noFill/>
            <a:miter lim="800000"/>
            <a:headEnd/>
            <a:tailEnd/>
          </a:ln>
          <a:effectLst/>
        </p:spPr>
      </p:pic>
      <p:sp>
        <p:nvSpPr>
          <p:cNvPr id="7" name="TextBox 6"/>
          <p:cNvSpPr txBox="1"/>
          <p:nvPr/>
        </p:nvSpPr>
        <p:spPr>
          <a:xfrm>
            <a:off x="4572001" y="1524000"/>
            <a:ext cx="4343400" cy="646331"/>
          </a:xfrm>
          <a:prstGeom prst="rect">
            <a:avLst/>
          </a:prstGeom>
          <a:noFill/>
        </p:spPr>
        <p:txBody>
          <a:bodyPr wrap="square" rtlCol="0">
            <a:spAutoFit/>
          </a:bodyPr>
          <a:lstStyle/>
          <a:p>
            <a:r>
              <a:rPr lang="en-US" dirty="0" smtClean="0"/>
              <a:t>To query, right click on </a:t>
            </a:r>
            <a:r>
              <a:rPr lang="en-US" dirty="0" err="1" smtClean="0"/>
              <a:t>MongoConnect</a:t>
            </a:r>
            <a:r>
              <a:rPr lang="en-US" dirty="0" smtClean="0"/>
              <a:t> and click on open shell.</a:t>
            </a:r>
            <a:endParaRPr lang="en-US" dirty="0"/>
          </a:p>
        </p:txBody>
      </p:sp>
      <p:pic>
        <p:nvPicPr>
          <p:cNvPr id="9220" name="Picture 4"/>
          <p:cNvPicPr>
            <a:picLocks noChangeAspect="1" noChangeArrowheads="1"/>
          </p:cNvPicPr>
          <p:nvPr/>
        </p:nvPicPr>
        <p:blipFill>
          <a:blip r:embed="rId3"/>
          <a:srcRect/>
          <a:stretch>
            <a:fillRect/>
          </a:stretch>
        </p:blipFill>
        <p:spPr bwMode="auto">
          <a:xfrm>
            <a:off x="228600" y="5181600"/>
            <a:ext cx="8991600" cy="9282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Lab Agenda</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AutoNum type="arabicPeriod"/>
            </a:pPr>
            <a:r>
              <a:rPr lang="en-US" dirty="0" smtClean="0"/>
              <a:t>CRUD operations</a:t>
            </a:r>
          </a:p>
          <a:p>
            <a:pPr marL="568325" lvl="1" indent="-342900">
              <a:buAutoNum type="arabicPeriod"/>
            </a:pPr>
            <a:r>
              <a:rPr lang="en-US" dirty="0" smtClean="0"/>
              <a:t>Insert</a:t>
            </a:r>
          </a:p>
          <a:p>
            <a:pPr marL="568325" lvl="1" indent="-342900">
              <a:buAutoNum type="arabicPeriod"/>
            </a:pPr>
            <a:r>
              <a:rPr lang="en-US" dirty="0" smtClean="0"/>
              <a:t>Query</a:t>
            </a:r>
          </a:p>
          <a:p>
            <a:pPr marL="568325" lvl="1" indent="-342900">
              <a:buAutoNum type="arabicPeriod"/>
            </a:pPr>
            <a:r>
              <a:rPr lang="en-US" dirty="0" smtClean="0"/>
              <a:t>Update</a:t>
            </a:r>
          </a:p>
          <a:p>
            <a:pPr marL="568325" lvl="1" indent="-342900">
              <a:buAutoNum type="arabicPeriod"/>
            </a:pPr>
            <a:r>
              <a:rPr lang="en-US" dirty="0" smtClean="0"/>
              <a:t>Delete</a:t>
            </a:r>
          </a:p>
          <a:p>
            <a:pPr marL="342900" indent="-342900">
              <a:buAutoNum type="arabicPeriod"/>
            </a:pPr>
            <a:r>
              <a:rPr lang="en-US" dirty="0" smtClean="0"/>
              <a:t>Import</a:t>
            </a:r>
          </a:p>
          <a:p>
            <a:pPr marL="342900" indent="-342900">
              <a:buAutoNum type="arabicPeriod"/>
            </a:pPr>
            <a:r>
              <a:rPr lang="en-US" dirty="0" smtClean="0"/>
              <a:t>Aggregation Framework</a:t>
            </a:r>
          </a:p>
          <a:p>
            <a:pPr marL="342900" indent="-342900">
              <a:buAutoNum type="arabicPeriod"/>
            </a:pPr>
            <a:r>
              <a:rPr lang="en-US" dirty="0" smtClean="0"/>
              <a:t>Sort, count, distinct</a:t>
            </a:r>
          </a:p>
          <a:p>
            <a:pPr marL="342900" indent="-342900">
              <a:buAutoNum type="arabicPeriod"/>
            </a:pPr>
            <a:r>
              <a:rPr lang="en-US" dirty="0" smtClean="0"/>
              <a:t>Map reduce</a:t>
            </a:r>
          </a:p>
          <a:p>
            <a:pPr marL="342900" indent="-342900">
              <a:buAutoNum type="arabicPeriod"/>
            </a:pPr>
            <a:r>
              <a:rPr lang="en-US" dirty="0" smtClean="0"/>
              <a:t>Text Search</a:t>
            </a:r>
          </a:p>
          <a:p>
            <a:pPr marL="342900" indent="-342900">
              <a:buAutoNum type="arabicPeriod"/>
            </a:pPr>
            <a:r>
              <a:rPr lang="en-US" dirty="0" smtClean="0"/>
              <a:t>Indexing</a:t>
            </a:r>
          </a:p>
          <a:p>
            <a:pPr marL="342900" indent="-342900">
              <a:buAutoNum type="arabicPeriod"/>
            </a:pPr>
            <a:r>
              <a:rPr lang="en-US" dirty="0" smtClean="0"/>
              <a:t>Export</a:t>
            </a:r>
          </a:p>
          <a:p>
            <a:pPr marL="342900" indent="-342900">
              <a:buAutoNum type="arabicPeriod"/>
            </a:pPr>
            <a:endParaRPr lang="en-US" dirty="0" smtClean="0"/>
          </a:p>
          <a:p>
            <a:pPr marL="342900" indent="-342900"/>
            <a:endParaRPr lang="en-US" dirty="0" smtClean="0"/>
          </a:p>
          <a:p>
            <a:pPr marL="342900" indent="-342900">
              <a:buAutoNum type="arabicPeriod"/>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23</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Instructions</a:t>
            </a:r>
            <a:endParaRPr lang="en-US" dirty="0"/>
          </a:p>
        </p:txBody>
      </p:sp>
      <p:sp>
        <p:nvSpPr>
          <p:cNvPr id="3" name="Content Placeholder 2"/>
          <p:cNvSpPr>
            <a:spLocks noGrp="1"/>
          </p:cNvSpPr>
          <p:nvPr>
            <p:ph idx="1"/>
          </p:nvPr>
        </p:nvSpPr>
        <p:spPr/>
        <p:txBody>
          <a:bodyPr/>
          <a:lstStyle/>
          <a:p>
            <a:pPr marL="342900" indent="-342900">
              <a:buFont typeface="+mj-lt"/>
              <a:buAutoNum type="arabicPeriod"/>
            </a:pPr>
            <a:r>
              <a:rPr lang="en-US" dirty="0" smtClean="0"/>
              <a:t>To make the most use of this lab, students are requested to type the commands and understand the syntax. Copy and paste will make the lab so simple, but when you practice them, you might find more questions and the session becomes more interesting.</a:t>
            </a:r>
          </a:p>
          <a:p>
            <a:pPr marL="342900" indent="-342900">
              <a:buFont typeface="+mj-lt"/>
              <a:buAutoNum type="arabicPeriod"/>
            </a:pPr>
            <a:r>
              <a:rPr lang="en-US" dirty="0" smtClean="0"/>
              <a:t>If the commands are very lengthy, we will mention “Copy and Paste”. Then you can do it.</a:t>
            </a:r>
          </a:p>
          <a:p>
            <a:pPr marL="342900" indent="-342900">
              <a:buFont typeface="+mj-lt"/>
              <a:buAutoNum type="arabicPeriod"/>
            </a:pPr>
            <a:r>
              <a:rPr lang="en-US" dirty="0" smtClean="0"/>
              <a:t>All the lab commands will be executed on </a:t>
            </a:r>
            <a:r>
              <a:rPr lang="en-US" dirty="0" err="1" smtClean="0"/>
              <a:t>RoboMongo</a:t>
            </a:r>
            <a:r>
              <a:rPr lang="en-US" dirty="0" smtClean="0"/>
              <a:t>.</a:t>
            </a:r>
          </a:p>
          <a:p>
            <a:pPr marL="342900" indent="-342900">
              <a:buFont typeface="+mj-lt"/>
              <a:buAutoNum type="arabicPeriod"/>
            </a:pPr>
            <a:r>
              <a:rPr lang="en-US" dirty="0" smtClean="0"/>
              <a:t>By the end of this session, you will learn the following:</a:t>
            </a:r>
          </a:p>
          <a:p>
            <a:pPr marL="568325" lvl="1" indent="-342900">
              <a:buFont typeface="+mj-lt"/>
              <a:buAutoNum type="arabicPeriod"/>
            </a:pPr>
            <a:r>
              <a:rPr lang="en-US" dirty="0" smtClean="0"/>
              <a:t>How to query </a:t>
            </a:r>
            <a:r>
              <a:rPr lang="en-US" dirty="0" err="1" smtClean="0"/>
              <a:t>MongoDB</a:t>
            </a:r>
            <a:r>
              <a:rPr lang="en-US" dirty="0" smtClean="0"/>
              <a:t>. It includes simple queries like insert, to complex queries like find, aggregate.</a:t>
            </a:r>
          </a:p>
          <a:p>
            <a:pPr marL="568325" lvl="1" indent="-342900">
              <a:buFont typeface="+mj-lt"/>
              <a:buAutoNum type="arabicPeriod"/>
            </a:pPr>
            <a:r>
              <a:rPr lang="en-US" dirty="0" smtClean="0"/>
              <a:t>Import data and export results.</a:t>
            </a:r>
          </a:p>
          <a:p>
            <a:pPr marL="568325" lvl="1" indent="-342900">
              <a:buFont typeface="+mj-lt"/>
              <a:buAutoNum type="arabicPeriod"/>
            </a:pPr>
            <a:r>
              <a:rPr lang="en-US" dirty="0" smtClean="0"/>
              <a:t>Interacting </a:t>
            </a:r>
            <a:r>
              <a:rPr lang="en-US" dirty="0" err="1" smtClean="0"/>
              <a:t>MongoDB</a:t>
            </a:r>
            <a:r>
              <a:rPr lang="en-US" dirty="0" smtClean="0"/>
              <a:t> using python.</a:t>
            </a:r>
          </a:p>
          <a:p>
            <a:pPr marL="568325" lvl="1" indent="-342900">
              <a:buFont typeface="+mj-lt"/>
              <a:buAutoNum type="arabicPeriod"/>
            </a:pPr>
            <a:r>
              <a:rPr lang="en-US" dirty="0" smtClean="0"/>
              <a:t>Map Reduce functionality on </a:t>
            </a:r>
            <a:r>
              <a:rPr lang="en-US" dirty="0" err="1" smtClean="0"/>
              <a:t>MongoDB</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24</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Document.</a:t>
            </a:r>
            <a:endParaRPr lang="en-US" dirty="0"/>
          </a:p>
        </p:txBody>
      </p:sp>
      <p:sp>
        <p:nvSpPr>
          <p:cNvPr id="3" name="Content Placeholder 2"/>
          <p:cNvSpPr>
            <a:spLocks noGrp="1"/>
          </p:cNvSpPr>
          <p:nvPr>
            <p:ph idx="1"/>
          </p:nvPr>
        </p:nvSpPr>
        <p:spPr>
          <a:xfrm>
            <a:off x="533400" y="1092200"/>
            <a:ext cx="4700337" cy="5041900"/>
          </a:xfrm>
        </p:spPr>
        <p:txBody>
          <a:bodyPr/>
          <a:lstStyle/>
          <a:p>
            <a:r>
              <a:rPr lang="en-US" dirty="0" smtClean="0"/>
              <a:t>In RBDMS, records relate to rows of data.</a:t>
            </a:r>
          </a:p>
          <a:p>
            <a:r>
              <a:rPr lang="en-US" dirty="0" smtClean="0"/>
              <a:t>In </a:t>
            </a:r>
            <a:r>
              <a:rPr lang="en-US" dirty="0" err="1" smtClean="0"/>
              <a:t>MongoDB</a:t>
            </a:r>
            <a:r>
              <a:rPr lang="en-US" dirty="0" smtClean="0"/>
              <a:t>, it relates to </a:t>
            </a:r>
            <a:r>
              <a:rPr lang="en-US" dirty="0" err="1" smtClean="0"/>
              <a:t>json</a:t>
            </a:r>
            <a:r>
              <a:rPr lang="en-US" dirty="0" smtClean="0"/>
              <a:t> structure document.</a:t>
            </a:r>
          </a:p>
          <a:p>
            <a:r>
              <a:rPr lang="en-US" dirty="0" smtClean="0"/>
              <a:t>Here id is the key. </a:t>
            </a:r>
            <a:r>
              <a:rPr lang="en-US" dirty="0" err="1" smtClean="0"/>
              <a:t>MongoDB</a:t>
            </a:r>
            <a:r>
              <a:rPr lang="en-US" dirty="0" smtClean="0"/>
              <a:t> inserts a object key, if no key is provided.</a:t>
            </a:r>
          </a:p>
          <a:p>
            <a:r>
              <a:rPr lang="en-US" dirty="0" smtClean="0"/>
              <a:t>Address is a key, value is nested/ embedded document.</a:t>
            </a:r>
          </a:p>
          <a:p>
            <a:r>
              <a:rPr lang="en-US" dirty="0" smtClean="0"/>
              <a:t>Grades is array with embedded documents.</a:t>
            </a:r>
          </a:p>
          <a:p>
            <a:r>
              <a:rPr lang="en-US" dirty="0" smtClean="0"/>
              <a:t>Rest all are simple key and value pairs. </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25</a:t>
            </a:fld>
            <a:endParaRPr lang="en-US" dirty="0"/>
          </a:p>
        </p:txBody>
      </p:sp>
      <p:pic>
        <p:nvPicPr>
          <p:cNvPr id="10242" name="Picture 2"/>
          <p:cNvPicPr>
            <a:picLocks noChangeAspect="1" noChangeArrowheads="1"/>
          </p:cNvPicPr>
          <p:nvPr/>
        </p:nvPicPr>
        <p:blipFill>
          <a:blip r:embed="rId2"/>
          <a:srcRect/>
          <a:stretch>
            <a:fillRect/>
          </a:stretch>
        </p:blipFill>
        <p:spPr bwMode="auto">
          <a:xfrm>
            <a:off x="5334000" y="1143000"/>
            <a:ext cx="3848100" cy="520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Collections</a:t>
            </a:r>
            <a:endParaRPr lang="en-US" dirty="0"/>
          </a:p>
        </p:txBody>
      </p:sp>
      <p:sp>
        <p:nvSpPr>
          <p:cNvPr id="3" name="Content Placeholder 2"/>
          <p:cNvSpPr>
            <a:spLocks noGrp="1"/>
          </p:cNvSpPr>
          <p:nvPr>
            <p:ph idx="1"/>
          </p:nvPr>
        </p:nvSpPr>
        <p:spPr/>
        <p:txBody>
          <a:bodyPr/>
          <a:lstStyle/>
          <a:p>
            <a:r>
              <a:rPr lang="en-US" dirty="0" smtClean="0"/>
              <a:t>In RDBMS, bunch of rows make a table.</a:t>
            </a:r>
          </a:p>
          <a:p>
            <a:r>
              <a:rPr lang="en-US" dirty="0" smtClean="0"/>
              <a:t>In </a:t>
            </a:r>
            <a:r>
              <a:rPr lang="en-US" dirty="0" err="1" smtClean="0"/>
              <a:t>MongoDB</a:t>
            </a:r>
            <a:r>
              <a:rPr lang="en-US" dirty="0" smtClean="0"/>
              <a:t>, bunch of documents make a collection.</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26</a:t>
            </a:fld>
            <a:endParaRPr lang="en-US" dirty="0"/>
          </a:p>
        </p:txBody>
      </p:sp>
      <p:pic>
        <p:nvPicPr>
          <p:cNvPr id="4098" name="Picture 2"/>
          <p:cNvPicPr>
            <a:picLocks noChangeAspect="1" noChangeArrowheads="1"/>
          </p:cNvPicPr>
          <p:nvPr/>
        </p:nvPicPr>
        <p:blipFill>
          <a:blip r:embed="rId2"/>
          <a:srcRect/>
          <a:stretch>
            <a:fillRect/>
          </a:stretch>
        </p:blipFill>
        <p:spPr bwMode="auto">
          <a:xfrm>
            <a:off x="228600" y="2057400"/>
            <a:ext cx="9439798" cy="13464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Insert</a:t>
            </a:r>
            <a:endParaRPr lang="en-US" dirty="0"/>
          </a:p>
        </p:txBody>
      </p:sp>
      <p:sp>
        <p:nvSpPr>
          <p:cNvPr id="3" name="Content Placeholder 2"/>
          <p:cNvSpPr>
            <a:spLocks noGrp="1"/>
          </p:cNvSpPr>
          <p:nvPr>
            <p:ph idx="1"/>
          </p:nvPr>
        </p:nvSpPr>
        <p:spPr/>
        <p:txBody>
          <a:bodyPr/>
          <a:lstStyle/>
          <a:p>
            <a:r>
              <a:rPr lang="en-US" dirty="0" smtClean="0"/>
              <a:t>In RDBMS, first table should be created. </a:t>
            </a:r>
          </a:p>
          <a:p>
            <a:r>
              <a:rPr lang="en-US" dirty="0" smtClean="0"/>
              <a:t>In mongo, up on insertion of a document, if collection exists, it inserts in to existing collection or it creates a new collection.</a:t>
            </a:r>
          </a:p>
          <a:p>
            <a:r>
              <a:rPr lang="en-US" dirty="0" smtClean="0"/>
              <a:t>For each document inserted, a unique key id will be automatically generated, as it is key value DB. If needed, key can be manually provided.</a:t>
            </a:r>
          </a:p>
          <a:p>
            <a:r>
              <a:rPr lang="en-US" dirty="0" smtClean="0"/>
              <a:t>Operations:</a:t>
            </a:r>
          </a:p>
          <a:p>
            <a:pPr marL="342900" indent="-342900">
              <a:buAutoNum type="arabicPeriod"/>
            </a:pPr>
            <a:r>
              <a:rPr lang="en-US" dirty="0" smtClean="0"/>
              <a:t>Insert One</a:t>
            </a:r>
          </a:p>
          <a:p>
            <a:pPr marL="342900" indent="-342900">
              <a:buAutoNum type="arabicPeriod"/>
            </a:pPr>
            <a:r>
              <a:rPr lang="en-US" dirty="0" smtClean="0"/>
              <a:t>Insert Many</a:t>
            </a:r>
          </a:p>
          <a:p>
            <a:pPr marL="342900" indent="-342900">
              <a:buAutoNum type="arabicPeriod"/>
            </a:pPr>
            <a:r>
              <a:rPr lang="en-US" dirty="0" smtClean="0"/>
              <a:t>Insert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27</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smtClean="0"/>
              <a:t>nsert One Lab</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28</a:t>
            </a:fld>
            <a:endParaRPr lang="en-US" dirty="0"/>
          </a:p>
        </p:txBody>
      </p:sp>
      <p:sp>
        <p:nvSpPr>
          <p:cNvPr id="5" name="TextBox 4"/>
          <p:cNvSpPr txBox="1"/>
          <p:nvPr/>
        </p:nvSpPr>
        <p:spPr>
          <a:xfrm>
            <a:off x="1066800" y="1600200"/>
            <a:ext cx="6354496" cy="1754326"/>
          </a:xfrm>
          <a:prstGeom prst="rect">
            <a:avLst/>
          </a:prstGeom>
          <a:noFill/>
        </p:spPr>
        <p:txBody>
          <a:bodyPr wrap="none" rtlCol="0">
            <a:spAutoFit/>
          </a:bodyPr>
          <a:lstStyle/>
          <a:p>
            <a:r>
              <a:rPr lang="en-US" dirty="0" smtClean="0"/>
              <a:t>This query inserts a record with three fields name, age and status.</a:t>
            </a:r>
          </a:p>
          <a:p>
            <a:r>
              <a:rPr lang="en-US" dirty="0" smtClean="0"/>
              <a:t>Id will be automatically created.</a:t>
            </a:r>
          </a:p>
          <a:p>
            <a:endParaRPr lang="en-US" dirty="0" smtClean="0"/>
          </a:p>
          <a:p>
            <a:r>
              <a:rPr lang="en-US" dirty="0" err="1" smtClean="0"/>
              <a:t>db.users.insertOne</a:t>
            </a:r>
            <a:r>
              <a:rPr lang="en-US" dirty="0" smtClean="0"/>
              <a:t>( { name: "sue", age: 19, status: "P" } ) </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Challenges with traditional database?</a:t>
            </a:r>
            <a:endParaRPr lang="en-US" dirty="0"/>
          </a:p>
        </p:txBody>
      </p:sp>
      <p:sp>
        <p:nvSpPr>
          <p:cNvPr id="3" name="Content Placeholder 2"/>
          <p:cNvSpPr>
            <a:spLocks noGrp="1"/>
          </p:cNvSpPr>
          <p:nvPr>
            <p:ph idx="1"/>
          </p:nvPr>
        </p:nvSpPr>
        <p:spPr/>
        <p:txBody>
          <a:bodyPr>
            <a:normAutofit fontScale="77500" lnSpcReduction="20000"/>
          </a:bodyPr>
          <a:lstStyle/>
          <a:p>
            <a:pPr>
              <a:buFont typeface="Arial" pitchFamily="34" charset="0"/>
              <a:buChar char="•"/>
            </a:pPr>
            <a:r>
              <a:rPr lang="en-US" dirty="0" smtClean="0"/>
              <a:t>Traditional databases are designed for holding structured data.</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Can it hold the following data?</a:t>
            </a:r>
          </a:p>
          <a:p>
            <a:pPr lvl="2">
              <a:buFont typeface="Arial" pitchFamily="34" charset="0"/>
              <a:buChar char="•"/>
            </a:pPr>
            <a:r>
              <a:rPr lang="en-US" dirty="0" smtClean="0"/>
              <a:t>Semi structured data</a:t>
            </a:r>
          </a:p>
          <a:p>
            <a:pPr lvl="2">
              <a:buFont typeface="Arial" pitchFamily="34" charset="0"/>
              <a:buChar char="•"/>
            </a:pPr>
            <a:r>
              <a:rPr lang="en-US" dirty="0" smtClean="0"/>
              <a:t>Images</a:t>
            </a:r>
          </a:p>
          <a:p>
            <a:pPr lvl="2">
              <a:buFont typeface="Arial" pitchFamily="34" charset="0"/>
              <a:buChar char="•"/>
            </a:pPr>
            <a:r>
              <a:rPr lang="en-US" dirty="0" smtClean="0"/>
              <a:t>Network graphs</a:t>
            </a:r>
          </a:p>
          <a:p>
            <a:pPr lvl="2">
              <a:buFont typeface="Arial" pitchFamily="34" charset="0"/>
              <a:buChar char="•"/>
            </a:pPr>
            <a:r>
              <a:rPr lang="en-US" dirty="0" smtClean="0"/>
              <a:t>Documents</a:t>
            </a:r>
          </a:p>
          <a:p>
            <a:pPr lvl="2">
              <a:buFont typeface="Arial" pitchFamily="34" charset="0"/>
              <a:buChar char="•"/>
            </a:pPr>
            <a:r>
              <a:rPr lang="en-US" dirty="0" smtClean="0"/>
              <a:t>Human-Genome data</a:t>
            </a:r>
          </a:p>
          <a:p>
            <a:pPr lvl="2">
              <a:buFont typeface="Arial" pitchFamily="34" charset="0"/>
              <a:buChar char="•"/>
            </a:pPr>
            <a:r>
              <a:rPr lang="en-US" dirty="0" smtClean="0"/>
              <a:t>Health care multi media</a:t>
            </a:r>
          </a:p>
          <a:p>
            <a:pPr lvl="2">
              <a:buFont typeface="Arial" pitchFamily="34" charset="0"/>
              <a:buChar char="•"/>
            </a:pPr>
            <a:r>
              <a:rPr lang="en-US" dirty="0" smtClean="0"/>
              <a:t>GPS tracker data</a:t>
            </a:r>
          </a:p>
          <a:p>
            <a:pPr lvl="2">
              <a:buFont typeface="Arial" pitchFamily="34" charset="0"/>
              <a:buChar char="•"/>
            </a:pPr>
            <a:r>
              <a:rPr lang="en-US" dirty="0" smtClean="0"/>
              <a:t>HTML pages</a:t>
            </a:r>
          </a:p>
          <a:p>
            <a:pPr lvl="2">
              <a:buFont typeface="Arial" pitchFamily="34" charset="0"/>
              <a:buChar char="•"/>
            </a:pPr>
            <a:r>
              <a:rPr lang="en-US" dirty="0" err="1" smtClean="0"/>
              <a:t>Facebook</a:t>
            </a:r>
            <a:r>
              <a:rPr lang="en-US" dirty="0" smtClean="0"/>
              <a:t> likes, groups</a:t>
            </a:r>
          </a:p>
          <a:p>
            <a:pPr lvl="2">
              <a:buFont typeface="Arial" pitchFamily="34" charset="0"/>
              <a:buChar char="•"/>
            </a:pPr>
            <a:r>
              <a:rPr lang="en-US" dirty="0" smtClean="0"/>
              <a:t>Customer-Genome in banking, retail and any other sector</a:t>
            </a:r>
          </a:p>
          <a:p>
            <a:pPr lvl="2">
              <a:buFont typeface="Arial" pitchFamily="34" charset="0"/>
              <a:buChar char="•"/>
            </a:pPr>
            <a:r>
              <a:rPr lang="en-US" dirty="0" smtClean="0"/>
              <a:t>NASA astronomy logs</a:t>
            </a:r>
          </a:p>
          <a:p>
            <a:pPr lvl="2">
              <a:buNone/>
            </a:pPr>
            <a:endParaRPr lang="en-US" dirty="0" smtClean="0"/>
          </a:p>
          <a:p>
            <a:pPr lvl="1">
              <a:buFont typeface="Arial" pitchFamily="34" charset="0"/>
              <a:buChar char="•"/>
            </a:pPr>
            <a:r>
              <a:rPr lang="en-US" dirty="0" smtClean="0"/>
              <a:t>Think about this, can you create a table with 10000 columns? If yes, how will you manage it?</a:t>
            </a:r>
          </a:p>
          <a:p>
            <a:pPr lvl="1">
              <a:buFont typeface="Arial" pitchFamily="34" charset="0"/>
              <a:buChar char="•"/>
            </a:pPr>
            <a:r>
              <a:rPr lang="en-US" dirty="0" smtClean="0"/>
              <a:t>You might assume, this can be stored on RDBMS. But at what scale and what cost?</a:t>
            </a:r>
          </a:p>
        </p:txBody>
      </p:sp>
      <p:pic>
        <p:nvPicPr>
          <p:cNvPr id="25601" name="Picture 1"/>
          <p:cNvPicPr>
            <a:picLocks noChangeAspect="1" noChangeArrowheads="1"/>
          </p:cNvPicPr>
          <p:nvPr/>
        </p:nvPicPr>
        <p:blipFill>
          <a:blip r:embed="rId2"/>
          <a:srcRect/>
          <a:stretch>
            <a:fillRect/>
          </a:stretch>
        </p:blipFill>
        <p:spPr bwMode="auto">
          <a:xfrm>
            <a:off x="609601" y="1371600"/>
            <a:ext cx="2311400" cy="106680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3962400" y="2667000"/>
            <a:ext cx="2224088" cy="2132136"/>
          </a:xfrm>
          <a:prstGeom prst="rect">
            <a:avLst/>
          </a:prstGeom>
          <a:noFill/>
          <a:ln w="9525">
            <a:noFill/>
            <a:miter lim="800000"/>
            <a:headEnd/>
            <a:tailEnd/>
          </a:ln>
          <a:effectLst/>
        </p:spPr>
      </p:pic>
      <p:pic>
        <p:nvPicPr>
          <p:cNvPr id="25605" name="Picture 5"/>
          <p:cNvPicPr>
            <a:picLocks noChangeAspect="1" noChangeArrowheads="1"/>
          </p:cNvPicPr>
          <p:nvPr/>
        </p:nvPicPr>
        <p:blipFill>
          <a:blip r:embed="rId4"/>
          <a:srcRect/>
          <a:stretch>
            <a:fillRect/>
          </a:stretch>
        </p:blipFill>
        <p:spPr bwMode="auto">
          <a:xfrm>
            <a:off x="6934200" y="3048000"/>
            <a:ext cx="2440527" cy="2233613"/>
          </a:xfrm>
          <a:prstGeom prst="rect">
            <a:avLst/>
          </a:prstGeom>
          <a:noFill/>
          <a:ln w="9525">
            <a:noFill/>
            <a:miter lim="800000"/>
            <a:headEnd/>
            <a:tailEnd/>
          </a:ln>
          <a:effectLst/>
        </p:spPr>
      </p:pic>
      <p:pic>
        <p:nvPicPr>
          <p:cNvPr id="25606" name="Picture 6"/>
          <p:cNvPicPr>
            <a:picLocks noChangeAspect="1" noChangeArrowheads="1"/>
          </p:cNvPicPr>
          <p:nvPr/>
        </p:nvPicPr>
        <p:blipFill>
          <a:blip r:embed="rId5"/>
          <a:srcRect/>
          <a:stretch>
            <a:fillRect/>
          </a:stretch>
        </p:blipFill>
        <p:spPr bwMode="auto">
          <a:xfrm>
            <a:off x="7391400" y="914400"/>
            <a:ext cx="1790700" cy="1809750"/>
          </a:xfrm>
          <a:prstGeom prst="rect">
            <a:avLst/>
          </a:prstGeom>
          <a:noFill/>
          <a:ln w="9525">
            <a:noFill/>
            <a:miter lim="800000"/>
            <a:headEnd/>
            <a:tailEnd/>
          </a:ln>
          <a:effectLst/>
        </p:spPr>
      </p:pic>
      <p:pic>
        <p:nvPicPr>
          <p:cNvPr id="25608" name="Picture 8"/>
          <p:cNvPicPr>
            <a:picLocks noChangeAspect="1" noChangeArrowheads="1"/>
          </p:cNvPicPr>
          <p:nvPr/>
        </p:nvPicPr>
        <p:blipFill>
          <a:blip r:embed="rId6"/>
          <a:srcRect/>
          <a:stretch>
            <a:fillRect/>
          </a:stretch>
        </p:blipFill>
        <p:spPr bwMode="auto">
          <a:xfrm>
            <a:off x="5562600" y="1447800"/>
            <a:ext cx="1514475" cy="14573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8"/>
                                        </p:tgtEl>
                                        <p:attrNameLst>
                                          <p:attrName>style.visibility</p:attrName>
                                        </p:attrNameLst>
                                      </p:cBhvr>
                                      <p:to>
                                        <p:strVal val="visible"/>
                                      </p:to>
                                    </p:set>
                                    <p:anim calcmode="lin" valueType="num">
                                      <p:cBhvr additive="base">
                                        <p:cTn id="7" dur="500" fill="hold"/>
                                        <p:tgtEl>
                                          <p:spTgt spid="25608"/>
                                        </p:tgtEl>
                                        <p:attrNameLst>
                                          <p:attrName>ppt_x</p:attrName>
                                        </p:attrNameLst>
                                      </p:cBhvr>
                                      <p:tavLst>
                                        <p:tav tm="0">
                                          <p:val>
                                            <p:strVal val="#ppt_x"/>
                                          </p:val>
                                        </p:tav>
                                        <p:tav tm="100000">
                                          <p:val>
                                            <p:strVal val="#ppt_x"/>
                                          </p:val>
                                        </p:tav>
                                      </p:tavLst>
                                    </p:anim>
                                    <p:anim calcmode="lin" valueType="num">
                                      <p:cBhvr additive="base">
                                        <p:cTn id="8" dur="500" fill="hold"/>
                                        <p:tgtEl>
                                          <p:spTgt spid="256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6"/>
                                        </p:tgtEl>
                                        <p:attrNameLst>
                                          <p:attrName>style.visibility</p:attrName>
                                        </p:attrNameLst>
                                      </p:cBhvr>
                                      <p:to>
                                        <p:strVal val="visible"/>
                                      </p:to>
                                    </p:set>
                                    <p:anim calcmode="lin" valueType="num">
                                      <p:cBhvr additive="base">
                                        <p:cTn id="13" dur="500" fill="hold"/>
                                        <p:tgtEl>
                                          <p:spTgt spid="25606"/>
                                        </p:tgtEl>
                                        <p:attrNameLst>
                                          <p:attrName>ppt_x</p:attrName>
                                        </p:attrNameLst>
                                      </p:cBhvr>
                                      <p:tavLst>
                                        <p:tav tm="0">
                                          <p:val>
                                            <p:strVal val="#ppt_x"/>
                                          </p:val>
                                        </p:tav>
                                        <p:tav tm="100000">
                                          <p:val>
                                            <p:strVal val="#ppt_x"/>
                                          </p:val>
                                        </p:tav>
                                      </p:tavLst>
                                    </p:anim>
                                    <p:anim calcmode="lin" valueType="num">
                                      <p:cBhvr additive="base">
                                        <p:cTn id="14"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gtEl>
                                        <p:attrNameLst>
                                          <p:attrName>style.visibility</p:attrName>
                                        </p:attrNameLst>
                                      </p:cBhvr>
                                      <p:to>
                                        <p:strVal val="visible"/>
                                      </p:to>
                                    </p:set>
                                    <p:anim calcmode="lin" valueType="num">
                                      <p:cBhvr additive="base">
                                        <p:cTn id="19" dur="500" fill="hold"/>
                                        <p:tgtEl>
                                          <p:spTgt spid="25603"/>
                                        </p:tgtEl>
                                        <p:attrNameLst>
                                          <p:attrName>ppt_x</p:attrName>
                                        </p:attrNameLst>
                                      </p:cBhvr>
                                      <p:tavLst>
                                        <p:tav tm="0">
                                          <p:val>
                                            <p:strVal val="#ppt_x"/>
                                          </p:val>
                                        </p:tav>
                                        <p:tav tm="100000">
                                          <p:val>
                                            <p:strVal val="#ppt_x"/>
                                          </p:val>
                                        </p:tav>
                                      </p:tavLst>
                                    </p:anim>
                                    <p:anim calcmode="lin" valueType="num">
                                      <p:cBhvr additive="base">
                                        <p:cTn id="20"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5"/>
                                        </p:tgtEl>
                                        <p:attrNameLst>
                                          <p:attrName>style.visibility</p:attrName>
                                        </p:attrNameLst>
                                      </p:cBhvr>
                                      <p:to>
                                        <p:strVal val="visible"/>
                                      </p:to>
                                    </p:set>
                                    <p:anim calcmode="lin" valueType="num">
                                      <p:cBhvr additive="base">
                                        <p:cTn id="25" dur="500" fill="hold"/>
                                        <p:tgtEl>
                                          <p:spTgt spid="25605"/>
                                        </p:tgtEl>
                                        <p:attrNameLst>
                                          <p:attrName>ppt_x</p:attrName>
                                        </p:attrNameLst>
                                      </p:cBhvr>
                                      <p:tavLst>
                                        <p:tav tm="0">
                                          <p:val>
                                            <p:strVal val="#ppt_x"/>
                                          </p:val>
                                        </p:tav>
                                        <p:tav tm="100000">
                                          <p:val>
                                            <p:strVal val="#ppt_x"/>
                                          </p:val>
                                        </p:tav>
                                      </p:tavLst>
                                    </p:anim>
                                    <p:anim calcmode="lin" valueType="num">
                                      <p:cBhvr additive="base">
                                        <p:cTn id="26"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Insert Many lab</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29</a:t>
            </a:fld>
            <a:endParaRPr lang="en-US" dirty="0"/>
          </a:p>
        </p:txBody>
      </p:sp>
      <p:sp>
        <p:nvSpPr>
          <p:cNvPr id="6" name="Rectangle 5"/>
          <p:cNvSpPr/>
          <p:nvPr/>
        </p:nvSpPr>
        <p:spPr>
          <a:xfrm>
            <a:off x="914400" y="1295400"/>
            <a:ext cx="4953000" cy="2585323"/>
          </a:xfrm>
          <a:prstGeom prst="rect">
            <a:avLst/>
          </a:prstGeom>
        </p:spPr>
        <p:txBody>
          <a:bodyPr>
            <a:spAutoFit/>
          </a:bodyPr>
          <a:lstStyle/>
          <a:p>
            <a:r>
              <a:rPr lang="en-US" dirty="0" err="1" smtClean="0"/>
              <a:t>db.users.insertMany</a:t>
            </a:r>
            <a:r>
              <a:rPr lang="en-US" dirty="0" smtClean="0"/>
              <a:t>(</a:t>
            </a:r>
          </a:p>
          <a:p>
            <a:r>
              <a:rPr lang="en-US" dirty="0" smtClean="0"/>
              <a:t>   [</a:t>
            </a:r>
          </a:p>
          <a:p>
            <a:r>
              <a:rPr lang="en-US" dirty="0" smtClean="0"/>
              <a:t>     { name: "bob", age: 42, status: "A" },</a:t>
            </a:r>
          </a:p>
          <a:p>
            <a:r>
              <a:rPr lang="en-US" dirty="0" smtClean="0"/>
              <a:t>     { name: "</a:t>
            </a:r>
            <a:r>
              <a:rPr lang="en-US" dirty="0" err="1" smtClean="0"/>
              <a:t>ahn</a:t>
            </a:r>
            <a:r>
              <a:rPr lang="en-US" dirty="0" smtClean="0"/>
              <a:t>", age: 22, status: "A” },</a:t>
            </a:r>
          </a:p>
          <a:p>
            <a:r>
              <a:rPr lang="en-US" dirty="0" smtClean="0"/>
              <a:t>     { name: "xi", age: 34, status: "D"}</a:t>
            </a:r>
          </a:p>
          <a:p>
            <a:r>
              <a:rPr lang="en-US" dirty="0" smtClean="0"/>
              <a:t>   ]</a:t>
            </a:r>
          </a:p>
          <a:p>
            <a:r>
              <a:rPr lang="en-US" dirty="0" smtClean="0"/>
              <a:t>)</a:t>
            </a:r>
          </a:p>
          <a:p>
            <a:endParaRPr lang="en-US" dirty="0" smtClean="0"/>
          </a:p>
          <a:p>
            <a:r>
              <a:rPr lang="en-US" dirty="0" smtClean="0"/>
              <a:t>Inserting three documents.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Insert lab</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30</a:t>
            </a:fld>
            <a:endParaRPr lang="en-US" dirty="0"/>
          </a:p>
        </p:txBody>
      </p:sp>
      <p:sp>
        <p:nvSpPr>
          <p:cNvPr id="5" name="Rectangle 4"/>
          <p:cNvSpPr/>
          <p:nvPr/>
        </p:nvSpPr>
        <p:spPr>
          <a:xfrm>
            <a:off x="152400" y="990600"/>
            <a:ext cx="8382000" cy="5355312"/>
          </a:xfrm>
          <a:prstGeom prst="rect">
            <a:avLst/>
          </a:prstGeom>
        </p:spPr>
        <p:txBody>
          <a:bodyPr wrap="square">
            <a:spAutoFit/>
          </a:bodyPr>
          <a:lstStyle/>
          <a:p>
            <a:r>
              <a:rPr lang="en-US" dirty="0" smtClean="0"/>
              <a:t>Insert can act as insert one or many.</a:t>
            </a:r>
          </a:p>
          <a:p>
            <a:r>
              <a:rPr lang="en-US" dirty="0" smtClean="0"/>
              <a:t>If only one document is inserted, it acts as </a:t>
            </a:r>
            <a:r>
              <a:rPr lang="en-US" dirty="0" err="1" smtClean="0"/>
              <a:t>insertone</a:t>
            </a:r>
            <a:r>
              <a:rPr lang="en-US" dirty="0" smtClean="0"/>
              <a:t>.</a:t>
            </a:r>
          </a:p>
          <a:p>
            <a:r>
              <a:rPr lang="en-US" dirty="0" err="1" smtClean="0"/>
              <a:t>db.users.insert</a:t>
            </a:r>
            <a:r>
              <a:rPr lang="en-US" dirty="0" smtClean="0"/>
              <a:t>(</a:t>
            </a:r>
          </a:p>
          <a:p>
            <a:r>
              <a:rPr lang="en-US" dirty="0" smtClean="0"/>
              <a:t>   {</a:t>
            </a:r>
          </a:p>
          <a:p>
            <a:r>
              <a:rPr lang="en-US" dirty="0" smtClean="0"/>
              <a:t>      name: "sue",</a:t>
            </a:r>
          </a:p>
          <a:p>
            <a:r>
              <a:rPr lang="en-US" dirty="0" smtClean="0"/>
              <a:t>      age: 19,</a:t>
            </a:r>
          </a:p>
          <a:p>
            <a:r>
              <a:rPr lang="en-US" dirty="0" smtClean="0"/>
              <a:t>      status: "P"</a:t>
            </a:r>
          </a:p>
          <a:p>
            <a:r>
              <a:rPr lang="en-US" dirty="0" smtClean="0"/>
              <a:t>   }</a:t>
            </a:r>
          </a:p>
          <a:p>
            <a:r>
              <a:rPr lang="en-US" dirty="0" smtClean="0"/>
              <a:t>)</a:t>
            </a:r>
          </a:p>
          <a:p>
            <a:endParaRPr lang="en-US" dirty="0" smtClean="0"/>
          </a:p>
          <a:p>
            <a:endParaRPr lang="en-US" dirty="0" smtClean="0"/>
          </a:p>
          <a:p>
            <a:r>
              <a:rPr lang="en-US" dirty="0" smtClean="0"/>
              <a:t>If array of docs are inserted, it acts as insert many.</a:t>
            </a:r>
          </a:p>
          <a:p>
            <a:r>
              <a:rPr lang="en-US" dirty="0" err="1" smtClean="0"/>
              <a:t>db.users.insert</a:t>
            </a:r>
            <a:r>
              <a:rPr lang="en-US" dirty="0" smtClean="0"/>
              <a:t>(</a:t>
            </a:r>
          </a:p>
          <a:p>
            <a:r>
              <a:rPr lang="en-US" dirty="0" smtClean="0"/>
              <a:t>   [</a:t>
            </a:r>
          </a:p>
          <a:p>
            <a:r>
              <a:rPr lang="en-US" dirty="0" smtClean="0"/>
              <a:t>     { name: "bob", age: 42, status: "A", },</a:t>
            </a:r>
          </a:p>
          <a:p>
            <a:r>
              <a:rPr lang="en-US" dirty="0" smtClean="0"/>
              <a:t>     { name: "</a:t>
            </a:r>
            <a:r>
              <a:rPr lang="en-US" dirty="0" err="1" smtClean="0"/>
              <a:t>ahn</a:t>
            </a:r>
            <a:r>
              <a:rPr lang="en-US" dirty="0" smtClean="0"/>
              <a:t>", age: 22, status: "A", },</a:t>
            </a:r>
          </a:p>
          <a:p>
            <a:r>
              <a:rPr lang="en-US" dirty="0" smtClean="0"/>
              <a:t>     { name: "xi", age: 34, status: "D", }</a:t>
            </a:r>
          </a:p>
          <a:p>
            <a:r>
              <a:rPr lang="en-US" dirty="0" smtClean="0"/>
              <a:t>   ]</a:t>
            </a:r>
          </a:p>
          <a:p>
            <a:r>
              <a:rPr lang="en-US" dirty="0" smtClean="0"/>
              <a:t>)</a:t>
            </a:r>
            <a:endParaRPr lang="en-US" dirty="0"/>
          </a:p>
        </p:txBody>
      </p:sp>
      <p:pic>
        <p:nvPicPr>
          <p:cNvPr id="38913" name="Picture 1"/>
          <p:cNvPicPr>
            <a:picLocks noChangeAspect="1" noChangeArrowheads="1"/>
          </p:cNvPicPr>
          <p:nvPr/>
        </p:nvPicPr>
        <p:blipFill>
          <a:blip r:embed="rId2"/>
          <a:srcRect/>
          <a:stretch>
            <a:fillRect/>
          </a:stretch>
        </p:blipFill>
        <p:spPr bwMode="auto">
          <a:xfrm>
            <a:off x="2209800" y="1905000"/>
            <a:ext cx="7467600" cy="1812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Query</a:t>
            </a:r>
            <a:endParaRPr lang="en-US" dirty="0"/>
          </a:p>
        </p:txBody>
      </p:sp>
      <p:sp>
        <p:nvSpPr>
          <p:cNvPr id="3" name="Content Placeholder 2"/>
          <p:cNvSpPr>
            <a:spLocks noGrp="1"/>
          </p:cNvSpPr>
          <p:nvPr>
            <p:ph idx="1"/>
          </p:nvPr>
        </p:nvSpPr>
        <p:spPr/>
        <p:txBody>
          <a:bodyPr/>
          <a:lstStyle/>
          <a:p>
            <a:r>
              <a:rPr lang="en-US" dirty="0" smtClean="0"/>
              <a:t>Mongo DB provides find method to query data.</a:t>
            </a:r>
          </a:p>
          <a:p>
            <a:r>
              <a:rPr lang="en-US" dirty="0" err="1" smtClean="0"/>
              <a:t>db.collection.find</a:t>
            </a:r>
            <a:r>
              <a:rPr lang="en-US" dirty="0" smtClean="0"/>
              <a:t>( &lt;query filter&gt;, &lt;projection&gt; )</a:t>
            </a:r>
          </a:p>
          <a:p>
            <a:r>
              <a:rPr lang="en-US" dirty="0" smtClean="0"/>
              <a:t>For the </a:t>
            </a:r>
            <a:r>
              <a:rPr lang="en-US" dirty="0" err="1" smtClean="0"/>
              <a:t>db.collection.find</a:t>
            </a:r>
            <a:r>
              <a:rPr lang="en-US" dirty="0" smtClean="0"/>
              <a:t>() method, you can specify the following optional fields:</a:t>
            </a:r>
          </a:p>
          <a:p>
            <a:endParaRPr lang="en-US" dirty="0" smtClean="0"/>
          </a:p>
          <a:p>
            <a:r>
              <a:rPr lang="en-US" dirty="0" smtClean="0"/>
              <a:t>1. A query filter to specify which documents to return.</a:t>
            </a:r>
          </a:p>
          <a:p>
            <a:r>
              <a:rPr lang="en-US" dirty="0" smtClean="0"/>
              <a:t>2. A query projection to specifies which fields from the matching documents to return. The projection limits the amount of data that </a:t>
            </a:r>
            <a:r>
              <a:rPr lang="en-US" dirty="0" err="1" smtClean="0"/>
              <a:t>MongoDB</a:t>
            </a:r>
            <a:r>
              <a:rPr lang="en-US" dirty="0" smtClean="0"/>
              <a:t> returns to the client over the network.</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31</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Query Lab</a:t>
            </a:r>
            <a:endParaRPr lang="en-US" dirty="0"/>
          </a:p>
        </p:txBody>
      </p:sp>
      <p:sp>
        <p:nvSpPr>
          <p:cNvPr id="3" name="Content Placeholder 2"/>
          <p:cNvSpPr>
            <a:spLocks noGrp="1"/>
          </p:cNvSpPr>
          <p:nvPr>
            <p:ph idx="1"/>
          </p:nvPr>
        </p:nvSpPr>
        <p:spPr/>
        <p:txBody>
          <a:bodyPr/>
          <a:lstStyle/>
          <a:p>
            <a:r>
              <a:rPr lang="en-US" dirty="0" smtClean="0"/>
              <a:t>Refer to </a:t>
            </a:r>
            <a:r>
              <a:rPr lang="en-US" dirty="0" err="1" smtClean="0"/>
              <a:t>queryFind.json</a:t>
            </a:r>
            <a:r>
              <a:rPr lang="en-US" dirty="0" smtClean="0"/>
              <a:t> sheet.</a:t>
            </a:r>
          </a:p>
          <a:p>
            <a:r>
              <a:rPr lang="en-US" dirty="0" smtClean="0"/>
              <a:t>Use notepad++ editor to open it.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32</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Select, where, in, and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33</a:t>
            </a:fld>
            <a:endParaRPr lang="en-US" dirty="0"/>
          </a:p>
        </p:txBody>
      </p:sp>
      <p:pic>
        <p:nvPicPr>
          <p:cNvPr id="38914" name="Picture 2"/>
          <p:cNvPicPr>
            <a:picLocks noChangeAspect="1" noChangeArrowheads="1"/>
          </p:cNvPicPr>
          <p:nvPr/>
        </p:nvPicPr>
        <p:blipFill>
          <a:blip r:embed="rId2"/>
          <a:srcRect/>
          <a:stretch>
            <a:fillRect/>
          </a:stretch>
        </p:blipFill>
        <p:spPr bwMode="auto">
          <a:xfrm>
            <a:off x="609600" y="1981200"/>
            <a:ext cx="9144000" cy="34634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OR AND operators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34</a:t>
            </a:fld>
            <a:endParaRPr lang="en-US" dirty="0"/>
          </a:p>
        </p:txBody>
      </p:sp>
      <p:pic>
        <p:nvPicPr>
          <p:cNvPr id="39938" name="Picture 2"/>
          <p:cNvPicPr>
            <a:picLocks noChangeAspect="1" noChangeArrowheads="1"/>
          </p:cNvPicPr>
          <p:nvPr/>
        </p:nvPicPr>
        <p:blipFill>
          <a:blip r:embed="rId2"/>
          <a:srcRect/>
          <a:stretch>
            <a:fillRect/>
          </a:stretch>
        </p:blipFill>
        <p:spPr bwMode="auto">
          <a:xfrm>
            <a:off x="228600" y="1600200"/>
            <a:ext cx="9677400" cy="3671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Query an embedded document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35</a:t>
            </a:fld>
            <a:endParaRPr lang="en-US" dirty="0"/>
          </a:p>
        </p:txBody>
      </p:sp>
      <p:pic>
        <p:nvPicPr>
          <p:cNvPr id="40962" name="Picture 2"/>
          <p:cNvPicPr>
            <a:picLocks noChangeAspect="1" noChangeArrowheads="1"/>
          </p:cNvPicPr>
          <p:nvPr/>
        </p:nvPicPr>
        <p:blipFill>
          <a:blip r:embed="rId2"/>
          <a:srcRect/>
          <a:stretch>
            <a:fillRect/>
          </a:stretch>
        </p:blipFill>
        <p:spPr bwMode="auto">
          <a:xfrm>
            <a:off x="762000" y="2362200"/>
            <a:ext cx="8839199" cy="15324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a:t>
            </a:r>
            <a:r>
              <a:rPr lang="en-US" dirty="0" smtClean="0"/>
              <a:t>u</a:t>
            </a:r>
            <a:r>
              <a:rPr smtClean="0"/>
              <a:t>ery Array</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36</a:t>
            </a:fld>
            <a:endParaRPr lang="en-US" dirty="0"/>
          </a:p>
        </p:txBody>
      </p:sp>
      <p:pic>
        <p:nvPicPr>
          <p:cNvPr id="41986" name="Picture 2"/>
          <p:cNvPicPr>
            <a:picLocks noChangeAspect="1" noChangeArrowheads="1"/>
          </p:cNvPicPr>
          <p:nvPr/>
        </p:nvPicPr>
        <p:blipFill>
          <a:blip r:embed="rId2"/>
          <a:srcRect/>
          <a:stretch>
            <a:fillRect/>
          </a:stretch>
        </p:blipFill>
        <p:spPr bwMode="auto">
          <a:xfrm>
            <a:off x="152400" y="2081213"/>
            <a:ext cx="9525000" cy="2158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Specify Multiple Criteria for Array Elements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37</a:t>
            </a:fld>
            <a:endParaRPr lang="en-US" dirty="0"/>
          </a:p>
        </p:txBody>
      </p:sp>
      <p:pic>
        <p:nvPicPr>
          <p:cNvPr id="43010" name="Picture 2"/>
          <p:cNvPicPr>
            <a:picLocks noChangeAspect="1" noChangeArrowheads="1"/>
          </p:cNvPicPr>
          <p:nvPr/>
        </p:nvPicPr>
        <p:blipFill>
          <a:blip r:embed="rId2"/>
          <a:srcRect/>
          <a:stretch>
            <a:fillRect/>
          </a:stretch>
        </p:blipFill>
        <p:spPr bwMode="auto">
          <a:xfrm>
            <a:off x="228600" y="1905000"/>
            <a:ext cx="9448800" cy="30160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Query on array of embedded documents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38</a:t>
            </a:fld>
            <a:endParaRPr lang="en-US" dirty="0"/>
          </a:p>
        </p:txBody>
      </p:sp>
      <p:pic>
        <p:nvPicPr>
          <p:cNvPr id="44034" name="Picture 2"/>
          <p:cNvPicPr>
            <a:picLocks noChangeAspect="1" noChangeArrowheads="1"/>
          </p:cNvPicPr>
          <p:nvPr/>
        </p:nvPicPr>
        <p:blipFill>
          <a:blip r:embed="rId2"/>
          <a:srcRect/>
          <a:stretch>
            <a:fillRect/>
          </a:stretch>
        </p:blipFill>
        <p:spPr bwMode="auto">
          <a:xfrm>
            <a:off x="393526" y="1459282"/>
            <a:ext cx="9332410" cy="3814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can you handle this semi and unstructured datasets?</a:t>
            </a:r>
            <a:endParaRPr lang="en-US" dirty="0"/>
          </a:p>
        </p:txBody>
      </p:sp>
      <p:sp>
        <p:nvSpPr>
          <p:cNvPr id="4" name="TextBox 3"/>
          <p:cNvSpPr txBox="1"/>
          <p:nvPr/>
        </p:nvSpPr>
        <p:spPr>
          <a:xfrm>
            <a:off x="0" y="1981200"/>
            <a:ext cx="9296400" cy="1107996"/>
          </a:xfrm>
          <a:prstGeom prst="rect">
            <a:avLst/>
          </a:prstGeom>
          <a:noFill/>
        </p:spPr>
        <p:txBody>
          <a:bodyPr wrap="square" rtlCol="0">
            <a:spAutoFit/>
          </a:bodyPr>
          <a:lstStyle/>
          <a:p>
            <a:r>
              <a:rPr lang="en-US" sz="6600" dirty="0" smtClean="0">
                <a:solidFill>
                  <a:schemeClr val="tx2">
                    <a:lumMod val="20000"/>
                    <a:lumOff val="80000"/>
                  </a:schemeClr>
                </a:solidFill>
              </a:rPr>
              <a:t>Definitely Not RDBMS!!!</a:t>
            </a:r>
            <a:endParaRPr lang="en-US" sz="6600" dirty="0">
              <a:solidFill>
                <a:schemeClr val="tx2">
                  <a:lumMod val="20000"/>
                  <a:lumOff val="80000"/>
                </a:schemeClr>
              </a:solidFill>
            </a:endParaRPr>
          </a:p>
        </p:txBody>
      </p:sp>
      <p:sp>
        <p:nvSpPr>
          <p:cNvPr id="5" name="TextBox 4"/>
          <p:cNvSpPr txBox="1"/>
          <p:nvPr/>
        </p:nvSpPr>
        <p:spPr>
          <a:xfrm>
            <a:off x="838200" y="3581400"/>
            <a:ext cx="8375498" cy="1107996"/>
          </a:xfrm>
          <a:prstGeom prst="rect">
            <a:avLst/>
          </a:prstGeom>
          <a:noFill/>
        </p:spPr>
        <p:txBody>
          <a:bodyPr wrap="none" rtlCol="0">
            <a:spAutoFit/>
          </a:bodyPr>
          <a:lstStyle/>
          <a:p>
            <a:r>
              <a:rPr lang="en-US" sz="6600" dirty="0" smtClean="0">
                <a:solidFill>
                  <a:srgbClr val="00B050"/>
                </a:solidFill>
              </a:rPr>
              <a:t>Rise of </a:t>
            </a:r>
            <a:r>
              <a:rPr lang="en-US" sz="6600" dirty="0" err="1" smtClean="0">
                <a:solidFill>
                  <a:srgbClr val="00B050"/>
                </a:solidFill>
              </a:rPr>
              <a:t>NoSQL</a:t>
            </a:r>
            <a:r>
              <a:rPr lang="en-US" sz="6600" dirty="0" smtClean="0">
                <a:solidFill>
                  <a:srgbClr val="00B050"/>
                </a:solidFill>
              </a:rPr>
              <a:t> Database</a:t>
            </a:r>
            <a:endParaRPr lang="en-US" sz="66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1" nodeType="clickEffect">
                                  <p:stCondLst>
                                    <p:cond delay="0"/>
                                  </p:stCondLst>
                                  <p:childTnLst>
                                    <p:animScale>
                                      <p:cBhvr>
                                        <p:cTn id="19" dur="2000" fill="hold"/>
                                        <p:tgtEl>
                                          <p:spTgt spid="5"/>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grpId="1" nodeType="clickEffect">
                                  <p:stCondLst>
                                    <p:cond delay="0"/>
                                  </p:stCondLst>
                                  <p:iterate type="lt">
                                    <p:tmPct val="0"/>
                                  </p:iterate>
                                  <p:childTnLst>
                                    <p:animScale>
                                      <p:cBhvr>
                                        <p:cTn id="23" dur="2000" fill="hold"/>
                                        <p:tgtEl>
                                          <p:spTgt spid="4"/>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summary</a:t>
            </a:r>
            <a:endParaRPr lang="en-US" dirty="0"/>
          </a:p>
        </p:txBody>
      </p:sp>
      <p:sp>
        <p:nvSpPr>
          <p:cNvPr id="3" name="Content Placeholder 2"/>
          <p:cNvSpPr>
            <a:spLocks noGrp="1"/>
          </p:cNvSpPr>
          <p:nvPr>
            <p:ph idx="1"/>
          </p:nvPr>
        </p:nvSpPr>
        <p:spPr/>
        <p:txBody>
          <a:bodyPr/>
          <a:lstStyle/>
          <a:p>
            <a:r>
              <a:rPr lang="en-US" dirty="0" smtClean="0"/>
              <a:t>Find is used to query a collection. </a:t>
            </a:r>
          </a:p>
          <a:p>
            <a:r>
              <a:rPr lang="en-US" dirty="0" smtClean="0"/>
              <a:t>Find one does a similar function, but returns only one result.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39</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Update operation</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40</a:t>
            </a:fld>
            <a:endParaRPr lang="en-US" dirty="0"/>
          </a:p>
        </p:txBody>
      </p:sp>
      <p:pic>
        <p:nvPicPr>
          <p:cNvPr id="45058" name="Picture 2"/>
          <p:cNvPicPr>
            <a:picLocks noChangeAspect="1" noChangeArrowheads="1"/>
          </p:cNvPicPr>
          <p:nvPr/>
        </p:nvPicPr>
        <p:blipFill>
          <a:blip r:embed="rId2"/>
          <a:srcRect/>
          <a:stretch>
            <a:fillRect/>
          </a:stretch>
        </p:blipFill>
        <p:spPr bwMode="auto">
          <a:xfrm>
            <a:off x="1624013" y="952500"/>
            <a:ext cx="6657975"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updateOne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41</a:t>
            </a:fld>
            <a:endParaRPr lang="en-US" dirty="0"/>
          </a:p>
        </p:txBody>
      </p:sp>
      <p:pic>
        <p:nvPicPr>
          <p:cNvPr id="46082" name="Picture 2"/>
          <p:cNvPicPr>
            <a:picLocks noChangeAspect="1" noChangeArrowheads="1"/>
          </p:cNvPicPr>
          <p:nvPr/>
        </p:nvPicPr>
        <p:blipFill>
          <a:blip r:embed="rId2"/>
          <a:srcRect/>
          <a:stretch>
            <a:fillRect/>
          </a:stretch>
        </p:blipFill>
        <p:spPr bwMode="auto">
          <a:xfrm>
            <a:off x="457200" y="1295400"/>
            <a:ext cx="5362575" cy="1838325"/>
          </a:xfrm>
          <a:prstGeom prst="rect">
            <a:avLst/>
          </a:prstGeom>
          <a:noFill/>
          <a:ln w="9525">
            <a:noFill/>
            <a:miter lim="800000"/>
            <a:headEnd/>
            <a:tailEnd/>
          </a:ln>
          <a:effectLst/>
        </p:spPr>
      </p:pic>
      <p:sp>
        <p:nvSpPr>
          <p:cNvPr id="6" name="TextBox 5"/>
          <p:cNvSpPr txBox="1"/>
          <p:nvPr/>
        </p:nvSpPr>
        <p:spPr>
          <a:xfrm>
            <a:off x="457200" y="3657600"/>
            <a:ext cx="4494948" cy="923330"/>
          </a:xfrm>
          <a:prstGeom prst="rect">
            <a:avLst/>
          </a:prstGeom>
          <a:noFill/>
        </p:spPr>
        <p:txBody>
          <a:bodyPr wrap="none" rtlCol="0">
            <a:spAutoFit/>
          </a:bodyPr>
          <a:lstStyle/>
          <a:p>
            <a:r>
              <a:rPr lang="en-US" dirty="0" smtClean="0"/>
              <a:t>Filter criteria</a:t>
            </a:r>
          </a:p>
          <a:p>
            <a:r>
              <a:rPr lang="en-US" dirty="0" smtClean="0"/>
              <a:t>Update modifications</a:t>
            </a:r>
          </a:p>
          <a:p>
            <a:r>
              <a:rPr lang="en-US" dirty="0" err="1" smtClean="0"/>
              <a:t>Upsert</a:t>
            </a:r>
            <a:r>
              <a:rPr lang="en-US" dirty="0" smtClean="0"/>
              <a:t>: if doc is available, update it else insert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Update lab</a:t>
            </a:r>
            <a:endParaRPr lang="en-US" dirty="0"/>
          </a:p>
        </p:txBody>
      </p:sp>
      <p:sp>
        <p:nvSpPr>
          <p:cNvPr id="3" name="Content Placeholder 2"/>
          <p:cNvSpPr>
            <a:spLocks noGrp="1"/>
          </p:cNvSpPr>
          <p:nvPr>
            <p:ph idx="1"/>
          </p:nvPr>
        </p:nvSpPr>
        <p:spPr/>
        <p:txBody>
          <a:bodyPr/>
          <a:lstStyle/>
          <a:p>
            <a:r>
              <a:rPr lang="en-US" dirty="0" smtClean="0"/>
              <a:t>Check update.js lab sheet.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42</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Delete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43</a:t>
            </a:fld>
            <a:endParaRPr lang="en-US" dirty="0"/>
          </a:p>
        </p:txBody>
      </p:sp>
      <p:pic>
        <p:nvPicPr>
          <p:cNvPr id="1026" name="Picture 2"/>
          <p:cNvPicPr>
            <a:picLocks noChangeAspect="1" noChangeArrowheads="1"/>
          </p:cNvPicPr>
          <p:nvPr/>
        </p:nvPicPr>
        <p:blipFill>
          <a:blip r:embed="rId2"/>
          <a:srcRect/>
          <a:stretch>
            <a:fillRect/>
          </a:stretch>
        </p:blipFill>
        <p:spPr bwMode="auto">
          <a:xfrm>
            <a:off x="609600" y="1219200"/>
            <a:ext cx="2486025" cy="657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 y="2209800"/>
            <a:ext cx="2524125" cy="1400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048000" y="2209800"/>
            <a:ext cx="2695575" cy="1400175"/>
          </a:xfrm>
          <a:prstGeom prst="rect">
            <a:avLst/>
          </a:prstGeom>
          <a:noFill/>
          <a:ln w="9525">
            <a:noFill/>
            <a:miter lim="800000"/>
            <a:headEnd/>
            <a:tailEnd/>
          </a:ln>
          <a:effectLst/>
        </p:spPr>
      </p:pic>
      <p:sp>
        <p:nvSpPr>
          <p:cNvPr id="9" name="TextBox 8"/>
          <p:cNvSpPr txBox="1"/>
          <p:nvPr/>
        </p:nvSpPr>
        <p:spPr>
          <a:xfrm>
            <a:off x="304800" y="4343401"/>
            <a:ext cx="2438400" cy="461665"/>
          </a:xfrm>
          <a:prstGeom prst="rect">
            <a:avLst/>
          </a:prstGeom>
          <a:noFill/>
        </p:spPr>
        <p:txBody>
          <a:bodyPr wrap="square" rtlCol="0">
            <a:spAutoFit/>
          </a:bodyPr>
          <a:lstStyle/>
          <a:p>
            <a:r>
              <a:rPr lang="en-US" sz="1200" dirty="0" smtClean="0"/>
              <a:t>All the documents which matches the filter condition will be removed</a:t>
            </a:r>
            <a:endParaRPr lang="en-US" sz="1200" dirty="0"/>
          </a:p>
        </p:txBody>
      </p:sp>
      <p:sp>
        <p:nvSpPr>
          <p:cNvPr id="10" name="TextBox 9"/>
          <p:cNvSpPr txBox="1"/>
          <p:nvPr/>
        </p:nvSpPr>
        <p:spPr>
          <a:xfrm>
            <a:off x="3124200" y="4343400"/>
            <a:ext cx="2438400" cy="461665"/>
          </a:xfrm>
          <a:prstGeom prst="rect">
            <a:avLst/>
          </a:prstGeom>
          <a:noFill/>
        </p:spPr>
        <p:txBody>
          <a:bodyPr wrap="square" rtlCol="0">
            <a:spAutoFit/>
          </a:bodyPr>
          <a:lstStyle/>
          <a:p>
            <a:r>
              <a:rPr lang="en-US" sz="1200" dirty="0" smtClean="0"/>
              <a:t>The first document which matches the filter condition will be removed</a:t>
            </a:r>
            <a:endParaRPr lang="en-US" sz="1200" dirty="0"/>
          </a:p>
        </p:txBody>
      </p:sp>
      <p:sp>
        <p:nvSpPr>
          <p:cNvPr id="11" name="TextBox 10"/>
          <p:cNvSpPr txBox="1"/>
          <p:nvPr/>
        </p:nvSpPr>
        <p:spPr>
          <a:xfrm>
            <a:off x="6248400" y="4343400"/>
            <a:ext cx="2438400" cy="646331"/>
          </a:xfrm>
          <a:prstGeom prst="rect">
            <a:avLst/>
          </a:prstGeom>
          <a:noFill/>
        </p:spPr>
        <p:txBody>
          <a:bodyPr wrap="square" rtlCol="0">
            <a:spAutoFit/>
          </a:bodyPr>
          <a:lstStyle/>
          <a:p>
            <a:r>
              <a:rPr lang="en-US" sz="1200" dirty="0" smtClean="0"/>
              <a:t>All the documents (OR) only one document will be removed, based on the flag set to </a:t>
            </a:r>
            <a:r>
              <a:rPr lang="en-US" sz="1200" dirty="0" err="1" smtClean="0"/>
              <a:t>justOne</a:t>
            </a:r>
            <a:endParaRPr lang="en-US" sz="1200" dirty="0"/>
          </a:p>
        </p:txBody>
      </p:sp>
      <p:sp>
        <p:nvSpPr>
          <p:cNvPr id="12" name="TextBox 11"/>
          <p:cNvSpPr txBox="1"/>
          <p:nvPr/>
        </p:nvSpPr>
        <p:spPr>
          <a:xfrm>
            <a:off x="2667000" y="5562600"/>
            <a:ext cx="2505686" cy="369332"/>
          </a:xfrm>
          <a:prstGeom prst="rect">
            <a:avLst/>
          </a:prstGeom>
          <a:noFill/>
        </p:spPr>
        <p:txBody>
          <a:bodyPr wrap="none" rtlCol="0">
            <a:spAutoFit/>
          </a:bodyPr>
          <a:lstStyle/>
          <a:p>
            <a:r>
              <a:rPr lang="en-US" dirty="0" smtClean="0"/>
              <a:t>Check delete.js lab sheet</a:t>
            </a:r>
            <a:endParaRPr lang="en-US" dirty="0"/>
          </a:p>
        </p:txBody>
      </p:sp>
      <p:pic>
        <p:nvPicPr>
          <p:cNvPr id="1030" name="Picture 6"/>
          <p:cNvPicPr>
            <a:picLocks noChangeAspect="1" noChangeArrowheads="1"/>
          </p:cNvPicPr>
          <p:nvPr/>
        </p:nvPicPr>
        <p:blipFill>
          <a:blip r:embed="rId5"/>
          <a:srcRect/>
          <a:stretch>
            <a:fillRect/>
          </a:stretch>
        </p:blipFill>
        <p:spPr bwMode="auto">
          <a:xfrm>
            <a:off x="6019800" y="2209800"/>
            <a:ext cx="2676525"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smtClean="0"/>
              <a:t>rop the collection</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MongoDB</a:t>
            </a:r>
            <a:r>
              <a:rPr lang="en-US" dirty="0" smtClean="0"/>
              <a:t>, delete operations will only drop data, not indexes. </a:t>
            </a:r>
          </a:p>
          <a:p>
            <a:r>
              <a:rPr lang="en-US" dirty="0" smtClean="0"/>
              <a:t>For large deletion operations, it may be more efficient to copy the documents that you want to keep to a new collection and then use </a:t>
            </a:r>
            <a:r>
              <a:rPr lang="en-US" dirty="0" err="1" smtClean="0">
                <a:hlinkClick r:id="rId2" tooltip="db.collection.drop()"/>
              </a:rPr>
              <a:t>db.collection.drop</a:t>
            </a:r>
            <a:r>
              <a:rPr lang="en-US" dirty="0" smtClean="0">
                <a:hlinkClick r:id="rId2" tooltip="db.collection.drop()"/>
              </a:rPr>
              <a:t>()</a:t>
            </a:r>
            <a:r>
              <a:rPr lang="en-US" dirty="0" smtClean="0"/>
              <a:t> on the original collection.</a:t>
            </a:r>
          </a:p>
          <a:p>
            <a:r>
              <a:rPr lang="en-US" dirty="0" smtClean="0"/>
              <a:t>Drop will remove both data and indexes.</a:t>
            </a:r>
          </a:p>
          <a:p>
            <a:r>
              <a:rPr lang="en-US" dirty="0" smtClean="0"/>
              <a:t>This method obtains a write lock on the affected database and will block other operations until it has completed.</a:t>
            </a:r>
          </a:p>
          <a:p>
            <a:r>
              <a:rPr lang="en-US" dirty="0" smtClean="0"/>
              <a:t/>
            </a:r>
            <a:br>
              <a:rPr lang="en-US" dirty="0" smtClean="0"/>
            </a:b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44</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smtClean="0"/>
              <a:t>mport data into mongodb</a:t>
            </a:r>
            <a:endParaRPr lang="en-US" dirty="0"/>
          </a:p>
        </p:txBody>
      </p:sp>
      <p:sp>
        <p:nvSpPr>
          <p:cNvPr id="3" name="Content Placeholder 2"/>
          <p:cNvSpPr>
            <a:spLocks noGrp="1"/>
          </p:cNvSpPr>
          <p:nvPr>
            <p:ph idx="1"/>
          </p:nvPr>
        </p:nvSpPr>
        <p:spPr/>
        <p:txBody>
          <a:bodyPr>
            <a:normAutofit/>
          </a:bodyPr>
          <a:lstStyle/>
          <a:p>
            <a:r>
              <a:rPr lang="en-US" dirty="0" smtClean="0"/>
              <a:t>To import data into </a:t>
            </a:r>
            <a:r>
              <a:rPr lang="en-US" dirty="0" err="1" smtClean="0"/>
              <a:t>mongodb</a:t>
            </a:r>
            <a:r>
              <a:rPr lang="en-US" dirty="0" smtClean="0"/>
              <a:t>, use </a:t>
            </a:r>
            <a:r>
              <a:rPr lang="en-US" dirty="0" err="1" smtClean="0"/>
              <a:t>mongoimport</a:t>
            </a:r>
            <a:r>
              <a:rPr lang="en-US" dirty="0" smtClean="0"/>
              <a:t> command.</a:t>
            </a:r>
          </a:p>
          <a:p>
            <a:r>
              <a:rPr lang="en-US" dirty="0" smtClean="0"/>
              <a:t>Syntax:</a:t>
            </a:r>
          </a:p>
          <a:p>
            <a:r>
              <a:rPr lang="en-US" dirty="0" err="1" smtClean="0"/>
              <a:t>mongoimport</a:t>
            </a:r>
            <a:r>
              <a:rPr lang="en-US" dirty="0" smtClean="0"/>
              <a:t> -d </a:t>
            </a:r>
            <a:r>
              <a:rPr lang="en-US" dirty="0" err="1" smtClean="0"/>
              <a:t>dbname</a:t>
            </a:r>
            <a:r>
              <a:rPr lang="en-US" dirty="0" smtClean="0"/>
              <a:t> -c restaurants --file </a:t>
            </a:r>
            <a:r>
              <a:rPr lang="en-US" dirty="0" err="1" smtClean="0"/>
              <a:t>pathOfFile</a:t>
            </a:r>
            <a:endParaRPr lang="en-US" dirty="0" smtClean="0"/>
          </a:p>
          <a:p>
            <a:pPr marL="342900" indent="-342900">
              <a:buAutoNum type="arabicPeriod"/>
            </a:pPr>
            <a:r>
              <a:rPr lang="en-US" dirty="0" smtClean="0"/>
              <a:t>Get into </a:t>
            </a:r>
            <a:r>
              <a:rPr lang="en-US" dirty="0" err="1" smtClean="0"/>
              <a:t>cmd</a:t>
            </a:r>
            <a:endParaRPr lang="en-US" dirty="0" smtClean="0"/>
          </a:p>
          <a:p>
            <a:pPr marL="342900" indent="-342900">
              <a:buAutoNum type="arabicPeriod"/>
            </a:pPr>
            <a:r>
              <a:rPr lang="en-US" dirty="0" smtClean="0"/>
              <a:t>Change directory to bin directory of </a:t>
            </a:r>
            <a:r>
              <a:rPr lang="en-US" dirty="0" err="1" smtClean="0"/>
              <a:t>MongoDB</a:t>
            </a:r>
            <a:endParaRPr lang="en-US" dirty="0" smtClean="0"/>
          </a:p>
          <a:p>
            <a:pPr marL="342900" indent="-342900">
              <a:buAutoNum type="arabicPeriod"/>
            </a:pPr>
            <a:endParaRPr lang="en-US" dirty="0" smtClean="0"/>
          </a:p>
          <a:p>
            <a:pPr marL="342900" indent="-342900">
              <a:buAutoNum type="arabicPeriod"/>
            </a:pPr>
            <a:r>
              <a:rPr lang="en-US" dirty="0" smtClean="0"/>
              <a:t>Run the following command by providing the path of the file, db name</a:t>
            </a:r>
          </a:p>
          <a:p>
            <a:pPr marL="342900" indent="-342900"/>
            <a:r>
              <a:rPr lang="en-US" dirty="0" smtClean="0"/>
              <a:t> </a:t>
            </a:r>
            <a:r>
              <a:rPr lang="en-US" dirty="0" err="1" smtClean="0"/>
              <a:t>mongoimport</a:t>
            </a:r>
            <a:r>
              <a:rPr lang="en-US" dirty="0" smtClean="0"/>
              <a:t> -d mongoday2 -c </a:t>
            </a:r>
            <a:r>
              <a:rPr lang="en-US" dirty="0" err="1" smtClean="0"/>
              <a:t>restaurantData</a:t>
            </a:r>
            <a:r>
              <a:rPr lang="en-US" dirty="0" smtClean="0"/>
              <a:t> --file D:\edu\MongoDB\LabSheets\restaurant.json</a:t>
            </a:r>
          </a:p>
          <a:p>
            <a:pPr marL="342900" indent="-342900"/>
            <a:endParaRPr lang="en-US" dirty="0" smtClean="0"/>
          </a:p>
          <a:p>
            <a:pPr marL="342900" indent="-342900"/>
            <a:r>
              <a:rPr lang="en-US" dirty="0" smtClean="0"/>
              <a:t>Check </a:t>
            </a:r>
            <a:r>
              <a:rPr lang="en-US" dirty="0" err="1" smtClean="0"/>
              <a:t>robomongo</a:t>
            </a:r>
            <a:r>
              <a:rPr lang="en-US" dirty="0" smtClean="0"/>
              <a:t> now</a:t>
            </a:r>
          </a:p>
          <a:p>
            <a:pPr marL="342900" indent="-342900"/>
            <a:endParaRPr lang="en-US" dirty="0" smtClean="0"/>
          </a:p>
        </p:txBody>
      </p:sp>
      <p:sp>
        <p:nvSpPr>
          <p:cNvPr id="4" name="Slide Number Placeholder 3"/>
          <p:cNvSpPr>
            <a:spLocks noGrp="1"/>
          </p:cNvSpPr>
          <p:nvPr>
            <p:ph type="sldNum" sz="quarter" idx="12"/>
          </p:nvPr>
        </p:nvSpPr>
        <p:spPr/>
        <p:txBody>
          <a:bodyPr/>
          <a:lstStyle/>
          <a:p>
            <a:fld id="{5A0614AE-7DA6-4443-9A06-FA7BD7CD666D}" type="slidenum">
              <a:rPr lang="en-US" smtClean="0"/>
              <a:pPr/>
              <a:t>45</a:t>
            </a:fld>
            <a:endParaRPr lang="en-US" dirty="0"/>
          </a:p>
        </p:txBody>
      </p:sp>
      <p:pic>
        <p:nvPicPr>
          <p:cNvPr id="2050" name="Picture 2"/>
          <p:cNvPicPr>
            <a:picLocks noChangeAspect="1" noChangeArrowheads="1"/>
          </p:cNvPicPr>
          <p:nvPr/>
        </p:nvPicPr>
        <p:blipFill>
          <a:blip r:embed="rId2"/>
          <a:srcRect/>
          <a:stretch>
            <a:fillRect/>
          </a:stretch>
        </p:blipFill>
        <p:spPr bwMode="auto">
          <a:xfrm>
            <a:off x="990600" y="3352800"/>
            <a:ext cx="5334000" cy="4667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0" y="4724400"/>
            <a:ext cx="10115550" cy="371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Import screenshot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46</a:t>
            </a:fld>
            <a:endParaRPr lang="en-US" dirty="0"/>
          </a:p>
        </p:txBody>
      </p:sp>
      <p:pic>
        <p:nvPicPr>
          <p:cNvPr id="3074" name="Picture 2"/>
          <p:cNvPicPr>
            <a:picLocks noChangeAspect="1" noChangeArrowheads="1"/>
          </p:cNvPicPr>
          <p:nvPr/>
        </p:nvPicPr>
        <p:blipFill>
          <a:blip r:embed="rId2"/>
          <a:srcRect/>
          <a:stretch>
            <a:fillRect/>
          </a:stretch>
        </p:blipFill>
        <p:spPr bwMode="auto">
          <a:xfrm>
            <a:off x="123110" y="914400"/>
            <a:ext cx="9630490" cy="42936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aggregate</a:t>
            </a:r>
            <a:endParaRPr lang="en-US" dirty="0"/>
          </a:p>
        </p:txBody>
      </p:sp>
      <p:sp>
        <p:nvSpPr>
          <p:cNvPr id="3" name="Content Placeholder 2"/>
          <p:cNvSpPr>
            <a:spLocks noGrp="1"/>
          </p:cNvSpPr>
          <p:nvPr>
            <p:ph idx="1"/>
          </p:nvPr>
        </p:nvSpPr>
        <p:spPr/>
        <p:txBody>
          <a:bodyPr/>
          <a:lstStyle/>
          <a:p>
            <a:r>
              <a:rPr lang="en-US" dirty="0" smtClean="0"/>
              <a:t>Calculates aggregate values for the data in a collection.</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47</a:t>
            </a:fld>
            <a:endParaRPr lang="en-US" dirty="0"/>
          </a:p>
        </p:txBody>
      </p:sp>
      <p:pic>
        <p:nvPicPr>
          <p:cNvPr id="1027" name="Picture 3"/>
          <p:cNvPicPr>
            <a:picLocks noChangeAspect="1" noChangeArrowheads="1"/>
          </p:cNvPicPr>
          <p:nvPr/>
        </p:nvPicPr>
        <p:blipFill>
          <a:blip r:embed="rId2"/>
          <a:srcRect/>
          <a:stretch>
            <a:fillRect/>
          </a:stretch>
        </p:blipFill>
        <p:spPr bwMode="auto">
          <a:xfrm>
            <a:off x="533400" y="1752600"/>
            <a:ext cx="4248150" cy="885825"/>
          </a:xfrm>
          <a:prstGeom prst="rect">
            <a:avLst/>
          </a:prstGeom>
          <a:noFill/>
          <a:ln w="9525">
            <a:noFill/>
            <a:miter lim="800000"/>
            <a:headEnd/>
            <a:tailEnd/>
          </a:ln>
          <a:effectLst/>
        </p:spPr>
      </p:pic>
      <p:sp>
        <p:nvSpPr>
          <p:cNvPr id="7" name="TextBox 6"/>
          <p:cNvSpPr txBox="1"/>
          <p:nvPr/>
        </p:nvSpPr>
        <p:spPr>
          <a:xfrm>
            <a:off x="685800" y="3200400"/>
            <a:ext cx="7772400" cy="1200329"/>
          </a:xfrm>
          <a:prstGeom prst="rect">
            <a:avLst/>
          </a:prstGeom>
          <a:noFill/>
        </p:spPr>
        <p:txBody>
          <a:bodyPr wrap="square" rtlCol="0">
            <a:spAutoFit/>
          </a:bodyPr>
          <a:lstStyle/>
          <a:p>
            <a:r>
              <a:rPr lang="en-US" dirty="0" smtClean="0"/>
              <a:t>Pipeline refers to, passing output of one stage as input to next stage. </a:t>
            </a:r>
          </a:p>
          <a:p>
            <a:endParaRPr lang="en-US" dirty="0" smtClean="0"/>
          </a:p>
          <a:p>
            <a:r>
              <a:rPr lang="en-US" dirty="0" smtClean="0"/>
              <a:t>Aggregation operations:</a:t>
            </a:r>
          </a:p>
          <a:p>
            <a:r>
              <a:rPr lang="en-US" dirty="0" smtClean="0"/>
              <a:t>Sum, </a:t>
            </a:r>
            <a:r>
              <a:rPr lang="en-US" dirty="0" err="1" smtClean="0"/>
              <a:t>avg</a:t>
            </a:r>
            <a:r>
              <a:rPr lang="en-US" dirty="0" smtClean="0"/>
              <a:t>, min, max etc..</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 - p</a:t>
            </a:r>
            <a:r>
              <a:rPr smtClean="0"/>
              <a:t>roject </a:t>
            </a:r>
            <a:endParaRPr lang="en-US" dirty="0"/>
          </a:p>
        </p:txBody>
      </p:sp>
      <p:sp>
        <p:nvSpPr>
          <p:cNvPr id="3" name="Content Placeholder 2"/>
          <p:cNvSpPr>
            <a:spLocks noGrp="1"/>
          </p:cNvSpPr>
          <p:nvPr>
            <p:ph idx="1"/>
          </p:nvPr>
        </p:nvSpPr>
        <p:spPr/>
        <p:txBody>
          <a:bodyPr/>
          <a:lstStyle/>
          <a:p>
            <a:r>
              <a:rPr lang="en-US" dirty="0" smtClean="0"/>
              <a:t>Passes along the documents with the requested fields to the next stage in the pipeline. The specified fields can be existing fields from the input documents or newly computed fields.</a:t>
            </a:r>
          </a:p>
          <a:p>
            <a:r>
              <a:rPr lang="en-US" dirty="0" smtClean="0"/>
              <a:t>1 refers to select</a:t>
            </a:r>
          </a:p>
          <a:p>
            <a:r>
              <a:rPr lang="en-US" dirty="0" smtClean="0"/>
              <a:t>0 refers to exclude</a:t>
            </a:r>
          </a:p>
          <a:p>
            <a:endParaRPr lang="en-US" dirty="0" smtClean="0"/>
          </a:p>
          <a:p>
            <a:r>
              <a:rPr lang="en-US" dirty="0" smtClean="0"/>
              <a:t>https://docs.mongodb.com/manual/tutorial/aggregation-zip-code-data-set/</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48</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t>
            </a:r>
            <a:r>
              <a:rPr lang="en-US" dirty="0" err="1" smtClean="0"/>
              <a:t>NoSQL</a:t>
            </a:r>
            <a:r>
              <a:rPr lang="en-US" dirty="0" smtClean="0"/>
              <a:t> refers to Not Only SQL databases</a:t>
            </a:r>
          </a:p>
          <a:p>
            <a:pPr>
              <a:buFont typeface="Arial" pitchFamily="34" charset="0"/>
              <a:buChar char="•"/>
            </a:pPr>
            <a:r>
              <a:rPr lang="en-US" dirty="0" smtClean="0"/>
              <a:t>Next Generation Databases mostly addressing business problems; </a:t>
            </a:r>
            <a:r>
              <a:rPr lang="en-US" u="sng" dirty="0" smtClean="0"/>
              <a:t>some of the points</a:t>
            </a:r>
            <a:r>
              <a:rPr lang="en-US" dirty="0" smtClean="0"/>
              <a:t>: being </a:t>
            </a:r>
            <a:r>
              <a:rPr lang="en-US" b="1" dirty="0" smtClean="0"/>
              <a:t>non-relational, distributed, open-source</a:t>
            </a:r>
            <a:r>
              <a:rPr lang="en-US" dirty="0" smtClean="0"/>
              <a:t> and </a:t>
            </a:r>
            <a:r>
              <a:rPr lang="en-US" b="1" dirty="0" smtClean="0"/>
              <a:t>horizontally scalable</a:t>
            </a:r>
            <a:r>
              <a:rPr lang="en-US" dirty="0" smtClean="0"/>
              <a:t>.</a:t>
            </a:r>
          </a:p>
          <a:p>
            <a:pPr>
              <a:buFont typeface="Arial" pitchFamily="34" charset="0"/>
              <a:buChar char="•"/>
            </a:pPr>
            <a:r>
              <a:rPr lang="en-US" dirty="0" smtClean="0"/>
              <a:t>The movement began early 2009 and is growing rapidly. </a:t>
            </a:r>
          </a:p>
          <a:p>
            <a:pPr>
              <a:buFont typeface="Arial" pitchFamily="34" charset="0"/>
              <a:buChar char="•"/>
            </a:pPr>
            <a:r>
              <a:rPr lang="en-US" dirty="0" smtClean="0"/>
              <a:t>Main </a:t>
            </a:r>
            <a:r>
              <a:rPr lang="en-US" dirty="0" err="1" smtClean="0"/>
              <a:t>Characterstics</a:t>
            </a:r>
            <a:r>
              <a:rPr lang="en-US" dirty="0" smtClean="0"/>
              <a:t>:</a:t>
            </a:r>
          </a:p>
          <a:p>
            <a:pPr lvl="2">
              <a:buFont typeface="Arial" pitchFamily="34" charset="0"/>
              <a:buChar char="•"/>
            </a:pPr>
            <a:r>
              <a:rPr lang="en-US" dirty="0" smtClean="0"/>
              <a:t>Schema free</a:t>
            </a:r>
          </a:p>
          <a:p>
            <a:pPr lvl="2">
              <a:buFont typeface="Arial" pitchFamily="34" charset="0"/>
              <a:buChar char="•"/>
            </a:pPr>
            <a:r>
              <a:rPr lang="en-US" dirty="0" smtClean="0"/>
              <a:t>Easy replication support</a:t>
            </a:r>
          </a:p>
          <a:p>
            <a:pPr lvl="2">
              <a:buFont typeface="Arial" pitchFamily="34" charset="0"/>
              <a:buChar char="•"/>
            </a:pPr>
            <a:r>
              <a:rPr lang="en-US" dirty="0" smtClean="0"/>
              <a:t>Simple API</a:t>
            </a:r>
          </a:p>
          <a:p>
            <a:pPr lvl="2">
              <a:buFont typeface="Arial" pitchFamily="34" charset="0"/>
              <a:buChar char="•"/>
            </a:pPr>
            <a:r>
              <a:rPr lang="en-US" dirty="0" smtClean="0"/>
              <a:t>Eventually Consistent( Referred as BASE – Basically Available Eventually Consistent properties)</a:t>
            </a:r>
          </a:p>
          <a:p>
            <a:pPr lvl="2">
              <a:buFont typeface="Arial" pitchFamily="34" charset="0"/>
              <a:buChar char="•"/>
            </a:pPr>
            <a:r>
              <a:rPr lang="en-US" dirty="0" smtClean="0"/>
              <a:t>Huge Amount data</a:t>
            </a:r>
            <a:br>
              <a:rPr lang="en-US" dirty="0" smtClean="0"/>
            </a:br>
            <a:endParaRPr lang="en-US" dirty="0"/>
          </a:p>
        </p:txBody>
      </p:sp>
      <p:pic>
        <p:nvPicPr>
          <p:cNvPr id="23553" name="Picture 1"/>
          <p:cNvPicPr>
            <a:picLocks noChangeAspect="1" noChangeArrowheads="1"/>
          </p:cNvPicPr>
          <p:nvPr/>
        </p:nvPicPr>
        <p:blipFill>
          <a:blip r:embed="rId2"/>
          <a:srcRect/>
          <a:stretch>
            <a:fillRect/>
          </a:stretch>
        </p:blipFill>
        <p:spPr bwMode="auto">
          <a:xfrm>
            <a:off x="3657600" y="4648200"/>
            <a:ext cx="2419350" cy="14192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wipe(down)">
                                      <p:cBhvr>
                                        <p:cTn id="7" dur="580">
                                          <p:stCondLst>
                                            <p:cond delay="0"/>
                                          </p:stCondLst>
                                        </p:cTn>
                                        <p:tgtEl>
                                          <p:spTgt spid="23553"/>
                                        </p:tgtEl>
                                      </p:cBhvr>
                                    </p:animEffect>
                                    <p:anim calcmode="lin" valueType="num">
                                      <p:cBhvr>
                                        <p:cTn id="8" dur="1822" tmFilter="0,0; 0.14,0.36; 0.43,0.73; 0.71,0.91; 1.0,1.0">
                                          <p:stCondLst>
                                            <p:cond delay="0"/>
                                          </p:stCondLst>
                                        </p:cTn>
                                        <p:tgtEl>
                                          <p:spTgt spid="2355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55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55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55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553"/>
                                        </p:tgtEl>
                                        <p:attrNameLst>
                                          <p:attrName>ppt_y</p:attrName>
                                        </p:attrNameLst>
                                      </p:cBhvr>
                                      <p:tavLst>
                                        <p:tav tm="0" fmla="#ppt_y-sin(pi*$)/81">
                                          <p:val>
                                            <p:fltVal val="0"/>
                                          </p:val>
                                        </p:tav>
                                        <p:tav tm="100000">
                                          <p:val>
                                            <p:fltVal val="1"/>
                                          </p:val>
                                        </p:tav>
                                      </p:tavLst>
                                    </p:anim>
                                    <p:animScale>
                                      <p:cBhvr>
                                        <p:cTn id="13" dur="26">
                                          <p:stCondLst>
                                            <p:cond delay="650"/>
                                          </p:stCondLst>
                                        </p:cTn>
                                        <p:tgtEl>
                                          <p:spTgt spid="23553"/>
                                        </p:tgtEl>
                                      </p:cBhvr>
                                      <p:to x="100000" y="60000"/>
                                    </p:animScale>
                                    <p:animScale>
                                      <p:cBhvr>
                                        <p:cTn id="14" dur="166" decel="50000">
                                          <p:stCondLst>
                                            <p:cond delay="676"/>
                                          </p:stCondLst>
                                        </p:cTn>
                                        <p:tgtEl>
                                          <p:spTgt spid="23553"/>
                                        </p:tgtEl>
                                      </p:cBhvr>
                                      <p:to x="100000" y="100000"/>
                                    </p:animScale>
                                    <p:animScale>
                                      <p:cBhvr>
                                        <p:cTn id="15" dur="26">
                                          <p:stCondLst>
                                            <p:cond delay="1312"/>
                                          </p:stCondLst>
                                        </p:cTn>
                                        <p:tgtEl>
                                          <p:spTgt spid="23553"/>
                                        </p:tgtEl>
                                      </p:cBhvr>
                                      <p:to x="100000" y="80000"/>
                                    </p:animScale>
                                    <p:animScale>
                                      <p:cBhvr>
                                        <p:cTn id="16" dur="166" decel="50000">
                                          <p:stCondLst>
                                            <p:cond delay="1338"/>
                                          </p:stCondLst>
                                        </p:cTn>
                                        <p:tgtEl>
                                          <p:spTgt spid="23553"/>
                                        </p:tgtEl>
                                      </p:cBhvr>
                                      <p:to x="100000" y="100000"/>
                                    </p:animScale>
                                    <p:animScale>
                                      <p:cBhvr>
                                        <p:cTn id="17" dur="26">
                                          <p:stCondLst>
                                            <p:cond delay="1642"/>
                                          </p:stCondLst>
                                        </p:cTn>
                                        <p:tgtEl>
                                          <p:spTgt spid="23553"/>
                                        </p:tgtEl>
                                      </p:cBhvr>
                                      <p:to x="100000" y="90000"/>
                                    </p:animScale>
                                    <p:animScale>
                                      <p:cBhvr>
                                        <p:cTn id="18" dur="166" decel="50000">
                                          <p:stCondLst>
                                            <p:cond delay="1668"/>
                                          </p:stCondLst>
                                        </p:cTn>
                                        <p:tgtEl>
                                          <p:spTgt spid="23553"/>
                                        </p:tgtEl>
                                      </p:cBhvr>
                                      <p:to x="100000" y="100000"/>
                                    </p:animScale>
                                    <p:animScale>
                                      <p:cBhvr>
                                        <p:cTn id="19" dur="26">
                                          <p:stCondLst>
                                            <p:cond delay="1808"/>
                                          </p:stCondLst>
                                        </p:cTn>
                                        <p:tgtEl>
                                          <p:spTgt spid="23553"/>
                                        </p:tgtEl>
                                      </p:cBhvr>
                                      <p:to x="100000" y="95000"/>
                                    </p:animScale>
                                    <p:animScale>
                                      <p:cBhvr>
                                        <p:cTn id="20" dur="166" decel="50000">
                                          <p:stCondLst>
                                            <p:cond delay="1834"/>
                                          </p:stCondLst>
                                        </p:cTn>
                                        <p:tgtEl>
                                          <p:spTgt spid="2355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Aggregation Pipeline stages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49</a:t>
            </a:fld>
            <a:endParaRPr lang="en-US" dirty="0"/>
          </a:p>
        </p:txBody>
      </p:sp>
      <p:pic>
        <p:nvPicPr>
          <p:cNvPr id="1026" name="Picture 2"/>
          <p:cNvPicPr>
            <a:picLocks noChangeAspect="1" noChangeArrowheads="1"/>
          </p:cNvPicPr>
          <p:nvPr/>
        </p:nvPicPr>
        <p:blipFill>
          <a:blip r:embed="rId2"/>
          <a:srcRect/>
          <a:stretch>
            <a:fillRect/>
          </a:stretch>
        </p:blipFill>
        <p:spPr bwMode="auto">
          <a:xfrm>
            <a:off x="1557338" y="928688"/>
            <a:ext cx="6791325" cy="5000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match</a:t>
            </a:r>
            <a:endParaRPr lang="en-US" dirty="0"/>
          </a:p>
        </p:txBody>
      </p:sp>
      <p:sp>
        <p:nvSpPr>
          <p:cNvPr id="3" name="Content Placeholder 2"/>
          <p:cNvSpPr>
            <a:spLocks noGrp="1"/>
          </p:cNvSpPr>
          <p:nvPr>
            <p:ph idx="1"/>
          </p:nvPr>
        </p:nvSpPr>
        <p:spPr/>
        <p:txBody>
          <a:bodyPr/>
          <a:lstStyle/>
          <a:p>
            <a:r>
              <a:rPr lang="en-US" dirty="0" smtClean="0"/>
              <a:t>$match is similar to Where in SQL. In SQL we use Where to filter the data and same is </a:t>
            </a:r>
            <a:r>
              <a:rPr lang="en-US" dirty="0" err="1" smtClean="0"/>
              <a:t>here.If</a:t>
            </a:r>
            <a:r>
              <a:rPr lang="en-US" dirty="0" smtClean="0"/>
              <a:t> we need to pass only a subset of our data in next stage of Aggregation Pipeline then we use $match. $match filters the data and pass the matching data to the next stage of Pipeline.</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50</a:t>
            </a:fld>
            <a:endParaRPr lang="en-US" dirty="0"/>
          </a:p>
        </p:txBody>
      </p:sp>
      <p:pic>
        <p:nvPicPr>
          <p:cNvPr id="2050" name="Picture 2"/>
          <p:cNvPicPr>
            <a:picLocks noChangeAspect="1" noChangeArrowheads="1"/>
          </p:cNvPicPr>
          <p:nvPr/>
        </p:nvPicPr>
        <p:blipFill>
          <a:blip r:embed="rId2"/>
          <a:srcRect/>
          <a:stretch>
            <a:fillRect/>
          </a:stretch>
        </p:blipFill>
        <p:spPr bwMode="auto">
          <a:xfrm>
            <a:off x="1676400" y="2514600"/>
            <a:ext cx="6600825" cy="326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0" smtClean="0"/>
              <a:t>Suppose if want to find out all the records where </a:t>
            </a:r>
            <a:r>
              <a:rPr smtClean="0"/>
              <a:t>borough is Bronx </a:t>
            </a:r>
            <a:r>
              <a:rPr b="0" smtClean="0"/>
              <a:t>and </a:t>
            </a:r>
            <a:r>
              <a:rPr smtClean="0"/>
              <a:t>cuisine </a:t>
            </a:r>
            <a:r>
              <a:rPr b="0" smtClean="0"/>
              <a:t>is </a:t>
            </a:r>
            <a:r>
              <a:rPr smtClean="0"/>
              <a:t>Bakery</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51</a:t>
            </a:fld>
            <a:endParaRPr lang="en-US" dirty="0"/>
          </a:p>
        </p:txBody>
      </p:sp>
      <p:pic>
        <p:nvPicPr>
          <p:cNvPr id="3074" name="Picture 2"/>
          <p:cNvPicPr>
            <a:picLocks noChangeAspect="1" noChangeArrowheads="1"/>
          </p:cNvPicPr>
          <p:nvPr/>
        </p:nvPicPr>
        <p:blipFill>
          <a:blip r:embed="rId2"/>
          <a:srcRect/>
          <a:stretch>
            <a:fillRect/>
          </a:stretch>
        </p:blipFill>
        <p:spPr bwMode="auto">
          <a:xfrm>
            <a:off x="1128713" y="1657350"/>
            <a:ext cx="7648575" cy="35433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1128713" y="1657350"/>
            <a:ext cx="7648575" cy="354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project</a:t>
            </a:r>
            <a:endParaRPr lang="en-US" dirty="0"/>
          </a:p>
        </p:txBody>
      </p:sp>
      <p:sp>
        <p:nvSpPr>
          <p:cNvPr id="3" name="Content Placeholder 2"/>
          <p:cNvSpPr>
            <a:spLocks noGrp="1"/>
          </p:cNvSpPr>
          <p:nvPr>
            <p:ph idx="1"/>
          </p:nvPr>
        </p:nvSpPr>
        <p:spPr/>
        <p:txBody>
          <a:bodyPr/>
          <a:lstStyle/>
          <a:p>
            <a:r>
              <a:rPr lang="en-US" dirty="0" smtClean="0"/>
              <a:t>We can compare this clause with </a:t>
            </a:r>
            <a:r>
              <a:rPr lang="en-US" b="1" dirty="0" smtClean="0"/>
              <a:t>SELECT </a:t>
            </a:r>
            <a:r>
              <a:rPr lang="en-US" dirty="0" smtClean="0"/>
              <a:t>in SQL. We can select certain fields, rename Fields from documents though </a:t>
            </a:r>
            <a:r>
              <a:rPr lang="en-US" b="1" dirty="0" smtClean="0"/>
              <a:t>$project</a:t>
            </a:r>
            <a:r>
              <a:rPr lang="en-US" dirty="0" smtClean="0"/>
              <a:t>. In short </a:t>
            </a:r>
            <a:r>
              <a:rPr lang="en-US" b="1" dirty="0" smtClean="0"/>
              <a:t>$project</a:t>
            </a:r>
            <a:r>
              <a:rPr lang="en-US" dirty="0" smtClean="0"/>
              <a:t> reshape the documents by adding/removing or renaming the documents for the next stage of pipeline. In $project we use 1 or true if we want to include the Field and 0 or false if we want to exclude a particular field.</a:t>
            </a:r>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52</a:t>
            </a:fld>
            <a:endParaRPr lang="en-US" dirty="0"/>
          </a:p>
        </p:txBody>
      </p:sp>
      <p:pic>
        <p:nvPicPr>
          <p:cNvPr id="4098" name="Picture 2"/>
          <p:cNvPicPr>
            <a:picLocks noChangeAspect="1" noChangeArrowheads="1"/>
          </p:cNvPicPr>
          <p:nvPr/>
        </p:nvPicPr>
        <p:blipFill>
          <a:blip r:embed="rId2"/>
          <a:srcRect/>
          <a:stretch>
            <a:fillRect/>
          </a:stretch>
        </p:blipFill>
        <p:spPr bwMode="auto">
          <a:xfrm>
            <a:off x="152400" y="2895600"/>
            <a:ext cx="4565679" cy="1676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076825" y="2286000"/>
            <a:ext cx="4829175" cy="33678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unwind</a:t>
            </a:r>
            <a:endParaRPr lang="en-US" dirty="0"/>
          </a:p>
        </p:txBody>
      </p:sp>
      <p:sp>
        <p:nvSpPr>
          <p:cNvPr id="3" name="Content Placeholder 2"/>
          <p:cNvSpPr>
            <a:spLocks noGrp="1"/>
          </p:cNvSpPr>
          <p:nvPr>
            <p:ph idx="1"/>
          </p:nvPr>
        </p:nvSpPr>
        <p:spPr/>
        <p:txBody>
          <a:bodyPr/>
          <a:lstStyle/>
          <a:p>
            <a:r>
              <a:rPr lang="en-US" dirty="0" smtClean="0"/>
              <a:t>Unwind flattens the entire data, and creates multiple records for an array.</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53</a:t>
            </a:fld>
            <a:endParaRPr lang="en-US" dirty="0"/>
          </a:p>
        </p:txBody>
      </p:sp>
      <p:pic>
        <p:nvPicPr>
          <p:cNvPr id="5122" name="Picture 2"/>
          <p:cNvPicPr>
            <a:picLocks noChangeAspect="1" noChangeArrowheads="1"/>
          </p:cNvPicPr>
          <p:nvPr/>
        </p:nvPicPr>
        <p:blipFill>
          <a:blip r:embed="rId2"/>
          <a:srcRect/>
          <a:stretch>
            <a:fillRect/>
          </a:stretch>
        </p:blipFill>
        <p:spPr bwMode="auto">
          <a:xfrm>
            <a:off x="2290763" y="1604963"/>
            <a:ext cx="5324475" cy="3648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unwind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54</a:t>
            </a:fld>
            <a:endParaRPr lang="en-US" dirty="0"/>
          </a:p>
        </p:txBody>
      </p:sp>
      <p:pic>
        <p:nvPicPr>
          <p:cNvPr id="6146" name="Picture 2"/>
          <p:cNvPicPr>
            <a:picLocks noChangeAspect="1" noChangeArrowheads="1"/>
          </p:cNvPicPr>
          <p:nvPr/>
        </p:nvPicPr>
        <p:blipFill>
          <a:blip r:embed="rId2"/>
          <a:srcRect/>
          <a:stretch>
            <a:fillRect/>
          </a:stretch>
        </p:blipFill>
        <p:spPr bwMode="auto">
          <a:xfrm>
            <a:off x="2014538" y="862013"/>
            <a:ext cx="5876925" cy="5133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unwind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55</a:t>
            </a:fld>
            <a:endParaRPr lang="en-US" dirty="0"/>
          </a:p>
        </p:txBody>
      </p:sp>
      <p:pic>
        <p:nvPicPr>
          <p:cNvPr id="7170" name="Picture 2"/>
          <p:cNvPicPr>
            <a:picLocks noChangeAspect="1" noChangeArrowheads="1"/>
          </p:cNvPicPr>
          <p:nvPr/>
        </p:nvPicPr>
        <p:blipFill>
          <a:blip r:embed="rId2"/>
          <a:srcRect/>
          <a:stretch>
            <a:fillRect/>
          </a:stretch>
        </p:blipFill>
        <p:spPr bwMode="auto">
          <a:xfrm>
            <a:off x="609600" y="1490663"/>
            <a:ext cx="8686800" cy="387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group</a:t>
            </a:r>
            <a:endParaRPr lang="en-US" dirty="0"/>
          </a:p>
        </p:txBody>
      </p:sp>
      <p:sp>
        <p:nvSpPr>
          <p:cNvPr id="3" name="Content Placeholder 2"/>
          <p:cNvSpPr>
            <a:spLocks noGrp="1"/>
          </p:cNvSpPr>
          <p:nvPr>
            <p:ph idx="1"/>
          </p:nvPr>
        </p:nvSpPr>
        <p:spPr/>
        <p:txBody>
          <a:bodyPr/>
          <a:lstStyle/>
          <a:p>
            <a:r>
              <a:rPr lang="en-US" dirty="0" smtClean="0"/>
              <a:t>Group is similar to group by in SQL. Grouping operation is performed on a field followed by aggregation operations. For demonstrating this, we will create a sample dataset	</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56</a:t>
            </a:fld>
            <a:endParaRPr lang="en-US" dirty="0"/>
          </a:p>
        </p:txBody>
      </p:sp>
      <p:pic>
        <p:nvPicPr>
          <p:cNvPr id="8194" name="Picture 2"/>
          <p:cNvPicPr>
            <a:picLocks noChangeAspect="1" noChangeArrowheads="1"/>
          </p:cNvPicPr>
          <p:nvPr/>
        </p:nvPicPr>
        <p:blipFill>
          <a:blip r:embed="rId2"/>
          <a:srcRect/>
          <a:stretch>
            <a:fillRect/>
          </a:stretch>
        </p:blipFill>
        <p:spPr bwMode="auto">
          <a:xfrm>
            <a:off x="762000" y="2438400"/>
            <a:ext cx="8763000" cy="1906535"/>
          </a:xfrm>
          <a:prstGeom prst="rect">
            <a:avLst/>
          </a:prstGeom>
          <a:noFill/>
          <a:ln w="9525">
            <a:noFill/>
            <a:miter lim="800000"/>
            <a:headEnd/>
            <a:tailEnd/>
          </a:ln>
          <a:effectLst/>
        </p:spPr>
      </p:pic>
      <p:sp>
        <p:nvSpPr>
          <p:cNvPr id="6" name="TextBox 5"/>
          <p:cNvSpPr txBox="1"/>
          <p:nvPr/>
        </p:nvSpPr>
        <p:spPr>
          <a:xfrm>
            <a:off x="2057400" y="4800600"/>
            <a:ext cx="1087157" cy="430887"/>
          </a:xfrm>
          <a:prstGeom prst="rect">
            <a:avLst/>
          </a:prstGeom>
          <a:noFill/>
        </p:spPr>
        <p:txBody>
          <a:bodyPr wrap="none" rtlCol="0">
            <a:spAutoFit/>
          </a:bodyPr>
          <a:lstStyle/>
          <a:p>
            <a:r>
              <a:rPr lang="en-US" sz="1100" dirty="0" smtClean="0"/>
              <a:t>Aggregation.js </a:t>
            </a:r>
            <a:br>
              <a:rPr lang="en-US" sz="1100" dirty="0" smtClean="0"/>
            </a:br>
            <a:r>
              <a:rPr lang="en-US" sz="1100" dirty="0" err="1" smtClean="0"/>
              <a:t>lineno</a:t>
            </a:r>
            <a:r>
              <a:rPr lang="en-US" sz="1100" dirty="0" smtClean="0"/>
              <a:t>: 112-121</a:t>
            </a:r>
            <a:endParaRPr lang="en-US"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group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57</a:t>
            </a:fld>
            <a:endParaRPr lang="en-US" dirty="0"/>
          </a:p>
        </p:txBody>
      </p:sp>
      <p:pic>
        <p:nvPicPr>
          <p:cNvPr id="9218" name="Picture 2"/>
          <p:cNvPicPr>
            <a:picLocks noChangeAspect="1" noChangeArrowheads="1"/>
          </p:cNvPicPr>
          <p:nvPr/>
        </p:nvPicPr>
        <p:blipFill>
          <a:blip r:embed="rId2"/>
          <a:srcRect/>
          <a:stretch>
            <a:fillRect/>
          </a:stretch>
        </p:blipFill>
        <p:spPr bwMode="auto">
          <a:xfrm>
            <a:off x="2495550" y="1352550"/>
            <a:ext cx="4914900"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group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58</a:t>
            </a:fld>
            <a:endParaRPr lang="en-US" dirty="0"/>
          </a:p>
        </p:txBody>
      </p:sp>
      <p:pic>
        <p:nvPicPr>
          <p:cNvPr id="10242" name="Picture 2"/>
          <p:cNvPicPr>
            <a:picLocks noChangeAspect="1" noChangeArrowheads="1"/>
          </p:cNvPicPr>
          <p:nvPr/>
        </p:nvPicPr>
        <p:blipFill>
          <a:blip r:embed="rId2"/>
          <a:srcRect/>
          <a:stretch>
            <a:fillRect/>
          </a:stretch>
        </p:blipFill>
        <p:spPr bwMode="auto">
          <a:xfrm>
            <a:off x="2652713" y="1057275"/>
            <a:ext cx="4600575" cy="474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NoSQL</a:t>
            </a:r>
            <a:r>
              <a:rPr lang="en-US" dirty="0" smtClean="0"/>
              <a:t> databases</a:t>
            </a:r>
            <a:endParaRPr lang="en-US" dirty="0"/>
          </a:p>
        </p:txBody>
      </p:sp>
      <p:pic>
        <p:nvPicPr>
          <p:cNvPr id="22531" name="Picture 3"/>
          <p:cNvPicPr>
            <a:picLocks noChangeAspect="1" noChangeArrowheads="1"/>
          </p:cNvPicPr>
          <p:nvPr/>
        </p:nvPicPr>
        <p:blipFill>
          <a:blip r:embed="rId2"/>
          <a:srcRect/>
          <a:stretch>
            <a:fillRect/>
          </a:stretch>
        </p:blipFill>
        <p:spPr bwMode="auto">
          <a:xfrm>
            <a:off x="1905000" y="1371600"/>
            <a:ext cx="5924550" cy="1428750"/>
          </a:xfrm>
          <a:prstGeom prst="rect">
            <a:avLst/>
          </a:prstGeom>
          <a:noFill/>
          <a:ln w="9525">
            <a:noFill/>
            <a:miter lim="800000"/>
            <a:headEnd/>
            <a:tailEnd/>
          </a:ln>
          <a:effectLst/>
        </p:spPr>
      </p:pic>
      <p:pic>
        <p:nvPicPr>
          <p:cNvPr id="22532" name="Picture 4"/>
          <p:cNvPicPr>
            <a:picLocks noChangeAspect="1" noChangeArrowheads="1"/>
          </p:cNvPicPr>
          <p:nvPr/>
        </p:nvPicPr>
        <p:blipFill>
          <a:blip r:embed="rId3"/>
          <a:srcRect/>
          <a:stretch>
            <a:fillRect/>
          </a:stretch>
        </p:blipFill>
        <p:spPr bwMode="auto">
          <a:xfrm>
            <a:off x="1905000" y="2743200"/>
            <a:ext cx="5857875" cy="847725"/>
          </a:xfrm>
          <a:prstGeom prst="rect">
            <a:avLst/>
          </a:prstGeom>
          <a:noFill/>
          <a:ln w="9525">
            <a:noFill/>
            <a:miter lim="800000"/>
            <a:headEnd/>
            <a:tailEnd/>
          </a:ln>
          <a:effectLst/>
        </p:spPr>
      </p:pic>
      <p:pic>
        <p:nvPicPr>
          <p:cNvPr id="22533" name="Picture 5"/>
          <p:cNvPicPr>
            <a:picLocks noChangeAspect="1" noChangeArrowheads="1"/>
          </p:cNvPicPr>
          <p:nvPr/>
        </p:nvPicPr>
        <p:blipFill>
          <a:blip r:embed="rId4"/>
          <a:srcRect/>
          <a:stretch>
            <a:fillRect/>
          </a:stretch>
        </p:blipFill>
        <p:spPr bwMode="auto">
          <a:xfrm>
            <a:off x="1905000" y="3505200"/>
            <a:ext cx="5895975" cy="828675"/>
          </a:xfrm>
          <a:prstGeom prst="rect">
            <a:avLst/>
          </a:prstGeom>
          <a:noFill/>
          <a:ln w="9525">
            <a:noFill/>
            <a:miter lim="800000"/>
            <a:headEnd/>
            <a:tailEnd/>
          </a:ln>
          <a:effectLst/>
        </p:spPr>
      </p:pic>
      <p:pic>
        <p:nvPicPr>
          <p:cNvPr id="22534" name="Picture 6"/>
          <p:cNvPicPr>
            <a:picLocks noChangeAspect="1" noChangeArrowheads="1"/>
          </p:cNvPicPr>
          <p:nvPr/>
        </p:nvPicPr>
        <p:blipFill>
          <a:blip r:embed="rId5"/>
          <a:srcRect/>
          <a:stretch>
            <a:fillRect/>
          </a:stretch>
        </p:blipFill>
        <p:spPr bwMode="auto">
          <a:xfrm>
            <a:off x="1905000" y="4314825"/>
            <a:ext cx="5915025" cy="790575"/>
          </a:xfrm>
          <a:prstGeom prst="rect">
            <a:avLst/>
          </a:prstGeom>
          <a:noFill/>
          <a:ln w="9525">
            <a:noFill/>
            <a:miter lim="800000"/>
            <a:headEnd/>
            <a:tailEnd/>
          </a:ln>
          <a:effectLst/>
        </p:spPr>
      </p:pic>
      <p:sp>
        <p:nvSpPr>
          <p:cNvPr id="7" name="TextBox 6"/>
          <p:cNvSpPr txBox="1"/>
          <p:nvPr/>
        </p:nvSpPr>
        <p:spPr>
          <a:xfrm>
            <a:off x="1676400" y="5715000"/>
            <a:ext cx="4572000" cy="215444"/>
          </a:xfrm>
          <a:prstGeom prst="rect">
            <a:avLst/>
          </a:prstGeom>
          <a:noFill/>
        </p:spPr>
        <p:txBody>
          <a:bodyPr wrap="square" rtlCol="0">
            <a:spAutoFit/>
          </a:bodyPr>
          <a:lstStyle/>
          <a:p>
            <a:r>
              <a:rPr lang="en-US" sz="800" dirty="0" smtClean="0"/>
              <a:t>Reference : http://www.vikramtakkar.com/2015/12/nosql-types-of-nosql-database-part-2.html</a:t>
            </a:r>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2"/>
                                        </p:tgtEl>
                                        <p:attrNameLst>
                                          <p:attrName>style.visibility</p:attrName>
                                        </p:attrNameLst>
                                      </p:cBhvr>
                                      <p:to>
                                        <p:strVal val="visible"/>
                                      </p:to>
                                    </p:set>
                                    <p:anim calcmode="lin" valueType="num">
                                      <p:cBhvr additive="base">
                                        <p:cTn id="13" dur="500" fill="hold"/>
                                        <p:tgtEl>
                                          <p:spTgt spid="22532"/>
                                        </p:tgtEl>
                                        <p:attrNameLst>
                                          <p:attrName>ppt_x</p:attrName>
                                        </p:attrNameLst>
                                      </p:cBhvr>
                                      <p:tavLst>
                                        <p:tav tm="0">
                                          <p:val>
                                            <p:strVal val="#ppt_x"/>
                                          </p:val>
                                        </p:tav>
                                        <p:tav tm="100000">
                                          <p:val>
                                            <p:strVal val="#ppt_x"/>
                                          </p:val>
                                        </p:tav>
                                      </p:tavLst>
                                    </p:anim>
                                    <p:anim calcmode="lin" valueType="num">
                                      <p:cBhvr additive="base">
                                        <p:cTn id="14"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3"/>
                                        </p:tgtEl>
                                        <p:attrNameLst>
                                          <p:attrName>style.visibility</p:attrName>
                                        </p:attrNameLst>
                                      </p:cBhvr>
                                      <p:to>
                                        <p:strVal val="visible"/>
                                      </p:to>
                                    </p:set>
                                    <p:anim calcmode="lin" valueType="num">
                                      <p:cBhvr additive="base">
                                        <p:cTn id="19" dur="500" fill="hold"/>
                                        <p:tgtEl>
                                          <p:spTgt spid="22533"/>
                                        </p:tgtEl>
                                        <p:attrNameLst>
                                          <p:attrName>ppt_x</p:attrName>
                                        </p:attrNameLst>
                                      </p:cBhvr>
                                      <p:tavLst>
                                        <p:tav tm="0">
                                          <p:val>
                                            <p:strVal val="#ppt_x"/>
                                          </p:val>
                                        </p:tav>
                                        <p:tav tm="100000">
                                          <p:val>
                                            <p:strVal val="#ppt_x"/>
                                          </p:val>
                                        </p:tav>
                                      </p:tavLst>
                                    </p:anim>
                                    <p:anim calcmode="lin" valueType="num">
                                      <p:cBhvr additive="base">
                                        <p:cTn id="20"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4"/>
                                        </p:tgtEl>
                                        <p:attrNameLst>
                                          <p:attrName>style.visibility</p:attrName>
                                        </p:attrNameLst>
                                      </p:cBhvr>
                                      <p:to>
                                        <p:strVal val="visible"/>
                                      </p:to>
                                    </p:set>
                                    <p:anim calcmode="lin" valueType="num">
                                      <p:cBhvr additive="base">
                                        <p:cTn id="25" dur="500" fill="hold"/>
                                        <p:tgtEl>
                                          <p:spTgt spid="22534"/>
                                        </p:tgtEl>
                                        <p:attrNameLst>
                                          <p:attrName>ppt_x</p:attrName>
                                        </p:attrNameLst>
                                      </p:cBhvr>
                                      <p:tavLst>
                                        <p:tav tm="0">
                                          <p:val>
                                            <p:strVal val="#ppt_x"/>
                                          </p:val>
                                        </p:tav>
                                        <p:tav tm="100000">
                                          <p:val>
                                            <p:strVal val="#ppt_x"/>
                                          </p:val>
                                        </p:tav>
                                      </p:tavLst>
                                    </p:anim>
                                    <p:anim calcmode="lin" valueType="num">
                                      <p:cBhvr additive="base">
                                        <p:cTn id="26"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group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59</a:t>
            </a:fld>
            <a:endParaRPr lang="en-US" dirty="0"/>
          </a:p>
        </p:txBody>
      </p:sp>
      <p:pic>
        <p:nvPicPr>
          <p:cNvPr id="1026" name="Picture 2"/>
          <p:cNvPicPr>
            <a:picLocks noChangeAspect="1" noChangeArrowheads="1"/>
          </p:cNvPicPr>
          <p:nvPr/>
        </p:nvPicPr>
        <p:blipFill>
          <a:blip r:embed="rId2"/>
          <a:srcRect/>
          <a:stretch>
            <a:fillRect/>
          </a:stretch>
        </p:blipFill>
        <p:spPr bwMode="auto">
          <a:xfrm>
            <a:off x="1938338" y="876300"/>
            <a:ext cx="6029325" cy="590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group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60</a:t>
            </a:fld>
            <a:endParaRPr lang="en-US" dirty="0"/>
          </a:p>
        </p:txBody>
      </p:sp>
      <p:pic>
        <p:nvPicPr>
          <p:cNvPr id="12290" name="Picture 2"/>
          <p:cNvPicPr>
            <a:picLocks noChangeAspect="1" noChangeArrowheads="1"/>
          </p:cNvPicPr>
          <p:nvPr/>
        </p:nvPicPr>
        <p:blipFill>
          <a:blip r:embed="rId2"/>
          <a:srcRect/>
          <a:stretch>
            <a:fillRect/>
          </a:stretch>
        </p:blipFill>
        <p:spPr bwMode="auto">
          <a:xfrm>
            <a:off x="2109788" y="1038225"/>
            <a:ext cx="5686425" cy="536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sort</a:t>
            </a:r>
            <a:endParaRPr lang="en-US" dirty="0"/>
          </a:p>
        </p:txBody>
      </p:sp>
      <p:sp>
        <p:nvSpPr>
          <p:cNvPr id="3" name="Content Placeholder 2"/>
          <p:cNvSpPr>
            <a:spLocks noGrp="1"/>
          </p:cNvSpPr>
          <p:nvPr>
            <p:ph idx="1"/>
          </p:nvPr>
        </p:nvSpPr>
        <p:spPr/>
        <p:txBody>
          <a:bodyPr/>
          <a:lstStyle/>
          <a:p>
            <a:r>
              <a:rPr lang="en-US" dirty="0" smtClean="0"/>
              <a:t>Sort operator to sort the results.</a:t>
            </a:r>
          </a:p>
          <a:p>
            <a:r>
              <a:rPr lang="en-US" dirty="0" smtClean="0"/>
              <a:t>By default, ascending operation is done.</a:t>
            </a:r>
          </a:p>
          <a:p>
            <a:r>
              <a:rPr lang="en-US" dirty="0" smtClean="0"/>
              <a:t>If value is set to 1, ascending operation.</a:t>
            </a:r>
          </a:p>
          <a:p>
            <a:r>
              <a:rPr lang="en-US" dirty="0" smtClean="0"/>
              <a:t>If value is set to -1, descending operation.</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61</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sort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62</a:t>
            </a:fld>
            <a:endParaRPr lang="en-US" dirty="0"/>
          </a:p>
        </p:txBody>
      </p:sp>
      <p:pic>
        <p:nvPicPr>
          <p:cNvPr id="13314" name="Picture 2"/>
          <p:cNvPicPr>
            <a:picLocks noChangeAspect="1" noChangeArrowheads="1"/>
          </p:cNvPicPr>
          <p:nvPr/>
        </p:nvPicPr>
        <p:blipFill>
          <a:blip r:embed="rId2"/>
          <a:srcRect/>
          <a:stretch>
            <a:fillRect/>
          </a:stretch>
        </p:blipFill>
        <p:spPr bwMode="auto">
          <a:xfrm>
            <a:off x="1033463" y="904875"/>
            <a:ext cx="7839075" cy="5495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limit</a:t>
            </a:r>
            <a:endParaRPr lang="en-US" dirty="0"/>
          </a:p>
        </p:txBody>
      </p:sp>
      <p:sp>
        <p:nvSpPr>
          <p:cNvPr id="3" name="Content Placeholder 2"/>
          <p:cNvSpPr>
            <a:spLocks noGrp="1"/>
          </p:cNvSpPr>
          <p:nvPr>
            <p:ph idx="1"/>
          </p:nvPr>
        </p:nvSpPr>
        <p:spPr/>
        <p:txBody>
          <a:bodyPr/>
          <a:lstStyle/>
          <a:p>
            <a:r>
              <a:rPr lang="en-US" b="1" dirty="0" smtClean="0"/>
              <a:t>$limit</a:t>
            </a:r>
            <a:r>
              <a:rPr lang="en-US" dirty="0" smtClean="0"/>
              <a:t> operator use to pass n documents to next pipe line stage where n is the </a:t>
            </a:r>
            <a:r>
              <a:rPr lang="en-US" dirty="0" err="1" smtClean="0"/>
              <a:t>limit.n</a:t>
            </a:r>
            <a:r>
              <a:rPr lang="en-US" dirty="0" smtClean="0"/>
              <a:t> is the number of documents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63</a:t>
            </a:fld>
            <a:endParaRPr lang="en-US" dirty="0"/>
          </a:p>
        </p:txBody>
      </p:sp>
      <p:pic>
        <p:nvPicPr>
          <p:cNvPr id="15362" name="Picture 2"/>
          <p:cNvPicPr>
            <a:picLocks noChangeAspect="1" noChangeArrowheads="1"/>
          </p:cNvPicPr>
          <p:nvPr/>
        </p:nvPicPr>
        <p:blipFill>
          <a:blip r:embed="rId2"/>
          <a:srcRect/>
          <a:stretch>
            <a:fillRect/>
          </a:stretch>
        </p:blipFill>
        <p:spPr bwMode="auto">
          <a:xfrm>
            <a:off x="4038600" y="1447800"/>
            <a:ext cx="4988551"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skip</a:t>
            </a:r>
            <a:endParaRPr lang="en-US" dirty="0"/>
          </a:p>
        </p:txBody>
      </p:sp>
      <p:sp>
        <p:nvSpPr>
          <p:cNvPr id="3" name="Content Placeholder 2"/>
          <p:cNvSpPr>
            <a:spLocks noGrp="1"/>
          </p:cNvSpPr>
          <p:nvPr>
            <p:ph idx="1"/>
          </p:nvPr>
        </p:nvSpPr>
        <p:spPr/>
        <p:txBody>
          <a:bodyPr/>
          <a:lstStyle/>
          <a:p>
            <a:r>
              <a:rPr lang="en-US" dirty="0" smtClean="0"/>
              <a:t>$skip is use to skip first n documents and remaining will be passed in next </a:t>
            </a:r>
            <a:r>
              <a:rPr lang="en-US" dirty="0" err="1" smtClean="0"/>
              <a:t>pipeline.n</a:t>
            </a:r>
            <a:r>
              <a:rPr lang="en-US" dirty="0" smtClean="0"/>
              <a:t> is the number of documents which we want to skip</a:t>
            </a:r>
          </a:p>
        </p:txBody>
      </p:sp>
      <p:sp>
        <p:nvSpPr>
          <p:cNvPr id="4" name="Slide Number Placeholder 3"/>
          <p:cNvSpPr>
            <a:spLocks noGrp="1"/>
          </p:cNvSpPr>
          <p:nvPr>
            <p:ph type="sldNum" sz="quarter" idx="12"/>
          </p:nvPr>
        </p:nvSpPr>
        <p:spPr/>
        <p:txBody>
          <a:bodyPr/>
          <a:lstStyle/>
          <a:p>
            <a:fld id="{5A0614AE-7DA6-4443-9A06-FA7BD7CD666D}" type="slidenum">
              <a:rPr lang="en-US" smtClean="0"/>
              <a:pPr/>
              <a:t>64</a:t>
            </a:fld>
            <a:endParaRPr lang="en-US" dirty="0"/>
          </a:p>
        </p:txBody>
      </p:sp>
      <p:pic>
        <p:nvPicPr>
          <p:cNvPr id="16386" name="Picture 2"/>
          <p:cNvPicPr>
            <a:picLocks noChangeAspect="1" noChangeArrowheads="1"/>
          </p:cNvPicPr>
          <p:nvPr/>
        </p:nvPicPr>
        <p:blipFill>
          <a:blip r:embed="rId2"/>
          <a:srcRect/>
          <a:stretch>
            <a:fillRect/>
          </a:stretch>
        </p:blipFill>
        <p:spPr bwMode="auto">
          <a:xfrm>
            <a:off x="4267200" y="1447800"/>
            <a:ext cx="391248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lookup</a:t>
            </a:r>
            <a:endParaRPr lang="en-US" dirty="0"/>
          </a:p>
        </p:txBody>
      </p:sp>
      <p:sp>
        <p:nvSpPr>
          <p:cNvPr id="3" name="Content Placeholder 2"/>
          <p:cNvSpPr>
            <a:spLocks noGrp="1"/>
          </p:cNvSpPr>
          <p:nvPr>
            <p:ph idx="1"/>
          </p:nvPr>
        </p:nvSpPr>
        <p:spPr/>
        <p:txBody>
          <a:bodyPr/>
          <a:lstStyle/>
          <a:p>
            <a:r>
              <a:rPr lang="en-US" dirty="0" smtClean="0"/>
              <a:t>Lookup enables joins in </a:t>
            </a:r>
            <a:r>
              <a:rPr lang="en-US" dirty="0" err="1" smtClean="0"/>
              <a:t>mongodb</a:t>
            </a:r>
            <a:r>
              <a:rPr lang="en-US" dirty="0" smtClean="0"/>
              <a:t>. Introduced in version 3.2</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65</a:t>
            </a:fld>
            <a:endParaRPr lang="en-US" dirty="0"/>
          </a:p>
        </p:txBody>
      </p:sp>
      <p:pic>
        <p:nvPicPr>
          <p:cNvPr id="17410" name="Picture 2"/>
          <p:cNvPicPr>
            <a:picLocks noChangeAspect="1" noChangeArrowheads="1"/>
          </p:cNvPicPr>
          <p:nvPr/>
        </p:nvPicPr>
        <p:blipFill>
          <a:blip r:embed="rId2"/>
          <a:srcRect/>
          <a:stretch>
            <a:fillRect/>
          </a:stretch>
        </p:blipFill>
        <p:spPr bwMode="auto">
          <a:xfrm>
            <a:off x="1028700" y="1719263"/>
            <a:ext cx="7848600" cy="3419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lookup contd</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66</a:t>
            </a:fld>
            <a:endParaRPr lang="en-US" dirty="0"/>
          </a:p>
        </p:txBody>
      </p:sp>
      <p:pic>
        <p:nvPicPr>
          <p:cNvPr id="18434" name="Picture 2"/>
          <p:cNvPicPr>
            <a:picLocks noChangeAspect="1" noChangeArrowheads="1"/>
          </p:cNvPicPr>
          <p:nvPr/>
        </p:nvPicPr>
        <p:blipFill>
          <a:blip r:embed="rId2"/>
          <a:srcRect/>
          <a:stretch>
            <a:fillRect/>
          </a:stretch>
        </p:blipFill>
        <p:spPr bwMode="auto">
          <a:xfrm>
            <a:off x="2805113" y="1971675"/>
            <a:ext cx="4295775"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smtClean="0"/>
              <a:t>ap reduce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67</a:t>
            </a:fld>
            <a:endParaRPr lang="en-US" dirty="0"/>
          </a:p>
        </p:txBody>
      </p:sp>
      <p:pic>
        <p:nvPicPr>
          <p:cNvPr id="4098" name="Picture 2"/>
          <p:cNvPicPr>
            <a:picLocks noChangeAspect="1" noChangeArrowheads="1"/>
          </p:cNvPicPr>
          <p:nvPr/>
        </p:nvPicPr>
        <p:blipFill>
          <a:blip r:embed="rId2"/>
          <a:srcRect/>
          <a:stretch>
            <a:fillRect/>
          </a:stretch>
        </p:blipFill>
        <p:spPr bwMode="auto">
          <a:xfrm>
            <a:off x="76200" y="971550"/>
            <a:ext cx="5962650" cy="4914900"/>
          </a:xfrm>
          <a:prstGeom prst="rect">
            <a:avLst/>
          </a:prstGeom>
          <a:noFill/>
          <a:ln w="9525">
            <a:noFill/>
            <a:miter lim="800000"/>
            <a:headEnd/>
            <a:tailEnd/>
          </a:ln>
          <a:effectLst/>
        </p:spPr>
      </p:pic>
      <p:sp>
        <p:nvSpPr>
          <p:cNvPr id="6" name="TextBox 5"/>
          <p:cNvSpPr txBox="1"/>
          <p:nvPr/>
        </p:nvSpPr>
        <p:spPr>
          <a:xfrm>
            <a:off x="6324600" y="990600"/>
            <a:ext cx="3312695" cy="3785652"/>
          </a:xfrm>
          <a:prstGeom prst="rect">
            <a:avLst/>
          </a:prstGeom>
          <a:noFill/>
        </p:spPr>
        <p:txBody>
          <a:bodyPr wrap="square" rtlCol="0">
            <a:spAutoFit/>
          </a:bodyPr>
          <a:lstStyle/>
          <a:p>
            <a:r>
              <a:rPr lang="en-US" sz="1200" dirty="0" smtClean="0"/>
              <a:t>In map reduce, </a:t>
            </a:r>
            <a:r>
              <a:rPr lang="en-US" sz="1200" dirty="0" err="1" smtClean="0"/>
              <a:t>mongodb</a:t>
            </a:r>
            <a:r>
              <a:rPr lang="en-US" sz="1200" dirty="0" smtClean="0"/>
              <a:t> extracts key value pairs in map phase.</a:t>
            </a:r>
          </a:p>
          <a:p>
            <a:endParaRPr lang="en-US" sz="1200" dirty="0" smtClean="0"/>
          </a:p>
          <a:p>
            <a:r>
              <a:rPr lang="en-US" sz="1200" dirty="0" smtClean="0"/>
              <a:t>In reduce phase, the actual reduction happens.</a:t>
            </a:r>
          </a:p>
          <a:p>
            <a:endParaRPr lang="en-US" sz="1200" dirty="0" smtClean="0"/>
          </a:p>
          <a:p>
            <a:r>
              <a:rPr lang="en-US" sz="1200" dirty="0" smtClean="0"/>
              <a:t>In this example, emit function choose </a:t>
            </a:r>
            <a:r>
              <a:rPr lang="en-US" sz="1200" dirty="0" err="1" smtClean="0"/>
              <a:t>cust_id</a:t>
            </a:r>
            <a:r>
              <a:rPr lang="en-US" sz="1200" dirty="0" smtClean="0"/>
              <a:t> as key, amount as value.</a:t>
            </a:r>
          </a:p>
          <a:p>
            <a:endParaRPr lang="en-US" sz="1200" dirty="0" smtClean="0"/>
          </a:p>
          <a:p>
            <a:r>
              <a:rPr lang="en-US" sz="1200" dirty="0" smtClean="0"/>
              <a:t>Input to reducer is </a:t>
            </a:r>
            <a:r>
              <a:rPr lang="en-US" sz="1200" dirty="0" err="1" smtClean="0"/>
              <a:t>cust_id</a:t>
            </a:r>
            <a:r>
              <a:rPr lang="en-US" sz="1200" dirty="0" smtClean="0"/>
              <a:t>, array of amount values.</a:t>
            </a:r>
          </a:p>
          <a:p>
            <a:endParaRPr lang="en-US" sz="1200" dirty="0" smtClean="0"/>
          </a:p>
          <a:p>
            <a:r>
              <a:rPr lang="en-US" sz="1200" dirty="0" smtClean="0"/>
              <a:t>Output of reducer is </a:t>
            </a:r>
            <a:r>
              <a:rPr lang="en-US" sz="1200" dirty="0" err="1" smtClean="0"/>
              <a:t>cust_id</a:t>
            </a:r>
            <a:r>
              <a:rPr lang="en-US" sz="1200" dirty="0" smtClean="0"/>
              <a:t> and sum(values)</a:t>
            </a:r>
          </a:p>
          <a:p>
            <a:endParaRPr lang="en-US" sz="1200" dirty="0" smtClean="0"/>
          </a:p>
          <a:p>
            <a:r>
              <a:rPr lang="en-US" sz="1200" dirty="0" smtClean="0"/>
              <a:t>For most aggregation operations, the Aggregation Pipeline provides better performance and more coherent interface. However, map-reduce operations provide some flexibility that is not presently available in the aggregation pipeline.</a:t>
            </a:r>
          </a:p>
          <a:p>
            <a:r>
              <a:rPr lang="en-US" sz="1200" dirty="0" smtClean="0"/>
              <a:t/>
            </a:r>
            <a:br>
              <a:rPr lang="en-US" sz="1200" dirty="0" smtClean="0"/>
            </a:br>
            <a:r>
              <a:rPr lang="en-US" sz="1200" dirty="0" smtClean="0"/>
              <a:t> </a:t>
            </a:r>
            <a:endParaRPr lang="en-US" sz="1200" dirty="0"/>
          </a:p>
        </p:txBody>
      </p:sp>
      <p:sp>
        <p:nvSpPr>
          <p:cNvPr id="7" name="TextBox 6"/>
          <p:cNvSpPr txBox="1"/>
          <p:nvPr/>
        </p:nvSpPr>
        <p:spPr>
          <a:xfrm>
            <a:off x="3124200" y="5486400"/>
            <a:ext cx="872355" cy="430887"/>
          </a:xfrm>
          <a:prstGeom prst="rect">
            <a:avLst/>
          </a:prstGeom>
          <a:noFill/>
        </p:spPr>
        <p:txBody>
          <a:bodyPr wrap="none" rtlCol="0">
            <a:spAutoFit/>
          </a:bodyPr>
          <a:lstStyle/>
          <a:p>
            <a:r>
              <a:rPr lang="en-US" sz="1100" dirty="0" smtClean="0"/>
              <a:t>Advanced.js</a:t>
            </a:r>
          </a:p>
          <a:p>
            <a:r>
              <a:rPr lang="en-US" sz="1100" dirty="0" smtClean="0"/>
              <a:t>39-56</a:t>
            </a:r>
            <a:endParaRPr lang="en-US" sz="11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SQL Aggregation Comparison</a:t>
            </a:r>
            <a:endParaRPr lang="en-US" dirty="0"/>
          </a:p>
        </p:txBody>
      </p:sp>
      <p:sp>
        <p:nvSpPr>
          <p:cNvPr id="3" name="Content Placeholder 2"/>
          <p:cNvSpPr>
            <a:spLocks noGrp="1"/>
          </p:cNvSpPr>
          <p:nvPr>
            <p:ph idx="1"/>
          </p:nvPr>
        </p:nvSpPr>
        <p:spPr/>
        <p:txBody>
          <a:bodyPr/>
          <a:lstStyle/>
          <a:p>
            <a:r>
              <a:rPr lang="en-US" dirty="0" smtClean="0"/>
              <a:t>https://docs.mongodb.com/manual/reference/sql-aggregation-comparison/</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68</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Graph Databases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A database, which uses graph structures for semantic queries with nodes, edges</a:t>
            </a:r>
          </a:p>
          <a:p>
            <a:pPr>
              <a:buFont typeface="Arial" pitchFamily="34" charset="0"/>
              <a:buChar char="•"/>
            </a:pPr>
            <a:r>
              <a:rPr lang="en-US" dirty="0" smtClean="0"/>
              <a:t> Graph databases employ nodes, edges and properties:</a:t>
            </a:r>
          </a:p>
          <a:p>
            <a:pPr lvl="2">
              <a:buFont typeface="Arial" pitchFamily="34" charset="0"/>
              <a:buChar char="•"/>
            </a:pPr>
            <a:r>
              <a:rPr lang="en-US" dirty="0" smtClean="0"/>
              <a:t>Nodes: Represent entities such as people, businesses, accounts, or any other item you might want to keep track of.</a:t>
            </a:r>
          </a:p>
          <a:p>
            <a:pPr lvl="2">
              <a:buFont typeface="Arial" pitchFamily="34" charset="0"/>
              <a:buChar char="•"/>
            </a:pPr>
            <a:r>
              <a:rPr lang="en-US" dirty="0" smtClean="0"/>
              <a:t>Edges: Relationship between nodes</a:t>
            </a:r>
          </a:p>
          <a:p>
            <a:pPr lvl="2">
              <a:buFont typeface="Arial" pitchFamily="34" charset="0"/>
              <a:buChar char="•"/>
            </a:pPr>
            <a:r>
              <a:rPr lang="en-US" dirty="0" smtClean="0"/>
              <a:t>Properties: Refers to characteristics of nodes</a:t>
            </a:r>
          </a:p>
          <a:p>
            <a:pPr lvl="1">
              <a:buFont typeface="Arial" pitchFamily="34" charset="0"/>
              <a:buChar char="•"/>
            </a:pPr>
            <a:r>
              <a:rPr lang="en-US" dirty="0" smtClean="0"/>
              <a:t>Neo4j is one of the leading graph databases.</a:t>
            </a:r>
          </a:p>
          <a:p>
            <a:pPr lvl="1">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a:t>
            </a:fld>
            <a:endParaRPr lang="en-US" dirty="0"/>
          </a:p>
        </p:txBody>
      </p:sp>
      <p:pic>
        <p:nvPicPr>
          <p:cNvPr id="40962" name="Picture 2"/>
          <p:cNvPicPr>
            <a:picLocks noChangeAspect="1" noChangeArrowheads="1"/>
          </p:cNvPicPr>
          <p:nvPr/>
        </p:nvPicPr>
        <p:blipFill>
          <a:blip r:embed="rId2"/>
          <a:srcRect/>
          <a:stretch>
            <a:fillRect/>
          </a:stretch>
        </p:blipFill>
        <p:spPr bwMode="auto">
          <a:xfrm>
            <a:off x="6781800" y="2362200"/>
            <a:ext cx="3124200" cy="2676525"/>
          </a:xfrm>
          <a:prstGeom prst="rect">
            <a:avLst/>
          </a:prstGeom>
          <a:noFill/>
          <a:ln w="9525">
            <a:noFill/>
            <a:miter lim="800000"/>
            <a:headEnd/>
            <a:tailEnd/>
          </a:ln>
          <a:effectLst/>
        </p:spPr>
      </p:pic>
      <p:sp>
        <p:nvSpPr>
          <p:cNvPr id="6" name="TextBox 5"/>
          <p:cNvSpPr txBox="1"/>
          <p:nvPr/>
        </p:nvSpPr>
        <p:spPr>
          <a:xfrm>
            <a:off x="6934200" y="2514600"/>
            <a:ext cx="922047" cy="215444"/>
          </a:xfrm>
          <a:prstGeom prst="rect">
            <a:avLst/>
          </a:prstGeom>
          <a:noFill/>
        </p:spPr>
        <p:txBody>
          <a:bodyPr wrap="none" rtlCol="0">
            <a:spAutoFit/>
          </a:bodyPr>
          <a:lstStyle/>
          <a:p>
            <a:r>
              <a:rPr lang="en-US" sz="800" dirty="0" smtClean="0"/>
              <a:t>Source: </a:t>
            </a:r>
            <a:r>
              <a:rPr lang="en-US" sz="800" dirty="0" err="1" smtClean="0"/>
              <a:t>wikipedia</a:t>
            </a:r>
            <a:endParaRPr lang="en-US" sz="800" dirty="0"/>
          </a:p>
        </p:txBody>
      </p:sp>
      <p:pic>
        <p:nvPicPr>
          <p:cNvPr id="40964" name="Picture 4"/>
          <p:cNvPicPr>
            <a:picLocks noChangeAspect="1" noChangeArrowheads="1"/>
          </p:cNvPicPr>
          <p:nvPr/>
        </p:nvPicPr>
        <p:blipFill>
          <a:blip r:embed="rId3"/>
          <a:srcRect/>
          <a:stretch>
            <a:fillRect/>
          </a:stretch>
        </p:blipFill>
        <p:spPr bwMode="auto">
          <a:xfrm>
            <a:off x="304800" y="3505200"/>
            <a:ext cx="6543675" cy="3043690"/>
          </a:xfrm>
          <a:prstGeom prst="rect">
            <a:avLst/>
          </a:prstGeom>
          <a:noFill/>
          <a:ln w="9525">
            <a:noFill/>
            <a:miter lim="800000"/>
            <a:headEnd/>
            <a:tailEnd/>
          </a:ln>
          <a:effectLst/>
        </p:spPr>
      </p:pic>
      <p:sp>
        <p:nvSpPr>
          <p:cNvPr id="9" name="TextBox 8"/>
          <p:cNvSpPr txBox="1"/>
          <p:nvPr/>
        </p:nvSpPr>
        <p:spPr>
          <a:xfrm>
            <a:off x="5334000" y="3581400"/>
            <a:ext cx="766557" cy="215444"/>
          </a:xfrm>
          <a:prstGeom prst="rect">
            <a:avLst/>
          </a:prstGeom>
          <a:noFill/>
        </p:spPr>
        <p:txBody>
          <a:bodyPr wrap="none" rtlCol="0">
            <a:spAutoFit/>
          </a:bodyPr>
          <a:lstStyle/>
          <a:p>
            <a:r>
              <a:rPr lang="en-US" sz="800" dirty="0" smtClean="0"/>
              <a:t>Source: Neo4j</a:t>
            </a:r>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par>
                                <p:cTn id="10" presetID="52" presetClass="entr" presetSubtype="0" fill="hold" nodeType="withEffect">
                                  <p:stCondLst>
                                    <p:cond delay="0"/>
                                  </p:stCondLst>
                                  <p:childTnLst>
                                    <p:set>
                                      <p:cBhvr>
                                        <p:cTn id="11" dur="1" fill="hold">
                                          <p:stCondLst>
                                            <p:cond delay="0"/>
                                          </p:stCondLst>
                                        </p:cTn>
                                        <p:tgtEl>
                                          <p:spTgt spid="40962"/>
                                        </p:tgtEl>
                                        <p:attrNameLst>
                                          <p:attrName>style.visibility</p:attrName>
                                        </p:attrNameLst>
                                      </p:cBhvr>
                                      <p:to>
                                        <p:strVal val="visible"/>
                                      </p:to>
                                    </p:set>
                                    <p:animScale>
                                      <p:cBhvr>
                                        <p:cTn id="12" dur="1000" decel="50000" fill="hold">
                                          <p:stCondLst>
                                            <p:cond delay="0"/>
                                          </p:stCondLst>
                                        </p:cTn>
                                        <p:tgtEl>
                                          <p:spTgt spid="409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0962"/>
                                        </p:tgtEl>
                                        <p:attrNameLst>
                                          <p:attrName>ppt_x</p:attrName>
                                          <p:attrName>ppt_y</p:attrName>
                                        </p:attrNameLst>
                                      </p:cBhvr>
                                    </p:animMotion>
                                    <p:animEffect transition="in" filter="fade">
                                      <p:cBhvr>
                                        <p:cTn id="14" dur="1000"/>
                                        <p:tgtEl>
                                          <p:spTgt spid="40962"/>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nodeType="clickEffect">
                                  <p:stCondLst>
                                    <p:cond delay="0"/>
                                  </p:stCondLst>
                                  <p:childTnLst>
                                    <p:set>
                                      <p:cBhvr>
                                        <p:cTn id="18" dur="1" fill="hold">
                                          <p:stCondLst>
                                            <p:cond delay="0"/>
                                          </p:stCondLst>
                                        </p:cTn>
                                        <p:tgtEl>
                                          <p:spTgt spid="40964"/>
                                        </p:tgtEl>
                                        <p:attrNameLst>
                                          <p:attrName>style.visibility</p:attrName>
                                        </p:attrNameLst>
                                      </p:cBhvr>
                                      <p:to>
                                        <p:strVal val="visible"/>
                                      </p:to>
                                    </p:set>
                                    <p:animEffect transition="in" filter="fade">
                                      <p:cBhvr>
                                        <p:cTn id="19" dur="1000"/>
                                        <p:tgtEl>
                                          <p:spTgt spid="40964"/>
                                        </p:tgtEl>
                                      </p:cBhvr>
                                    </p:animEffect>
                                    <p:anim calcmode="lin" valueType="num">
                                      <p:cBhvr>
                                        <p:cTn id="20" dur="1000" fill="hold"/>
                                        <p:tgtEl>
                                          <p:spTgt spid="40964"/>
                                        </p:tgtEl>
                                        <p:attrNameLst>
                                          <p:attrName>ppt_x</p:attrName>
                                        </p:attrNameLst>
                                      </p:cBhvr>
                                      <p:tavLst>
                                        <p:tav tm="0">
                                          <p:val>
                                            <p:strVal val="#ppt_x"/>
                                          </p:val>
                                        </p:tav>
                                        <p:tav tm="100000">
                                          <p:val>
                                            <p:strVal val="#ppt_x"/>
                                          </p:val>
                                        </p:tav>
                                      </p:tavLst>
                                    </p:anim>
                                    <p:anim calcmode="lin" valueType="num">
                                      <p:cBhvr>
                                        <p:cTn id="21" dur="900" decel="100000" fill="hold"/>
                                        <p:tgtEl>
                                          <p:spTgt spid="4096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096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900" decel="100000" fill="hold"/>
                                        <p:tgtEl>
                                          <p:spTgt spid="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count</a:t>
            </a:r>
            <a:endParaRPr lang="en-US" dirty="0"/>
          </a:p>
        </p:txBody>
      </p:sp>
      <p:sp>
        <p:nvSpPr>
          <p:cNvPr id="3" name="Content Placeholder 2"/>
          <p:cNvSpPr>
            <a:spLocks noGrp="1"/>
          </p:cNvSpPr>
          <p:nvPr>
            <p:ph idx="1"/>
          </p:nvPr>
        </p:nvSpPr>
        <p:spPr/>
        <p:txBody>
          <a:bodyPr/>
          <a:lstStyle/>
          <a:p>
            <a:r>
              <a:rPr lang="en-US" dirty="0" err="1" smtClean="0"/>
              <a:t>db.collection.count</a:t>
            </a:r>
            <a:r>
              <a:rPr lang="en-US" dirty="0" smtClean="0"/>
              <a:t>(</a:t>
            </a:r>
            <a:r>
              <a:rPr lang="en-US" b="1" dirty="0" smtClean="0"/>
              <a:t>query</a:t>
            </a:r>
            <a:r>
              <a:rPr lang="en-US" dirty="0" smtClean="0"/>
              <a:t>, </a:t>
            </a:r>
            <a:r>
              <a:rPr lang="en-US" b="1" dirty="0" smtClean="0"/>
              <a:t>options</a:t>
            </a:r>
            <a:r>
              <a:rPr lang="en-US" dirty="0" smtClean="0"/>
              <a:t>)</a:t>
            </a:r>
          </a:p>
          <a:p>
            <a:r>
              <a:rPr lang="en-US" dirty="0" smtClean="0"/>
              <a:t>Returns the count of documents that would match a find() query. The </a:t>
            </a:r>
            <a:r>
              <a:rPr lang="en-US" dirty="0" err="1" smtClean="0"/>
              <a:t>db.collection.count</a:t>
            </a:r>
            <a:r>
              <a:rPr lang="en-US" dirty="0" smtClean="0"/>
              <a:t>()method does not perform the find() operation but instead counts and returns the number of results that match a query.</a:t>
            </a:r>
          </a:p>
          <a:p>
            <a:endParaRPr lang="en-US" dirty="0" smtClean="0"/>
          </a:p>
          <a:p>
            <a:r>
              <a:rPr lang="en-US" dirty="0" smtClean="0"/>
              <a:t>Example:</a:t>
            </a:r>
          </a:p>
          <a:p>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69</a:t>
            </a:fld>
            <a:endParaRPr lang="en-US" dirty="0"/>
          </a:p>
        </p:txBody>
      </p:sp>
      <p:pic>
        <p:nvPicPr>
          <p:cNvPr id="2051" name="Picture 3"/>
          <p:cNvPicPr>
            <a:picLocks noChangeAspect="1" noChangeArrowheads="1"/>
          </p:cNvPicPr>
          <p:nvPr/>
        </p:nvPicPr>
        <p:blipFill>
          <a:blip r:embed="rId2"/>
          <a:srcRect/>
          <a:stretch>
            <a:fillRect/>
          </a:stretch>
        </p:blipFill>
        <p:spPr bwMode="auto">
          <a:xfrm>
            <a:off x="685801" y="3581400"/>
            <a:ext cx="7162800" cy="25671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Indexes</a:t>
            </a:r>
            <a:endParaRPr lang="en-US" dirty="0"/>
          </a:p>
        </p:txBody>
      </p:sp>
      <p:sp>
        <p:nvSpPr>
          <p:cNvPr id="3" name="Content Placeholder 2"/>
          <p:cNvSpPr>
            <a:spLocks noGrp="1"/>
          </p:cNvSpPr>
          <p:nvPr>
            <p:ph idx="1"/>
          </p:nvPr>
        </p:nvSpPr>
        <p:spPr/>
        <p:txBody>
          <a:bodyPr>
            <a:normAutofit lnSpcReduction="10000"/>
          </a:bodyPr>
          <a:lstStyle/>
          <a:p>
            <a:r>
              <a:rPr lang="en-US" dirty="0" smtClean="0"/>
              <a:t>Indexes are used for faster retrieval.</a:t>
            </a:r>
          </a:p>
          <a:p>
            <a:r>
              <a:rPr lang="en-US" dirty="0" smtClean="0"/>
              <a:t>If indexing is not done, </a:t>
            </a:r>
            <a:r>
              <a:rPr lang="en-US" dirty="0" err="1" smtClean="0"/>
              <a:t>mongodb</a:t>
            </a:r>
            <a:r>
              <a:rPr lang="en-US" dirty="0" smtClean="0"/>
              <a:t> scans the entire document to fetch the results of condition.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Indexes in </a:t>
            </a:r>
            <a:r>
              <a:rPr lang="en-US" dirty="0" err="1" smtClean="0"/>
              <a:t>MongoDB</a:t>
            </a:r>
            <a:r>
              <a:rPr lang="en-US" dirty="0" smtClean="0"/>
              <a:t> is similar to indexing in other Databases.</a:t>
            </a:r>
          </a:p>
          <a:p>
            <a:r>
              <a:rPr lang="en-US" dirty="0" smtClean="0"/>
              <a:t>Default indexing is created on id column.</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70</a:t>
            </a:fld>
            <a:endParaRPr lang="en-US" dirty="0"/>
          </a:p>
        </p:txBody>
      </p:sp>
      <p:pic>
        <p:nvPicPr>
          <p:cNvPr id="5122" name="Picture 2"/>
          <p:cNvPicPr>
            <a:picLocks noChangeAspect="1" noChangeArrowheads="1"/>
          </p:cNvPicPr>
          <p:nvPr/>
        </p:nvPicPr>
        <p:blipFill>
          <a:blip r:embed="rId2"/>
          <a:srcRect/>
          <a:stretch>
            <a:fillRect/>
          </a:stretch>
        </p:blipFill>
        <p:spPr bwMode="auto">
          <a:xfrm>
            <a:off x="1876425" y="1990725"/>
            <a:ext cx="6153150" cy="3267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smtClean="0"/>
              <a:t>ndex types</a:t>
            </a:r>
            <a:endParaRPr lang="en-US" dirty="0"/>
          </a:p>
        </p:txBody>
      </p:sp>
      <p:sp>
        <p:nvSpPr>
          <p:cNvPr id="3" name="Content Placeholder 2"/>
          <p:cNvSpPr>
            <a:spLocks noGrp="1"/>
          </p:cNvSpPr>
          <p:nvPr>
            <p:ph idx="1"/>
          </p:nvPr>
        </p:nvSpPr>
        <p:spPr/>
        <p:txBody>
          <a:bodyPr/>
          <a:lstStyle/>
          <a:p>
            <a:r>
              <a:rPr lang="en-US" dirty="0" smtClean="0"/>
              <a:t>Single Field; indexing on a single field.</a:t>
            </a:r>
          </a:p>
          <a:p>
            <a:r>
              <a:rPr lang="en-US" dirty="0" smtClean="0"/>
              <a:t>`</a:t>
            </a:r>
          </a:p>
          <a:p>
            <a:endParaRPr lang="en-US" dirty="0" smtClean="0"/>
          </a:p>
          <a:p>
            <a:endParaRPr lang="en-US" dirty="0" smtClean="0"/>
          </a:p>
          <a:p>
            <a:endParaRPr lang="en-US" dirty="0" smtClean="0"/>
          </a:p>
          <a:p>
            <a:r>
              <a:rPr lang="en-US" dirty="0" smtClean="0"/>
              <a:t>Compound Index; indexing on multiple fields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71</a:t>
            </a:fld>
            <a:endParaRPr lang="en-US" dirty="0"/>
          </a:p>
        </p:txBody>
      </p:sp>
      <p:pic>
        <p:nvPicPr>
          <p:cNvPr id="6146" name="Picture 2"/>
          <p:cNvPicPr>
            <a:picLocks noChangeAspect="1" noChangeArrowheads="1"/>
          </p:cNvPicPr>
          <p:nvPr/>
        </p:nvPicPr>
        <p:blipFill>
          <a:blip r:embed="rId2"/>
          <a:srcRect/>
          <a:stretch>
            <a:fillRect/>
          </a:stretch>
        </p:blipFill>
        <p:spPr bwMode="auto">
          <a:xfrm>
            <a:off x="609600" y="1600201"/>
            <a:ext cx="3581400" cy="13525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33400" y="4038600"/>
            <a:ext cx="3962400" cy="1901687"/>
          </a:xfrm>
          <a:prstGeom prst="rect">
            <a:avLst/>
          </a:prstGeom>
          <a:noFill/>
          <a:ln w="9525">
            <a:noFill/>
            <a:miter lim="800000"/>
            <a:headEnd/>
            <a:tailEnd/>
          </a:ln>
          <a:effectLst/>
        </p:spPr>
      </p:pic>
      <p:sp>
        <p:nvSpPr>
          <p:cNvPr id="8" name="TextBox 7"/>
          <p:cNvSpPr txBox="1"/>
          <p:nvPr/>
        </p:nvSpPr>
        <p:spPr>
          <a:xfrm>
            <a:off x="4876800" y="1295400"/>
            <a:ext cx="3045514" cy="584775"/>
          </a:xfrm>
          <a:prstGeom prst="rect">
            <a:avLst/>
          </a:prstGeom>
          <a:noFill/>
        </p:spPr>
        <p:txBody>
          <a:bodyPr wrap="none" rtlCol="0">
            <a:spAutoFit/>
          </a:bodyPr>
          <a:lstStyle/>
          <a:p>
            <a:r>
              <a:rPr lang="en-US" sz="1600" dirty="0" err="1" smtClean="0"/>
              <a:t>Multikey</a:t>
            </a:r>
            <a:r>
              <a:rPr lang="en-US" sz="1600" dirty="0" smtClean="0"/>
              <a:t> indexing: To index arrays:</a:t>
            </a:r>
          </a:p>
          <a:p>
            <a:endParaRPr lang="en-US" sz="1600" dirty="0"/>
          </a:p>
        </p:txBody>
      </p:sp>
      <p:pic>
        <p:nvPicPr>
          <p:cNvPr id="6148" name="Picture 4"/>
          <p:cNvPicPr>
            <a:picLocks noChangeAspect="1" noChangeArrowheads="1"/>
          </p:cNvPicPr>
          <p:nvPr/>
        </p:nvPicPr>
        <p:blipFill>
          <a:blip r:embed="rId4"/>
          <a:srcRect/>
          <a:stretch>
            <a:fillRect/>
          </a:stretch>
        </p:blipFill>
        <p:spPr bwMode="auto">
          <a:xfrm>
            <a:off x="5105400" y="2209800"/>
            <a:ext cx="4038600" cy="29197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Text Search</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support query operations that perform text search of string content.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72</a:t>
            </a:fld>
            <a:endParaRPr lang="en-US" dirty="0"/>
          </a:p>
        </p:txBody>
      </p:sp>
      <p:pic>
        <p:nvPicPr>
          <p:cNvPr id="3074" name="Picture 2"/>
          <p:cNvPicPr>
            <a:picLocks noChangeAspect="1" noChangeArrowheads="1"/>
          </p:cNvPicPr>
          <p:nvPr/>
        </p:nvPicPr>
        <p:blipFill>
          <a:blip r:embed="rId2"/>
          <a:srcRect/>
          <a:stretch>
            <a:fillRect/>
          </a:stretch>
        </p:blipFill>
        <p:spPr bwMode="auto">
          <a:xfrm>
            <a:off x="914400" y="1724025"/>
            <a:ext cx="8077200"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Text Index</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provides text indexes to support text search queries on string content. text indexes can include any field whose value is a string or an array of string elements.</a:t>
            </a:r>
          </a:p>
          <a:p>
            <a:endParaRPr lang="en-US" dirty="0" smtClean="0"/>
          </a:p>
          <a:p>
            <a:r>
              <a:rPr lang="en-US" dirty="0" smtClean="0"/>
              <a:t>To perform text search queries, you must have a text index on your collection. A collection can only have one text search index, but that index can cover multiple fields.</a:t>
            </a:r>
          </a:p>
          <a:p>
            <a:endParaRPr lang="en-US" dirty="0" smtClean="0"/>
          </a:p>
          <a:p>
            <a:r>
              <a:rPr lang="en-US" dirty="0" smtClean="0"/>
              <a:t>For example you can run the following in a mongo shell to allow text search over the name and description fields: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73</a:t>
            </a:fld>
            <a:endParaRPr lang="en-US" dirty="0"/>
          </a:p>
        </p:txBody>
      </p:sp>
      <p:pic>
        <p:nvPicPr>
          <p:cNvPr id="4098" name="Picture 2"/>
          <p:cNvPicPr>
            <a:picLocks noChangeAspect="1" noChangeArrowheads="1"/>
          </p:cNvPicPr>
          <p:nvPr/>
        </p:nvPicPr>
        <p:blipFill>
          <a:blip r:embed="rId2"/>
          <a:srcRect/>
          <a:stretch>
            <a:fillRect/>
          </a:stretch>
        </p:blipFill>
        <p:spPr bwMode="auto">
          <a:xfrm>
            <a:off x="1219200" y="4800600"/>
            <a:ext cx="6067425" cy="97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Exact Phrase</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74</a:t>
            </a:fld>
            <a:endParaRPr lang="en-US" dirty="0"/>
          </a:p>
        </p:txBody>
      </p:sp>
      <p:pic>
        <p:nvPicPr>
          <p:cNvPr id="5122" name="Picture 2"/>
          <p:cNvPicPr>
            <a:picLocks noChangeAspect="1" noChangeArrowheads="1"/>
          </p:cNvPicPr>
          <p:nvPr/>
        </p:nvPicPr>
        <p:blipFill>
          <a:blip r:embed="rId2"/>
          <a:srcRect/>
          <a:stretch>
            <a:fillRect/>
          </a:stretch>
        </p:blipFill>
        <p:spPr bwMode="auto">
          <a:xfrm>
            <a:off x="952500" y="2624138"/>
            <a:ext cx="8001000" cy="160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Term Exclusion</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75</a:t>
            </a:fld>
            <a:endParaRPr lang="en-US" dirty="0"/>
          </a:p>
        </p:txBody>
      </p:sp>
      <p:pic>
        <p:nvPicPr>
          <p:cNvPr id="6146" name="Picture 2"/>
          <p:cNvPicPr>
            <a:picLocks noChangeAspect="1" noChangeArrowheads="1"/>
          </p:cNvPicPr>
          <p:nvPr/>
        </p:nvPicPr>
        <p:blipFill>
          <a:blip r:embed="rId2"/>
          <a:srcRect/>
          <a:stretch>
            <a:fillRect/>
          </a:stretch>
        </p:blipFill>
        <p:spPr bwMode="auto">
          <a:xfrm>
            <a:off x="881063" y="2581275"/>
            <a:ext cx="8143875"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Sorting</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76</a:t>
            </a:fld>
            <a:endParaRPr lang="en-US" dirty="0"/>
          </a:p>
        </p:txBody>
      </p:sp>
      <p:pic>
        <p:nvPicPr>
          <p:cNvPr id="7170" name="Picture 2"/>
          <p:cNvPicPr>
            <a:picLocks noChangeAspect="1" noChangeArrowheads="1"/>
          </p:cNvPicPr>
          <p:nvPr/>
        </p:nvPicPr>
        <p:blipFill>
          <a:blip r:embed="rId2"/>
          <a:srcRect/>
          <a:stretch>
            <a:fillRect/>
          </a:stretch>
        </p:blipFill>
        <p:spPr bwMode="auto">
          <a:xfrm>
            <a:off x="895350" y="1352550"/>
            <a:ext cx="8115300" cy="4152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Export results to JSON or CSV</a:t>
            </a:r>
            <a:endParaRPr lang="en-US" dirty="0"/>
          </a:p>
        </p:txBody>
      </p:sp>
      <p:sp>
        <p:nvSpPr>
          <p:cNvPr id="3" name="Content Placeholder 2"/>
          <p:cNvSpPr>
            <a:spLocks noGrp="1"/>
          </p:cNvSpPr>
          <p:nvPr>
            <p:ph idx="1"/>
          </p:nvPr>
        </p:nvSpPr>
        <p:spPr/>
        <p:txBody>
          <a:bodyPr/>
          <a:lstStyle/>
          <a:p>
            <a:r>
              <a:rPr lang="en-US" dirty="0" err="1" smtClean="0"/>
              <a:t>mongoexport</a:t>
            </a:r>
            <a:r>
              <a:rPr lang="en-US" dirty="0" smtClean="0"/>
              <a:t> will be used to export a collection in to a </a:t>
            </a:r>
            <a:r>
              <a:rPr lang="en-US" dirty="0" err="1" smtClean="0"/>
              <a:t>jsong</a:t>
            </a:r>
            <a:r>
              <a:rPr lang="en-US" dirty="0" smtClean="0"/>
              <a:t> or </a:t>
            </a:r>
            <a:r>
              <a:rPr lang="en-US" dirty="0" err="1" smtClean="0"/>
              <a:t>csv</a:t>
            </a:r>
            <a:r>
              <a:rPr lang="en-US" dirty="0" smtClean="0"/>
              <a:t> file.</a:t>
            </a:r>
          </a:p>
          <a:p>
            <a:r>
              <a:rPr lang="en-US" dirty="0" err="1" smtClean="0"/>
              <a:t>mongoexport</a:t>
            </a:r>
            <a:r>
              <a:rPr lang="en-US" dirty="0" smtClean="0"/>
              <a:t> --db </a:t>
            </a:r>
            <a:r>
              <a:rPr lang="en-US" dirty="0" err="1" smtClean="0"/>
              <a:t>dbname</a:t>
            </a:r>
            <a:r>
              <a:rPr lang="en-US" dirty="0" smtClean="0"/>
              <a:t> --collection </a:t>
            </a:r>
            <a:r>
              <a:rPr lang="en-US" dirty="0" err="1" smtClean="0"/>
              <a:t>collection</a:t>
            </a:r>
            <a:r>
              <a:rPr lang="en-US" dirty="0" smtClean="0"/>
              <a:t> name --out filename --type=</a:t>
            </a:r>
            <a:r>
              <a:rPr lang="en-US" dirty="0" err="1" smtClean="0"/>
              <a:t>csv</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77</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Aggregation in detail</a:t>
            </a:r>
            <a:endParaRPr lang="en-US" dirty="0"/>
          </a:p>
        </p:txBody>
      </p:sp>
      <p:sp>
        <p:nvSpPr>
          <p:cNvPr id="3" name="Content Placeholder 2"/>
          <p:cNvSpPr>
            <a:spLocks noGrp="1"/>
          </p:cNvSpPr>
          <p:nvPr>
            <p:ph idx="1"/>
          </p:nvPr>
        </p:nvSpPr>
        <p:spPr/>
        <p:txBody>
          <a:bodyPr/>
          <a:lstStyle/>
          <a:p>
            <a:r>
              <a:rPr lang="en-US" smtClean="0"/>
              <a:t>https://docs.mongodb.com/manual/reference/operator/aggregation/</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78</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value databases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A key value store, is a simple DB where each key is associated with one and only one value in collection.</a:t>
            </a:r>
          </a:p>
          <a:p>
            <a:pPr>
              <a:buFont typeface="Arial" pitchFamily="34" charset="0"/>
              <a:buChar char="•"/>
            </a:pPr>
            <a:r>
              <a:rPr lang="en-US" dirty="0" smtClean="0"/>
              <a:t>Values can hold any complex data, and can vary from record to record as it is schema free.</a:t>
            </a:r>
          </a:p>
          <a:p>
            <a:pPr>
              <a:buFont typeface="Arial" pitchFamily="34" charset="0"/>
              <a:buChar char="•"/>
            </a:pPr>
            <a:r>
              <a:rPr lang="en-US" dirty="0" smtClean="0"/>
              <a:t>Key Features:</a:t>
            </a:r>
          </a:p>
          <a:p>
            <a:pPr lvl="2">
              <a:buFont typeface="Arial" pitchFamily="34" charset="0"/>
              <a:buChar char="•"/>
            </a:pPr>
            <a:r>
              <a:rPr lang="en-US" dirty="0" smtClean="0"/>
              <a:t>Scalability and Reliability</a:t>
            </a:r>
          </a:p>
          <a:p>
            <a:pPr lvl="2">
              <a:buFont typeface="Arial" pitchFamily="34" charset="0"/>
              <a:buChar char="•"/>
            </a:pPr>
            <a:r>
              <a:rPr lang="en-US" dirty="0" smtClean="0"/>
              <a:t>Portability and Lower Operational Costs</a:t>
            </a:r>
          </a:p>
          <a:p>
            <a:r>
              <a:rPr lang="en-US" dirty="0" smtClean="0"/>
              <a:t/>
            </a:r>
            <a:br>
              <a:rPr lang="en-US" dirty="0" smtClean="0"/>
            </a:br>
            <a:endParaRPr lang="en-US" dirty="0" smtClean="0"/>
          </a:p>
        </p:txBody>
      </p:sp>
      <p:pic>
        <p:nvPicPr>
          <p:cNvPr id="21506" name="Picture 2"/>
          <p:cNvPicPr>
            <a:picLocks noChangeAspect="1" noChangeArrowheads="1"/>
          </p:cNvPicPr>
          <p:nvPr/>
        </p:nvPicPr>
        <p:blipFill>
          <a:blip r:embed="rId2"/>
          <a:srcRect/>
          <a:stretch>
            <a:fillRect/>
          </a:stretch>
        </p:blipFill>
        <p:spPr bwMode="auto">
          <a:xfrm>
            <a:off x="3429000" y="3657600"/>
            <a:ext cx="2905125" cy="2085975"/>
          </a:xfrm>
          <a:prstGeom prst="rect">
            <a:avLst/>
          </a:prstGeom>
          <a:noFill/>
          <a:ln w="9525">
            <a:noFill/>
            <a:miter lim="800000"/>
            <a:headEnd/>
            <a:tailEnd/>
          </a:ln>
          <a:effectLst/>
        </p:spPr>
      </p:pic>
      <p:sp>
        <p:nvSpPr>
          <p:cNvPr id="6" name="TextBox 5"/>
          <p:cNvSpPr txBox="1"/>
          <p:nvPr/>
        </p:nvSpPr>
        <p:spPr>
          <a:xfrm>
            <a:off x="4038600" y="5943600"/>
            <a:ext cx="922047" cy="215444"/>
          </a:xfrm>
          <a:prstGeom prst="rect">
            <a:avLst/>
          </a:prstGeom>
          <a:noFill/>
        </p:spPr>
        <p:txBody>
          <a:bodyPr wrap="none" rtlCol="0">
            <a:spAutoFit/>
          </a:bodyPr>
          <a:lstStyle/>
          <a:p>
            <a:r>
              <a:rPr lang="en-US" sz="800" dirty="0" smtClean="0"/>
              <a:t>Source: </a:t>
            </a:r>
            <a:r>
              <a:rPr lang="en-US" sz="800" dirty="0" err="1" smtClean="0"/>
              <a:t>wikipedia</a:t>
            </a:r>
            <a:endParaRPr lang="en-US" sz="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https://docs.mongodb.com/</a:t>
            </a:r>
            <a:endParaRPr lang="en-US" dirty="0" smtClean="0"/>
          </a:p>
          <a:p>
            <a:r>
              <a:rPr lang="en-US" dirty="0" smtClean="0"/>
              <a:t>http://www.codeproject.com/</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79</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Column Databases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 Column oriented databases store tables in columnar format, rather than rows.</a:t>
            </a:r>
          </a:p>
          <a:p>
            <a:pPr>
              <a:buFont typeface="Arial" pitchFamily="34" charset="0"/>
              <a:buChar char="•"/>
            </a:pPr>
            <a:r>
              <a:rPr lang="en-US" dirty="0" smtClean="0"/>
              <a:t>Column oriented databases are faster in access compared to row oriented like RDBMS, as data retrieval becomes easy when stored as separate columns.</a:t>
            </a:r>
          </a:p>
          <a:p>
            <a:pPr>
              <a:buFont typeface="Arial" pitchFamily="34" charset="0"/>
              <a:buChar char="•"/>
            </a:pPr>
            <a:endParaRPr lang="en-US" dirty="0" smtClean="0"/>
          </a:p>
          <a:p>
            <a:endParaRPr lang="en-US" dirty="0" smtClean="0"/>
          </a:p>
          <a:p>
            <a:pPr>
              <a:buFont typeface="Arial" pitchFamily="34" charset="0"/>
              <a:buChar char="•"/>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pic>
        <p:nvPicPr>
          <p:cNvPr id="41986" name="Picture 2"/>
          <p:cNvPicPr>
            <a:picLocks noChangeAspect="1" noChangeArrowheads="1"/>
          </p:cNvPicPr>
          <p:nvPr/>
        </p:nvPicPr>
        <p:blipFill>
          <a:blip r:embed="rId2"/>
          <a:srcRect/>
          <a:stretch>
            <a:fillRect/>
          </a:stretch>
        </p:blipFill>
        <p:spPr bwMode="auto">
          <a:xfrm>
            <a:off x="2743200" y="2209800"/>
            <a:ext cx="3200400" cy="1228725"/>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2819400" y="3505200"/>
            <a:ext cx="1571625" cy="2143125"/>
          </a:xfrm>
          <a:prstGeom prst="rect">
            <a:avLst/>
          </a:prstGeom>
          <a:noFill/>
          <a:ln w="9525">
            <a:noFill/>
            <a:miter lim="800000"/>
            <a:headEnd/>
            <a:tailEnd/>
          </a:ln>
          <a:effectLst/>
        </p:spPr>
      </p:pic>
      <p:pic>
        <p:nvPicPr>
          <p:cNvPr id="41988" name="Picture 4"/>
          <p:cNvPicPr>
            <a:picLocks noChangeAspect="1" noChangeArrowheads="1"/>
          </p:cNvPicPr>
          <p:nvPr/>
        </p:nvPicPr>
        <p:blipFill>
          <a:blip r:embed="rId4"/>
          <a:srcRect/>
          <a:stretch>
            <a:fillRect/>
          </a:stretch>
        </p:blipFill>
        <p:spPr bwMode="auto">
          <a:xfrm>
            <a:off x="4419600" y="3505200"/>
            <a:ext cx="1666875" cy="2143125"/>
          </a:xfrm>
          <a:prstGeom prst="rect">
            <a:avLst/>
          </a:prstGeom>
          <a:noFill/>
          <a:ln w="9525">
            <a:noFill/>
            <a:miter lim="800000"/>
            <a:headEnd/>
            <a:tailEnd/>
          </a:ln>
          <a:effectLst/>
        </p:spPr>
      </p:pic>
      <p:pic>
        <p:nvPicPr>
          <p:cNvPr id="41989" name="Picture 5"/>
          <p:cNvPicPr>
            <a:picLocks noChangeAspect="1" noChangeArrowheads="1"/>
          </p:cNvPicPr>
          <p:nvPr/>
        </p:nvPicPr>
        <p:blipFill>
          <a:blip r:embed="rId5"/>
          <a:srcRect/>
          <a:stretch>
            <a:fillRect/>
          </a:stretch>
        </p:blipFill>
        <p:spPr bwMode="auto">
          <a:xfrm>
            <a:off x="2209800" y="5715000"/>
            <a:ext cx="4667250" cy="762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1000"/>
                                        <p:tgtEl>
                                          <p:spTgt spid="41986"/>
                                        </p:tgtEl>
                                      </p:cBhvr>
                                    </p:animEffect>
                                    <p:anim calcmode="lin" valueType="num">
                                      <p:cBhvr>
                                        <p:cTn id="8" dur="1000" fill="hold"/>
                                        <p:tgtEl>
                                          <p:spTgt spid="41986"/>
                                        </p:tgtEl>
                                        <p:attrNameLst>
                                          <p:attrName>ppt_x</p:attrName>
                                        </p:attrNameLst>
                                      </p:cBhvr>
                                      <p:tavLst>
                                        <p:tav tm="0">
                                          <p:val>
                                            <p:strVal val="#ppt_x"/>
                                          </p:val>
                                        </p:tav>
                                        <p:tav tm="100000">
                                          <p:val>
                                            <p:strVal val="#ppt_x"/>
                                          </p:val>
                                        </p:tav>
                                      </p:tavLst>
                                    </p:anim>
                                    <p:anim calcmode="lin" valueType="num">
                                      <p:cBhvr>
                                        <p:cTn id="9" dur="900" decel="100000" fill="hold"/>
                                        <p:tgtEl>
                                          <p:spTgt spid="4198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198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41987"/>
                                        </p:tgtEl>
                                        <p:attrNameLst>
                                          <p:attrName>style.visibility</p:attrName>
                                        </p:attrNameLst>
                                      </p:cBhvr>
                                      <p:to>
                                        <p:strVal val="visible"/>
                                      </p:to>
                                    </p:set>
                                    <p:animEffect transition="in" filter="fade">
                                      <p:cBhvr>
                                        <p:cTn id="15" dur="1000"/>
                                        <p:tgtEl>
                                          <p:spTgt spid="41987"/>
                                        </p:tgtEl>
                                      </p:cBhvr>
                                    </p:animEffect>
                                    <p:anim calcmode="lin" valueType="num">
                                      <p:cBhvr>
                                        <p:cTn id="16" dur="1000" fill="hold"/>
                                        <p:tgtEl>
                                          <p:spTgt spid="41987"/>
                                        </p:tgtEl>
                                        <p:attrNameLst>
                                          <p:attrName>ppt_x</p:attrName>
                                        </p:attrNameLst>
                                      </p:cBhvr>
                                      <p:tavLst>
                                        <p:tav tm="0">
                                          <p:val>
                                            <p:strVal val="#ppt_x"/>
                                          </p:val>
                                        </p:tav>
                                        <p:tav tm="100000">
                                          <p:val>
                                            <p:strVal val="#ppt_x"/>
                                          </p:val>
                                        </p:tav>
                                      </p:tavLst>
                                    </p:anim>
                                    <p:anim calcmode="lin" valueType="num">
                                      <p:cBhvr>
                                        <p:cTn id="17" dur="900" decel="100000" fill="hold"/>
                                        <p:tgtEl>
                                          <p:spTgt spid="4198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198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41988"/>
                                        </p:tgtEl>
                                        <p:attrNameLst>
                                          <p:attrName>style.visibility</p:attrName>
                                        </p:attrNameLst>
                                      </p:cBhvr>
                                      <p:to>
                                        <p:strVal val="visible"/>
                                      </p:to>
                                    </p:set>
                                    <p:animEffect transition="in" filter="fade">
                                      <p:cBhvr>
                                        <p:cTn id="23" dur="1000"/>
                                        <p:tgtEl>
                                          <p:spTgt spid="41988"/>
                                        </p:tgtEl>
                                      </p:cBhvr>
                                    </p:animEffect>
                                    <p:anim calcmode="lin" valueType="num">
                                      <p:cBhvr>
                                        <p:cTn id="24" dur="1000" fill="hold"/>
                                        <p:tgtEl>
                                          <p:spTgt spid="41988"/>
                                        </p:tgtEl>
                                        <p:attrNameLst>
                                          <p:attrName>ppt_x</p:attrName>
                                        </p:attrNameLst>
                                      </p:cBhvr>
                                      <p:tavLst>
                                        <p:tav tm="0">
                                          <p:val>
                                            <p:strVal val="#ppt_x"/>
                                          </p:val>
                                        </p:tav>
                                        <p:tav tm="100000">
                                          <p:val>
                                            <p:strVal val="#ppt_x"/>
                                          </p:val>
                                        </p:tav>
                                      </p:tavLst>
                                    </p:anim>
                                    <p:anim calcmode="lin" valueType="num">
                                      <p:cBhvr>
                                        <p:cTn id="25" dur="900" decel="100000" fill="hold"/>
                                        <p:tgtEl>
                                          <p:spTgt spid="41988"/>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1988"/>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89"/>
                                        </p:tgtEl>
                                        <p:attrNameLst>
                                          <p:attrName>style.visibility</p:attrName>
                                        </p:attrNameLst>
                                      </p:cBhvr>
                                      <p:to>
                                        <p:strVal val="visible"/>
                                      </p:to>
                                    </p:set>
                                    <p:anim calcmode="lin" valueType="num">
                                      <p:cBhvr additive="base">
                                        <p:cTn id="31" dur="500" fill="hold"/>
                                        <p:tgtEl>
                                          <p:spTgt spid="41989"/>
                                        </p:tgtEl>
                                        <p:attrNameLst>
                                          <p:attrName>ppt_x</p:attrName>
                                        </p:attrNameLst>
                                      </p:cBhvr>
                                      <p:tavLst>
                                        <p:tav tm="0">
                                          <p:val>
                                            <p:strVal val="#ppt_x"/>
                                          </p:val>
                                        </p:tav>
                                        <p:tav tm="100000">
                                          <p:val>
                                            <p:strVal val="#ppt_x"/>
                                          </p:val>
                                        </p:tav>
                                      </p:tavLst>
                                    </p:anim>
                                    <p:anim calcmode="lin" valueType="num">
                                      <p:cBhvr additive="base">
                                        <p:cTn id="32"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6894</TotalTime>
  <Words>2520</Words>
  <Application>Microsoft Office PowerPoint</Application>
  <PresentationFormat>A4 Paper (210x297 mm)</PresentationFormat>
  <Paragraphs>458</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MongoDB</vt:lpstr>
      <vt:lpstr>Agenda</vt:lpstr>
      <vt:lpstr>Challenges with traditional database?</vt:lpstr>
      <vt:lpstr>How can you handle this semi and unstructured datasets?</vt:lpstr>
      <vt:lpstr>NoSQL databases</vt:lpstr>
      <vt:lpstr>Types of NoSQL databases</vt:lpstr>
      <vt:lpstr>Graph Databases</vt:lpstr>
      <vt:lpstr>Key value databases</vt:lpstr>
      <vt:lpstr>Column Databases</vt:lpstr>
      <vt:lpstr>Document database</vt:lpstr>
      <vt:lpstr>JSON and BSON</vt:lpstr>
      <vt:lpstr>MongoDB document storage system</vt:lpstr>
      <vt:lpstr>Advantages of using documents</vt:lpstr>
      <vt:lpstr>MongoDB installation modes</vt:lpstr>
      <vt:lpstr>MongoDB Shard Architecture</vt:lpstr>
      <vt:lpstr>MongoDB Architecture</vt:lpstr>
      <vt:lpstr>Flexible storage architecture</vt:lpstr>
      <vt:lpstr>Flexible Storage Architecture</vt:lpstr>
      <vt:lpstr>Automatic sharding provides horizontal scalability</vt:lpstr>
      <vt:lpstr>Self-Healing MongoDB Replica sets for High Availability</vt:lpstr>
      <vt:lpstr>Installation - Standalone</vt:lpstr>
      <vt:lpstr>Robo Mongo</vt:lpstr>
      <vt:lpstr>Screen shot</vt:lpstr>
      <vt:lpstr>Lab Agenda</vt:lpstr>
      <vt:lpstr>Instructions</vt:lpstr>
      <vt:lpstr>Document.</vt:lpstr>
      <vt:lpstr>Collections</vt:lpstr>
      <vt:lpstr>Insert</vt:lpstr>
      <vt:lpstr>Insert One Lab</vt:lpstr>
      <vt:lpstr>Insert Many lab</vt:lpstr>
      <vt:lpstr>Insert lab</vt:lpstr>
      <vt:lpstr>Query</vt:lpstr>
      <vt:lpstr>Query Lab</vt:lpstr>
      <vt:lpstr>Select, where, in, and</vt:lpstr>
      <vt:lpstr>OR AND operators</vt:lpstr>
      <vt:lpstr>Query an embedded document</vt:lpstr>
      <vt:lpstr>Query Array</vt:lpstr>
      <vt:lpstr>Specify Multiple Criteria for Array Elements</vt:lpstr>
      <vt:lpstr>Query on array of embedded documents</vt:lpstr>
      <vt:lpstr>summary</vt:lpstr>
      <vt:lpstr>Update operation</vt:lpstr>
      <vt:lpstr>updateOne</vt:lpstr>
      <vt:lpstr>Update lab</vt:lpstr>
      <vt:lpstr>Delete</vt:lpstr>
      <vt:lpstr>Drop the collection</vt:lpstr>
      <vt:lpstr>Import data into mongodb</vt:lpstr>
      <vt:lpstr>Import screenshot</vt:lpstr>
      <vt:lpstr>aggregate</vt:lpstr>
      <vt:lpstr>Aggregate - project </vt:lpstr>
      <vt:lpstr>Aggregation Pipeline stages</vt:lpstr>
      <vt:lpstr>match</vt:lpstr>
      <vt:lpstr>Suppose if want to find out all the records where borough is Bronx and cuisine is Bakery</vt:lpstr>
      <vt:lpstr>project</vt:lpstr>
      <vt:lpstr>unwind</vt:lpstr>
      <vt:lpstr>unwind contd</vt:lpstr>
      <vt:lpstr>unwind contd</vt:lpstr>
      <vt:lpstr>group</vt:lpstr>
      <vt:lpstr>group contd</vt:lpstr>
      <vt:lpstr>group contd</vt:lpstr>
      <vt:lpstr>group contd</vt:lpstr>
      <vt:lpstr>group contd</vt:lpstr>
      <vt:lpstr>sort</vt:lpstr>
      <vt:lpstr>sort contd</vt:lpstr>
      <vt:lpstr>limit</vt:lpstr>
      <vt:lpstr>skip</vt:lpstr>
      <vt:lpstr>lookup</vt:lpstr>
      <vt:lpstr>lookup contd</vt:lpstr>
      <vt:lpstr>Map reduce</vt:lpstr>
      <vt:lpstr>SQL Aggregation Comparison</vt:lpstr>
      <vt:lpstr>count</vt:lpstr>
      <vt:lpstr>Indexes</vt:lpstr>
      <vt:lpstr>Index types</vt:lpstr>
      <vt:lpstr>Text Search</vt:lpstr>
      <vt:lpstr>Text Index</vt:lpstr>
      <vt:lpstr>Exact Phrase</vt:lpstr>
      <vt:lpstr>Term Exclusion</vt:lpstr>
      <vt:lpstr>Sorting</vt:lpstr>
      <vt:lpstr>Export results to JSON or CSV</vt:lpstr>
      <vt:lpstr>Aggregation in detail</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datascientist</cp:lastModifiedBy>
  <cp:revision>679</cp:revision>
  <dcterms:created xsi:type="dcterms:W3CDTF">2012-03-13T16:05:56Z</dcterms:created>
  <dcterms:modified xsi:type="dcterms:W3CDTF">2017-05-07T13:39:16Z</dcterms:modified>
</cp:coreProperties>
</file>