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1"/>
  </p:notesMasterIdLst>
  <p:sldIdLst>
    <p:sldId id="289" r:id="rId2"/>
    <p:sldId id="290" r:id="rId3"/>
    <p:sldId id="291" r:id="rId4"/>
    <p:sldId id="292" r:id="rId5"/>
    <p:sldId id="293" r:id="rId6"/>
    <p:sldId id="294" r:id="rId7"/>
    <p:sldId id="295" r:id="rId8"/>
    <p:sldId id="296" r:id="rId9"/>
    <p:sldId id="297" r:id="rId1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5294" autoAdjust="0"/>
    <p:restoredTop sz="99332" autoAdjust="0"/>
  </p:normalViewPr>
  <p:slideViewPr>
    <p:cSldViewPr showGuides="1">
      <p:cViewPr varScale="1">
        <p:scale>
          <a:sx n="79" d="100"/>
          <a:sy n="79" d="100"/>
        </p:scale>
        <p:origin x="-384" y="-78"/>
      </p:cViewPr>
      <p:guideLst>
        <p:guide orient="horz" pos="4080"/>
        <p:guide orient="horz" pos="3881"/>
        <p:guide orient="horz" pos="686"/>
        <p:guide pos="344"/>
        <p:guide pos="597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2/26/2017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HIVE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SparkStreaming</a:t>
            </a:r>
            <a:endParaRPr lang="en-US" dirty="0"/>
          </a:p>
        </p:txBody>
      </p:sp>
      <p:pic>
        <p:nvPicPr>
          <p:cNvPr id="1026" name="Picture 2"/>
          <p:cNvPicPr>
            <a:picLocks noChangeAspect="1" noChangeArrowheads="1"/>
          </p:cNvPicPr>
          <p:nvPr/>
        </p:nvPicPr>
        <p:blipFill>
          <a:blip r:embed="rId2"/>
          <a:srcRect/>
          <a:stretch>
            <a:fillRect/>
          </a:stretch>
        </p:blipFill>
        <p:spPr bwMode="auto">
          <a:xfrm>
            <a:off x="4953001" y="4724401"/>
            <a:ext cx="4529931" cy="12096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Features</a:t>
            </a:r>
            <a:endParaRPr lang="en-US" dirty="0"/>
          </a:p>
        </p:txBody>
      </p:sp>
      <p:sp>
        <p:nvSpPr>
          <p:cNvPr id="3" name="Content Placeholder 2"/>
          <p:cNvSpPr>
            <a:spLocks noGrp="1"/>
          </p:cNvSpPr>
          <p:nvPr>
            <p:ph idx="1"/>
          </p:nvPr>
        </p:nvSpPr>
        <p:spPr/>
        <p:txBody>
          <a:bodyPr/>
          <a:lstStyle/>
          <a:p>
            <a:r>
              <a:rPr lang="en-US" dirty="0"/>
              <a:t>Ease of Use</a:t>
            </a:r>
          </a:p>
          <a:p>
            <a:r>
              <a:rPr lang="en-US" dirty="0"/>
              <a:t>Fault Tolerance</a:t>
            </a:r>
          </a:p>
          <a:p>
            <a:r>
              <a:rPr lang="en-US" dirty="0"/>
              <a:t>Spark Integration</a:t>
            </a:r>
          </a:p>
          <a:p>
            <a:pPr>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283200" y="1676401"/>
            <a:ext cx="3921125" cy="38957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Initializing </a:t>
            </a:r>
            <a:r>
              <a:rPr lang="en-US" b="1" dirty="0" err="1" smtClean="0"/>
              <a:t>StreamingContext</a:t>
            </a:r>
            <a:endParaRPr lang="en-US" dirty="0"/>
          </a:p>
        </p:txBody>
      </p:sp>
      <p:pic>
        <p:nvPicPr>
          <p:cNvPr id="3074" name="Picture 2"/>
          <p:cNvPicPr>
            <a:picLocks noChangeAspect="1" noChangeArrowheads="1"/>
          </p:cNvPicPr>
          <p:nvPr/>
        </p:nvPicPr>
        <p:blipFill>
          <a:blip r:embed="rId2"/>
          <a:srcRect/>
          <a:stretch>
            <a:fillRect/>
          </a:stretch>
        </p:blipFill>
        <p:spPr bwMode="auto">
          <a:xfrm>
            <a:off x="139304" y="2790825"/>
            <a:ext cx="9627394" cy="12763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Discretized</a:t>
            </a:r>
            <a:r>
              <a:rPr lang="en-US" b="1" dirty="0"/>
              <a:t> Streams (</a:t>
            </a:r>
            <a:r>
              <a:rPr lang="en-US" b="1" dirty="0" err="1"/>
              <a:t>DStreams</a:t>
            </a:r>
            <a:r>
              <a:rPr lang="en-US" b="1" dirty="0" smtClean="0"/>
              <a:t>)</a:t>
            </a:r>
            <a:endParaRPr lang="en-US" dirty="0"/>
          </a:p>
        </p:txBody>
      </p:sp>
      <p:pic>
        <p:nvPicPr>
          <p:cNvPr id="4098" name="Picture 2" descr="Spark Streaming"/>
          <p:cNvPicPr>
            <a:picLocks noChangeAspect="1" noChangeArrowheads="1"/>
          </p:cNvPicPr>
          <p:nvPr/>
        </p:nvPicPr>
        <p:blipFill>
          <a:blip r:embed="rId2"/>
          <a:srcRect/>
          <a:stretch>
            <a:fillRect/>
          </a:stretch>
        </p:blipFill>
        <p:spPr bwMode="auto">
          <a:xfrm>
            <a:off x="-113506" y="1600200"/>
            <a:ext cx="10019506" cy="2026084"/>
          </a:xfrm>
          <a:prstGeom prst="rect">
            <a:avLst/>
          </a:prstGeom>
          <a:noFill/>
        </p:spPr>
      </p:pic>
      <p:pic>
        <p:nvPicPr>
          <p:cNvPr id="4100" name="Picture 4" descr="Spark Streaming"/>
          <p:cNvPicPr>
            <a:picLocks noChangeAspect="1" noChangeArrowheads="1"/>
          </p:cNvPicPr>
          <p:nvPr/>
        </p:nvPicPr>
        <p:blipFill>
          <a:blip r:embed="rId3"/>
          <a:srcRect/>
          <a:stretch>
            <a:fillRect/>
          </a:stretch>
        </p:blipFill>
        <p:spPr bwMode="auto">
          <a:xfrm>
            <a:off x="577850" y="4012548"/>
            <a:ext cx="8667750" cy="284545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 </a:t>
            </a:r>
            <a:r>
              <a:rPr lang="en-US" b="1" dirty="0" err="1"/>
              <a:t>DStreams</a:t>
            </a:r>
            <a:r>
              <a:rPr lang="en-US" b="1" dirty="0"/>
              <a:t> and </a:t>
            </a:r>
            <a:r>
              <a:rPr lang="en-US" b="1" dirty="0" smtClean="0"/>
              <a:t>Receivers</a:t>
            </a:r>
            <a:endParaRPr lang="en-US" dirty="0"/>
          </a:p>
        </p:txBody>
      </p:sp>
      <p:sp>
        <p:nvSpPr>
          <p:cNvPr id="3" name="Content Placeholder 2"/>
          <p:cNvSpPr>
            <a:spLocks noGrp="1"/>
          </p:cNvSpPr>
          <p:nvPr>
            <p:ph idx="1"/>
          </p:nvPr>
        </p:nvSpPr>
        <p:spPr/>
        <p:txBody>
          <a:bodyPr/>
          <a:lstStyle/>
          <a:p>
            <a:r>
              <a:rPr lang="en-US" dirty="0"/>
              <a:t>Spark Streaming provides two categories of built-in streaming sources.</a:t>
            </a:r>
          </a:p>
          <a:p>
            <a:r>
              <a:rPr lang="en-US" i="1" dirty="0"/>
              <a:t>Basic sources</a:t>
            </a:r>
            <a:r>
              <a:rPr lang="en-US" dirty="0"/>
              <a:t>: Sources directly available in the </a:t>
            </a:r>
            <a:r>
              <a:rPr lang="en-US" dirty="0" err="1"/>
              <a:t>StreamingContext</a:t>
            </a:r>
            <a:r>
              <a:rPr lang="en-US" dirty="0"/>
              <a:t> API. Examples: file systems, socket connections, and </a:t>
            </a:r>
            <a:r>
              <a:rPr lang="en-US" dirty="0" err="1"/>
              <a:t>Akka</a:t>
            </a:r>
            <a:r>
              <a:rPr lang="en-US" dirty="0"/>
              <a:t> actors.</a:t>
            </a:r>
          </a:p>
          <a:p>
            <a:r>
              <a:rPr lang="en-US" i="1" dirty="0"/>
              <a:t>Advanced sources</a:t>
            </a:r>
            <a:r>
              <a:rPr lang="en-US" dirty="0"/>
              <a:t>: Sources like Kafka, Flume, Kinesis, Twitter, etc. are available through extra utility classes.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Transformations on </a:t>
            </a:r>
            <a:r>
              <a:rPr lang="en-US" b="1" dirty="0" err="1" smtClean="0"/>
              <a:t>DStreams</a:t>
            </a:r>
            <a:endParaRPr lang="en-US" dirty="0"/>
          </a:p>
        </p:txBody>
      </p:sp>
      <p:graphicFrame>
        <p:nvGraphicFramePr>
          <p:cNvPr id="6" name="Table 5"/>
          <p:cNvGraphicFramePr>
            <a:graphicFrameLocks noGrp="1"/>
          </p:cNvGraphicFramePr>
          <p:nvPr/>
        </p:nvGraphicFramePr>
        <p:xfrm>
          <a:off x="0" y="1066800"/>
          <a:ext cx="9906000" cy="5910496"/>
        </p:xfrm>
        <a:graphic>
          <a:graphicData uri="http://schemas.openxmlformats.org/drawingml/2006/table">
            <a:tbl>
              <a:tblPr/>
              <a:tblGrid>
                <a:gridCol w="2297672"/>
                <a:gridCol w="7608328"/>
              </a:tblGrid>
              <a:tr h="177765">
                <a:tc>
                  <a:txBody>
                    <a:bodyPr/>
                    <a:lstStyle/>
                    <a:p>
                      <a:pPr algn="l" fontAlgn="t"/>
                      <a:r>
                        <a:rPr lang="en-US" sz="1200" b="1" dirty="0"/>
                        <a:t>Transformation</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b="1"/>
                        <a:t>Meaning</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map</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by passing each element of the source DStream through a function </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flatMap</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Similar to map, but each input item can be mapped to 0 or more output items.</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filter</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by selecting only the records of the source DStream on which </a:t>
                      </a:r>
                      <a:r>
                        <a:rPr lang="en-US" sz="1200" i="1"/>
                        <a:t>func</a:t>
                      </a:r>
                      <a:r>
                        <a:rPr lang="en-US" sz="1200"/>
                        <a:t> returns true.</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repartition</a:t>
                      </a:r>
                      <a:r>
                        <a:rPr lang="en-US" sz="1200"/>
                        <a:t>(</a:t>
                      </a:r>
                      <a:r>
                        <a:rPr lang="en-US" sz="1200" i="1"/>
                        <a:t>numPartitions</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Changes the level of parallelism in this DStream by creating more or fewer partitions.</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union</a:t>
                      </a:r>
                      <a:r>
                        <a:rPr lang="en-US" sz="1200"/>
                        <a:t>(</a:t>
                      </a:r>
                      <a:r>
                        <a:rPr lang="en-US" sz="1200" i="1"/>
                        <a:t>otherStream</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that contains the union of the elements in the source DStream and </a:t>
                      </a:r>
                      <a:r>
                        <a:rPr lang="en-US" sz="1200" i="1"/>
                        <a:t>otherDStream</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count</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of single-element RDDs by counting the number of elements in each RDD of the source DStream.</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4309">
                <a:tc>
                  <a:txBody>
                    <a:bodyPr/>
                    <a:lstStyle/>
                    <a:p>
                      <a:pPr algn="l" fontAlgn="t"/>
                      <a:r>
                        <a:rPr lang="en-US" sz="1200" b="1"/>
                        <a:t>reduce</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of single-element RDDs by aggregating the elements in each RDD of the source DStream using a function </a:t>
                      </a:r>
                      <a:r>
                        <a:rPr lang="en-US" sz="1200" i="1"/>
                        <a:t>func</a:t>
                      </a:r>
                      <a:r>
                        <a:rPr lang="en-US" sz="1200"/>
                        <a:t> (which takes two arguments and returns one). The function should be associative so that it can be computed in parallel.</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037">
                <a:tc>
                  <a:txBody>
                    <a:bodyPr/>
                    <a:lstStyle/>
                    <a:p>
                      <a:pPr algn="l" fontAlgn="t"/>
                      <a:r>
                        <a:rPr lang="en-US" sz="1200" b="1"/>
                        <a:t>countByValue</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When called on a DStream of elements of type K, return a new DStream of (K, Long) pairs where the value of each key is its frequency in each RDD of the source DStream.</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4217">
                <a:tc>
                  <a:txBody>
                    <a:bodyPr/>
                    <a:lstStyle/>
                    <a:p>
                      <a:pPr algn="l" fontAlgn="t"/>
                      <a:r>
                        <a:rPr lang="en-US" sz="1200" b="1"/>
                        <a:t>reduceByKey</a:t>
                      </a:r>
                      <a:r>
                        <a:rPr lang="en-US" sz="1200"/>
                        <a:t>(</a:t>
                      </a:r>
                      <a:r>
                        <a:rPr lang="en-US" sz="1200" i="1"/>
                        <a:t>func</a:t>
                      </a:r>
                      <a:r>
                        <a:rPr lang="en-US" sz="1200"/>
                        <a:t>, [</a:t>
                      </a:r>
                      <a:r>
                        <a:rPr lang="en-US" sz="1200" i="1"/>
                        <a:t>numTasks</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dirty="0"/>
                        <a:t>When called on a </a:t>
                      </a:r>
                      <a:r>
                        <a:rPr lang="en-US" sz="1200" dirty="0" err="1"/>
                        <a:t>DStream</a:t>
                      </a:r>
                      <a:r>
                        <a:rPr lang="en-US" sz="1200" dirty="0"/>
                        <a:t> of (K, V) pairs, return a new </a:t>
                      </a:r>
                      <a:r>
                        <a:rPr lang="en-US" sz="1200" dirty="0" err="1"/>
                        <a:t>DStream</a:t>
                      </a:r>
                      <a:r>
                        <a:rPr lang="en-US" sz="1200" dirty="0"/>
                        <a:t> of (K, V) pairs where the values for each key are aggregated using the given reduce function. </a:t>
                      </a:r>
                      <a:r>
                        <a:rPr lang="en-US" sz="1200" b="1" dirty="0"/>
                        <a:t>Note:</a:t>
                      </a:r>
                      <a:r>
                        <a:rPr lang="en-US" sz="1200" dirty="0"/>
                        <a:t> By default, this uses Spark's default number of parallel tasks (2 for local mode, and in cluster mode the number is determined by the </a:t>
                      </a:r>
                      <a:r>
                        <a:rPr lang="en-US" sz="1200" dirty="0" err="1"/>
                        <a:t>config</a:t>
                      </a:r>
                      <a:r>
                        <a:rPr lang="en-US" sz="1200" dirty="0"/>
                        <a:t> property </a:t>
                      </a:r>
                      <a:r>
                        <a:rPr lang="en-US" sz="1200" dirty="0" err="1"/>
                        <a:t>spark.default.parallelism</a:t>
                      </a:r>
                      <a:r>
                        <a:rPr lang="en-US" sz="1200" dirty="0"/>
                        <a:t>) to do the grouping. You can pass an optional </a:t>
                      </a:r>
                      <a:r>
                        <a:rPr lang="en-US" sz="1200" dirty="0" err="1"/>
                        <a:t>numTasks</a:t>
                      </a:r>
                      <a:r>
                        <a:rPr lang="en-US" sz="1200" dirty="0"/>
                        <a:t> argument to set a different number of tasks.</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037">
                <a:tc>
                  <a:txBody>
                    <a:bodyPr/>
                    <a:lstStyle/>
                    <a:p>
                      <a:pPr algn="l" fontAlgn="t"/>
                      <a:r>
                        <a:rPr lang="en-US" sz="1200" b="1"/>
                        <a:t>join</a:t>
                      </a:r>
                      <a:r>
                        <a:rPr lang="en-US" sz="1200"/>
                        <a:t>(</a:t>
                      </a:r>
                      <a:r>
                        <a:rPr lang="en-US" sz="1200" i="1"/>
                        <a:t>otherStream</a:t>
                      </a:r>
                      <a:r>
                        <a:rPr lang="en-US" sz="1200"/>
                        <a:t>, [</a:t>
                      </a:r>
                      <a:r>
                        <a:rPr lang="en-US" sz="1200" i="1"/>
                        <a:t>numTasks</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dirty="0"/>
                        <a:t>When called on two </a:t>
                      </a:r>
                      <a:r>
                        <a:rPr lang="en-US" sz="1200" dirty="0" err="1"/>
                        <a:t>DStreams</a:t>
                      </a:r>
                      <a:r>
                        <a:rPr lang="en-US" sz="1200" dirty="0"/>
                        <a:t> of (K, V) and (K, W) pairs, return a new </a:t>
                      </a:r>
                      <a:r>
                        <a:rPr lang="en-US" sz="1200" dirty="0" err="1"/>
                        <a:t>DStream</a:t>
                      </a:r>
                      <a:r>
                        <a:rPr lang="en-US" sz="1200" dirty="0"/>
                        <a:t> of (K, (V, W)) pairs with all pairs of elements for each key.</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4401">
                <a:tc>
                  <a:txBody>
                    <a:bodyPr/>
                    <a:lstStyle/>
                    <a:p>
                      <a:pPr algn="l" fontAlgn="t"/>
                      <a:r>
                        <a:rPr lang="en-US" sz="1200" b="1"/>
                        <a:t>cogroup</a:t>
                      </a:r>
                      <a:r>
                        <a:rPr lang="en-US" sz="1200"/>
                        <a:t>(</a:t>
                      </a:r>
                      <a:r>
                        <a:rPr lang="en-US" sz="1200" i="1"/>
                        <a:t>otherStream</a:t>
                      </a:r>
                      <a:r>
                        <a:rPr lang="en-US" sz="1200"/>
                        <a:t>, [</a:t>
                      </a:r>
                      <a:r>
                        <a:rPr lang="en-US" sz="1200" i="1"/>
                        <a:t>numTasks</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When called on a DStream of (K, V) and (K, W) pairs, return a new DStream of (K, Seq[V], Seq[W]) tuples.</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037">
                <a:tc>
                  <a:txBody>
                    <a:bodyPr/>
                    <a:lstStyle/>
                    <a:p>
                      <a:pPr algn="l" fontAlgn="t"/>
                      <a:r>
                        <a:rPr lang="en-US" sz="1200" b="1"/>
                        <a:t>transform</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by applying a RDD-to-RDD function to every RDD of the source DStream. This can be used to do arbitrary RDD operations on the DStream.</a:t>
                      </a:r>
                    </a:p>
                  </a:txBody>
                  <a:tcPr marL="25959" marR="25959" marT="23962" marB="2396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7673">
                <a:tc>
                  <a:txBody>
                    <a:bodyPr/>
                    <a:lstStyle/>
                    <a:p>
                      <a:pPr algn="l" fontAlgn="t"/>
                      <a:r>
                        <a:rPr lang="en-US" sz="1200" b="1"/>
                        <a:t>updateStateByKey</a:t>
                      </a:r>
                      <a:r>
                        <a:rPr lang="en-US" sz="1200"/>
                        <a:t>(</a:t>
                      </a:r>
                      <a:r>
                        <a:rPr lang="en-US" sz="1200" i="1"/>
                        <a:t>func</a:t>
                      </a:r>
                      <a:r>
                        <a:rPr lang="en-US" sz="1200"/>
                        <a:t>)</a:t>
                      </a:r>
                    </a:p>
                  </a:txBody>
                  <a:tcPr marL="25959" marR="25959" marT="23962" marB="23962">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200"/>
                        <a:t>Return a new "state" DStream where the state for each key is updated by applying the given function on the previous state of the key and the new values for the key. This can be used to maintain arbitrary state data for each key.</a:t>
                      </a:r>
                    </a:p>
                  </a:txBody>
                  <a:tcPr marL="25959" marR="25959" marT="23962" marB="23962">
                    <a:lnL>
                      <a:noFill/>
                    </a:lnL>
                    <a:lnR>
                      <a:noFill/>
                    </a:lnR>
                    <a:lnT w="9525" cap="flat" cmpd="sng" algn="ctr">
                      <a:solidFill>
                        <a:srgbClr val="DDDDDD"/>
                      </a:solidFill>
                      <a:prstDash val="solid"/>
                      <a:round/>
                      <a:headEnd type="none" w="med" len="med"/>
                      <a:tailEnd type="none" w="med" len="med"/>
                    </a:lnT>
                    <a:lnB>
                      <a:noFill/>
                    </a:lnB>
                  </a:tcPr>
                </a:tc>
              </a:tr>
              <a:tr h="153313">
                <a:tc>
                  <a:txBody>
                    <a:bodyPr/>
                    <a:lstStyle/>
                    <a:p>
                      <a:endParaRPr lang="en-US" sz="1200"/>
                    </a:p>
                  </a:txBody>
                  <a:tcPr marL="31151" marR="31151" marT="14377" marB="14377">
                    <a:lnT>
                      <a:noFill/>
                    </a:lnT>
                  </a:tcPr>
                </a:tc>
                <a:tc>
                  <a:txBody>
                    <a:bodyPr/>
                    <a:lstStyle/>
                    <a:p>
                      <a:endParaRPr lang="en-US" sz="1200" dirty="0"/>
                    </a:p>
                  </a:txBody>
                  <a:tcPr marL="31151" marR="31151" marT="14377" marB="14377">
                    <a:lnT>
                      <a:noFill/>
                    </a:lnT>
                  </a:tcPr>
                </a:tc>
              </a:tr>
            </a:tbl>
          </a:graphicData>
        </a:graphic>
      </p:graphicFrame>
      <p:sp>
        <p:nvSpPr>
          <p:cNvPr id="8193" name="Rectangle 1"/>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Operations</a:t>
            </a:r>
            <a:endParaRPr lang="en-US" dirty="0"/>
          </a:p>
        </p:txBody>
      </p:sp>
      <p:sp>
        <p:nvSpPr>
          <p:cNvPr id="3" name="Content Placeholder 2"/>
          <p:cNvSpPr>
            <a:spLocks noGrp="1"/>
          </p:cNvSpPr>
          <p:nvPr>
            <p:ph idx="1"/>
          </p:nvPr>
        </p:nvSpPr>
        <p:spPr/>
        <p:txBody>
          <a:bodyPr/>
          <a:lstStyle/>
          <a:p>
            <a:r>
              <a:rPr lang="en-US" dirty="0" smtClean="0"/>
              <a:t>Spark Streaming also provides </a:t>
            </a:r>
            <a:r>
              <a:rPr lang="en-US" i="1" dirty="0" smtClean="0"/>
              <a:t>windowed computations</a:t>
            </a:r>
            <a:r>
              <a:rPr lang="en-US" dirty="0" smtClean="0"/>
              <a:t>, which allow you to apply transformations over a sliding window of data. The following figure illustrates this sliding window.</a:t>
            </a:r>
          </a:p>
          <a:p>
            <a:r>
              <a:rPr lang="en-US" dirty="0" smtClean="0"/>
              <a:t/>
            </a:r>
            <a:br>
              <a:rPr lang="en-US" dirty="0" smtClean="0"/>
            </a:br>
            <a:endParaRPr lang="en-US" dirty="0"/>
          </a:p>
        </p:txBody>
      </p:sp>
      <p:pic>
        <p:nvPicPr>
          <p:cNvPr id="1026" name="Picture 2" descr="Spark Streaming"/>
          <p:cNvPicPr>
            <a:picLocks noChangeAspect="1" noChangeArrowheads="1"/>
          </p:cNvPicPr>
          <p:nvPr/>
        </p:nvPicPr>
        <p:blipFill>
          <a:blip r:embed="rId2"/>
          <a:srcRect/>
          <a:stretch>
            <a:fillRect/>
          </a:stretch>
        </p:blipFill>
        <p:spPr bwMode="auto">
          <a:xfrm>
            <a:off x="908051" y="4142614"/>
            <a:ext cx="7536127" cy="271538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graphicFrame>
        <p:nvGraphicFramePr>
          <p:cNvPr id="4" name="Table 3"/>
          <p:cNvGraphicFramePr>
            <a:graphicFrameLocks noGrp="1"/>
          </p:cNvGraphicFramePr>
          <p:nvPr/>
        </p:nvGraphicFramePr>
        <p:xfrm>
          <a:off x="165100" y="1219198"/>
          <a:ext cx="9740900" cy="5562334"/>
        </p:xfrm>
        <a:graphic>
          <a:graphicData uri="http://schemas.openxmlformats.org/drawingml/2006/table">
            <a:tbl>
              <a:tblPr/>
              <a:tblGrid>
                <a:gridCol w="2973424"/>
                <a:gridCol w="6767476"/>
              </a:tblGrid>
              <a:tr h="202131">
                <a:tc>
                  <a:txBody>
                    <a:bodyPr/>
                    <a:lstStyle/>
                    <a:p>
                      <a:pPr algn="l" fontAlgn="t"/>
                      <a:r>
                        <a:rPr lang="en-US" sz="1200" b="1"/>
                        <a:t>Transformation</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b="1"/>
                        <a:t>Meaning</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2072">
                <a:tc>
                  <a:txBody>
                    <a:bodyPr/>
                    <a:lstStyle/>
                    <a:p>
                      <a:pPr algn="l" fontAlgn="t"/>
                      <a:r>
                        <a:rPr lang="en-US" sz="1200" b="1"/>
                        <a:t>window</a:t>
                      </a:r>
                      <a:r>
                        <a:rPr lang="en-US" sz="1200"/>
                        <a:t>(</a:t>
                      </a:r>
                      <a:r>
                        <a:rPr lang="en-US" sz="1200" i="1"/>
                        <a:t>windowLength</a:t>
                      </a:r>
                      <a:r>
                        <a:rPr lang="en-US" sz="1200"/>
                        <a:t>, </a:t>
                      </a:r>
                      <a:r>
                        <a:rPr lang="en-US" sz="1200" i="1"/>
                        <a:t>slideInterval</a:t>
                      </a:r>
                      <a:r>
                        <a:rPr lang="en-US" sz="1200"/>
                        <a:t>)</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DStream which is computed based on windowed batches of the source DStream.</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2072">
                <a:tc>
                  <a:txBody>
                    <a:bodyPr/>
                    <a:lstStyle/>
                    <a:p>
                      <a:pPr algn="l" fontAlgn="t"/>
                      <a:r>
                        <a:rPr lang="en-US" sz="1200" b="1" dirty="0" err="1"/>
                        <a:t>countByWindow</a:t>
                      </a:r>
                      <a:r>
                        <a:rPr lang="en-US" sz="1200" dirty="0"/>
                        <a:t>(</a:t>
                      </a:r>
                      <a:r>
                        <a:rPr lang="en-US" sz="1200" i="1" dirty="0" err="1"/>
                        <a:t>windowLength</a:t>
                      </a:r>
                      <a:r>
                        <a:rPr lang="en-US" sz="1200" dirty="0"/>
                        <a:t>, </a:t>
                      </a:r>
                      <a:r>
                        <a:rPr lang="en-US" sz="1200" i="1" dirty="0" err="1"/>
                        <a:t>slideInterval</a:t>
                      </a:r>
                      <a:r>
                        <a:rPr lang="en-US" sz="1200" dirty="0"/>
                        <a:t>)</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sliding window count of elements in the stream.</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954">
                <a:tc>
                  <a:txBody>
                    <a:bodyPr/>
                    <a:lstStyle/>
                    <a:p>
                      <a:pPr algn="l" fontAlgn="t"/>
                      <a:r>
                        <a:rPr lang="en-US" sz="1200" b="1"/>
                        <a:t>reduceByWindow</a:t>
                      </a:r>
                      <a:r>
                        <a:rPr lang="en-US" sz="1200"/>
                        <a:t>(</a:t>
                      </a:r>
                      <a:r>
                        <a:rPr lang="en-US" sz="1200" i="1"/>
                        <a:t>func</a:t>
                      </a:r>
                      <a:r>
                        <a:rPr lang="en-US" sz="1200"/>
                        <a:t>, </a:t>
                      </a:r>
                      <a:r>
                        <a:rPr lang="en-US" sz="1200" i="1"/>
                        <a:t>windowLength</a:t>
                      </a:r>
                      <a:r>
                        <a:rPr lang="en-US" sz="1200"/>
                        <a:t>, </a:t>
                      </a:r>
                      <a:r>
                        <a:rPr lang="en-US" sz="1200" i="1"/>
                        <a:t>slideInterval</a:t>
                      </a:r>
                      <a:r>
                        <a:rPr lang="en-US" sz="1200"/>
                        <a:t>)</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Return a new single-element stream, created by aggregating elements in the stream over a sliding interval using </a:t>
                      </a:r>
                      <a:r>
                        <a:rPr lang="en-US" sz="1200" i="1"/>
                        <a:t>func</a:t>
                      </a:r>
                      <a:r>
                        <a:rPr lang="en-US" sz="1200"/>
                        <a:t>. The function should be associative so that it can be computed correctly in parallel.</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41659">
                <a:tc>
                  <a:txBody>
                    <a:bodyPr/>
                    <a:lstStyle/>
                    <a:p>
                      <a:pPr algn="l" fontAlgn="t"/>
                      <a:r>
                        <a:rPr lang="en-US" sz="1200" b="1"/>
                        <a:t>reduceByKeyAndWindow</a:t>
                      </a:r>
                      <a:r>
                        <a:rPr lang="en-US" sz="1200"/>
                        <a:t>(</a:t>
                      </a:r>
                      <a:r>
                        <a:rPr lang="en-US" sz="1200" i="1"/>
                        <a:t>func</a:t>
                      </a:r>
                      <a:r>
                        <a:rPr lang="en-US" sz="1200"/>
                        <a:t>, </a:t>
                      </a:r>
                      <a:r>
                        <a:rPr lang="en-US" sz="1200" i="1"/>
                        <a:t>windowLength</a:t>
                      </a:r>
                      <a:r>
                        <a:rPr lang="en-US" sz="1200"/>
                        <a:t>, </a:t>
                      </a:r>
                      <a:r>
                        <a:rPr lang="en-US" sz="1200" i="1"/>
                        <a:t>slideInterval</a:t>
                      </a:r>
                      <a:r>
                        <a:rPr lang="en-US" sz="1200"/>
                        <a:t>, [</a:t>
                      </a:r>
                      <a:r>
                        <a:rPr lang="en-US" sz="1200" i="1"/>
                        <a:t>numTasks</a:t>
                      </a:r>
                      <a:r>
                        <a:rPr lang="en-US" sz="1200"/>
                        <a:t>])</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When called on a DStream of (K, V) pairs, returns a new DStream of (K, V) pairs where the values for each key are aggregated using the given reduce function </a:t>
                      </a:r>
                      <a:r>
                        <a:rPr lang="en-US" sz="1200" i="1"/>
                        <a:t>func</a:t>
                      </a:r>
                      <a:r>
                        <a:rPr lang="en-US" sz="1200"/>
                        <a:t> over batches in a sliding window. </a:t>
                      </a:r>
                      <a:r>
                        <a:rPr lang="en-US" sz="1200" b="1"/>
                        <a:t>Note:</a:t>
                      </a:r>
                      <a:r>
                        <a:rPr lang="en-US" sz="1200"/>
                        <a:t> By default, this uses Spark's default number of parallel tasks (2 for local mode, and in cluster mode the number is determined by the config property spark.default.parallelism) to do the grouping. You can pass an optional numTasks argument to set a different number of tasks.</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91364">
                <a:tc>
                  <a:txBody>
                    <a:bodyPr/>
                    <a:lstStyle/>
                    <a:p>
                      <a:pPr algn="l" fontAlgn="t"/>
                      <a:r>
                        <a:rPr lang="en-US" sz="1200" b="1"/>
                        <a:t>reduceByKeyAndWindow</a:t>
                      </a:r>
                      <a:r>
                        <a:rPr lang="en-US" sz="1200"/>
                        <a:t>(</a:t>
                      </a:r>
                      <a:r>
                        <a:rPr lang="en-US" sz="1200" i="1"/>
                        <a:t>func</a:t>
                      </a:r>
                      <a:r>
                        <a:rPr lang="en-US" sz="1200"/>
                        <a:t>, </a:t>
                      </a:r>
                      <a:r>
                        <a:rPr lang="en-US" sz="1200" i="1"/>
                        <a:t>invFunc</a:t>
                      </a:r>
                      <a:r>
                        <a:rPr lang="en-US" sz="1200"/>
                        <a:t>, </a:t>
                      </a:r>
                      <a:r>
                        <a:rPr lang="en-US" sz="1200" i="1"/>
                        <a:t>windowLength</a:t>
                      </a:r>
                      <a:r>
                        <a:rPr lang="en-US" sz="1200"/>
                        <a:t>, </a:t>
                      </a:r>
                      <a:r>
                        <a:rPr lang="en-US" sz="1200" i="1"/>
                        <a:t>slideInterval</a:t>
                      </a:r>
                      <a:r>
                        <a:rPr lang="en-US" sz="1200"/>
                        <a:t>, [</a:t>
                      </a:r>
                      <a:r>
                        <a:rPr lang="en-US" sz="1200" i="1"/>
                        <a:t>numTasks</a:t>
                      </a:r>
                      <a:r>
                        <a:rPr lang="en-US" sz="1200"/>
                        <a:t>])</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200"/>
                        <a:t>A more efficient version of the above reduceByKeyAndWindow() where the reduce value of each window is calculated incrementally using the reduce values of the previous window. This is done by reducing the new data that enters the sliding window, and “inverse reducing” the old data that leaves the window. An example would be that of “adding” and “subtracting” counts of keys as the window slides. However, it is applicable only to “invertible reduce functions”, that is, those reduce functions which have a corresponding “inverse reduce” function (taken as parameter </a:t>
                      </a:r>
                      <a:r>
                        <a:rPr lang="en-US" sz="1200" i="1"/>
                        <a:t>invFunc</a:t>
                      </a:r>
                      <a:r>
                        <a:rPr lang="en-US" sz="1200"/>
                        <a:t>). Like in reduceByKeyAndWindow, the number of reduce tasks is configurable through an optional argument. Note that </a:t>
                      </a:r>
                      <a:r>
                        <a:rPr lang="en-US" sz="1200" u="none" strike="noStrike">
                          <a:solidFill>
                            <a:srgbClr val="0088CC"/>
                          </a:solidFill>
                          <a:hlinkClick r:id=""/>
                        </a:rPr>
                        <a:t>checkpointing</a:t>
                      </a:r>
                      <a:r>
                        <a:rPr lang="en-US" sz="1200"/>
                        <a:t> must be enabled for using this operation.</a:t>
                      </a:r>
                    </a:p>
                  </a:txBody>
                  <a:tcPr marL="28965" marR="28965" marT="26737" marB="2673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1895">
                <a:tc>
                  <a:txBody>
                    <a:bodyPr/>
                    <a:lstStyle/>
                    <a:p>
                      <a:pPr algn="l" fontAlgn="t"/>
                      <a:r>
                        <a:rPr lang="en-US" sz="1200" b="1"/>
                        <a:t>countByValueAndWindow</a:t>
                      </a:r>
                      <a:r>
                        <a:rPr lang="en-US" sz="1200"/>
                        <a:t>(</a:t>
                      </a:r>
                      <a:r>
                        <a:rPr lang="en-US" sz="1200" i="1"/>
                        <a:t>windowLength</a:t>
                      </a:r>
                      <a:r>
                        <a:rPr lang="en-US" sz="1200"/>
                        <a:t>,</a:t>
                      </a:r>
                      <a:r>
                        <a:rPr lang="en-US" sz="1200" i="1"/>
                        <a:t>slideInterval</a:t>
                      </a:r>
                      <a:r>
                        <a:rPr lang="en-US" sz="1200"/>
                        <a:t>, [</a:t>
                      </a:r>
                      <a:r>
                        <a:rPr lang="en-US" sz="1200" i="1"/>
                        <a:t>numTasks</a:t>
                      </a:r>
                      <a:r>
                        <a:rPr lang="en-US" sz="1200"/>
                        <a:t>])</a:t>
                      </a:r>
                    </a:p>
                  </a:txBody>
                  <a:tcPr marL="28965" marR="28965" marT="26737" marB="26737">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200" dirty="0"/>
                        <a:t>When called on a </a:t>
                      </a:r>
                      <a:r>
                        <a:rPr lang="en-US" sz="1200" dirty="0" err="1"/>
                        <a:t>DStream</a:t>
                      </a:r>
                      <a:r>
                        <a:rPr lang="en-US" sz="1200" dirty="0"/>
                        <a:t> of (K, V) pairs, returns a new </a:t>
                      </a:r>
                      <a:r>
                        <a:rPr lang="en-US" sz="1200" dirty="0" err="1"/>
                        <a:t>DStream</a:t>
                      </a:r>
                      <a:r>
                        <a:rPr lang="en-US" sz="1200" dirty="0"/>
                        <a:t> of (K, Long) pairs where the value of each key is its frequency within a sliding window. Like in </a:t>
                      </a:r>
                      <a:r>
                        <a:rPr lang="en-US" sz="1200" dirty="0" err="1"/>
                        <a:t>reduceByKeyAndWindow</a:t>
                      </a:r>
                      <a:r>
                        <a:rPr lang="en-US" sz="1200" dirty="0"/>
                        <a:t>, the number of reduce tasks is configurable through an optional argument.</a:t>
                      </a:r>
                    </a:p>
                  </a:txBody>
                  <a:tcPr marL="28965" marR="28965" marT="26737" marB="26737">
                    <a:lnL>
                      <a:noFill/>
                    </a:lnL>
                    <a:lnR>
                      <a:noFill/>
                    </a:lnR>
                    <a:lnT w="9525" cap="flat" cmpd="sng" algn="ctr">
                      <a:solidFill>
                        <a:srgbClr val="DDDDDD"/>
                      </a:solidFill>
                      <a:prstDash val="solid"/>
                      <a:round/>
                      <a:headEnd type="none" w="med" len="med"/>
                      <a:tailEnd type="none" w="med" len="med"/>
                    </a:lnT>
                    <a:lnB>
                      <a:noFill/>
                    </a:lnB>
                  </a:tcPr>
                </a:tc>
              </a:tr>
              <a:tr h="173255">
                <a:tc>
                  <a:txBody>
                    <a:bodyPr/>
                    <a:lstStyle/>
                    <a:p>
                      <a:endParaRPr lang="en-US" sz="1200"/>
                    </a:p>
                  </a:txBody>
                  <a:tcPr marL="34758" marR="34758" marT="16042" marB="16042">
                    <a:lnT>
                      <a:noFill/>
                    </a:lnT>
                  </a:tcPr>
                </a:tc>
                <a:tc>
                  <a:txBody>
                    <a:bodyPr/>
                    <a:lstStyle/>
                    <a:p>
                      <a:endParaRPr lang="en-US" sz="1200" dirty="0"/>
                    </a:p>
                  </a:txBody>
                  <a:tcPr marL="34758" marR="34758" marT="16042" marB="16042">
                    <a:lnT>
                      <a:noFill/>
                    </a:lnT>
                  </a:tcPr>
                </a:tc>
              </a:tr>
            </a:tbl>
          </a:graphicData>
        </a:graphic>
      </p:graphicFrame>
      <p:sp>
        <p:nvSpPr>
          <p:cNvPr id="20481" name="Rectangle 1"/>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Tree>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3608</TotalTime>
  <Words>622</Words>
  <Application>Microsoft Office PowerPoint</Application>
  <PresentationFormat>A4 Paper (210x297 mm)</PresentationFormat>
  <Paragraphs>61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SparkStreaming</vt:lpstr>
      <vt:lpstr>Spark Streaming Features</vt:lpstr>
      <vt:lpstr>Initializing StreamingContext</vt:lpstr>
      <vt:lpstr>Discretized Streams (DStreams)</vt:lpstr>
      <vt:lpstr>Input DStreams and Receivers</vt:lpstr>
      <vt:lpstr>Transformations on DStreams</vt:lpstr>
      <vt:lpstr>Window Operations</vt:lpstr>
      <vt:lpstr>Functions</vt:lpstr>
      <vt:lpstr>Lab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datascientist</cp:lastModifiedBy>
  <cp:revision>456</cp:revision>
  <dcterms:created xsi:type="dcterms:W3CDTF">2012-03-13T16:05:56Z</dcterms:created>
  <dcterms:modified xsi:type="dcterms:W3CDTF">2017-02-26T09:37:30Z</dcterms:modified>
</cp:coreProperties>
</file>