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5" r:id="rId4"/>
    <p:sldId id="257" r:id="rId5"/>
    <p:sldId id="258" r:id="rId6"/>
    <p:sldId id="259" r:id="rId7"/>
    <p:sldId id="260" r:id="rId8"/>
    <p:sldId id="261" r:id="rId9"/>
    <p:sldId id="262" r:id="rId10"/>
    <p:sldId id="263" r:id="rId11"/>
    <p:sldId id="264" r:id="rId12"/>
    <p:sldId id="266" r:id="rId13"/>
    <p:sldId id="267" r:id="rId14"/>
    <p:sldId id="268" r:id="rId15"/>
    <p:sldId id="269" r:id="rId16"/>
    <p:sldId id="270" r:id="rId17"/>
    <p:sldId id="273" r:id="rId18"/>
    <p:sldId id="274" r:id="rId19"/>
    <p:sldId id="271" r:id="rId20"/>
    <p:sldId id="272" r:id="rId21"/>
    <p:sldId id="275" r:id="rId22"/>
    <p:sldId id="276" r:id="rId23"/>
    <p:sldId id="277"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4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8093B-94CC-42D2-89B9-1A3D4517EC67}" type="datetimeFigureOut">
              <a:rPr lang="en-US" smtClean="0"/>
              <a:pPr/>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093B-94CC-42D2-89B9-1A3D4517EC67}" type="datetimeFigureOut">
              <a:rPr lang="en-US" smtClean="0"/>
              <a:pPr/>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093B-94CC-42D2-89B9-1A3D4517EC67}" type="datetimeFigureOut">
              <a:rPr lang="en-US" smtClean="0"/>
              <a:pPr/>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093B-94CC-42D2-89B9-1A3D4517EC67}" type="datetimeFigureOut">
              <a:rPr lang="en-US" smtClean="0"/>
              <a:pPr/>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8093B-94CC-42D2-89B9-1A3D4517EC67}" type="datetimeFigureOut">
              <a:rPr lang="en-US" smtClean="0"/>
              <a:pPr/>
              <a:t>9/25/2016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8093B-94CC-42D2-89B9-1A3D4517EC67}" type="datetimeFigureOut">
              <a:rPr lang="en-US" smtClean="0"/>
              <a:pPr/>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8093B-94CC-42D2-89B9-1A3D4517EC67}" type="datetimeFigureOut">
              <a:rPr lang="en-US" smtClean="0"/>
              <a:pPr/>
              <a:t>9/25/2016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8093B-94CC-42D2-89B9-1A3D4517EC67}" type="datetimeFigureOut">
              <a:rPr lang="en-US" smtClean="0"/>
              <a:pPr/>
              <a:t>9/25/2016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093B-94CC-42D2-89B9-1A3D4517EC67}" type="datetimeFigureOut">
              <a:rPr lang="en-US" smtClean="0"/>
              <a:pPr/>
              <a:t>9/25/2016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093B-94CC-42D2-89B9-1A3D4517EC67}" type="datetimeFigureOut">
              <a:rPr lang="en-US" smtClean="0"/>
              <a:pPr/>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093B-94CC-42D2-89B9-1A3D4517EC67}" type="datetimeFigureOut">
              <a:rPr lang="en-US" smtClean="0"/>
              <a:pPr/>
              <a:t>9/25/2016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7BCBB-35CA-4BCB-B622-76D058B59A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093B-94CC-42D2-89B9-1A3D4517EC67}" type="datetimeFigureOut">
              <a:rPr lang="en-US" smtClean="0"/>
              <a:pPr/>
              <a:t>9/25/2016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7BCBB-35CA-4BCB-B622-76D058B59A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1028" name="AutoShape 4" descr="Image result for apache Spa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457200" y="3352800"/>
            <a:ext cx="5010150" cy="2339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 many hard disks?</a:t>
            </a:r>
            <a:endParaRPr lang="en-US" dirty="0"/>
          </a:p>
        </p:txBody>
      </p:sp>
      <p:pic>
        <p:nvPicPr>
          <p:cNvPr id="2050" name="Picture 2"/>
          <p:cNvPicPr>
            <a:picLocks noChangeAspect="1" noChangeArrowheads="1"/>
          </p:cNvPicPr>
          <p:nvPr/>
        </p:nvPicPr>
        <p:blipFill>
          <a:blip r:embed="rId2"/>
          <a:srcRect/>
          <a:stretch>
            <a:fillRect/>
          </a:stretch>
        </p:blipFill>
        <p:spPr bwMode="auto">
          <a:xfrm>
            <a:off x="1747838" y="1785938"/>
            <a:ext cx="5648325" cy="3286125"/>
          </a:xfrm>
          <a:prstGeom prst="rect">
            <a:avLst/>
          </a:prstGeom>
          <a:noFill/>
          <a:ln w="9525">
            <a:noFill/>
            <a:miter lim="800000"/>
            <a:headEnd/>
            <a:tailEnd/>
          </a:ln>
          <a:effectLst/>
        </p:spPr>
      </p:pic>
      <p:sp>
        <p:nvSpPr>
          <p:cNvPr id="5" name="TextBox 4"/>
          <p:cNvSpPr txBox="1"/>
          <p:nvPr/>
        </p:nvSpPr>
        <p:spPr>
          <a:xfrm>
            <a:off x="1447800" y="5715000"/>
            <a:ext cx="7391400" cy="646331"/>
          </a:xfrm>
          <a:prstGeom prst="rect">
            <a:avLst/>
          </a:prstGeom>
          <a:noFill/>
        </p:spPr>
        <p:txBody>
          <a:bodyPr wrap="square" rtlCol="0">
            <a:spAutoFit/>
          </a:bodyPr>
          <a:lstStyle/>
          <a:p>
            <a:r>
              <a:rPr lang="en-US" dirty="0" smtClean="0"/>
              <a:t>As you see, cost per </a:t>
            </a:r>
            <a:r>
              <a:rPr lang="en-US" dirty="0" err="1" smtClean="0"/>
              <a:t>gb</a:t>
            </a:r>
            <a:r>
              <a:rPr lang="en-US" dirty="0" smtClean="0"/>
              <a:t> over the years is linearly coming down, and now it has become so cheap!!</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University of </a:t>
            </a:r>
            <a:r>
              <a:rPr lang="en-US" dirty="0" err="1" smtClean="0"/>
              <a:t>california</a:t>
            </a:r>
            <a:r>
              <a:rPr lang="en-US" dirty="0" smtClean="0"/>
              <a:t> had a question</a:t>
            </a:r>
            <a:endParaRPr lang="en-US" dirty="0"/>
          </a:p>
        </p:txBody>
      </p:sp>
      <p:sp>
        <p:nvSpPr>
          <p:cNvPr id="3" name="Content Placeholder 2"/>
          <p:cNvSpPr>
            <a:spLocks noGrp="1"/>
          </p:cNvSpPr>
          <p:nvPr>
            <p:ph idx="1"/>
          </p:nvPr>
        </p:nvSpPr>
        <p:spPr/>
        <p:txBody>
          <a:bodyPr/>
          <a:lstStyle/>
          <a:p>
            <a:r>
              <a:rPr lang="en-US" dirty="0" smtClean="0"/>
              <a:t>In a big data cluster, as the number of machines increase, size of cluster scales up.</a:t>
            </a:r>
          </a:p>
          <a:p>
            <a:r>
              <a:rPr lang="en-US" dirty="0" smtClean="0"/>
              <a:t>In that case, cant we use RAM for faster processing, as even the RAM available on cluster scales up with size of cluster.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Trend: Cost of memory</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33400" y="1905000"/>
            <a:ext cx="5172075" cy="4029075"/>
          </a:xfrm>
          <a:prstGeom prst="rect">
            <a:avLst/>
          </a:prstGeom>
          <a:noFill/>
          <a:ln w="9525">
            <a:noFill/>
            <a:miter lim="800000"/>
            <a:headEnd/>
            <a:tailEnd/>
          </a:ln>
          <a:effectLst/>
        </p:spPr>
      </p:pic>
      <p:sp>
        <p:nvSpPr>
          <p:cNvPr id="5" name="TextBox 4"/>
          <p:cNvSpPr txBox="1"/>
          <p:nvPr/>
        </p:nvSpPr>
        <p:spPr>
          <a:xfrm>
            <a:off x="6172200" y="2819400"/>
            <a:ext cx="2282100" cy="923330"/>
          </a:xfrm>
          <a:prstGeom prst="rect">
            <a:avLst/>
          </a:prstGeom>
          <a:noFill/>
        </p:spPr>
        <p:txBody>
          <a:bodyPr wrap="none" rtlCol="0">
            <a:spAutoFit/>
          </a:bodyPr>
          <a:lstStyle/>
          <a:p>
            <a:r>
              <a:rPr lang="en-US" b="1" dirty="0" smtClean="0">
                <a:solidFill>
                  <a:srgbClr val="FF0000"/>
                </a:solidFill>
              </a:rPr>
              <a:t>Lower cost means can</a:t>
            </a:r>
          </a:p>
          <a:p>
            <a:r>
              <a:rPr lang="en-US" b="1" dirty="0" smtClean="0">
                <a:solidFill>
                  <a:srgbClr val="FF0000"/>
                </a:solidFill>
              </a:rPr>
              <a:t>put more memory in</a:t>
            </a:r>
          </a:p>
          <a:p>
            <a:r>
              <a:rPr lang="en-US" b="1" dirty="0" smtClean="0">
                <a:solidFill>
                  <a:srgbClr val="FF0000"/>
                </a:solidFill>
              </a:rPr>
              <a:t>each server</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hardware for Big Data</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676400"/>
            <a:ext cx="3438525" cy="2338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4343400"/>
            <a:ext cx="3876675" cy="2292295"/>
          </a:xfrm>
          <a:prstGeom prst="rect">
            <a:avLst/>
          </a:prstGeom>
          <a:noFill/>
          <a:ln w="9525">
            <a:noFill/>
            <a:miter lim="800000"/>
            <a:headEnd/>
            <a:tailEnd/>
          </a:ln>
          <a:effectLst/>
        </p:spPr>
      </p:pic>
      <p:sp>
        <p:nvSpPr>
          <p:cNvPr id="6" name="TextBox 5"/>
          <p:cNvSpPr txBox="1"/>
          <p:nvPr/>
        </p:nvSpPr>
        <p:spPr>
          <a:xfrm>
            <a:off x="5029200" y="1905000"/>
            <a:ext cx="3574312" cy="1477328"/>
          </a:xfrm>
          <a:prstGeom prst="rect">
            <a:avLst/>
          </a:prstGeom>
          <a:noFill/>
        </p:spPr>
        <p:txBody>
          <a:bodyPr wrap="none" rtlCol="0">
            <a:spAutoFit/>
          </a:bodyPr>
          <a:lstStyle/>
          <a:p>
            <a:r>
              <a:rPr lang="en-US" dirty="0" smtClean="0"/>
              <a:t>Now that RAM cost is coming down,</a:t>
            </a:r>
          </a:p>
          <a:p>
            <a:r>
              <a:rPr lang="en-US" dirty="0" smtClean="0"/>
              <a:t>Hard ware for </a:t>
            </a:r>
            <a:r>
              <a:rPr lang="en-US" dirty="0" err="1" smtClean="0"/>
              <a:t>bigdata</a:t>
            </a:r>
            <a:r>
              <a:rPr lang="en-US" dirty="0" smtClean="0"/>
              <a:t>:</a:t>
            </a:r>
          </a:p>
          <a:p>
            <a:r>
              <a:rPr lang="en-US" dirty="0" smtClean="0"/>
              <a:t>Storage; many </a:t>
            </a:r>
            <a:r>
              <a:rPr lang="en-US" dirty="0" err="1" smtClean="0"/>
              <a:t>harddisks</a:t>
            </a:r>
            <a:endParaRPr lang="en-US" dirty="0" smtClean="0"/>
          </a:p>
          <a:p>
            <a:r>
              <a:rPr lang="en-US" dirty="0" smtClean="0"/>
              <a:t>Processing; CPU</a:t>
            </a:r>
          </a:p>
          <a:p>
            <a:r>
              <a:rPr lang="en-US" dirty="0" smtClean="0"/>
              <a:t>Faster processing: RAM</a:t>
            </a:r>
            <a:endParaRPr lang="en-US" dirty="0"/>
          </a:p>
        </p:txBody>
      </p:sp>
      <p:pic>
        <p:nvPicPr>
          <p:cNvPr id="4098" name="Picture 2"/>
          <p:cNvPicPr>
            <a:picLocks noChangeAspect="1" noChangeArrowheads="1"/>
          </p:cNvPicPr>
          <p:nvPr/>
        </p:nvPicPr>
        <p:blipFill>
          <a:blip r:embed="rId4"/>
          <a:srcRect/>
          <a:stretch>
            <a:fillRect/>
          </a:stretch>
        </p:blipFill>
        <p:spPr bwMode="auto">
          <a:xfrm>
            <a:off x="5638800" y="4267200"/>
            <a:ext cx="3276600" cy="1552575"/>
          </a:xfrm>
          <a:prstGeom prst="rect">
            <a:avLst/>
          </a:prstGeom>
          <a:noFill/>
          <a:ln w="9525">
            <a:noFill/>
            <a:miter lim="800000"/>
            <a:headEnd/>
            <a:tailEnd/>
          </a:ln>
          <a:effectLst/>
        </p:spPr>
      </p:pic>
      <p:sp>
        <p:nvSpPr>
          <p:cNvPr id="7" name="TextBox 6"/>
          <p:cNvSpPr txBox="1"/>
          <p:nvPr/>
        </p:nvSpPr>
        <p:spPr>
          <a:xfrm>
            <a:off x="914400" y="4114800"/>
            <a:ext cx="1915333" cy="369332"/>
          </a:xfrm>
          <a:prstGeom prst="rect">
            <a:avLst/>
          </a:prstGeom>
          <a:noFill/>
        </p:spPr>
        <p:txBody>
          <a:bodyPr wrap="none" rtlCol="0">
            <a:spAutoFit/>
          </a:bodyPr>
          <a:lstStyle/>
          <a:p>
            <a:r>
              <a:rPr lang="en-US" dirty="0" smtClean="0"/>
              <a:t>Lots of hard drives</a:t>
            </a:r>
            <a:endParaRPr lang="en-US" dirty="0"/>
          </a:p>
        </p:txBody>
      </p:sp>
      <p:sp>
        <p:nvSpPr>
          <p:cNvPr id="8" name="TextBox 7"/>
          <p:cNvSpPr txBox="1"/>
          <p:nvPr/>
        </p:nvSpPr>
        <p:spPr>
          <a:xfrm>
            <a:off x="3810000" y="6488668"/>
            <a:ext cx="976870" cy="369332"/>
          </a:xfrm>
          <a:prstGeom prst="rect">
            <a:avLst/>
          </a:prstGeom>
          <a:noFill/>
        </p:spPr>
        <p:txBody>
          <a:bodyPr wrap="none" rtlCol="0">
            <a:spAutoFit/>
          </a:bodyPr>
          <a:lstStyle/>
          <a:p>
            <a:r>
              <a:rPr lang="en-US" dirty="0" smtClean="0"/>
              <a:t>…. CPU’s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p:txBody>
          <a:bodyPr/>
          <a:lstStyle/>
          <a:p>
            <a:r>
              <a:rPr lang="en-US" dirty="0" smtClean="0"/>
              <a:t>Keep more data in-memory</a:t>
            </a:r>
          </a:p>
          <a:p>
            <a:r>
              <a:rPr lang="en-US" dirty="0" smtClean="0"/>
              <a:t>Chance for lighting fast cluster computing.</a:t>
            </a:r>
          </a:p>
          <a:p>
            <a:r>
              <a:rPr lang="en-US" dirty="0" smtClean="0"/>
              <a:t>Design a new distributed execution engine:</a:t>
            </a:r>
          </a:p>
          <a:p>
            <a:pPr>
              <a:buNone/>
            </a:pPr>
            <a:endParaRPr lang="en-US" dirty="0"/>
          </a:p>
        </p:txBody>
      </p:sp>
      <p:pic>
        <p:nvPicPr>
          <p:cNvPr id="5123" name="Picture 3"/>
          <p:cNvPicPr>
            <a:picLocks noChangeAspect="1" noChangeArrowheads="1"/>
          </p:cNvPicPr>
          <p:nvPr/>
        </p:nvPicPr>
        <p:blipFill>
          <a:blip r:embed="rId2"/>
          <a:srcRect/>
          <a:stretch>
            <a:fillRect/>
          </a:stretch>
        </p:blipFill>
        <p:spPr bwMode="auto">
          <a:xfrm>
            <a:off x="3581400" y="3429000"/>
            <a:ext cx="1809750"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Memory instead of Disk</a:t>
            </a:r>
            <a:endParaRPr lang="en-US" dirty="0"/>
          </a:p>
        </p:txBody>
      </p:sp>
      <p:pic>
        <p:nvPicPr>
          <p:cNvPr id="6146" name="Picture 2"/>
          <p:cNvPicPr>
            <a:picLocks noChangeAspect="1" noChangeArrowheads="1"/>
          </p:cNvPicPr>
          <p:nvPr/>
        </p:nvPicPr>
        <p:blipFill>
          <a:blip r:embed="rId2"/>
          <a:srcRect/>
          <a:stretch>
            <a:fillRect/>
          </a:stretch>
        </p:blipFill>
        <p:spPr bwMode="auto">
          <a:xfrm>
            <a:off x="1385888" y="1738313"/>
            <a:ext cx="6372225" cy="3381375"/>
          </a:xfrm>
          <a:prstGeom prst="rect">
            <a:avLst/>
          </a:prstGeom>
          <a:noFill/>
          <a:ln w="9525">
            <a:noFill/>
            <a:miter lim="800000"/>
            <a:headEnd/>
            <a:tailEnd/>
          </a:ln>
          <a:effectLst/>
        </p:spPr>
      </p:pic>
      <p:sp>
        <p:nvSpPr>
          <p:cNvPr id="5" name="TextBox 4"/>
          <p:cNvSpPr txBox="1"/>
          <p:nvPr/>
        </p:nvSpPr>
        <p:spPr>
          <a:xfrm>
            <a:off x="838200" y="5410200"/>
            <a:ext cx="8305800" cy="923330"/>
          </a:xfrm>
          <a:prstGeom prst="rect">
            <a:avLst/>
          </a:prstGeom>
          <a:noFill/>
        </p:spPr>
        <p:txBody>
          <a:bodyPr wrap="square" rtlCol="0">
            <a:spAutoFit/>
          </a:bodyPr>
          <a:lstStyle/>
          <a:p>
            <a:r>
              <a:rPr lang="en-US" dirty="0" smtClean="0"/>
              <a:t>In map reduce, each iteration leads to HDFS I/O operations.</a:t>
            </a:r>
          </a:p>
          <a:p>
            <a:r>
              <a:rPr lang="en-US" dirty="0" smtClean="0"/>
              <a:t>Adding to this, consider you have a source data, on which you want to perform different queries. Would you like to read the same data, for each query???</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Data Sharing</a:t>
            </a:r>
            <a:endParaRPr lang="en-US" dirty="0"/>
          </a:p>
        </p:txBody>
      </p:sp>
      <p:pic>
        <p:nvPicPr>
          <p:cNvPr id="7170" name="Picture 2"/>
          <p:cNvPicPr>
            <a:picLocks noChangeAspect="1" noChangeArrowheads="1"/>
          </p:cNvPicPr>
          <p:nvPr/>
        </p:nvPicPr>
        <p:blipFill>
          <a:blip r:embed="rId2"/>
          <a:srcRect/>
          <a:stretch>
            <a:fillRect/>
          </a:stretch>
        </p:blipFill>
        <p:spPr bwMode="auto">
          <a:xfrm>
            <a:off x="1271588" y="1676400"/>
            <a:ext cx="6600825" cy="3505200"/>
          </a:xfrm>
          <a:prstGeom prst="rect">
            <a:avLst/>
          </a:prstGeom>
          <a:noFill/>
          <a:ln w="9525">
            <a:noFill/>
            <a:miter lim="800000"/>
            <a:headEnd/>
            <a:tailEnd/>
          </a:ln>
          <a:effectLst/>
        </p:spPr>
      </p:pic>
      <p:sp>
        <p:nvSpPr>
          <p:cNvPr id="5" name="TextBox 4"/>
          <p:cNvSpPr txBox="1"/>
          <p:nvPr/>
        </p:nvSpPr>
        <p:spPr>
          <a:xfrm>
            <a:off x="838200" y="5410200"/>
            <a:ext cx="8305800" cy="1477328"/>
          </a:xfrm>
          <a:prstGeom prst="rect">
            <a:avLst/>
          </a:prstGeom>
          <a:noFill/>
        </p:spPr>
        <p:txBody>
          <a:bodyPr wrap="square" rtlCol="0">
            <a:spAutoFit/>
          </a:bodyPr>
          <a:lstStyle/>
          <a:p>
            <a:r>
              <a:rPr lang="en-US" dirty="0" smtClean="0"/>
              <a:t>Now for faster processing and quick data sharing, use Memory.</a:t>
            </a:r>
          </a:p>
          <a:p>
            <a:endParaRPr lang="en-US" dirty="0" smtClean="0"/>
          </a:p>
          <a:p>
            <a:r>
              <a:rPr lang="en-US" dirty="0" smtClean="0"/>
              <a:t>In the previous example, you read the same data multiple times, now with distributed in memory, you have an option to cache data on distributed memory, perform all the required queries at much faster pace!!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Motivation</a:t>
            </a:r>
            <a:endParaRPr lang="en-US" dirty="0"/>
          </a:p>
        </p:txBody>
      </p:sp>
      <p:sp>
        <p:nvSpPr>
          <p:cNvPr id="3" name="Content Placeholder 2"/>
          <p:cNvSpPr>
            <a:spLocks noGrp="1"/>
          </p:cNvSpPr>
          <p:nvPr>
            <p:ph idx="1"/>
          </p:nvPr>
        </p:nvSpPr>
        <p:spPr/>
        <p:txBody>
          <a:bodyPr/>
          <a:lstStyle/>
          <a:p>
            <a:r>
              <a:rPr lang="en-US" dirty="0" smtClean="0"/>
              <a:t>Using Map Reduce for complex jobs, interactive queries and online processing involves </a:t>
            </a:r>
            <a:r>
              <a:rPr lang="en-US" i="1" dirty="0" smtClean="0"/>
              <a:t>lots of disk I/O!</a:t>
            </a:r>
            <a:endParaRPr lang="en-US" dirty="0" smtClean="0"/>
          </a:p>
          <a:p>
            <a:r>
              <a:rPr lang="en-US" dirty="0" smtClean="0"/>
              <a:t>Keep more data in memory, when ever possible.</a:t>
            </a:r>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of Apache Spark</a:t>
            </a:r>
            <a:endParaRPr lang="en-US" dirty="0"/>
          </a:p>
        </p:txBody>
      </p:sp>
      <p:sp>
        <p:nvSpPr>
          <p:cNvPr id="3" name="Content Placeholder 2"/>
          <p:cNvSpPr>
            <a:spLocks noGrp="1"/>
          </p:cNvSpPr>
          <p:nvPr>
            <p:ph idx="1"/>
          </p:nvPr>
        </p:nvSpPr>
        <p:spPr>
          <a:xfrm>
            <a:off x="457200" y="1600200"/>
            <a:ext cx="5562600" cy="4525963"/>
          </a:xfrm>
        </p:spPr>
        <p:txBody>
          <a:bodyPr>
            <a:noAutofit/>
          </a:bodyPr>
          <a:lstStyle/>
          <a:p>
            <a:r>
              <a:rPr lang="en-US" sz="2400" dirty="0" smtClean="0"/>
              <a:t>Fast and general engine for large-scale data processing.</a:t>
            </a:r>
          </a:p>
          <a:p>
            <a:r>
              <a:rPr lang="en-US" sz="2400" b="1" dirty="0" smtClean="0">
                <a:solidFill>
                  <a:srgbClr val="00B050"/>
                </a:solidFill>
              </a:rPr>
              <a:t>Speed</a:t>
            </a:r>
            <a:r>
              <a:rPr lang="en-US" sz="2400" dirty="0" smtClean="0"/>
              <a:t>; Run programs up to 100X faster than </a:t>
            </a:r>
            <a:r>
              <a:rPr lang="en-US" sz="2400" dirty="0" err="1" smtClean="0"/>
              <a:t>hadoop</a:t>
            </a:r>
            <a:r>
              <a:rPr lang="en-US" sz="2400" dirty="0" smtClean="0"/>
              <a:t>.</a:t>
            </a:r>
          </a:p>
          <a:p>
            <a:r>
              <a:rPr lang="en-US" sz="2400" b="1" dirty="0" smtClean="0">
                <a:solidFill>
                  <a:schemeClr val="accent5">
                    <a:lumMod val="75000"/>
                  </a:schemeClr>
                </a:solidFill>
              </a:rPr>
              <a:t>Ease of use</a:t>
            </a:r>
            <a:r>
              <a:rPr lang="en-US" sz="2400" dirty="0" smtClean="0"/>
              <a:t>: Write applications in language you are comfortable in; Java, </a:t>
            </a:r>
            <a:r>
              <a:rPr lang="en-US" sz="2400" dirty="0" err="1" smtClean="0"/>
              <a:t>Scala</a:t>
            </a:r>
            <a:r>
              <a:rPr lang="en-US" sz="2400" dirty="0" smtClean="0"/>
              <a:t>, Python and R.</a:t>
            </a:r>
          </a:p>
          <a:p>
            <a:r>
              <a:rPr lang="en-US" sz="2400" b="1" dirty="0" smtClean="0">
                <a:solidFill>
                  <a:schemeClr val="accent6">
                    <a:lumMod val="75000"/>
                  </a:schemeClr>
                </a:solidFill>
              </a:rPr>
              <a:t>Generality</a:t>
            </a:r>
            <a:r>
              <a:rPr lang="en-US" sz="2400" b="1" dirty="0" smtClean="0"/>
              <a:t>: </a:t>
            </a:r>
            <a:r>
              <a:rPr lang="en-US" sz="2400" dirty="0" smtClean="0"/>
              <a:t>Combine </a:t>
            </a:r>
            <a:r>
              <a:rPr lang="en-US" sz="2400" dirty="0" err="1" smtClean="0"/>
              <a:t>SparkSQL</a:t>
            </a:r>
            <a:r>
              <a:rPr lang="en-US" sz="2400" dirty="0" smtClean="0"/>
              <a:t>, streaming and complex analytics</a:t>
            </a:r>
          </a:p>
          <a:p>
            <a:r>
              <a:rPr lang="en-US" sz="2400" b="1" dirty="0" smtClean="0">
                <a:solidFill>
                  <a:schemeClr val="tx2"/>
                </a:solidFill>
              </a:rPr>
              <a:t>Runs Everywhere</a:t>
            </a:r>
            <a:r>
              <a:rPr lang="en-US" sz="2400" b="1" dirty="0" smtClean="0"/>
              <a:t>: </a:t>
            </a:r>
            <a:r>
              <a:rPr lang="en-US" sz="2400" dirty="0" smtClean="0"/>
              <a:t>Spark runs on standalone, on YARN, on MESOS. It can connect to </a:t>
            </a:r>
            <a:r>
              <a:rPr lang="en-US" sz="2400" dirty="0" err="1" smtClean="0"/>
              <a:t>NoSQL</a:t>
            </a:r>
            <a:r>
              <a:rPr lang="en-US" sz="2400" dirty="0" smtClean="0"/>
              <a:t>, Amazon S3!!</a:t>
            </a:r>
            <a:endParaRPr lang="en-US" sz="2400" b="1" dirty="0"/>
          </a:p>
        </p:txBody>
      </p:sp>
      <p:pic>
        <p:nvPicPr>
          <p:cNvPr id="1026" name="Picture 2"/>
          <p:cNvPicPr>
            <a:picLocks noChangeAspect="1" noChangeArrowheads="1"/>
          </p:cNvPicPr>
          <p:nvPr/>
        </p:nvPicPr>
        <p:blipFill>
          <a:blip r:embed="rId2"/>
          <a:srcRect/>
          <a:stretch>
            <a:fillRect/>
          </a:stretch>
        </p:blipFill>
        <p:spPr bwMode="auto">
          <a:xfrm>
            <a:off x="5791200" y="5334000"/>
            <a:ext cx="2495550" cy="1038225"/>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5715000" y="2133600"/>
            <a:ext cx="1628775" cy="1095721"/>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a:srcRect/>
          <a:stretch>
            <a:fillRect/>
          </a:stretch>
        </p:blipFill>
        <p:spPr bwMode="auto">
          <a:xfrm>
            <a:off x="5791200" y="3429000"/>
            <a:ext cx="2628900" cy="9533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Rise of in memory computing; Ecosystem</a:t>
            </a:r>
            <a:endParaRPr lang="en-US" dirty="0"/>
          </a:p>
        </p:txBody>
      </p:sp>
      <p:pic>
        <p:nvPicPr>
          <p:cNvPr id="8194" name="Picture 2"/>
          <p:cNvPicPr>
            <a:picLocks noChangeAspect="1" noChangeArrowheads="1"/>
          </p:cNvPicPr>
          <p:nvPr/>
        </p:nvPicPr>
        <p:blipFill>
          <a:blip r:embed="rId2"/>
          <a:srcRect/>
          <a:stretch>
            <a:fillRect/>
          </a:stretch>
        </p:blipFill>
        <p:spPr bwMode="auto">
          <a:xfrm>
            <a:off x="304800" y="1676400"/>
            <a:ext cx="5191125" cy="3667125"/>
          </a:xfrm>
          <a:prstGeom prst="rect">
            <a:avLst/>
          </a:prstGeom>
          <a:noFill/>
          <a:ln w="9525">
            <a:noFill/>
            <a:miter lim="800000"/>
            <a:headEnd/>
            <a:tailEnd/>
          </a:ln>
          <a:effectLst/>
        </p:spPr>
      </p:pic>
      <p:sp>
        <p:nvSpPr>
          <p:cNvPr id="6" name="TextBox 5"/>
          <p:cNvSpPr txBox="1"/>
          <p:nvPr/>
        </p:nvSpPr>
        <p:spPr>
          <a:xfrm>
            <a:off x="5638801" y="2057400"/>
            <a:ext cx="3505200" cy="48013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solidFill>
                  <a:schemeClr val="tx2"/>
                </a:solidFill>
              </a:rPr>
              <a:t>Apache spark: </a:t>
            </a:r>
          </a:p>
          <a:p>
            <a:r>
              <a:rPr lang="en-US" dirty="0" smtClean="0">
                <a:solidFill>
                  <a:schemeClr val="tx2"/>
                </a:solidFill>
              </a:rPr>
              <a:t>Core library for developers.</a:t>
            </a:r>
          </a:p>
          <a:p>
            <a:endParaRPr lang="en-US" dirty="0" smtClean="0"/>
          </a:p>
          <a:p>
            <a:r>
              <a:rPr lang="en-US" dirty="0" smtClean="0">
                <a:solidFill>
                  <a:schemeClr val="accent1"/>
                </a:solidFill>
              </a:rPr>
              <a:t>Spark SQL: </a:t>
            </a:r>
          </a:p>
          <a:p>
            <a:r>
              <a:rPr lang="en-US" dirty="0" smtClean="0">
                <a:solidFill>
                  <a:schemeClr val="accent1"/>
                </a:solidFill>
              </a:rPr>
              <a:t>Enabling data analysts to write queries on spark.</a:t>
            </a:r>
          </a:p>
          <a:p>
            <a:endParaRPr lang="en-US" dirty="0" smtClean="0"/>
          </a:p>
          <a:p>
            <a:r>
              <a:rPr lang="en-US" dirty="0" smtClean="0">
                <a:solidFill>
                  <a:schemeClr val="accent2"/>
                </a:solidFill>
              </a:rPr>
              <a:t>Spark Streaming:</a:t>
            </a:r>
          </a:p>
          <a:p>
            <a:r>
              <a:rPr lang="en-US" dirty="0" smtClean="0">
                <a:solidFill>
                  <a:schemeClr val="accent2"/>
                </a:solidFill>
              </a:rPr>
              <a:t>Real time analytics.</a:t>
            </a:r>
          </a:p>
          <a:p>
            <a:endParaRPr lang="en-US" dirty="0" smtClean="0"/>
          </a:p>
          <a:p>
            <a:r>
              <a:rPr lang="en-US" dirty="0" err="1" smtClean="0">
                <a:solidFill>
                  <a:schemeClr val="accent3">
                    <a:lumMod val="50000"/>
                  </a:schemeClr>
                </a:solidFill>
              </a:rPr>
              <a:t>Mllib</a:t>
            </a:r>
            <a:r>
              <a:rPr lang="en-US" dirty="0" smtClean="0">
                <a:solidFill>
                  <a:schemeClr val="accent3">
                    <a:lumMod val="50000"/>
                  </a:schemeClr>
                </a:solidFill>
              </a:rPr>
              <a:t>:</a:t>
            </a:r>
          </a:p>
          <a:p>
            <a:r>
              <a:rPr lang="en-US" dirty="0" smtClean="0">
                <a:solidFill>
                  <a:schemeClr val="accent3">
                    <a:lumMod val="50000"/>
                  </a:schemeClr>
                </a:solidFill>
              </a:rPr>
              <a:t>Machine learning libraries for predictive analytics</a:t>
            </a:r>
          </a:p>
          <a:p>
            <a:endParaRPr lang="en-US" dirty="0" smtClean="0"/>
          </a:p>
          <a:p>
            <a:r>
              <a:rPr lang="en-US" dirty="0" err="1" smtClean="0">
                <a:solidFill>
                  <a:schemeClr val="accent6">
                    <a:lumMod val="50000"/>
                  </a:schemeClr>
                </a:solidFill>
              </a:rPr>
              <a:t>GraphX</a:t>
            </a:r>
            <a:r>
              <a:rPr lang="en-US" dirty="0" smtClean="0">
                <a:solidFill>
                  <a:schemeClr val="accent6">
                    <a:lumMod val="50000"/>
                  </a:schemeClr>
                </a:solidFill>
              </a:rPr>
              <a:t>:</a:t>
            </a:r>
          </a:p>
          <a:p>
            <a:r>
              <a:rPr lang="en-US" dirty="0" smtClean="0">
                <a:solidFill>
                  <a:schemeClr val="accent6">
                    <a:lumMod val="50000"/>
                  </a:schemeClr>
                </a:solidFill>
              </a:rPr>
              <a:t>Graph Processing</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Recap of </a:t>
            </a:r>
            <a:r>
              <a:rPr lang="en-US" dirty="0" err="1" smtClean="0"/>
              <a:t>Hadoop</a:t>
            </a:r>
            <a:endParaRPr lang="en-US" dirty="0" smtClean="0"/>
          </a:p>
          <a:p>
            <a:r>
              <a:rPr lang="en-US" dirty="0" smtClean="0"/>
              <a:t>Limitations of </a:t>
            </a:r>
            <a:r>
              <a:rPr lang="en-US" dirty="0" err="1" smtClean="0"/>
              <a:t>Hadoop</a:t>
            </a:r>
            <a:endParaRPr lang="en-US" dirty="0" smtClean="0"/>
          </a:p>
          <a:p>
            <a:r>
              <a:rPr lang="en-US" dirty="0" smtClean="0"/>
              <a:t>Opportunity for In memory computing</a:t>
            </a:r>
          </a:p>
          <a:p>
            <a:r>
              <a:rPr lang="en-US" dirty="0" smtClean="0"/>
              <a:t>Spark Ecosystem</a:t>
            </a:r>
          </a:p>
          <a:p>
            <a:r>
              <a:rPr lang="en-US" dirty="0" smtClean="0"/>
              <a:t>Time comparisons with Map Reduce</a:t>
            </a:r>
          </a:p>
          <a:p>
            <a:r>
              <a:rPr lang="en-US" dirty="0" smtClean="0"/>
              <a:t>History Review</a:t>
            </a:r>
          </a:p>
          <a:p>
            <a:r>
              <a:rPr lang="en-US" dirty="0" smtClean="0"/>
              <a:t>Conclusion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In-Memory can make a big difference</a:t>
            </a:r>
            <a:endParaRPr lang="en-US" dirty="0"/>
          </a:p>
        </p:txBody>
      </p:sp>
      <p:pic>
        <p:nvPicPr>
          <p:cNvPr id="2050" name="Picture 2"/>
          <p:cNvPicPr>
            <a:picLocks noChangeAspect="1" noChangeArrowheads="1"/>
          </p:cNvPicPr>
          <p:nvPr/>
        </p:nvPicPr>
        <p:blipFill>
          <a:blip r:embed="rId2"/>
          <a:srcRect/>
          <a:stretch>
            <a:fillRect/>
          </a:stretch>
        </p:blipFill>
        <p:spPr bwMode="auto">
          <a:xfrm>
            <a:off x="228600" y="2057400"/>
            <a:ext cx="5715000" cy="3419475"/>
          </a:xfrm>
          <a:prstGeom prst="rect">
            <a:avLst/>
          </a:prstGeom>
          <a:noFill/>
          <a:ln w="9525">
            <a:noFill/>
            <a:miter lim="800000"/>
            <a:headEnd/>
            <a:tailEnd/>
          </a:ln>
          <a:effectLst/>
        </p:spPr>
      </p:pic>
      <p:sp>
        <p:nvSpPr>
          <p:cNvPr id="6" name="TextBox 5"/>
          <p:cNvSpPr txBox="1"/>
          <p:nvPr/>
        </p:nvSpPr>
        <p:spPr>
          <a:xfrm>
            <a:off x="6248400" y="2286000"/>
            <a:ext cx="2895600" cy="2308324"/>
          </a:xfrm>
          <a:prstGeom prst="rect">
            <a:avLst/>
          </a:prstGeom>
          <a:noFill/>
        </p:spPr>
        <p:txBody>
          <a:bodyPr wrap="square" rtlCol="0">
            <a:spAutoFit/>
          </a:bodyPr>
          <a:lstStyle/>
          <a:p>
            <a:r>
              <a:rPr lang="en-US" dirty="0" smtClean="0"/>
              <a:t>Iterative machine learning algorithms, will require multiple stages of jobs to predict the outcome.</a:t>
            </a:r>
          </a:p>
          <a:p>
            <a:endParaRPr lang="en-US" dirty="0" smtClean="0"/>
          </a:p>
          <a:p>
            <a:r>
              <a:rPr lang="en-US" dirty="0" smtClean="0"/>
              <a:t>In this case, Spark compared to </a:t>
            </a:r>
            <a:r>
              <a:rPr lang="en-US" dirty="0" err="1" smtClean="0"/>
              <a:t>Hadoop</a:t>
            </a:r>
            <a:r>
              <a:rPr lang="en-US" dirty="0" smtClean="0"/>
              <a:t> MR, runs near 100 times faster!!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is worth to learn!!</a:t>
            </a:r>
            <a:endParaRPr lang="en-US" dirty="0"/>
          </a:p>
        </p:txBody>
      </p:sp>
      <p:pic>
        <p:nvPicPr>
          <p:cNvPr id="3074" name="Picture 2"/>
          <p:cNvPicPr>
            <a:picLocks noChangeAspect="1" noChangeArrowheads="1"/>
          </p:cNvPicPr>
          <p:nvPr/>
        </p:nvPicPr>
        <p:blipFill>
          <a:blip r:embed="rId2"/>
          <a:srcRect/>
          <a:stretch>
            <a:fillRect/>
          </a:stretch>
        </p:blipFill>
        <p:spPr bwMode="auto">
          <a:xfrm>
            <a:off x="1743075" y="1724025"/>
            <a:ext cx="5657850" cy="34099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Stress Testing: First cloud </a:t>
            </a:r>
            <a:r>
              <a:rPr lang="en-US" dirty="0" err="1" smtClean="0"/>
              <a:t>peta</a:t>
            </a:r>
            <a:r>
              <a:rPr lang="en-US" dirty="0" smtClean="0"/>
              <a:t> byte sort!</a:t>
            </a:r>
            <a:endParaRPr lang="en-US" dirty="0"/>
          </a:p>
        </p:txBody>
      </p:sp>
      <p:pic>
        <p:nvPicPr>
          <p:cNvPr id="4098" name="Picture 2"/>
          <p:cNvPicPr>
            <a:picLocks noChangeAspect="1" noChangeArrowheads="1"/>
          </p:cNvPicPr>
          <p:nvPr/>
        </p:nvPicPr>
        <p:blipFill>
          <a:blip r:embed="rId2"/>
          <a:srcRect r="7614" b="21150"/>
          <a:stretch>
            <a:fillRect/>
          </a:stretch>
        </p:blipFill>
        <p:spPr bwMode="auto">
          <a:xfrm>
            <a:off x="838200" y="1905000"/>
            <a:ext cx="780097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Review</a:t>
            </a:r>
            <a:endParaRPr lang="en-US" dirty="0"/>
          </a:p>
        </p:txBody>
      </p:sp>
      <p:pic>
        <p:nvPicPr>
          <p:cNvPr id="5123" name="Picture 3"/>
          <p:cNvPicPr>
            <a:picLocks noChangeAspect="1" noChangeArrowheads="1"/>
          </p:cNvPicPr>
          <p:nvPr/>
        </p:nvPicPr>
        <p:blipFill>
          <a:blip r:embed="rId2"/>
          <a:srcRect/>
          <a:stretch>
            <a:fillRect/>
          </a:stretch>
        </p:blipFill>
        <p:spPr bwMode="auto">
          <a:xfrm>
            <a:off x="1819275" y="2319338"/>
            <a:ext cx="5505450" cy="2219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Conclusion</a:t>
            </a:r>
            <a:endParaRPr lang="en-US" dirty="0"/>
          </a:p>
        </p:txBody>
      </p:sp>
      <p:sp>
        <p:nvSpPr>
          <p:cNvPr id="3" name="Content Placeholder 2"/>
          <p:cNvSpPr>
            <a:spLocks noGrp="1"/>
          </p:cNvSpPr>
          <p:nvPr>
            <p:ph idx="1"/>
          </p:nvPr>
        </p:nvSpPr>
        <p:spPr>
          <a:xfrm>
            <a:off x="457200" y="1066800"/>
            <a:ext cx="8229600" cy="5364163"/>
          </a:xfrm>
        </p:spPr>
        <p:txBody>
          <a:bodyPr>
            <a:normAutofit fontScale="70000" lnSpcReduction="20000"/>
          </a:bodyPr>
          <a:lstStyle/>
          <a:p>
            <a:r>
              <a:rPr lang="en-US" dirty="0" smtClean="0"/>
              <a:t>Spark is more like an advanced version of Map Reduce.</a:t>
            </a:r>
          </a:p>
          <a:p>
            <a:r>
              <a:rPr lang="en-US" dirty="0" smtClean="0"/>
              <a:t>In Map Reduce, programmer is expected to know the entire frame work, and write them.</a:t>
            </a:r>
          </a:p>
          <a:p>
            <a:r>
              <a:rPr lang="en-US" dirty="0" smtClean="0"/>
              <a:t>In Map Reduce, no matter how small the operation is, it will execute the full cycle, starting from </a:t>
            </a:r>
            <a:r>
              <a:rPr lang="en-US" dirty="0" err="1" smtClean="0"/>
              <a:t>mapper</a:t>
            </a:r>
            <a:r>
              <a:rPr lang="en-US" dirty="0" smtClean="0"/>
              <a:t>, shuffle and sort and reducer, if you even don’t want them to be executed.</a:t>
            </a:r>
          </a:p>
          <a:p>
            <a:r>
              <a:rPr lang="en-US" dirty="0" smtClean="0"/>
              <a:t>Each Map Reduce job involves, lots of Disk IO.</a:t>
            </a:r>
          </a:p>
          <a:p>
            <a:r>
              <a:rPr lang="en-US" dirty="0" smtClean="0"/>
              <a:t>Looking at the limitations of Map Reduce, spark designed almost 80+ functions, which will support your data analysis needs. </a:t>
            </a:r>
          </a:p>
          <a:p>
            <a:r>
              <a:rPr lang="en-US" dirty="0" smtClean="0"/>
              <a:t>For example, distinct is a function in </a:t>
            </a:r>
            <a:r>
              <a:rPr lang="en-US" dirty="0" smtClean="0"/>
              <a:t>map-reduce</a:t>
            </a:r>
            <a:r>
              <a:rPr lang="en-US" dirty="0" smtClean="0"/>
              <a:t>, which will help you to find distinct values. If you were to do the same in Map Reduce, you should write another program!!</a:t>
            </a:r>
          </a:p>
          <a:p>
            <a:r>
              <a:rPr lang="en-US" dirty="0" smtClean="0"/>
              <a:t>Spark tries to store data in distributed memory, whenever possible.</a:t>
            </a:r>
          </a:p>
          <a:p>
            <a:r>
              <a:rPr lang="en-US" dirty="0" smtClean="0"/>
              <a:t>Spark is born out of map reduce, and used the lazy evaluation, data flow concepts of apache pig.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tools for data analysis</a:t>
            </a:r>
            <a:endParaRPr lang="en-US" dirty="0"/>
          </a:p>
        </p:txBody>
      </p:sp>
      <p:sp>
        <p:nvSpPr>
          <p:cNvPr id="3" name="Content Placeholder 2"/>
          <p:cNvSpPr>
            <a:spLocks noGrp="1"/>
          </p:cNvSpPr>
          <p:nvPr>
            <p:ph idx="1"/>
          </p:nvPr>
        </p:nvSpPr>
        <p:spPr/>
        <p:txBody>
          <a:bodyPr/>
          <a:lstStyle/>
          <a:p>
            <a:r>
              <a:rPr lang="en-US" dirty="0" smtClean="0"/>
              <a:t>SAS</a:t>
            </a:r>
          </a:p>
          <a:p>
            <a:r>
              <a:rPr lang="en-US" dirty="0" smtClean="0"/>
              <a:t>SPSS</a:t>
            </a:r>
          </a:p>
          <a:p>
            <a:r>
              <a:rPr lang="en-US" dirty="0" smtClean="0"/>
              <a:t>R</a:t>
            </a:r>
          </a:p>
          <a:p>
            <a:r>
              <a:rPr lang="en-US" dirty="0" smtClean="0"/>
              <a:t>Python</a:t>
            </a:r>
          </a:p>
          <a:p>
            <a:pPr>
              <a:buNone/>
            </a:pPr>
            <a:endParaRPr lang="en-US" dirty="0" smtClean="0"/>
          </a:p>
          <a:p>
            <a:pPr>
              <a:buNone/>
            </a:pPr>
            <a:r>
              <a:rPr lang="en-US" dirty="0" smtClean="0"/>
              <a:t>All have one common problem, they all run on single machine..!!!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contrast="30000"/>
          </a:blip>
          <a:srcRect/>
          <a:stretch>
            <a:fillRect/>
          </a:stretch>
        </p:blipFill>
        <p:spPr bwMode="auto">
          <a:xfrm>
            <a:off x="0" y="1143000"/>
            <a:ext cx="9129668" cy="4572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It all started in 2000’s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solidFill>
                  <a:schemeClr val="bg1"/>
                </a:solidFill>
              </a:rPr>
              <a:t>The word Internet – Connecting machines over the network has led to explosion of data.</a:t>
            </a:r>
          </a:p>
          <a:p>
            <a:pPr>
              <a:buNone/>
            </a:pPr>
            <a:endParaRPr lang="en-US" dirty="0">
              <a:solidFill>
                <a:schemeClr val="bg1"/>
              </a:solidFill>
            </a:endParaRPr>
          </a:p>
          <a:p>
            <a:pPr>
              <a:buNone/>
            </a:pPr>
            <a:r>
              <a:rPr lang="en-US" dirty="0" smtClean="0">
                <a:solidFill>
                  <a:schemeClr val="bg1"/>
                </a:solidFill>
              </a:rPr>
              <a:t>Around in the same time, Google had a problem in storing this massive amount of data and process the same.</a:t>
            </a:r>
          </a:p>
          <a:p>
            <a:pPr>
              <a:buNone/>
            </a:pPr>
            <a:endParaRPr lang="en-US" dirty="0" smtClean="0">
              <a:solidFill>
                <a:schemeClr val="bg1"/>
              </a:solidFill>
            </a:endParaRPr>
          </a:p>
          <a:p>
            <a:pPr>
              <a:buNone/>
            </a:pPr>
            <a:r>
              <a:rPr lang="en-US" dirty="0" smtClean="0">
                <a:solidFill>
                  <a:schemeClr val="bg1"/>
                </a:solidFill>
              </a:rPr>
              <a:t>For storage, Google file system is designed</a:t>
            </a:r>
          </a:p>
          <a:p>
            <a:pPr>
              <a:buNone/>
            </a:pPr>
            <a:r>
              <a:rPr lang="en-US" dirty="0" smtClean="0">
                <a:solidFill>
                  <a:schemeClr val="bg1"/>
                </a:solidFill>
              </a:rPr>
              <a:t>For </a:t>
            </a:r>
            <a:r>
              <a:rPr lang="en-US" dirty="0" err="1" smtClean="0">
                <a:solidFill>
                  <a:schemeClr val="bg1"/>
                </a:solidFill>
              </a:rPr>
              <a:t>processsing</a:t>
            </a:r>
            <a:r>
              <a:rPr lang="en-US" dirty="0" smtClean="0">
                <a:solidFill>
                  <a:schemeClr val="bg1"/>
                </a:solidFill>
              </a:rPr>
              <a:t>, Map reduce is designed</a:t>
            </a:r>
          </a:p>
          <a:p>
            <a:pPr>
              <a:buNone/>
            </a:pPr>
            <a:r>
              <a:rPr lang="en-US" dirty="0" smtClean="0">
                <a:solidFill>
                  <a:schemeClr val="bg1"/>
                </a:solidFill>
              </a:rPr>
              <a:t> </a:t>
            </a:r>
          </a:p>
          <a:p>
            <a:pPr>
              <a:buNone/>
            </a:pPr>
            <a:r>
              <a:rPr lang="en-US" dirty="0" smtClean="0">
                <a:solidFill>
                  <a:schemeClr val="bg1"/>
                </a:solidFill>
              </a:rPr>
              <a:t>The image which is  in the back ground, is </a:t>
            </a:r>
            <a:r>
              <a:rPr lang="en-US" dirty="0">
                <a:solidFill>
                  <a:schemeClr val="bg1"/>
                </a:solidFill>
              </a:rPr>
              <a:t>G</a:t>
            </a:r>
            <a:r>
              <a:rPr lang="en-US" dirty="0" smtClean="0">
                <a:solidFill>
                  <a:schemeClr val="bg1"/>
                </a:solidFill>
              </a:rPr>
              <a:t>oogle data center, with 50000+ commodity machines.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lum bright="40000"/>
          </a:blip>
          <a:srcRect/>
          <a:stretch>
            <a:fillRect/>
          </a:stretch>
        </p:blipFill>
        <p:spPr bwMode="auto">
          <a:xfrm>
            <a:off x="228600" y="1676400"/>
            <a:ext cx="8542898" cy="397462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t>Hadoop</a:t>
            </a:r>
            <a:r>
              <a:rPr lang="en-US" dirty="0" smtClean="0"/>
              <a:t> - 2004</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Doug cutting, designed a web crawler, to crawl the data from web. But imagine, world wide web has zillion documents, how would one store that?</a:t>
            </a:r>
          </a:p>
          <a:p>
            <a:endParaRPr lang="en-US" b="1" dirty="0" smtClean="0"/>
          </a:p>
          <a:p>
            <a:r>
              <a:rPr lang="en-US" b="1" dirty="0" smtClean="0"/>
              <a:t>Doug had the same question and he read </a:t>
            </a:r>
            <a:r>
              <a:rPr lang="en-US" b="1" dirty="0" err="1" smtClean="0"/>
              <a:t>google</a:t>
            </a:r>
            <a:r>
              <a:rPr lang="en-US" b="1" dirty="0" smtClean="0"/>
              <a:t> white paper, and re implemented it.</a:t>
            </a:r>
          </a:p>
          <a:p>
            <a:endParaRPr lang="en-US" b="1" dirty="0" smtClean="0"/>
          </a:p>
          <a:p>
            <a:r>
              <a:rPr lang="en-US" b="1" dirty="0" smtClean="0"/>
              <a:t>Now what can be the name of tool? Ask his Kid, he knows it better!! His kid’s toy elephant name is </a:t>
            </a:r>
            <a:r>
              <a:rPr lang="en-US" b="1" dirty="0" err="1" smtClean="0"/>
              <a:t>hadoop</a:t>
            </a:r>
            <a:r>
              <a:rPr lang="en-US" b="1" dirty="0" smtClean="0"/>
              <a:t>!!</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apreduce-flow"/>
          <p:cNvPicPr>
            <a:picLocks noChangeAspect="1" noChangeArrowheads="1"/>
          </p:cNvPicPr>
          <p:nvPr/>
        </p:nvPicPr>
        <p:blipFill>
          <a:blip r:embed="rId2"/>
          <a:srcRect/>
          <a:stretch>
            <a:fillRect/>
          </a:stretch>
        </p:blipFill>
        <p:spPr bwMode="auto">
          <a:xfrm>
            <a:off x="304801" y="533400"/>
            <a:ext cx="7772400" cy="5433802"/>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381000" y="0"/>
            <a:ext cx="8229600" cy="639762"/>
          </a:xfrm>
        </p:spPr>
        <p:txBody>
          <a:bodyPr>
            <a:normAutofit fontScale="90000"/>
          </a:bodyPr>
          <a:lstStyle/>
          <a:p>
            <a:r>
              <a:rPr lang="en-US" dirty="0" smtClean="0"/>
              <a:t>Recap of Map Reduce</a:t>
            </a:r>
            <a:endParaRPr lang="en-US" dirty="0"/>
          </a:p>
        </p:txBody>
      </p:sp>
      <p:sp>
        <p:nvSpPr>
          <p:cNvPr id="4" name="TextBox 3"/>
          <p:cNvSpPr txBox="1"/>
          <p:nvPr/>
        </p:nvSpPr>
        <p:spPr>
          <a:xfrm>
            <a:off x="990600" y="6324600"/>
            <a:ext cx="8040150" cy="646331"/>
          </a:xfrm>
          <a:prstGeom prst="rect">
            <a:avLst/>
          </a:prstGeom>
          <a:noFill/>
        </p:spPr>
        <p:txBody>
          <a:bodyPr wrap="none" rtlCol="0">
            <a:spAutoFit/>
          </a:bodyPr>
          <a:lstStyle/>
          <a:p>
            <a:r>
              <a:rPr lang="en-US" dirty="0" smtClean="0"/>
              <a:t>Stages in map phase; </a:t>
            </a:r>
            <a:r>
              <a:rPr lang="en-US" dirty="0" err="1" smtClean="0"/>
              <a:t>Inputformat</a:t>
            </a:r>
            <a:r>
              <a:rPr lang="en-US" dirty="0" smtClean="0"/>
              <a:t>, split, record reader, </a:t>
            </a:r>
            <a:r>
              <a:rPr lang="en-US" dirty="0" err="1" smtClean="0"/>
              <a:t>mapper</a:t>
            </a:r>
            <a:r>
              <a:rPr lang="en-US" dirty="0" smtClean="0"/>
              <a:t>, </a:t>
            </a:r>
            <a:r>
              <a:rPr lang="en-US" dirty="0" err="1" smtClean="0"/>
              <a:t>partitioner</a:t>
            </a:r>
            <a:r>
              <a:rPr lang="en-US" dirty="0" smtClean="0"/>
              <a:t> stages .</a:t>
            </a:r>
          </a:p>
          <a:p>
            <a:r>
              <a:rPr lang="en-US" dirty="0" smtClean="0"/>
              <a:t>Stages in reduce phase; Shuffle, sort, reduce, </a:t>
            </a:r>
            <a:r>
              <a:rPr lang="en-US" dirty="0" err="1" smtClean="0"/>
              <a:t>outputformat</a:t>
            </a:r>
            <a:r>
              <a:rPr lang="en-US" dirty="0" smtClean="0"/>
              <a:t>, record writer.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Reduce Distributed Execution</a:t>
            </a:r>
            <a:endParaRPr lang="en-US" dirty="0"/>
          </a:p>
        </p:txBody>
      </p:sp>
      <p:pic>
        <p:nvPicPr>
          <p:cNvPr id="6146" name="Picture 2"/>
          <p:cNvPicPr>
            <a:picLocks noChangeAspect="1" noChangeArrowheads="1"/>
          </p:cNvPicPr>
          <p:nvPr/>
        </p:nvPicPr>
        <p:blipFill>
          <a:blip r:embed="rId2"/>
          <a:srcRect/>
          <a:stretch>
            <a:fillRect/>
          </a:stretch>
        </p:blipFill>
        <p:spPr bwMode="auto">
          <a:xfrm>
            <a:off x="685800" y="1600200"/>
            <a:ext cx="7686675" cy="35528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8" name="TextBox 7"/>
          <p:cNvSpPr txBox="1"/>
          <p:nvPr/>
        </p:nvSpPr>
        <p:spPr>
          <a:xfrm>
            <a:off x="1295400" y="5029200"/>
            <a:ext cx="6096000" cy="1754326"/>
          </a:xfrm>
          <a:prstGeom prst="rect">
            <a:avLst/>
          </a:prstGeom>
          <a:noFill/>
        </p:spPr>
        <p:txBody>
          <a:bodyPr wrap="square" rtlCol="0">
            <a:spAutoFit/>
          </a:bodyPr>
          <a:lstStyle/>
          <a:p>
            <a:r>
              <a:rPr lang="en-US" dirty="0" smtClean="0"/>
              <a:t>In map reduce, each stage passes through disk.</a:t>
            </a:r>
          </a:p>
          <a:p>
            <a:pPr marL="342900" indent="-342900">
              <a:buAutoNum type="arabicPeriod"/>
            </a:pPr>
            <a:r>
              <a:rPr lang="en-US" dirty="0" smtClean="0"/>
              <a:t>Input Data is on HDFS</a:t>
            </a:r>
          </a:p>
          <a:p>
            <a:pPr marL="342900" indent="-342900">
              <a:buAutoNum type="arabicPeriod"/>
            </a:pPr>
            <a:r>
              <a:rPr lang="en-US" dirty="0" smtClean="0"/>
              <a:t>Output of </a:t>
            </a:r>
            <a:r>
              <a:rPr lang="en-US" dirty="0" err="1" smtClean="0"/>
              <a:t>mapper</a:t>
            </a:r>
            <a:r>
              <a:rPr lang="en-US" dirty="0" smtClean="0"/>
              <a:t> is on local disk</a:t>
            </a:r>
          </a:p>
          <a:p>
            <a:pPr marL="342900" indent="-342900">
              <a:buAutoNum type="arabicPeriod"/>
            </a:pPr>
            <a:r>
              <a:rPr lang="en-US" dirty="0" smtClean="0"/>
              <a:t>Output of Shuffle and sort is on local disk</a:t>
            </a:r>
          </a:p>
          <a:p>
            <a:pPr marL="342900" indent="-342900">
              <a:buAutoNum type="arabicPeriod"/>
            </a:pPr>
            <a:r>
              <a:rPr lang="en-US" dirty="0" smtClean="0"/>
              <a:t>Output of reducer will be written back to HDFS</a:t>
            </a:r>
          </a:p>
          <a:p>
            <a:pPr marL="342900" indent="-342900"/>
            <a:r>
              <a:rPr lang="en-US" dirty="0" smtClean="0"/>
              <a:t>If you carefully observe, map reduce is disk IO intensive.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Iterative jobs</a:t>
            </a:r>
            <a:endParaRPr lang="en-US" dirty="0"/>
          </a:p>
        </p:txBody>
      </p:sp>
      <p:pic>
        <p:nvPicPr>
          <p:cNvPr id="1026" name="Picture 2"/>
          <p:cNvPicPr>
            <a:picLocks noChangeAspect="1" noChangeArrowheads="1"/>
          </p:cNvPicPr>
          <p:nvPr/>
        </p:nvPicPr>
        <p:blipFill>
          <a:blip r:embed="rId2"/>
          <a:srcRect/>
          <a:stretch>
            <a:fillRect/>
          </a:stretch>
        </p:blipFill>
        <p:spPr bwMode="auto">
          <a:xfrm>
            <a:off x="819150" y="1628775"/>
            <a:ext cx="7505700" cy="36004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TextBox 4"/>
          <p:cNvSpPr txBox="1"/>
          <p:nvPr/>
        </p:nvSpPr>
        <p:spPr>
          <a:xfrm>
            <a:off x="388526" y="5562600"/>
            <a:ext cx="8755474" cy="1477328"/>
          </a:xfrm>
          <a:prstGeom prst="rect">
            <a:avLst/>
          </a:prstGeom>
          <a:noFill/>
        </p:spPr>
        <p:txBody>
          <a:bodyPr wrap="none" rtlCol="0">
            <a:spAutoFit/>
          </a:bodyPr>
          <a:lstStyle/>
          <a:p>
            <a:r>
              <a:rPr lang="en-US" dirty="0" smtClean="0"/>
              <a:t>Now think about iterative jobs.  Say there are multiple map reduce stages, and each</a:t>
            </a:r>
          </a:p>
          <a:p>
            <a:r>
              <a:rPr lang="en-US" dirty="0" smtClean="0"/>
              <a:t>Stage involves disk I/O. In the above diagram, there will be 6 local disk I/O’s and 6 HDFS I/O </a:t>
            </a:r>
          </a:p>
          <a:p>
            <a:r>
              <a:rPr lang="en-US" dirty="0" smtClean="0"/>
              <a:t>Operations.</a:t>
            </a:r>
          </a:p>
          <a:p>
            <a:r>
              <a:rPr lang="en-US" dirty="0" smtClean="0"/>
              <a:t>Now you understand, why map reduce is slow!!</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for Big Data</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676400"/>
            <a:ext cx="3438525" cy="2338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24400" y="4038600"/>
            <a:ext cx="3876675" cy="2292295"/>
          </a:xfrm>
          <a:prstGeom prst="rect">
            <a:avLst/>
          </a:prstGeom>
          <a:noFill/>
          <a:ln w="9525">
            <a:noFill/>
            <a:miter lim="800000"/>
            <a:headEnd/>
            <a:tailEnd/>
          </a:ln>
          <a:effectLst/>
        </p:spPr>
      </p:pic>
      <p:sp>
        <p:nvSpPr>
          <p:cNvPr id="6" name="TextBox 5"/>
          <p:cNvSpPr txBox="1"/>
          <p:nvPr/>
        </p:nvSpPr>
        <p:spPr>
          <a:xfrm>
            <a:off x="5029200" y="1905000"/>
            <a:ext cx="4063356" cy="1200329"/>
          </a:xfrm>
          <a:prstGeom prst="rect">
            <a:avLst/>
          </a:prstGeom>
          <a:noFill/>
        </p:spPr>
        <p:txBody>
          <a:bodyPr wrap="none" rtlCol="0">
            <a:spAutoFit/>
          </a:bodyPr>
          <a:lstStyle/>
          <a:p>
            <a:r>
              <a:rPr lang="en-US" dirty="0" smtClean="0"/>
              <a:t>By this time, you should have understood</a:t>
            </a:r>
          </a:p>
          <a:p>
            <a:r>
              <a:rPr lang="en-US" dirty="0" smtClean="0"/>
              <a:t>The hardware ware for </a:t>
            </a:r>
            <a:r>
              <a:rPr lang="en-US" dirty="0" err="1" smtClean="0"/>
              <a:t>bigdata</a:t>
            </a:r>
            <a:r>
              <a:rPr lang="en-US" dirty="0" smtClean="0"/>
              <a:t> is:</a:t>
            </a:r>
          </a:p>
          <a:p>
            <a:r>
              <a:rPr lang="en-US" dirty="0" smtClean="0"/>
              <a:t>Many Hard disks</a:t>
            </a:r>
          </a:p>
          <a:p>
            <a:r>
              <a:rPr lang="en-US" dirty="0" smtClean="0"/>
              <a:t>Many CPU’s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1010</Words>
  <Application>Microsoft Office PowerPoint</Application>
  <PresentationFormat>On-screen Show (4:3)</PresentationFormat>
  <Paragraphs>119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Apache Spark</vt:lpstr>
      <vt:lpstr>Agenda</vt:lpstr>
      <vt:lpstr>Traditional tools for data analysis</vt:lpstr>
      <vt:lpstr>It all started in 2000’s</vt:lpstr>
      <vt:lpstr>Hadoop - 2004</vt:lpstr>
      <vt:lpstr>Recap of Map Reduce</vt:lpstr>
      <vt:lpstr>Map Reduce Distributed Execution</vt:lpstr>
      <vt:lpstr>Map Reduce: Iterative jobs</vt:lpstr>
      <vt:lpstr>Hardware for Big Data</vt:lpstr>
      <vt:lpstr>Why so many hard disks?</vt:lpstr>
      <vt:lpstr>University of california had a question</vt:lpstr>
      <vt:lpstr>Tech Trend: Cost of memory</vt:lpstr>
      <vt:lpstr>Current hardware for Big Data</vt:lpstr>
      <vt:lpstr>Opportunity</vt:lpstr>
      <vt:lpstr>Use Memory instead of Disk</vt:lpstr>
      <vt:lpstr>In-Memory Data Sharing</vt:lpstr>
      <vt:lpstr>Apache Spark Motivation</vt:lpstr>
      <vt:lpstr>Key points of Apache Spark</vt:lpstr>
      <vt:lpstr>Rise of in memory computing; Ecosystem</vt:lpstr>
      <vt:lpstr>In-Memory can make a big difference</vt:lpstr>
      <vt:lpstr>Spark is worth to learn!!</vt:lpstr>
      <vt:lpstr>Stress Testing: First cloud peta byte sort!</vt:lpstr>
      <vt:lpstr>History Review</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datascientist</dc:creator>
  <cp:lastModifiedBy>datascientist</cp:lastModifiedBy>
  <cp:revision>20</cp:revision>
  <dcterms:created xsi:type="dcterms:W3CDTF">2016-09-15T17:11:18Z</dcterms:created>
  <dcterms:modified xsi:type="dcterms:W3CDTF">2016-09-25T12:21:05Z</dcterms:modified>
</cp:coreProperties>
</file>