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07" r:id="rId16"/>
    <p:sldId id="270" r:id="rId17"/>
    <p:sldId id="271" r:id="rId18"/>
    <p:sldId id="272" r:id="rId19"/>
    <p:sldId id="277" r:id="rId20"/>
    <p:sldId id="279" r:id="rId21"/>
    <p:sldId id="278" r:id="rId22"/>
    <p:sldId id="276" r:id="rId23"/>
    <p:sldId id="281" r:id="rId24"/>
    <p:sldId id="282" r:id="rId25"/>
    <p:sldId id="280" r:id="rId26"/>
    <p:sldId id="283" r:id="rId27"/>
    <p:sldId id="285" r:id="rId28"/>
    <p:sldId id="284" r:id="rId29"/>
    <p:sldId id="286" r:id="rId30"/>
    <p:sldId id="288" r:id="rId31"/>
    <p:sldId id="290" r:id="rId32"/>
    <p:sldId id="291" r:id="rId33"/>
    <p:sldId id="292" r:id="rId34"/>
    <p:sldId id="293" r:id="rId35"/>
    <p:sldId id="294" r:id="rId36"/>
    <p:sldId id="295" r:id="rId37"/>
    <p:sldId id="296" r:id="rId38"/>
    <p:sldId id="297" r:id="rId39"/>
    <p:sldId id="298" r:id="rId40"/>
    <p:sldId id="300" r:id="rId41"/>
    <p:sldId id="301" r:id="rId42"/>
    <p:sldId id="299" r:id="rId43"/>
    <p:sldId id="303" r:id="rId44"/>
    <p:sldId id="304" r:id="rId45"/>
    <p:sldId id="305" r:id="rId46"/>
    <p:sldId id="306" r:id="rId47"/>
    <p:sldId id="302" r:id="rId48"/>
    <p:sldId id="308" r:id="rId49"/>
    <p:sldId id="30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B3C17-CC04-4842-B950-E124C9F81ECF}" type="datetimeFigureOut">
              <a:rPr lang="en-US" smtClean="0"/>
              <a:pPr/>
              <a:t>6/18/2017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98B93-CCAE-41EA-9FF8-CFC2F29F18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698B93-CCAE-41EA-9FF8-CFC2F29F185E}"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698B93-CCAE-41EA-9FF8-CFC2F29F185E}"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Spark Lab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RDD’s</a:t>
            </a:r>
          </a:p>
        </p:txBody>
      </p:sp>
      <p:sp>
        <p:nvSpPr>
          <p:cNvPr id="3" name="Content Placeholder 2"/>
          <p:cNvSpPr>
            <a:spLocks noGrp="1"/>
          </p:cNvSpPr>
          <p:nvPr>
            <p:ph idx="1"/>
          </p:nvPr>
        </p:nvSpPr>
        <p:spPr/>
        <p:txBody>
          <a:bodyPr/>
          <a:lstStyle/>
          <a:p>
            <a:r>
              <a:rPr lang="en-US" dirty="0"/>
              <a:t>Create an RDD from data source:</a:t>
            </a:r>
          </a:p>
          <a:p>
            <a:r>
              <a:rPr lang="en-US" dirty="0"/>
              <a:t>Apply transformations</a:t>
            </a:r>
          </a:p>
          <a:p>
            <a:r>
              <a:rPr lang="en-US" dirty="0"/>
              <a:t>Apply actions to get results out of it.</a:t>
            </a:r>
          </a:p>
          <a:p>
            <a:pPr>
              <a:buNone/>
            </a:pPr>
            <a:endParaRPr lang="en-US" dirty="0"/>
          </a:p>
        </p:txBody>
      </p:sp>
      <p:pic>
        <p:nvPicPr>
          <p:cNvPr id="18436" name="Picture 4"/>
          <p:cNvPicPr>
            <a:picLocks noChangeAspect="1" noChangeArrowheads="1"/>
          </p:cNvPicPr>
          <p:nvPr/>
        </p:nvPicPr>
        <p:blipFill>
          <a:blip r:embed="rId2"/>
          <a:srcRect/>
          <a:stretch>
            <a:fillRect/>
          </a:stretch>
        </p:blipFill>
        <p:spPr bwMode="auto">
          <a:xfrm>
            <a:off x="609600" y="3429000"/>
            <a:ext cx="5838825" cy="1943100"/>
          </a:xfrm>
          <a:prstGeom prst="rect">
            <a:avLst/>
          </a:prstGeom>
          <a:noFill/>
          <a:ln w="9525">
            <a:noFill/>
            <a:miter lim="800000"/>
            <a:headEnd/>
            <a:tailEnd/>
          </a:ln>
          <a:effectLst/>
        </p:spPr>
      </p:pic>
      <p:sp>
        <p:nvSpPr>
          <p:cNvPr id="7" name="TextBox 6"/>
          <p:cNvSpPr txBox="1"/>
          <p:nvPr/>
        </p:nvSpPr>
        <p:spPr>
          <a:xfrm>
            <a:off x="609600" y="5410200"/>
            <a:ext cx="6099683" cy="923330"/>
          </a:xfrm>
          <a:prstGeom prst="rect">
            <a:avLst/>
          </a:prstGeom>
          <a:noFill/>
        </p:spPr>
        <p:txBody>
          <a:bodyPr wrap="none" rtlCol="0">
            <a:spAutoFit/>
          </a:bodyPr>
          <a:lstStyle/>
          <a:p>
            <a:r>
              <a:rPr lang="en-US" dirty="0"/>
              <a:t>In this example, parallelize is a function to create RDD from list.</a:t>
            </a:r>
          </a:p>
          <a:p>
            <a:r>
              <a:rPr lang="en-US" dirty="0"/>
              <a:t>Filter and Map are transformations.</a:t>
            </a:r>
          </a:p>
          <a:p>
            <a:r>
              <a:rPr lang="en-US" dirty="0"/>
              <a:t>Collect is the action, which starts the entire process.</a:t>
            </a:r>
          </a:p>
        </p:txBody>
      </p:sp>
      <p:pic>
        <p:nvPicPr>
          <p:cNvPr id="18437" name="Picture 5"/>
          <p:cNvPicPr>
            <a:picLocks noChangeAspect="1" noChangeArrowheads="1"/>
          </p:cNvPicPr>
          <p:nvPr/>
        </p:nvPicPr>
        <p:blipFill>
          <a:blip r:embed="rId3"/>
          <a:srcRect/>
          <a:stretch>
            <a:fillRect/>
          </a:stretch>
        </p:blipFill>
        <p:spPr bwMode="auto">
          <a:xfrm>
            <a:off x="6248400" y="1676400"/>
            <a:ext cx="1657350" cy="533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a:t>
            </a:r>
          </a:p>
        </p:txBody>
      </p:sp>
      <p:sp>
        <p:nvSpPr>
          <p:cNvPr id="4" name="Content Placeholder 3"/>
          <p:cNvSpPr>
            <a:spLocks noGrp="1"/>
          </p:cNvSpPr>
          <p:nvPr>
            <p:ph sz="half" idx="1"/>
          </p:nvPr>
        </p:nvSpPr>
        <p:spPr/>
        <p:txBody>
          <a:bodyPr>
            <a:normAutofit/>
          </a:bodyPr>
          <a:lstStyle/>
          <a:p>
            <a:r>
              <a:rPr lang="en-US" sz="2400" dirty="0"/>
              <a:t>From existing collections in Python:</a:t>
            </a:r>
          </a:p>
          <a:p>
            <a:pPr>
              <a:buNone/>
            </a:pPr>
            <a:endParaRPr lang="en-US" sz="2400" dirty="0"/>
          </a:p>
          <a:p>
            <a:pPr>
              <a:buNone/>
            </a:pPr>
            <a:r>
              <a:rPr lang="en-US" sz="2400" dirty="0">
                <a:solidFill>
                  <a:schemeClr val="accent6">
                    <a:lumMod val="75000"/>
                  </a:schemeClr>
                </a:solidFill>
              </a:rPr>
              <a:t>list = [1,2,3,4,5]</a:t>
            </a:r>
          </a:p>
          <a:p>
            <a:pPr>
              <a:buNone/>
            </a:pPr>
            <a:r>
              <a:rPr lang="en-US" sz="2400" dirty="0" err="1">
                <a:solidFill>
                  <a:schemeClr val="accent6">
                    <a:lumMod val="75000"/>
                  </a:schemeClr>
                </a:solidFill>
              </a:rPr>
              <a:t>rdd</a:t>
            </a:r>
            <a:r>
              <a:rPr lang="en-US" sz="2400" dirty="0">
                <a:solidFill>
                  <a:schemeClr val="accent6">
                    <a:lumMod val="75000"/>
                  </a:schemeClr>
                </a:solidFill>
              </a:rPr>
              <a:t> = </a:t>
            </a:r>
            <a:r>
              <a:rPr lang="en-US" sz="2400" dirty="0" err="1">
                <a:solidFill>
                  <a:schemeClr val="accent6">
                    <a:lumMod val="75000"/>
                  </a:schemeClr>
                </a:solidFill>
              </a:rPr>
              <a:t>sc.parallelize</a:t>
            </a:r>
            <a:r>
              <a:rPr lang="en-US" sz="2400" dirty="0">
                <a:solidFill>
                  <a:schemeClr val="accent6">
                    <a:lumMod val="75000"/>
                  </a:schemeClr>
                </a:solidFill>
              </a:rPr>
              <a:t>(list,4)</a:t>
            </a:r>
          </a:p>
          <a:p>
            <a:pPr>
              <a:buNone/>
            </a:pPr>
            <a:endParaRPr lang="en-US" sz="2400" dirty="0"/>
          </a:p>
          <a:p>
            <a:pPr>
              <a:buNone/>
            </a:pPr>
            <a:r>
              <a:rPr lang="en-US" sz="2400" dirty="0"/>
              <a:t>Here 4 refers to number of partitions.</a:t>
            </a:r>
          </a:p>
          <a:p>
            <a:pPr>
              <a:buNone/>
            </a:pPr>
            <a:r>
              <a:rPr lang="en-US" sz="2400" dirty="0"/>
              <a:t>     </a:t>
            </a:r>
          </a:p>
        </p:txBody>
      </p:sp>
      <p:sp>
        <p:nvSpPr>
          <p:cNvPr id="5" name="Content Placeholder 4"/>
          <p:cNvSpPr>
            <a:spLocks noGrp="1"/>
          </p:cNvSpPr>
          <p:nvPr>
            <p:ph sz="half" idx="2"/>
          </p:nvPr>
        </p:nvSpPr>
        <p:spPr/>
        <p:txBody>
          <a:bodyPr>
            <a:normAutofit/>
          </a:bodyPr>
          <a:lstStyle/>
          <a:p>
            <a:r>
              <a:rPr lang="en-US" sz="2400" dirty="0"/>
              <a:t>From raw files in HDFS or any other external system.</a:t>
            </a:r>
          </a:p>
          <a:p>
            <a:pPr>
              <a:buNone/>
            </a:pPr>
            <a:endParaRPr lang="en-US" sz="2400" dirty="0"/>
          </a:p>
          <a:p>
            <a:pPr>
              <a:buNone/>
            </a:pPr>
            <a:r>
              <a:rPr lang="en-US" sz="2400" dirty="0" err="1">
                <a:solidFill>
                  <a:schemeClr val="accent4">
                    <a:lumMod val="75000"/>
                  </a:schemeClr>
                </a:solidFill>
              </a:rPr>
              <a:t>rdd</a:t>
            </a:r>
            <a:r>
              <a:rPr lang="en-US" sz="2400" dirty="0">
                <a:solidFill>
                  <a:schemeClr val="accent4">
                    <a:lumMod val="75000"/>
                  </a:schemeClr>
                </a:solidFill>
              </a:rPr>
              <a:t> = </a:t>
            </a:r>
            <a:r>
              <a:rPr lang="en-US" sz="2400" dirty="0" err="1">
                <a:solidFill>
                  <a:schemeClr val="accent4">
                    <a:lumMod val="75000"/>
                  </a:schemeClr>
                </a:solidFill>
              </a:rPr>
              <a:t>sc.textFile</a:t>
            </a:r>
            <a:r>
              <a:rPr lang="en-US" sz="2400" dirty="0">
                <a:solidFill>
                  <a:schemeClr val="accent4">
                    <a:lumMod val="75000"/>
                  </a:schemeClr>
                </a:solidFill>
              </a:rPr>
              <a:t>(‘PathOfFile’,4)</a:t>
            </a:r>
          </a:p>
          <a:p>
            <a:pPr>
              <a:buNone/>
            </a:pPr>
            <a:endParaRPr lang="en-US" sz="2400" dirty="0">
              <a:solidFill>
                <a:schemeClr val="accent4">
                  <a:lumMod val="75000"/>
                </a:schemeClr>
              </a:solidFill>
            </a:endParaRPr>
          </a:p>
          <a:p>
            <a:pPr>
              <a:buNone/>
            </a:pPr>
            <a:endParaRPr lang="en-US" sz="2400" dirty="0"/>
          </a:p>
          <a:p>
            <a:pPr>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Spark Transformations</a:t>
            </a:r>
          </a:p>
        </p:txBody>
      </p:sp>
      <p:sp>
        <p:nvSpPr>
          <p:cNvPr id="6" name="Content Placeholder 5"/>
          <p:cNvSpPr>
            <a:spLocks noGrp="1"/>
          </p:cNvSpPr>
          <p:nvPr>
            <p:ph idx="1"/>
          </p:nvPr>
        </p:nvSpPr>
        <p:spPr/>
        <p:txBody>
          <a:bodyPr>
            <a:normAutofit/>
          </a:bodyPr>
          <a:lstStyle/>
          <a:p>
            <a:r>
              <a:rPr lang="en-US" dirty="0"/>
              <a:t>Creates new datasets from existing one’s.</a:t>
            </a:r>
          </a:p>
          <a:p>
            <a:r>
              <a:rPr lang="en-US" dirty="0"/>
              <a:t>All spark transformations are lazy</a:t>
            </a:r>
          </a:p>
          <a:p>
            <a:r>
              <a:rPr lang="en-US" dirty="0"/>
              <a:t>Using lazy evaluation, spark does not compute results right away. Spark remembers set of transformations applied to base dataset</a:t>
            </a:r>
          </a:p>
          <a:p>
            <a:pPr lvl="1"/>
            <a:r>
              <a:rPr lang="en-US" dirty="0"/>
              <a:t>Spark optimizes the required calculations</a:t>
            </a:r>
          </a:p>
          <a:p>
            <a:pPr lvl="1"/>
            <a:r>
              <a:rPr lang="en-US" dirty="0"/>
              <a:t>Spark recovers from failures and slow workers</a:t>
            </a:r>
          </a:p>
          <a:p>
            <a:r>
              <a:rPr lang="en-US" dirty="0"/>
              <a:t>Think of this a recipe for creating end result.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Python lambda functions</a:t>
            </a:r>
          </a:p>
        </p:txBody>
      </p:sp>
      <p:sp>
        <p:nvSpPr>
          <p:cNvPr id="3" name="Content Placeholder 2"/>
          <p:cNvSpPr>
            <a:spLocks noGrp="1"/>
          </p:cNvSpPr>
          <p:nvPr>
            <p:ph idx="1"/>
          </p:nvPr>
        </p:nvSpPr>
        <p:spPr/>
        <p:txBody>
          <a:bodyPr/>
          <a:lstStyle/>
          <a:p>
            <a:r>
              <a:rPr lang="en-US" dirty="0"/>
              <a:t>Small anonymous functions(not bound to any name)</a:t>
            </a:r>
          </a:p>
          <a:p>
            <a:pPr lvl="1">
              <a:buNone/>
            </a:pPr>
            <a:r>
              <a:rPr lang="en-US" dirty="0"/>
              <a:t> 	lambda </a:t>
            </a:r>
            <a:r>
              <a:rPr lang="en-US" dirty="0" err="1"/>
              <a:t>a,b</a:t>
            </a:r>
            <a:r>
              <a:rPr lang="en-US" dirty="0"/>
              <a:t>: </a:t>
            </a:r>
            <a:r>
              <a:rPr lang="en-US" dirty="0" err="1"/>
              <a:t>a+b</a:t>
            </a:r>
            <a:endParaRPr lang="en-US" dirty="0"/>
          </a:p>
          <a:p>
            <a:pPr lvl="1">
              <a:buNone/>
            </a:pPr>
            <a:r>
              <a:rPr lang="en-US" dirty="0"/>
              <a:t>	</a:t>
            </a:r>
            <a:r>
              <a:rPr lang="en-US" dirty="0" err="1"/>
              <a:t>a,b</a:t>
            </a:r>
            <a:r>
              <a:rPr lang="en-US" dirty="0"/>
              <a:t> are inputs</a:t>
            </a:r>
          </a:p>
          <a:p>
            <a:pPr lvl="1">
              <a:buNone/>
            </a:pPr>
            <a:r>
              <a:rPr lang="en-US" dirty="0"/>
              <a:t>	</a:t>
            </a:r>
            <a:r>
              <a:rPr lang="en-US" dirty="0" err="1"/>
              <a:t>a+b</a:t>
            </a:r>
            <a:r>
              <a:rPr lang="en-US" dirty="0"/>
              <a:t> is what it returns </a:t>
            </a:r>
          </a:p>
          <a:p>
            <a:r>
              <a:rPr lang="en-US" dirty="0"/>
              <a:t>Restricted to a single expression</a:t>
            </a:r>
          </a:p>
          <a:p>
            <a:r>
              <a:rPr lang="en-US" dirty="0"/>
              <a:t>Can be used where ever function objects are required.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notes before we start the lab</a:t>
            </a:r>
          </a:p>
        </p:txBody>
      </p:sp>
      <p:sp>
        <p:nvSpPr>
          <p:cNvPr id="3" name="Content Placeholder 2"/>
          <p:cNvSpPr>
            <a:spLocks noGrp="1"/>
          </p:cNvSpPr>
          <p:nvPr>
            <p:ph idx="1"/>
          </p:nvPr>
        </p:nvSpPr>
        <p:spPr/>
        <p:txBody>
          <a:bodyPr>
            <a:normAutofit fontScale="70000" lnSpcReduction="20000"/>
          </a:bodyPr>
          <a:lstStyle/>
          <a:p>
            <a:r>
              <a:rPr lang="en-US" dirty="0"/>
              <a:t>Spark is more similar to functional programming language, so you as developer, get to know the functions available in spark, use them wisely to solve your data analysis problems.</a:t>
            </a:r>
          </a:p>
          <a:p>
            <a:endParaRPr lang="en-US" dirty="0"/>
          </a:p>
          <a:p>
            <a:r>
              <a:rPr lang="en-US" dirty="0"/>
              <a:t>Like map reduce, don’t try to focus on writing complex programs, keep it simple, get your logic write, and then start programming.</a:t>
            </a:r>
          </a:p>
          <a:p>
            <a:endParaRPr lang="en-US" dirty="0"/>
          </a:p>
          <a:p>
            <a:r>
              <a:rPr lang="en-US" dirty="0"/>
              <a:t>Reason for choosing python for this lab, its simple, easy and fun to learn. Python has rich set of libraries for </a:t>
            </a:r>
            <a:r>
              <a:rPr lang="en-US"/>
              <a:t>data analys</a:t>
            </a:r>
            <a:endParaRPr lang="en-US" dirty="0"/>
          </a:p>
          <a:p>
            <a:endParaRPr lang="en-US" dirty="0"/>
          </a:p>
          <a:p>
            <a:r>
              <a:rPr lang="en-US" dirty="0"/>
              <a:t>If you know spark programming in python, you can also do similar stuff in </a:t>
            </a:r>
            <a:r>
              <a:rPr lang="en-US" dirty="0" err="1"/>
              <a:t>Scala</a:t>
            </a:r>
            <a:r>
              <a:rPr lang="en-US" dirty="0"/>
              <a:t>. Since spark is functional programming language, functions will be similar across different programming platforms, syntax and semantics might change!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0"/>
            <a:ext cx="8229600" cy="1143000"/>
          </a:xfrm>
        </p:spPr>
        <p:txBody>
          <a:bodyPr>
            <a:normAutofit fontScale="90000"/>
          </a:bodyPr>
          <a:lstStyle/>
          <a:p>
            <a:r>
              <a:rPr lang="en-US" dirty="0"/>
              <a:t>Spark is both interactive and batch. Since there are many users accessing lab environment in parallel, we chose to use batch processing.</a:t>
            </a:r>
            <a:br>
              <a:rPr lang="en-US" dirty="0"/>
            </a:br>
            <a:br>
              <a:rPr lang="en-US" dirty="0"/>
            </a:br>
            <a:r>
              <a:rPr lang="en-US" dirty="0"/>
              <a:t>Instructors will demonstrate you interactive shell.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p:txBody>
          <a:bodyPr>
            <a:normAutofit/>
          </a:bodyPr>
          <a:lstStyle/>
          <a:p>
            <a:pPr>
              <a:buNone/>
            </a:pPr>
            <a:r>
              <a:rPr lang="en-US" dirty="0"/>
              <a:t>map</a:t>
            </a:r>
          </a:p>
          <a:p>
            <a:pPr>
              <a:buNone/>
            </a:pPr>
            <a:r>
              <a:rPr lang="en-US" dirty="0"/>
              <a:t>filter</a:t>
            </a:r>
          </a:p>
          <a:p>
            <a:pPr>
              <a:buNone/>
            </a:pPr>
            <a:r>
              <a:rPr lang="en-US" dirty="0"/>
              <a:t>distinct</a:t>
            </a:r>
          </a:p>
          <a:p>
            <a:pPr>
              <a:buNone/>
            </a:pPr>
            <a:r>
              <a:rPr lang="en-US" dirty="0"/>
              <a:t>union</a:t>
            </a:r>
          </a:p>
          <a:p>
            <a:pPr>
              <a:buNone/>
            </a:pPr>
            <a:r>
              <a:rPr lang="en-US" dirty="0"/>
              <a:t>Intersection</a:t>
            </a:r>
          </a:p>
          <a:p>
            <a:pPr>
              <a:buNone/>
            </a:pPr>
            <a:r>
              <a:rPr lang="en-US" dirty="0" err="1"/>
              <a:t>flatMap</a:t>
            </a:r>
            <a:endParaRPr lang="en-US" dirty="0"/>
          </a:p>
          <a:p>
            <a:pPr>
              <a:buNone/>
            </a:pPr>
            <a:endParaRPr lang="en-US"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map</a:t>
            </a:r>
          </a:p>
        </p:txBody>
      </p:sp>
      <p:sp>
        <p:nvSpPr>
          <p:cNvPr id="8" name="TextBox 7"/>
          <p:cNvSpPr txBox="1"/>
          <p:nvPr/>
        </p:nvSpPr>
        <p:spPr>
          <a:xfrm>
            <a:off x="914400" y="2590800"/>
            <a:ext cx="729687" cy="369332"/>
          </a:xfrm>
          <a:prstGeom prst="rect">
            <a:avLst/>
          </a:prstGeom>
          <a:noFill/>
        </p:spPr>
        <p:txBody>
          <a:bodyPr wrap="none" rtlCol="0">
            <a:spAutoFit/>
          </a:bodyPr>
          <a:lstStyle/>
          <a:p>
            <a:r>
              <a:rPr lang="en-US" b="1" u="sng" dirty="0"/>
              <a:t>Code:</a:t>
            </a:r>
          </a:p>
        </p:txBody>
      </p:sp>
      <p:sp>
        <p:nvSpPr>
          <p:cNvPr id="9" name="TextBox 8"/>
          <p:cNvSpPr txBox="1"/>
          <p:nvPr/>
        </p:nvSpPr>
        <p:spPr>
          <a:xfrm>
            <a:off x="1066800" y="5791200"/>
            <a:ext cx="841705" cy="369332"/>
          </a:xfrm>
          <a:prstGeom prst="rect">
            <a:avLst/>
          </a:prstGeom>
          <a:noFill/>
        </p:spPr>
        <p:txBody>
          <a:bodyPr wrap="none" rtlCol="0">
            <a:spAutoFit/>
          </a:bodyPr>
          <a:lstStyle/>
          <a:p>
            <a:r>
              <a:rPr lang="en-US" b="1" u="sng" dirty="0"/>
              <a:t>Result:</a:t>
            </a:r>
          </a:p>
        </p:txBody>
      </p:sp>
      <p:sp>
        <p:nvSpPr>
          <p:cNvPr id="1031" name="Rectangle 7"/>
          <p:cNvSpPr>
            <a:spLocks noChangeArrowheads="1"/>
          </p:cNvSpPr>
          <p:nvPr/>
        </p:nvSpPr>
        <p:spPr bwMode="auto">
          <a:xfrm>
            <a:off x="990600" y="3048000"/>
            <a:ext cx="7086600" cy="2369880"/>
          </a:xfrm>
          <a:prstGeom prst="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Create source RDD,</a:t>
            </a:r>
            <a:r>
              <a:rPr kumimoji="0" lang="en-US" sz="1400" b="0" i="0" u="none" strike="noStrike" cap="none" normalizeH="0" dirty="0">
                <a:ln>
                  <a:noFill/>
                </a:ln>
                <a:solidFill>
                  <a:srgbClr val="406040"/>
                </a:solidFill>
                <a:effectLst/>
                <a:latin typeface="Consolas" pitchFamily="49" charset="0"/>
                <a:cs typeface="Consolas" pitchFamily="49" charset="0"/>
              </a:rPr>
              <a:t> the same will be used for the coming examples</a:t>
            </a: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sourceRDD</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err="1">
                <a:ln>
                  <a:noFill/>
                </a:ln>
                <a:solidFill>
                  <a:srgbClr val="000000"/>
                </a:solidFill>
                <a:effectLst/>
                <a:latin typeface="Consolas" pitchFamily="49" charset="0"/>
                <a:cs typeface="Consolas" pitchFamily="49" charset="0"/>
              </a:rPr>
              <a:t>sc.parallelize</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a:ln>
                  <a:noFill/>
                </a:ln>
                <a:solidFill>
                  <a:srgbClr val="0080A0"/>
                </a:solidFill>
                <a:effectLst/>
                <a:latin typeface="Consolas" pitchFamily="49" charset="0"/>
                <a:cs typeface="Consolas" pitchFamily="49" charset="0"/>
              </a:rPr>
              <a:t>51,44,11,12,14,5,6,3,3,1,7,7,11</a:t>
            </a:r>
            <a:r>
              <a:rPr kumimoji="0" lang="en-US" sz="1400" b="0" i="0" u="none" strike="noStrike" cap="none" normalizeH="0" baseline="0" dirty="0">
                <a:ln>
                  <a:noFill/>
                </a:ln>
                <a:solidFill>
                  <a:srgbClr val="000000"/>
                </a:solidFill>
                <a:effectLst/>
                <a:latin typeface="Consolas" pitchFamily="49" charset="0"/>
                <a:cs typeface="Consolas" pitchFamily="49" charset="0"/>
              </a:rPr>
              <a:t>],4)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Transform elements using map</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mapRdd</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0000"/>
                </a:solidFill>
                <a:effectLst/>
                <a:latin typeface="Consolas" pitchFamily="49" charset="0"/>
                <a:cs typeface="Consolas" pitchFamily="49" charset="0"/>
              </a:rPr>
              <a:t> sourceRDD.map(</a:t>
            </a:r>
            <a:r>
              <a:rPr kumimoji="0" lang="en-US" sz="1400" b="0" i="0" u="none" strike="noStrike" cap="none" normalizeH="0" baseline="0" dirty="0">
                <a:ln>
                  <a:noFill/>
                </a:ln>
                <a:solidFill>
                  <a:srgbClr val="A08000"/>
                </a:solidFill>
                <a:effectLst/>
                <a:latin typeface="Consolas" pitchFamily="49" charset="0"/>
                <a:cs typeface="Consolas" pitchFamily="49" charset="0"/>
              </a:rPr>
              <a:t>lambda</a:t>
            </a:r>
            <a:r>
              <a:rPr kumimoji="0" lang="en-US" sz="1400" b="0" i="0" u="none" strike="noStrike" cap="none" normalizeH="0" baseline="0" dirty="0">
                <a:ln>
                  <a:noFill/>
                </a:ln>
                <a:solidFill>
                  <a:srgbClr val="000000"/>
                </a:solidFill>
                <a:effectLst/>
                <a:latin typeface="Consolas" pitchFamily="49" charset="0"/>
                <a:cs typeface="Consolas" pitchFamily="49" charset="0"/>
              </a:rPr>
              <a:t> x:x</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80A0"/>
                </a:solidFill>
                <a:effectLst/>
                <a:latin typeface="Consolas" pitchFamily="49" charset="0"/>
                <a:cs typeface="Consolas" pitchFamily="49" charset="0"/>
              </a:rPr>
              <a:t>1</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Get the results out of RDD using action collect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mapResult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err="1">
                <a:ln>
                  <a:noFill/>
                </a:ln>
                <a:solidFill>
                  <a:srgbClr val="000000"/>
                </a:solidFill>
                <a:effectLst/>
                <a:latin typeface="Consolas" pitchFamily="49" charset="0"/>
                <a:cs typeface="Consolas" pitchFamily="49" charset="0"/>
              </a:rPr>
              <a:t>mapRdd.collect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Print the results</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060A0"/>
                </a:solidFill>
                <a:effectLst/>
                <a:latin typeface="Consolas" pitchFamily="49" charset="0"/>
                <a:cs typeface="Consolas" pitchFamily="49" charset="0"/>
              </a:rPr>
              <a:t>print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mapResult</a:t>
            </a:r>
            <a:r>
              <a:rPr kumimoji="0" lang="en-US" sz="1400" b="0" i="0" u="none" strike="noStrike" cap="none" normalizeH="0" baseline="0" dirty="0">
                <a:ln>
                  <a:noFill/>
                </a:ln>
                <a:solidFill>
                  <a:srgbClr val="000000"/>
                </a:solidFill>
                <a:effectLst/>
                <a:latin typeface="Consolas" pitchFamily="49" charset="0"/>
                <a:cs typeface="Consolas" pitchFamily="49"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7" name="TextBox 16"/>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18" name="TextBox 17"/>
          <p:cNvSpPr txBox="1"/>
          <p:nvPr/>
        </p:nvSpPr>
        <p:spPr>
          <a:xfrm>
            <a:off x="914400" y="1295400"/>
            <a:ext cx="7924800" cy="138499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chemeClr val="tx2">
                    <a:lumMod val="50000"/>
                  </a:schemeClr>
                </a:solidFill>
              </a:rPr>
              <a:t>Returns a new distributed dataset formed by passing each element of a source through a function </a:t>
            </a:r>
            <a:r>
              <a:rPr lang="en-US" sz="1400" dirty="0" err="1">
                <a:solidFill>
                  <a:schemeClr val="tx2">
                    <a:lumMod val="50000"/>
                  </a:schemeClr>
                </a:solidFill>
              </a:rPr>
              <a:t>func</a:t>
            </a:r>
            <a:r>
              <a:rPr lang="en-US" sz="1400" dirty="0">
                <a:solidFill>
                  <a:schemeClr val="tx2">
                    <a:lumMod val="50000"/>
                  </a:schemeClr>
                </a:solidFill>
              </a:rPr>
              <a:t>. </a:t>
            </a:r>
          </a:p>
          <a:p>
            <a:endParaRPr lang="en-US" sz="1400" dirty="0">
              <a:solidFill>
                <a:schemeClr val="tx2">
                  <a:lumMod val="50000"/>
                </a:schemeClr>
              </a:solidFill>
            </a:endParaRPr>
          </a:p>
          <a:p>
            <a:r>
              <a:rPr lang="en-US" sz="1400" dirty="0">
                <a:solidFill>
                  <a:schemeClr val="tx2">
                    <a:lumMod val="50000"/>
                  </a:schemeClr>
                </a:solidFill>
              </a:rPr>
              <a:t>In spark, map function works on individual elements, and can also be used to create key value pair RDD. Element level operations like split, concatenate, lower, upper can be used with map.</a:t>
            </a:r>
          </a:p>
          <a:p>
            <a:endParaRPr lang="en-US" sz="1400" dirty="0">
              <a:solidFill>
                <a:schemeClr val="tx2">
                  <a:lumMod val="50000"/>
                </a:schemeClr>
              </a:solidFill>
            </a:endParaRPr>
          </a:p>
          <a:p>
            <a:r>
              <a:rPr lang="en-US" sz="1400" dirty="0">
                <a:solidFill>
                  <a:schemeClr val="tx2">
                    <a:lumMod val="50000"/>
                  </a:schemeClr>
                </a:solidFill>
              </a:rPr>
              <a:t>In SQL it can be compared to select operation.</a:t>
            </a:r>
          </a:p>
        </p:txBody>
      </p:sp>
      <p:sp>
        <p:nvSpPr>
          <p:cNvPr id="10" name="Rectangle 9"/>
          <p:cNvSpPr/>
          <p:nvPr/>
        </p:nvSpPr>
        <p:spPr>
          <a:xfrm>
            <a:off x="1066800" y="6248400"/>
            <a:ext cx="6553200" cy="369332"/>
          </a:xfrm>
          <a:prstGeom prst="rect">
            <a:avLst/>
          </a:prstGeom>
        </p:spPr>
        <p:txBody>
          <a:bodyPr wrap="square">
            <a:spAutoFit/>
          </a:bodyPr>
          <a:lstStyle/>
          <a:p>
            <a:r>
              <a:rPr lang="en-US" dirty="0">
                <a:solidFill>
                  <a:srgbClr val="0080A0"/>
                </a:solidFill>
                <a:latin typeface="Consolas" pitchFamily="49" charset="0"/>
                <a:cs typeface="Consolas" pitchFamily="49" charset="0"/>
              </a:rPr>
              <a:t>[52, 45, 12, 13, 15, 6, 7, 4, 4, 2, 8, 8, 12]</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filter</a:t>
            </a:r>
          </a:p>
        </p:txBody>
      </p:sp>
      <p:sp>
        <p:nvSpPr>
          <p:cNvPr id="8" name="TextBox 7"/>
          <p:cNvSpPr txBox="1"/>
          <p:nvPr/>
        </p:nvSpPr>
        <p:spPr>
          <a:xfrm>
            <a:off x="914400" y="2590800"/>
            <a:ext cx="729687" cy="369332"/>
          </a:xfrm>
          <a:prstGeom prst="rect">
            <a:avLst/>
          </a:prstGeom>
          <a:noFill/>
        </p:spPr>
        <p:txBody>
          <a:bodyPr wrap="none" rtlCol="0">
            <a:spAutoFit/>
          </a:bodyPr>
          <a:lstStyle/>
          <a:p>
            <a:r>
              <a:rPr lang="en-US" b="1" u="sng" dirty="0"/>
              <a:t>Code:</a:t>
            </a:r>
          </a:p>
        </p:txBody>
      </p:sp>
      <p:sp>
        <p:nvSpPr>
          <p:cNvPr id="9" name="TextBox 8"/>
          <p:cNvSpPr txBox="1"/>
          <p:nvPr/>
        </p:nvSpPr>
        <p:spPr>
          <a:xfrm>
            <a:off x="990600" y="5410200"/>
            <a:ext cx="841705" cy="369332"/>
          </a:xfrm>
          <a:prstGeom prst="rect">
            <a:avLst/>
          </a:prstGeom>
          <a:noFill/>
        </p:spPr>
        <p:txBody>
          <a:bodyPr wrap="none" rtlCol="0">
            <a:spAutoFit/>
          </a:bodyPr>
          <a:lstStyle/>
          <a:p>
            <a:r>
              <a:rPr lang="en-US" b="1" u="sng" dirty="0"/>
              <a:t>Result:</a:t>
            </a:r>
          </a:p>
        </p:txBody>
      </p:sp>
      <p:sp>
        <p:nvSpPr>
          <p:cNvPr id="17" name="TextBox 16"/>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18" name="TextBox 17"/>
          <p:cNvSpPr txBox="1"/>
          <p:nvPr/>
        </p:nvSpPr>
        <p:spPr>
          <a:xfrm>
            <a:off x="914400" y="1295400"/>
            <a:ext cx="7924800" cy="116955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chemeClr val="tx2">
                    <a:lumMod val="50000"/>
                  </a:schemeClr>
                </a:solidFill>
              </a:rPr>
              <a:t>Return a new dataset formed by selecting those elements of the source on which </a:t>
            </a:r>
            <a:r>
              <a:rPr lang="en-US" sz="1400" dirty="0" err="1">
                <a:solidFill>
                  <a:schemeClr val="tx2">
                    <a:lumMod val="50000"/>
                  </a:schemeClr>
                </a:solidFill>
              </a:rPr>
              <a:t>func</a:t>
            </a:r>
            <a:r>
              <a:rPr lang="en-US" sz="1400" dirty="0">
                <a:solidFill>
                  <a:schemeClr val="tx2">
                    <a:lumMod val="50000"/>
                  </a:schemeClr>
                </a:solidFill>
              </a:rPr>
              <a:t> returns true.</a:t>
            </a:r>
          </a:p>
          <a:p>
            <a:endParaRPr lang="en-US" sz="1400" dirty="0">
              <a:solidFill>
                <a:schemeClr val="tx2">
                  <a:lumMod val="50000"/>
                </a:schemeClr>
              </a:solidFill>
            </a:endParaRPr>
          </a:p>
          <a:p>
            <a:r>
              <a:rPr lang="en-US" sz="1400" dirty="0">
                <a:solidFill>
                  <a:schemeClr val="tx2">
                    <a:lumMod val="50000"/>
                  </a:schemeClr>
                </a:solidFill>
              </a:rPr>
              <a:t>Examples: Customers from a particular region, products with sale more than 1000.</a:t>
            </a:r>
          </a:p>
          <a:p>
            <a:endParaRPr lang="en-US" sz="1400" dirty="0">
              <a:solidFill>
                <a:schemeClr val="tx2">
                  <a:lumMod val="50000"/>
                </a:schemeClr>
              </a:solidFill>
            </a:endParaRPr>
          </a:p>
          <a:p>
            <a:r>
              <a:rPr lang="en-US" sz="1400" dirty="0">
                <a:solidFill>
                  <a:schemeClr val="tx2">
                    <a:lumMod val="50000"/>
                  </a:schemeClr>
                </a:solidFill>
              </a:rPr>
              <a:t>In SQL it can be compared to where condition.</a:t>
            </a:r>
          </a:p>
        </p:txBody>
      </p:sp>
      <p:sp>
        <p:nvSpPr>
          <p:cNvPr id="29697" name="Rectangle 1"/>
          <p:cNvSpPr>
            <a:spLocks noChangeArrowheads="1"/>
          </p:cNvSpPr>
          <p:nvPr/>
        </p:nvSpPr>
        <p:spPr bwMode="auto">
          <a:xfrm>
            <a:off x="990600" y="3124200"/>
            <a:ext cx="4671151" cy="1723549"/>
          </a:xfrm>
          <a:prstGeom prst="rect">
            <a:avLst/>
          </a:prstGeom>
          <a:solidFill>
            <a:srgbClr val="F1F1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Filtering condition to get even elements</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filterRDD</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err="1">
                <a:ln>
                  <a:noFill/>
                </a:ln>
                <a:solidFill>
                  <a:srgbClr val="000000"/>
                </a:solidFill>
                <a:effectLst/>
                <a:latin typeface="Consolas" pitchFamily="49" charset="0"/>
                <a:cs typeface="Consolas" pitchFamily="49" charset="0"/>
              </a:rPr>
              <a:t>sourceRDD.filter</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a:ln>
                  <a:noFill/>
                </a:ln>
                <a:solidFill>
                  <a:srgbClr val="A08000"/>
                </a:solidFill>
                <a:effectLst/>
                <a:latin typeface="Consolas" pitchFamily="49" charset="0"/>
                <a:cs typeface="Consolas" pitchFamily="49" charset="0"/>
              </a:rPr>
              <a:t>lambda</a:t>
            </a:r>
            <a:r>
              <a:rPr kumimoji="0" lang="en-US" sz="1400" b="0" i="0" u="none" strike="noStrike" cap="none" normalizeH="0" baseline="0" dirty="0">
                <a:ln>
                  <a:noFill/>
                </a:ln>
                <a:solidFill>
                  <a:srgbClr val="000000"/>
                </a:solidFill>
                <a:effectLst/>
                <a:latin typeface="Consolas" pitchFamily="49" charset="0"/>
                <a:cs typeface="Consolas" pitchFamily="49" charset="0"/>
              </a:rPr>
              <a:t> x:x</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80A0"/>
                </a:solidFill>
                <a:effectLst/>
                <a:latin typeface="Consolas" pitchFamily="49" charset="0"/>
                <a:cs typeface="Consolas" pitchFamily="49" charset="0"/>
              </a:rPr>
              <a:t>2</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80A0"/>
                </a:solidFill>
                <a:effectLst/>
                <a:latin typeface="Consolas" pitchFamily="49" charset="0"/>
                <a:cs typeface="Consolas" pitchFamily="49" charset="0"/>
              </a:rPr>
              <a:t>0</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Get the result from RDD using collect action</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filterResult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err="1">
                <a:ln>
                  <a:noFill/>
                </a:ln>
                <a:solidFill>
                  <a:srgbClr val="000000"/>
                </a:solidFill>
                <a:effectLst/>
                <a:latin typeface="Consolas" pitchFamily="49" charset="0"/>
                <a:cs typeface="Consolas" pitchFamily="49" charset="0"/>
              </a:rPr>
              <a:t>filterRDD.collect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check the output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060A0"/>
                </a:solidFill>
                <a:effectLst/>
                <a:latin typeface="Consolas" pitchFamily="49" charset="0"/>
                <a:cs typeface="Consolas" pitchFamily="49" charset="0"/>
              </a:rPr>
              <a:t>print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filterResult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p>
        </p:txBody>
      </p:sp>
      <p:pic>
        <p:nvPicPr>
          <p:cNvPr id="29698" name="Picture 2"/>
          <p:cNvPicPr>
            <a:picLocks noChangeAspect="1" noChangeArrowheads="1"/>
          </p:cNvPicPr>
          <p:nvPr/>
        </p:nvPicPr>
        <p:blipFill>
          <a:blip r:embed="rId2"/>
          <a:srcRect/>
          <a:stretch>
            <a:fillRect/>
          </a:stretch>
        </p:blipFill>
        <p:spPr bwMode="auto">
          <a:xfrm>
            <a:off x="1066800" y="6019800"/>
            <a:ext cx="1562100" cy="2095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Distinct</a:t>
            </a:r>
          </a:p>
        </p:txBody>
      </p:sp>
      <p:sp>
        <p:nvSpPr>
          <p:cNvPr id="8" name="TextBox 7"/>
          <p:cNvSpPr txBox="1"/>
          <p:nvPr/>
        </p:nvSpPr>
        <p:spPr>
          <a:xfrm>
            <a:off x="914400" y="2590800"/>
            <a:ext cx="729687" cy="369332"/>
          </a:xfrm>
          <a:prstGeom prst="rect">
            <a:avLst/>
          </a:prstGeom>
          <a:noFill/>
        </p:spPr>
        <p:txBody>
          <a:bodyPr wrap="none" rtlCol="0">
            <a:spAutoFit/>
          </a:bodyPr>
          <a:lstStyle/>
          <a:p>
            <a:r>
              <a:rPr lang="en-US" b="1" u="sng" dirty="0"/>
              <a:t>Code:</a:t>
            </a:r>
          </a:p>
        </p:txBody>
      </p:sp>
      <p:sp>
        <p:nvSpPr>
          <p:cNvPr id="17" name="TextBox 16"/>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18" name="TextBox 17"/>
          <p:cNvSpPr txBox="1"/>
          <p:nvPr/>
        </p:nvSpPr>
        <p:spPr>
          <a:xfrm>
            <a:off x="914400" y="1295400"/>
            <a:ext cx="7924800" cy="1600438"/>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chemeClr val="tx2">
                    <a:lumMod val="50000"/>
                  </a:schemeClr>
                </a:solidFill>
              </a:rPr>
              <a:t>Return a new dataset that contains the distinct elements of the source dataset.</a:t>
            </a:r>
          </a:p>
          <a:p>
            <a:endParaRPr lang="en-US" sz="1400" dirty="0">
              <a:solidFill>
                <a:schemeClr val="tx2">
                  <a:lumMod val="50000"/>
                </a:schemeClr>
              </a:solidFill>
            </a:endParaRPr>
          </a:p>
          <a:p>
            <a:r>
              <a:rPr lang="en-US" sz="1400" dirty="0">
                <a:solidFill>
                  <a:schemeClr val="tx2">
                    <a:lumMod val="50000"/>
                  </a:schemeClr>
                </a:solidFill>
              </a:rPr>
              <a:t>Example: Distinct number of customers who have done transactions today.</a:t>
            </a:r>
          </a:p>
          <a:p>
            <a:endParaRPr lang="en-US" sz="1400" dirty="0">
              <a:solidFill>
                <a:schemeClr val="tx2">
                  <a:lumMod val="50000"/>
                </a:schemeClr>
              </a:solidFill>
            </a:endParaRPr>
          </a:p>
          <a:p>
            <a:r>
              <a:rPr lang="en-US" sz="1400" dirty="0">
                <a:solidFill>
                  <a:schemeClr val="tx2">
                    <a:lumMod val="50000"/>
                  </a:schemeClr>
                </a:solidFill>
              </a:rPr>
              <a:t>In SQL, it can be compared to distinct.</a:t>
            </a:r>
          </a:p>
          <a:p>
            <a:endParaRPr lang="en-US" sz="1400" dirty="0">
              <a:solidFill>
                <a:schemeClr val="tx2">
                  <a:lumMod val="50000"/>
                </a:schemeClr>
              </a:solidFill>
            </a:endParaRPr>
          </a:p>
          <a:p>
            <a:endParaRPr lang="en-US" sz="1400" dirty="0">
              <a:solidFill>
                <a:schemeClr val="tx2">
                  <a:lumMod val="50000"/>
                </a:schemeClr>
              </a:solidFill>
            </a:endParaRPr>
          </a:p>
        </p:txBody>
      </p:sp>
      <p:sp>
        <p:nvSpPr>
          <p:cNvPr id="33793" name="Rectangle 1"/>
          <p:cNvSpPr>
            <a:spLocks noChangeArrowheads="1"/>
          </p:cNvSpPr>
          <p:nvPr/>
        </p:nvSpPr>
        <p:spPr bwMode="auto">
          <a:xfrm>
            <a:off x="914400" y="3048000"/>
            <a:ext cx="6857647" cy="3724096"/>
          </a:xfrm>
          <a:prstGeom prst="rect">
            <a:avLst/>
          </a:prstGeom>
          <a:solidFill>
            <a:srgbClr val="F1F1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406040"/>
                </a:solidFill>
                <a:effectLst/>
                <a:latin typeface="Consolas" pitchFamily="49" charset="0"/>
                <a:cs typeface="Consolas" pitchFamily="49" charset="0"/>
              </a:rPr>
              <a:t># Distinct function to get distinct elements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distinctRDD</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2060A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sourceRDD.distinct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406040"/>
                </a:solidFill>
                <a:effectLst/>
                <a:latin typeface="Consolas" pitchFamily="49" charset="0"/>
                <a:cs typeface="Consolas" pitchFamily="49" charset="0"/>
              </a:rPr>
              <a:t># Get the results from </a:t>
            </a:r>
            <a:r>
              <a:rPr kumimoji="0" lang="en-US" b="0" i="0" u="none" strike="noStrike" cap="none" normalizeH="0" baseline="0" dirty="0" err="1">
                <a:ln>
                  <a:noFill/>
                </a:ln>
                <a:solidFill>
                  <a:srgbClr val="406040"/>
                </a:solidFill>
                <a:effectLst/>
                <a:latin typeface="Consolas" pitchFamily="49" charset="0"/>
                <a:cs typeface="Consolas" pitchFamily="49" charset="0"/>
              </a:rPr>
              <a:t>distinctRDD</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distinctResult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2060A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distinctRDD.collect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406040"/>
                </a:solidFill>
                <a:effectLst/>
                <a:latin typeface="Consolas" pitchFamily="49" charset="0"/>
                <a:cs typeface="Consolas" pitchFamily="49" charset="0"/>
              </a:rPr>
              <a:t># Print results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060A0"/>
                </a:solidFill>
                <a:effectLst/>
                <a:latin typeface="Consolas" pitchFamily="49" charset="0"/>
                <a:cs typeface="Consolas" pitchFamily="49" charset="0"/>
              </a:rPr>
              <a:t>print</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err="1">
                <a:ln>
                  <a:noFill/>
                </a:ln>
                <a:solidFill>
                  <a:srgbClr val="000000"/>
                </a:solidFill>
                <a:effectLst/>
                <a:latin typeface="Consolas" pitchFamily="49" charset="0"/>
                <a:cs typeface="Consolas" pitchFamily="49" charset="0"/>
              </a:rPr>
              <a:t>distinctResult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lvl="0" fontAlgn="base">
              <a:spcBef>
                <a:spcPct val="0"/>
              </a:spcBef>
              <a:spcAft>
                <a:spcPct val="0"/>
              </a:spcAft>
            </a:pP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a:ln>
                  <a:noFill/>
                </a:ln>
                <a:solidFill>
                  <a:srgbClr val="0080A0"/>
                </a:solidFill>
                <a:effectLst/>
                <a:latin typeface="Consolas" pitchFamily="49" charset="0"/>
                <a:cs typeface="Consolas" pitchFamily="49" charset="0"/>
              </a:rPr>
              <a:t>1</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0080A0"/>
                </a:solidFill>
                <a:effectLst/>
                <a:latin typeface="Consolas" pitchFamily="49" charset="0"/>
                <a:cs typeface="Consolas" pitchFamily="49" charset="0"/>
              </a:rPr>
              <a:t>3</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0080A0"/>
                </a:solidFill>
                <a:effectLst/>
                <a:latin typeface="Consolas" pitchFamily="49" charset="0"/>
                <a:cs typeface="Consolas" pitchFamily="49" charset="0"/>
              </a:rPr>
              <a:t>5</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0080A0"/>
                </a:solidFill>
                <a:effectLst/>
                <a:latin typeface="Consolas" pitchFamily="49" charset="0"/>
                <a:cs typeface="Consolas" pitchFamily="49" charset="0"/>
              </a:rPr>
              <a:t>6</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0080A0"/>
                </a:solidFill>
                <a:effectLst/>
                <a:latin typeface="Consolas" pitchFamily="49" charset="0"/>
                <a:cs typeface="Consolas" pitchFamily="49" charset="0"/>
              </a:rPr>
              <a:t>7</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0080A0"/>
                </a:solidFill>
                <a:effectLst/>
                <a:latin typeface="Consolas" pitchFamily="49" charset="0"/>
                <a:cs typeface="Consolas" pitchFamily="49" charset="0"/>
              </a:rPr>
              <a:t>12</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0080A0"/>
                </a:solidFill>
                <a:effectLst/>
                <a:latin typeface="Consolas" pitchFamily="49" charset="0"/>
                <a:cs typeface="Consolas" pitchFamily="49" charset="0"/>
              </a:rPr>
              <a:t>11</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0080A0"/>
                </a:solidFill>
                <a:effectLst/>
                <a:latin typeface="Consolas" pitchFamily="49" charset="0"/>
                <a:cs typeface="Consolas" pitchFamily="49" charset="0"/>
              </a:rPr>
              <a:t>44</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0080A0"/>
                </a:solidFill>
                <a:effectLst/>
                <a:latin typeface="Consolas" pitchFamily="49" charset="0"/>
                <a:cs typeface="Consolas" pitchFamily="49" charset="0"/>
              </a:rPr>
              <a:t>14</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lang="en-US" sz="1400" dirty="0">
                <a:solidFill>
                  <a:srgbClr val="0080A0"/>
                </a:solidFill>
                <a:latin typeface="Consolas" pitchFamily="49" charset="0"/>
                <a:cs typeface="Consolas" pitchFamily="49" charset="0"/>
              </a:rPr>
              <a:t>51</a:t>
            </a:r>
            <a:r>
              <a:rPr kumimoji="0" lang="en-US" sz="14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lvl="0" fontAlgn="base">
              <a:spcBef>
                <a:spcPct val="0"/>
              </a:spcBef>
              <a:spcAft>
                <a:spcPct val="0"/>
              </a:spcAft>
            </a:pPr>
            <a:r>
              <a:rPr lang="en-US" sz="1400" dirty="0">
                <a:solidFill>
                  <a:srgbClr val="0080A0"/>
                </a:solidFill>
                <a:latin typeface="Consolas" pitchFamily="49" charset="0"/>
                <a:cs typeface="Consolas" pitchFamily="49" charset="0"/>
              </a:rPr>
              <a:t>if you see, </a:t>
            </a:r>
            <a:r>
              <a:rPr lang="en-US" sz="1400" dirty="0" err="1">
                <a:solidFill>
                  <a:srgbClr val="0080A0"/>
                </a:solidFill>
                <a:latin typeface="Consolas" pitchFamily="49" charset="0"/>
                <a:cs typeface="Consolas" pitchFamily="49" charset="0"/>
              </a:rPr>
              <a:t>sourceRDD</a:t>
            </a:r>
            <a:r>
              <a:rPr lang="en-US" sz="1400" dirty="0">
                <a:solidFill>
                  <a:srgbClr val="0080A0"/>
                </a:solidFill>
                <a:latin typeface="Consolas" pitchFamily="49" charset="0"/>
                <a:cs typeface="Consolas" pitchFamily="49" charset="0"/>
              </a:rPr>
              <a:t> has two 11, after distinct you see only one 11.</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0" name="TextBox 9"/>
          <p:cNvSpPr txBox="1"/>
          <p:nvPr/>
        </p:nvSpPr>
        <p:spPr>
          <a:xfrm>
            <a:off x="990600" y="2514600"/>
            <a:ext cx="729687" cy="369332"/>
          </a:xfrm>
          <a:prstGeom prst="rect">
            <a:avLst/>
          </a:prstGeom>
          <a:noFill/>
        </p:spPr>
        <p:txBody>
          <a:bodyPr wrap="none" rtlCol="0">
            <a:spAutoFit/>
          </a:bodyPr>
          <a:lstStyle/>
          <a:p>
            <a:r>
              <a:rPr lang="en-US" b="1" u="sng" dirty="0"/>
              <a:t>Code:</a:t>
            </a:r>
          </a:p>
        </p:txBody>
      </p:sp>
      <p:sp>
        <p:nvSpPr>
          <p:cNvPr id="9" name="TextBox 8"/>
          <p:cNvSpPr txBox="1"/>
          <p:nvPr/>
        </p:nvSpPr>
        <p:spPr>
          <a:xfrm>
            <a:off x="990600" y="5181600"/>
            <a:ext cx="841705" cy="369332"/>
          </a:xfrm>
          <a:prstGeom prst="rect">
            <a:avLst/>
          </a:prstGeom>
          <a:noFill/>
        </p:spPr>
        <p:txBody>
          <a:bodyPr wrap="none" rtlCol="0">
            <a:spAutoFit/>
          </a:bodyPr>
          <a:lstStyle/>
          <a:p>
            <a:r>
              <a:rPr lang="en-US" b="1" u="sng" dirty="0"/>
              <a:t>Result: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55000" lnSpcReduction="20000"/>
          </a:bodyPr>
          <a:lstStyle/>
          <a:p>
            <a:r>
              <a:rPr lang="en-US" dirty="0"/>
              <a:t>Spark Architecture</a:t>
            </a:r>
          </a:p>
          <a:p>
            <a:r>
              <a:rPr lang="en-US" dirty="0"/>
              <a:t>Spark Context</a:t>
            </a:r>
          </a:p>
          <a:p>
            <a:r>
              <a:rPr lang="en-US" dirty="0"/>
              <a:t>Resilient Distributed Dataset</a:t>
            </a:r>
          </a:p>
          <a:p>
            <a:r>
              <a:rPr lang="en-US" dirty="0"/>
              <a:t>Intro to Python</a:t>
            </a:r>
          </a:p>
          <a:p>
            <a:r>
              <a:rPr lang="en-US" dirty="0"/>
              <a:t>Running </a:t>
            </a:r>
            <a:r>
              <a:rPr lang="en-US" dirty="0" err="1"/>
              <a:t>pyspark</a:t>
            </a:r>
            <a:r>
              <a:rPr lang="en-US" dirty="0"/>
              <a:t>:</a:t>
            </a:r>
          </a:p>
          <a:p>
            <a:pPr lvl="1"/>
            <a:r>
              <a:rPr lang="en-US" dirty="0"/>
              <a:t>Interactive </a:t>
            </a:r>
          </a:p>
          <a:p>
            <a:pPr lvl="1"/>
            <a:r>
              <a:rPr lang="en-US" dirty="0"/>
              <a:t>Batch</a:t>
            </a:r>
          </a:p>
          <a:p>
            <a:r>
              <a:rPr lang="en-US" dirty="0"/>
              <a:t>Transformations</a:t>
            </a:r>
          </a:p>
          <a:p>
            <a:r>
              <a:rPr lang="en-US" dirty="0"/>
              <a:t>Actions</a:t>
            </a:r>
          </a:p>
          <a:p>
            <a:r>
              <a:rPr lang="en-US" dirty="0"/>
              <a:t>Caching RDD’s</a:t>
            </a:r>
          </a:p>
          <a:p>
            <a:r>
              <a:rPr lang="en-US" dirty="0"/>
              <a:t>Spark Program Life Cycle</a:t>
            </a:r>
          </a:p>
          <a:p>
            <a:r>
              <a:rPr lang="en-US" dirty="0"/>
              <a:t>Key Value Transformations</a:t>
            </a:r>
          </a:p>
          <a:p>
            <a:r>
              <a:rPr lang="en-US" dirty="0"/>
              <a:t>Word count</a:t>
            </a:r>
          </a:p>
          <a:p>
            <a:r>
              <a:rPr lang="en-US" dirty="0"/>
              <a:t>Closures, Accumulators and Broadcast variables</a:t>
            </a:r>
          </a:p>
          <a:p>
            <a:r>
              <a:rPr lang="en-US" dirty="0"/>
              <a:t>Batch processing with Spark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Union</a:t>
            </a:r>
          </a:p>
        </p:txBody>
      </p:sp>
      <p:sp>
        <p:nvSpPr>
          <p:cNvPr id="8" name="TextBox 7"/>
          <p:cNvSpPr txBox="1"/>
          <p:nvPr/>
        </p:nvSpPr>
        <p:spPr>
          <a:xfrm>
            <a:off x="914400" y="2286000"/>
            <a:ext cx="729687" cy="369332"/>
          </a:xfrm>
          <a:prstGeom prst="rect">
            <a:avLst/>
          </a:prstGeom>
          <a:noFill/>
        </p:spPr>
        <p:txBody>
          <a:bodyPr wrap="none" rtlCol="0">
            <a:spAutoFit/>
          </a:bodyPr>
          <a:lstStyle/>
          <a:p>
            <a:r>
              <a:rPr lang="en-US" b="1" u="sng" dirty="0"/>
              <a:t>Code:</a:t>
            </a:r>
          </a:p>
        </p:txBody>
      </p:sp>
      <p:sp>
        <p:nvSpPr>
          <p:cNvPr id="17" name="TextBox 16"/>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18" name="TextBox 17"/>
          <p:cNvSpPr txBox="1"/>
          <p:nvPr/>
        </p:nvSpPr>
        <p:spPr>
          <a:xfrm>
            <a:off x="914400" y="1219201"/>
            <a:ext cx="4495800" cy="73866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chemeClr val="tx2">
                    <a:lumMod val="50000"/>
                  </a:schemeClr>
                </a:solidFill>
              </a:rPr>
              <a:t>Returns union of two datasets. </a:t>
            </a:r>
          </a:p>
          <a:p>
            <a:endParaRPr lang="en-US" sz="1400" dirty="0">
              <a:solidFill>
                <a:schemeClr val="tx2">
                  <a:lumMod val="50000"/>
                </a:schemeClr>
              </a:solidFill>
            </a:endParaRPr>
          </a:p>
          <a:p>
            <a:r>
              <a:rPr lang="en-US" sz="1400" dirty="0">
                <a:solidFill>
                  <a:schemeClr val="tx2">
                    <a:lumMod val="50000"/>
                  </a:schemeClr>
                </a:solidFill>
              </a:rPr>
              <a:t>Similar to union function in SQL.</a:t>
            </a:r>
          </a:p>
        </p:txBody>
      </p:sp>
      <p:sp>
        <p:nvSpPr>
          <p:cNvPr id="37889" name="Rectangle 1"/>
          <p:cNvSpPr>
            <a:spLocks noChangeArrowheads="1"/>
          </p:cNvSpPr>
          <p:nvPr/>
        </p:nvSpPr>
        <p:spPr bwMode="auto">
          <a:xfrm>
            <a:off x="990600" y="2703016"/>
            <a:ext cx="4938853" cy="3877985"/>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B418"/>
                </a:solidFill>
                <a:effectLst/>
                <a:latin typeface="Consolas" pitchFamily="49" charset="0"/>
                <a:cs typeface="Consolas" pitchFamily="49" charset="0"/>
              </a:rPr>
              <a:t># Create two sample RDD's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rdd1 </a:t>
            </a:r>
            <a:r>
              <a:rPr kumimoji="0" lang="en-US" b="1" i="0" u="none" strike="noStrike" cap="none" normalizeH="0" baseline="0" dirty="0">
                <a:ln>
                  <a:noFill/>
                </a:ln>
                <a:solidFill>
                  <a:srgbClr val="0100B6"/>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sc.parallelize</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1</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6</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12</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5</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8</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9</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rdd2 </a:t>
            </a:r>
            <a:r>
              <a:rPr kumimoji="0" lang="en-US" b="1" i="0" u="none" strike="noStrike" cap="none" normalizeH="0" baseline="0" dirty="0">
                <a:ln>
                  <a:noFill/>
                </a:ln>
                <a:solidFill>
                  <a:srgbClr val="0100B6"/>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sc.parallelize</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1</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12</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11</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5</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9</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7</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B418"/>
                </a:solidFill>
                <a:effectLst/>
                <a:latin typeface="Consolas" pitchFamily="49" charset="0"/>
                <a:cs typeface="Consolas" pitchFamily="49" charset="0"/>
              </a:rPr>
              <a:t># union on Two RDD's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unionRDD</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1" i="0" u="none" strike="noStrike" cap="none" normalizeH="0" baseline="0" dirty="0">
                <a:ln>
                  <a:noFill/>
                </a:ln>
                <a:solidFill>
                  <a:srgbClr val="0100B6"/>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rdd1.union(rdd2)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00B418"/>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B418"/>
                </a:solidFill>
                <a:effectLst/>
                <a:latin typeface="Consolas" pitchFamily="49" charset="0"/>
                <a:cs typeface="Consolas" pitchFamily="49" charset="0"/>
              </a:rPr>
              <a:t># Get the result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unionResult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1" i="0" u="none" strike="noStrike" cap="none" normalizeH="0" baseline="0" dirty="0">
                <a:ln>
                  <a:noFill/>
                </a:ln>
                <a:solidFill>
                  <a:srgbClr val="0100B6"/>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unionRDD.collect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100B6"/>
                </a:solidFill>
                <a:effectLst/>
                <a:latin typeface="Consolas" pitchFamily="49" charset="0"/>
                <a:cs typeface="Consolas" pitchFamily="49" charset="0"/>
              </a:rPr>
              <a:t>print</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err="1">
                <a:ln>
                  <a:noFill/>
                </a:ln>
                <a:solidFill>
                  <a:srgbClr val="000000"/>
                </a:solidFill>
                <a:effectLst/>
                <a:latin typeface="Consolas" pitchFamily="49" charset="0"/>
                <a:cs typeface="Consolas" pitchFamily="49" charset="0"/>
              </a:rPr>
              <a:t>unionResult</a:t>
            </a:r>
            <a:r>
              <a:rPr kumimoji="0" lang="en-US"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1" u="none" strike="noStrike" cap="none" normalizeH="0" baseline="0" dirty="0">
                <a:ln>
                  <a:noFill/>
                </a:ln>
                <a:solidFill>
                  <a:srgbClr val="CD0000"/>
                </a:solidFill>
                <a:effectLst/>
                <a:latin typeface="Consolas" pitchFamily="49" charset="0"/>
                <a:cs typeface="Consolas" pitchFamily="49" charset="0"/>
              </a:rPr>
              <a:t>1</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6</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12</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5</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8</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9</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1</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12</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11</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5</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9</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1" u="none" strike="noStrike" cap="none" normalizeH="0" baseline="0" dirty="0">
                <a:ln>
                  <a:noFill/>
                </a:ln>
                <a:solidFill>
                  <a:srgbClr val="CD0000"/>
                </a:solidFill>
                <a:effectLst/>
                <a:latin typeface="Consolas" pitchFamily="49" charset="0"/>
                <a:cs typeface="Consolas" pitchFamily="49" charset="0"/>
              </a:rPr>
              <a:t>7</a:t>
            </a:r>
            <a:r>
              <a:rPr kumimoji="0" lang="en-US" b="0" i="0" u="none" strike="noStrike" cap="none" normalizeH="0" baseline="0" dirty="0">
                <a:ln>
                  <a:noFill/>
                </a:ln>
                <a:solidFill>
                  <a:srgbClr val="000000"/>
                </a:solidFill>
                <a:effectLst/>
                <a:latin typeface="Consolas" pitchFamily="49" charset="0"/>
                <a:cs typeface="Consolas" pitchFamily="49"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TextBox 8"/>
          <p:cNvSpPr txBox="1"/>
          <p:nvPr/>
        </p:nvSpPr>
        <p:spPr>
          <a:xfrm>
            <a:off x="1066800" y="5791200"/>
            <a:ext cx="841705" cy="369332"/>
          </a:xfrm>
          <a:prstGeom prst="rect">
            <a:avLst/>
          </a:prstGeom>
          <a:noFill/>
        </p:spPr>
        <p:txBody>
          <a:bodyPr wrap="none" rtlCol="0">
            <a:spAutoFit/>
          </a:bodyPr>
          <a:lstStyle/>
          <a:p>
            <a:r>
              <a:rPr lang="en-US" b="1" u="sng" dirty="0"/>
              <a:t>Result: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Intersection</a:t>
            </a:r>
          </a:p>
        </p:txBody>
      </p:sp>
      <p:sp>
        <p:nvSpPr>
          <p:cNvPr id="8" name="TextBox 7"/>
          <p:cNvSpPr txBox="1"/>
          <p:nvPr/>
        </p:nvSpPr>
        <p:spPr>
          <a:xfrm>
            <a:off x="914400" y="2590800"/>
            <a:ext cx="729687" cy="369332"/>
          </a:xfrm>
          <a:prstGeom prst="rect">
            <a:avLst/>
          </a:prstGeom>
          <a:noFill/>
        </p:spPr>
        <p:txBody>
          <a:bodyPr wrap="none" rtlCol="0">
            <a:spAutoFit/>
          </a:bodyPr>
          <a:lstStyle/>
          <a:p>
            <a:r>
              <a:rPr lang="en-US" b="1" u="sng" dirty="0"/>
              <a:t>Code:</a:t>
            </a:r>
          </a:p>
        </p:txBody>
      </p:sp>
      <p:sp>
        <p:nvSpPr>
          <p:cNvPr id="17" name="TextBox 16"/>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18" name="TextBox 17"/>
          <p:cNvSpPr txBox="1"/>
          <p:nvPr/>
        </p:nvSpPr>
        <p:spPr>
          <a:xfrm>
            <a:off x="914400" y="1295400"/>
            <a:ext cx="7924800" cy="954107"/>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chemeClr val="tx2">
                    <a:lumMod val="50000"/>
                  </a:schemeClr>
                </a:solidFill>
              </a:rPr>
              <a:t>In mathematics, the intersection A ∩ B of two sets A and B is the set that contains all elements of A that also belong to B but no other elements.</a:t>
            </a:r>
          </a:p>
          <a:p>
            <a:endParaRPr lang="en-US" sz="1400" dirty="0">
              <a:solidFill>
                <a:schemeClr val="tx2">
                  <a:lumMod val="50000"/>
                </a:schemeClr>
              </a:solidFill>
            </a:endParaRPr>
          </a:p>
          <a:p>
            <a:endParaRPr lang="en-US" sz="1400" dirty="0">
              <a:solidFill>
                <a:schemeClr val="tx2">
                  <a:lumMod val="50000"/>
                </a:schemeClr>
              </a:solidFill>
            </a:endParaRPr>
          </a:p>
        </p:txBody>
      </p:sp>
      <p:sp>
        <p:nvSpPr>
          <p:cNvPr id="36866" name="Rectangle 2"/>
          <p:cNvSpPr>
            <a:spLocks noChangeArrowheads="1"/>
          </p:cNvSpPr>
          <p:nvPr/>
        </p:nvSpPr>
        <p:spPr bwMode="auto">
          <a:xfrm>
            <a:off x="1066800" y="3048000"/>
            <a:ext cx="6078587" cy="3323987"/>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rgbClr val="0066FF"/>
                </a:solidFill>
                <a:effectLst/>
                <a:latin typeface="Consolas" pitchFamily="49" charset="0"/>
                <a:cs typeface="Consolas" pitchFamily="49" charset="0"/>
              </a:rPr>
              <a:t># Intersection on Two RDD's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intersectionRDD</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1" i="0" u="none" strike="noStrike" cap="none" normalizeH="0" baseline="0" dirty="0">
                <a:ln>
                  <a:noFill/>
                </a:ln>
                <a:solidFill>
                  <a:srgbClr val="0000FF"/>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rdd1.intersection(rdd2)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rgbClr val="0066FF"/>
                </a:solidFill>
                <a:effectLst/>
                <a:latin typeface="Consolas" pitchFamily="49" charset="0"/>
                <a:cs typeface="Consolas" pitchFamily="49" charset="0"/>
              </a:rPr>
              <a:t># Get the result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intersectionResult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1" i="0" u="none" strike="noStrike" cap="none" normalizeH="0" baseline="0" dirty="0">
                <a:ln>
                  <a:noFill/>
                </a:ln>
                <a:solidFill>
                  <a:srgbClr val="0000FF"/>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intersectionRDD.collect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FF"/>
                </a:solidFill>
                <a:effectLst/>
                <a:latin typeface="Consolas" pitchFamily="49" charset="0"/>
                <a:cs typeface="Consolas" pitchFamily="49" charset="0"/>
              </a:rPr>
              <a:t>print</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err="1">
                <a:ln>
                  <a:noFill/>
                </a:ln>
                <a:solidFill>
                  <a:srgbClr val="000000"/>
                </a:solidFill>
                <a:effectLst/>
                <a:latin typeface="Consolas" pitchFamily="49" charset="0"/>
                <a:cs typeface="Consolas" pitchFamily="49" charset="0"/>
              </a:rPr>
              <a:t>intersectionResult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0000CD"/>
                </a:solidFill>
                <a:effectLst/>
                <a:latin typeface="Consolas" pitchFamily="49" charset="0"/>
                <a:cs typeface="Consolas" pitchFamily="49" charset="0"/>
              </a:rPr>
              <a:t>12</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0000CD"/>
                </a:solidFill>
                <a:effectLst/>
                <a:latin typeface="Consolas" pitchFamily="49" charset="0"/>
                <a:cs typeface="Consolas" pitchFamily="49" charset="0"/>
              </a:rPr>
              <a:t>1</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0000CD"/>
                </a:solidFill>
                <a:effectLst/>
                <a:latin typeface="Consolas" pitchFamily="49" charset="0"/>
                <a:cs typeface="Consolas" pitchFamily="49" charset="0"/>
              </a:rPr>
              <a:t>5</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0000CD"/>
                </a:solidFill>
                <a:effectLst/>
                <a:latin typeface="Consolas" pitchFamily="49" charset="0"/>
                <a:cs typeface="Consolas" pitchFamily="49" charset="0"/>
              </a:rPr>
              <a:t>9</a:t>
            </a:r>
            <a:r>
              <a:rPr kumimoji="0" lang="en-US" b="0" i="0" u="none" strike="noStrike" cap="none" normalizeH="0" baseline="0" dirty="0">
                <a:ln>
                  <a:noFill/>
                </a:ln>
                <a:solidFill>
                  <a:srgbClr val="000000"/>
                </a:solidFill>
                <a:effectLst/>
                <a:latin typeface="Consolas" pitchFamily="49" charset="0"/>
                <a:cs typeface="Consolas" pitchFamily="49"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TextBox 8"/>
          <p:cNvSpPr txBox="1"/>
          <p:nvPr/>
        </p:nvSpPr>
        <p:spPr>
          <a:xfrm>
            <a:off x="1066800" y="5105400"/>
            <a:ext cx="841705" cy="369332"/>
          </a:xfrm>
          <a:prstGeom prst="rect">
            <a:avLst/>
          </a:prstGeom>
          <a:noFill/>
        </p:spPr>
        <p:txBody>
          <a:bodyPr wrap="none" rtlCol="0">
            <a:spAutoFit/>
          </a:bodyPr>
          <a:lstStyle/>
          <a:p>
            <a:r>
              <a:rPr lang="en-US" b="1" u="sng" dirty="0"/>
              <a:t>Result: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err="1"/>
              <a:t>flatMap</a:t>
            </a:r>
            <a:endParaRPr lang="en-US" dirty="0"/>
          </a:p>
        </p:txBody>
      </p:sp>
      <p:sp>
        <p:nvSpPr>
          <p:cNvPr id="17" name="TextBox 16"/>
          <p:cNvSpPr txBox="1"/>
          <p:nvPr/>
        </p:nvSpPr>
        <p:spPr>
          <a:xfrm>
            <a:off x="457200" y="533400"/>
            <a:ext cx="1341136" cy="369332"/>
          </a:xfrm>
          <a:prstGeom prst="rect">
            <a:avLst/>
          </a:prstGeom>
          <a:noFill/>
        </p:spPr>
        <p:txBody>
          <a:bodyPr wrap="none" rtlCol="0">
            <a:spAutoFit/>
          </a:bodyPr>
          <a:lstStyle/>
          <a:p>
            <a:r>
              <a:rPr lang="en-US" b="1" u="sng" dirty="0"/>
              <a:t>Description:</a:t>
            </a:r>
          </a:p>
        </p:txBody>
      </p:sp>
      <p:sp>
        <p:nvSpPr>
          <p:cNvPr id="18" name="TextBox 17"/>
          <p:cNvSpPr txBox="1"/>
          <p:nvPr/>
        </p:nvSpPr>
        <p:spPr>
          <a:xfrm>
            <a:off x="304800" y="990600"/>
            <a:ext cx="7924800" cy="73866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chemeClr val="tx2">
                    <a:lumMod val="50000"/>
                  </a:schemeClr>
                </a:solidFill>
              </a:rPr>
              <a:t>similar to map, but each input item can be mapped to 0 or more output items (so </a:t>
            </a:r>
            <a:r>
              <a:rPr lang="en-US" sz="1400" dirty="0" err="1">
                <a:solidFill>
                  <a:schemeClr val="tx2">
                    <a:lumMod val="50000"/>
                  </a:schemeClr>
                </a:solidFill>
              </a:rPr>
              <a:t>func</a:t>
            </a:r>
            <a:r>
              <a:rPr lang="en-US" sz="1400" dirty="0">
                <a:solidFill>
                  <a:schemeClr val="tx2">
                    <a:lumMod val="50000"/>
                  </a:schemeClr>
                </a:solidFill>
              </a:rPr>
              <a:t> should return a</a:t>
            </a:r>
          </a:p>
          <a:p>
            <a:r>
              <a:rPr lang="en-US" sz="1400" dirty="0" err="1">
                <a:solidFill>
                  <a:schemeClr val="tx2">
                    <a:lumMod val="50000"/>
                  </a:schemeClr>
                </a:solidFill>
              </a:rPr>
              <a:t>Seq</a:t>
            </a:r>
            <a:r>
              <a:rPr lang="en-US" sz="1400" dirty="0">
                <a:solidFill>
                  <a:schemeClr val="tx2">
                    <a:lumMod val="50000"/>
                  </a:schemeClr>
                </a:solidFill>
              </a:rPr>
              <a:t> rather than a single item).</a:t>
            </a:r>
          </a:p>
          <a:p>
            <a:r>
              <a:rPr lang="en-US" sz="1400" dirty="0">
                <a:solidFill>
                  <a:schemeClr val="tx2">
                    <a:lumMod val="50000"/>
                  </a:schemeClr>
                </a:solidFill>
              </a:rPr>
              <a:t>`</a:t>
            </a:r>
          </a:p>
        </p:txBody>
      </p:sp>
      <p:sp>
        <p:nvSpPr>
          <p:cNvPr id="1025" name="Rectangle 1"/>
          <p:cNvSpPr>
            <a:spLocks noChangeArrowheads="1"/>
          </p:cNvSpPr>
          <p:nvPr/>
        </p:nvSpPr>
        <p:spPr bwMode="auto">
          <a:xfrm>
            <a:off x="457200" y="1828800"/>
            <a:ext cx="8229600" cy="646331"/>
          </a:xfrm>
          <a:prstGeom prst="rect">
            <a:avLst/>
          </a:prstGeom>
          <a:solidFill>
            <a:srgbClr val="F1F1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Let us find word count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linesRDD</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sc.parallelize</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a:ln>
                  <a:noFill/>
                </a:ln>
                <a:solidFill>
                  <a:srgbClr val="C03030"/>
                </a:solidFill>
                <a:effectLst/>
                <a:latin typeface="Consolas" pitchFamily="49" charset="0"/>
                <a:cs typeface="Consolas" pitchFamily="49" charset="0"/>
              </a:rPr>
              <a:t>"map reduce is </a:t>
            </a:r>
            <a:r>
              <a:rPr kumimoji="0" lang="en-US" sz="1400" b="0" i="0" u="none" strike="noStrike" cap="none" normalizeH="0" baseline="0" dirty="0" err="1">
                <a:ln>
                  <a:noFill/>
                </a:ln>
                <a:solidFill>
                  <a:srgbClr val="C03030"/>
                </a:solidFill>
                <a:effectLst/>
                <a:latin typeface="Consolas" pitchFamily="49" charset="0"/>
                <a:cs typeface="Consolas" pitchFamily="49" charset="0"/>
              </a:rPr>
              <a:t>spark"</a:t>
            </a:r>
            <a:r>
              <a:rPr kumimoji="0" lang="en-US" sz="1400" b="0" i="0" u="none" strike="noStrike" cap="none" normalizeH="0" baseline="0" dirty="0" err="1">
                <a:ln>
                  <a:noFill/>
                </a:ln>
                <a:solidFill>
                  <a:srgbClr val="000000"/>
                </a:solidFill>
                <a:effectLst/>
                <a:latin typeface="Consolas" pitchFamily="49" charset="0"/>
                <a:cs typeface="Consolas" pitchFamily="49" charset="0"/>
              </a:rPr>
              <a:t>,</a:t>
            </a:r>
            <a:r>
              <a:rPr kumimoji="0" lang="en-US" sz="1400" b="0" i="0" u="none" strike="noStrike" cap="none" normalizeH="0" baseline="0" dirty="0" err="1">
                <a:ln>
                  <a:noFill/>
                </a:ln>
                <a:solidFill>
                  <a:srgbClr val="C03030"/>
                </a:solidFill>
                <a:effectLst/>
                <a:latin typeface="Consolas" pitchFamily="49" charset="0"/>
                <a:cs typeface="Consolas" pitchFamily="49" charset="0"/>
              </a:rPr>
              <a:t>"spark</a:t>
            </a:r>
            <a:r>
              <a:rPr kumimoji="0" lang="en-US" sz="1400" b="0" i="0" u="none" strike="noStrike" cap="none" normalizeH="0" baseline="0" dirty="0">
                <a:ln>
                  <a:noFill/>
                </a:ln>
                <a:solidFill>
                  <a:srgbClr val="C03030"/>
                </a:solidFill>
                <a:effectLst/>
                <a:latin typeface="Consolas" pitchFamily="49" charset="0"/>
                <a:cs typeface="Consolas" pitchFamily="49" charset="0"/>
              </a:rPr>
              <a:t> is version of map </a:t>
            </a:r>
            <a:r>
              <a:rPr kumimoji="0" lang="en-US" sz="1400" b="0" i="0" u="none" strike="noStrike" cap="none" normalizeH="0" baseline="0" dirty="0" err="1">
                <a:ln>
                  <a:noFill/>
                </a:ln>
                <a:solidFill>
                  <a:srgbClr val="C03030"/>
                </a:solidFill>
                <a:effectLst/>
                <a:latin typeface="Consolas" pitchFamily="49" charset="0"/>
                <a:cs typeface="Consolas" pitchFamily="49" charset="0"/>
              </a:rPr>
              <a:t>reduce"</a:t>
            </a:r>
            <a:r>
              <a:rPr kumimoji="0" lang="en-US" sz="1400" b="0" i="0" u="none" strike="noStrike" cap="none" normalizeH="0" baseline="0" dirty="0" err="1">
                <a:ln>
                  <a:noFill/>
                </a:ln>
                <a:solidFill>
                  <a:srgbClr val="000000"/>
                </a:solidFill>
                <a:effectLst/>
                <a:latin typeface="Consolas" pitchFamily="49" charset="0"/>
                <a:cs typeface="Consolas" pitchFamily="49" charset="0"/>
              </a:rPr>
              <a:t>,</a:t>
            </a:r>
            <a:r>
              <a:rPr kumimoji="0" lang="en-US" sz="1400" b="0" i="0" u="none" strike="noStrike" cap="none" normalizeH="0" baseline="0" dirty="0" err="1">
                <a:ln>
                  <a:noFill/>
                </a:ln>
                <a:solidFill>
                  <a:srgbClr val="C03030"/>
                </a:solidFill>
                <a:effectLst/>
                <a:latin typeface="Consolas" pitchFamily="49" charset="0"/>
                <a:cs typeface="Consolas" pitchFamily="49" charset="0"/>
              </a:rPr>
              <a:t>"Spark</a:t>
            </a:r>
            <a:r>
              <a:rPr kumimoji="0" lang="en-US" sz="1400" b="0" i="0" u="none" strike="noStrike" cap="none" normalizeH="0" baseline="0" dirty="0">
                <a:ln>
                  <a:noFill/>
                </a:ln>
                <a:solidFill>
                  <a:srgbClr val="C03030"/>
                </a:solidFill>
                <a:effectLst/>
                <a:latin typeface="Consolas" pitchFamily="49" charset="0"/>
                <a:cs typeface="Consolas" pitchFamily="49" charset="0"/>
              </a:rPr>
              <a:t> map reduce next version"</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600" b="0" i="0" u="none" strike="noStrike" cap="none" normalizeH="0" baseline="0" dirty="0">
                <a:ln>
                  <a:noFill/>
                </a:ln>
                <a:solidFill>
                  <a:schemeClr val="tx1"/>
                </a:solidFill>
                <a:effectLst/>
                <a:latin typeface="Arial" pitchFamily="34" charset="0"/>
                <a:cs typeface="Arial"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609600" y="2672239"/>
            <a:ext cx="4038600" cy="4185761"/>
          </a:xfrm>
          <a:prstGeom prst="rect">
            <a:avLst/>
          </a:prstGeom>
          <a:solidFill>
            <a:srgbClr val="F1F1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split function in python would return list of words</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wordsList</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0000"/>
                </a:solidFill>
                <a:effectLst/>
                <a:latin typeface="Consolas" pitchFamily="49" charset="0"/>
                <a:cs typeface="Consolas" pitchFamily="49" charset="0"/>
              </a:rPr>
              <a:t>linesRDD.map(</a:t>
            </a:r>
            <a:r>
              <a:rPr kumimoji="0" lang="en-US" sz="1400" b="0" i="0" u="none" strike="noStrike" cap="none" normalizeH="0" baseline="0" dirty="0">
                <a:ln>
                  <a:noFill/>
                </a:ln>
                <a:solidFill>
                  <a:srgbClr val="A08000"/>
                </a:solidFill>
                <a:effectLst/>
                <a:latin typeface="Consolas" pitchFamily="49" charset="0"/>
                <a:cs typeface="Consolas" pitchFamily="49" charset="0"/>
              </a:rPr>
              <a:t>lambda</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err="1">
                <a:ln>
                  <a:noFill/>
                </a:ln>
                <a:solidFill>
                  <a:srgbClr val="000000"/>
                </a:solidFill>
                <a:effectLst/>
                <a:latin typeface="Consolas" pitchFamily="49" charset="0"/>
                <a:cs typeface="Consolas" pitchFamily="49" charset="0"/>
              </a:rPr>
              <a:t>line:line.split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a:ln>
                  <a:noFill/>
                </a:ln>
                <a:solidFill>
                  <a:srgbClr val="C03030"/>
                </a:solidFill>
                <a:effectLst/>
                <a:latin typeface="Consolas" pitchFamily="49" charset="0"/>
                <a:cs typeface="Consolas" pitchFamily="49" charset="0"/>
              </a:rPr>
              <a:t>" "</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Check the output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wordsListOp</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err="1">
                <a:ln>
                  <a:noFill/>
                </a:ln>
                <a:solidFill>
                  <a:srgbClr val="000000"/>
                </a:solidFill>
                <a:effectLst/>
                <a:latin typeface="Consolas" pitchFamily="49" charset="0"/>
                <a:cs typeface="Consolas" pitchFamily="49" charset="0"/>
              </a:rPr>
              <a:t>wordsList.collect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060A0"/>
                </a:solidFill>
                <a:effectLst/>
                <a:latin typeface="Consolas" pitchFamily="49" charset="0"/>
                <a:cs typeface="Consolas" pitchFamily="49" charset="0"/>
              </a:rPr>
              <a:t>print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wordsListOp</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Now if we even do a count, what we get is sentences count, not word count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sentenceCount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err="1">
                <a:ln>
                  <a:noFill/>
                </a:ln>
                <a:solidFill>
                  <a:srgbClr val="000000"/>
                </a:solidFill>
                <a:effectLst/>
                <a:latin typeface="Consolas" pitchFamily="49" charset="0"/>
                <a:cs typeface="Consolas" pitchFamily="49" charset="0"/>
              </a:rPr>
              <a:t>wordsList.count</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a:ln>
                  <a:noFill/>
                </a:ln>
                <a:solidFill>
                  <a:srgbClr val="2060A0"/>
                </a:solidFill>
                <a:effectLst/>
                <a:latin typeface="Consolas" pitchFamily="49" charset="0"/>
                <a:cs typeface="Consolas" pitchFamily="49" charset="0"/>
              </a:rPr>
              <a:t>print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sentenceCount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B0F0"/>
                </a:solidFill>
                <a:effectLst/>
                <a:latin typeface="Consolas" pitchFamily="49" charset="0"/>
                <a:cs typeface="Consolas" pitchFamily="49" charset="0"/>
              </a:rPr>
              <a:t>3</a:t>
            </a:r>
            <a:r>
              <a:rPr kumimoji="0" lang="en-US" sz="1400" b="1"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br>
              <a:rPr kumimoji="0" lang="en-US" sz="600" b="0" i="0" u="none" strike="noStrike" cap="none" normalizeH="0" baseline="0" dirty="0">
                <a:ln>
                  <a:noFill/>
                </a:ln>
                <a:solidFill>
                  <a:schemeClr val="tx1"/>
                </a:solidFill>
                <a:effectLst/>
                <a:latin typeface="Arial" pitchFamily="34" charset="0"/>
                <a:cs typeface="Arial" pitchFamily="34" charset="0"/>
              </a:rPr>
            </a:b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4800600" y="2895600"/>
            <a:ext cx="4114800" cy="3877985"/>
          </a:xfrm>
          <a:prstGeom prst="rect">
            <a:avLst/>
          </a:prstGeom>
          <a:solidFill>
            <a:srgbClr val="F1F1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lets try flat map</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Consolas" pitchFamily="49" charset="0"/>
              </a:rPr>
              <a:t>words</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linesRDD.flatMap</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a:ln>
                  <a:noFill/>
                </a:ln>
                <a:solidFill>
                  <a:srgbClr val="A08000"/>
                </a:solidFill>
                <a:effectLst/>
                <a:latin typeface="Consolas" pitchFamily="49" charset="0"/>
                <a:cs typeface="Consolas" pitchFamily="49" charset="0"/>
              </a:rPr>
              <a:t>lambda</a:t>
            </a:r>
            <a:r>
              <a:rPr kumimoji="0" lang="en-US" sz="1400" b="0" i="0" u="none" strike="noStrike" cap="none" normalizeH="0" baseline="0" dirty="0">
                <a:ln>
                  <a:noFill/>
                </a:ln>
                <a:solidFill>
                  <a:srgbClr val="000000"/>
                </a:solidFill>
                <a:effectLst/>
                <a:latin typeface="Consolas" pitchFamily="49" charset="0"/>
                <a:cs typeface="Consolas" pitchFamily="49" charset="0"/>
              </a:rPr>
              <a:t> </a:t>
            </a:r>
            <a:r>
              <a:rPr kumimoji="0" lang="en-US" sz="1400" b="0" i="0" u="none" strike="noStrike" cap="none" normalizeH="0" baseline="0" dirty="0" err="1">
                <a:ln>
                  <a:noFill/>
                </a:ln>
                <a:solidFill>
                  <a:srgbClr val="000000"/>
                </a:solidFill>
                <a:effectLst/>
                <a:latin typeface="Consolas" pitchFamily="49" charset="0"/>
                <a:cs typeface="Consolas" pitchFamily="49" charset="0"/>
              </a:rPr>
              <a:t>line:line.split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a:ln>
                  <a:noFill/>
                </a:ln>
                <a:solidFill>
                  <a:srgbClr val="C03030"/>
                </a:solidFill>
                <a:effectLst/>
                <a:latin typeface="Consolas" pitchFamily="49" charset="0"/>
                <a:cs typeface="Consolas" pitchFamily="49" charset="0"/>
              </a:rPr>
              <a:t>" "</a:t>
            </a:r>
            <a:r>
              <a:rPr kumimoji="0" lang="en-US" sz="14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check the output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wordsop</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words.collect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060A0"/>
                </a:solidFill>
                <a:effectLst/>
                <a:latin typeface="Consolas" pitchFamily="49" charset="0"/>
                <a:cs typeface="Consolas" pitchFamily="49" charset="0"/>
              </a:rPr>
              <a:t>print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wordsop</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40604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40604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06040"/>
                </a:solidFill>
                <a:effectLst/>
                <a:latin typeface="Consolas" pitchFamily="49" charset="0"/>
                <a:cs typeface="Consolas" pitchFamily="49" charset="0"/>
              </a:rPr>
              <a:t># Since the words are </a:t>
            </a:r>
            <a:r>
              <a:rPr kumimoji="0" lang="en-US" sz="1400" b="0" i="0" u="none" strike="noStrike" cap="none" normalizeH="0" baseline="0" dirty="0" err="1">
                <a:ln>
                  <a:noFill/>
                </a:ln>
                <a:solidFill>
                  <a:srgbClr val="406040"/>
                </a:solidFill>
                <a:effectLst/>
                <a:latin typeface="Consolas" pitchFamily="49" charset="0"/>
                <a:cs typeface="Consolas" pitchFamily="49" charset="0"/>
              </a:rPr>
              <a:t>seperated</a:t>
            </a:r>
            <a:r>
              <a:rPr kumimoji="0" lang="en-US" sz="1400" b="0" i="0" u="none" strike="noStrike" cap="none" normalizeH="0" baseline="0" dirty="0">
                <a:ln>
                  <a:noFill/>
                </a:ln>
                <a:solidFill>
                  <a:srgbClr val="406040"/>
                </a:solidFill>
                <a:effectLst/>
                <a:latin typeface="Consolas" pitchFamily="49" charset="0"/>
                <a:cs typeface="Consolas" pitchFamily="49" charset="0"/>
              </a:rPr>
              <a:t>, word count is easy to make</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itchFamily="49" charset="0"/>
                <a:cs typeface="Consolas" pitchFamily="49" charset="0"/>
              </a:rPr>
              <a:t>wordCount</a:t>
            </a:r>
            <a:r>
              <a:rPr kumimoji="0" lang="en-US" sz="1400" b="0" i="0" u="none" strike="noStrike" cap="none" normalizeH="0" baseline="0" dirty="0">
                <a:ln>
                  <a:noFill/>
                </a:ln>
                <a:solidFill>
                  <a:srgbClr val="2060A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words.count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060A0"/>
                </a:solidFill>
                <a:effectLst/>
                <a:latin typeface="Consolas" pitchFamily="49" charset="0"/>
                <a:cs typeface="Consolas" pitchFamily="49" charset="0"/>
              </a:rPr>
              <a:t>print</a:t>
            </a:r>
            <a:r>
              <a:rPr kumimoji="0" lang="en-US" sz="1400" b="0" i="0" u="none" strike="noStrike" cap="none" normalizeH="0" baseline="0" dirty="0">
                <a:ln>
                  <a:noFill/>
                </a:ln>
                <a:solidFill>
                  <a:srgbClr val="000000"/>
                </a:solidFill>
                <a:effectLst/>
                <a:latin typeface="Consolas" pitchFamily="49" charset="0"/>
                <a:cs typeface="Consolas" pitchFamily="49" charset="0"/>
              </a:rPr>
              <a:t>(</a:t>
            </a:r>
            <a:r>
              <a:rPr kumimoji="0" lang="en-US" sz="1400" b="0" i="0" u="none" strike="noStrike" cap="none" normalizeH="0" baseline="0" dirty="0" err="1">
                <a:ln>
                  <a:noFill/>
                </a:ln>
                <a:solidFill>
                  <a:srgbClr val="000000"/>
                </a:solidFill>
                <a:effectLst/>
                <a:latin typeface="Consolas" pitchFamily="49" charset="0"/>
                <a:cs typeface="Consolas" pitchFamily="49" charset="0"/>
              </a:rPr>
              <a:t>wordCount</a:t>
            </a:r>
            <a:r>
              <a:rPr kumimoji="0" lang="en-US" sz="14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B0F0"/>
                </a:solidFill>
                <a:effectLst/>
                <a:latin typeface="Consolas" pitchFamily="49" charset="0"/>
                <a:cs typeface="Consolas" pitchFamily="49" charset="0"/>
              </a:rPr>
              <a:t>15</a:t>
            </a:r>
            <a:br>
              <a:rPr kumimoji="0" lang="en-US" sz="600" b="0" i="0" u="none" strike="noStrike" cap="none" normalizeH="0" baseline="0" dirty="0">
                <a:ln>
                  <a:noFill/>
                </a:ln>
                <a:solidFill>
                  <a:schemeClr val="tx1"/>
                </a:solidFill>
                <a:effectLst/>
                <a:latin typeface="Arial" pitchFamily="34" charset="0"/>
                <a:cs typeface="Arial" pitchFamily="34" charset="0"/>
              </a:rPr>
            </a:b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2" name="TextBox 11"/>
          <p:cNvSpPr txBox="1"/>
          <p:nvPr/>
        </p:nvSpPr>
        <p:spPr>
          <a:xfrm>
            <a:off x="228600" y="1828800"/>
            <a:ext cx="301686" cy="369332"/>
          </a:xfrm>
          <a:prstGeom prst="rect">
            <a:avLst/>
          </a:prstGeom>
          <a:noFill/>
        </p:spPr>
        <p:txBody>
          <a:bodyPr wrap="none" rtlCol="0">
            <a:spAutoFit/>
          </a:bodyPr>
          <a:lstStyle/>
          <a:p>
            <a:r>
              <a:rPr lang="en-US" dirty="0"/>
              <a:t>1</a:t>
            </a:r>
          </a:p>
        </p:txBody>
      </p:sp>
      <p:sp>
        <p:nvSpPr>
          <p:cNvPr id="13" name="TextBox 12"/>
          <p:cNvSpPr txBox="1"/>
          <p:nvPr/>
        </p:nvSpPr>
        <p:spPr>
          <a:xfrm>
            <a:off x="152400" y="2514600"/>
            <a:ext cx="301686" cy="369332"/>
          </a:xfrm>
          <a:prstGeom prst="rect">
            <a:avLst/>
          </a:prstGeom>
          <a:noFill/>
        </p:spPr>
        <p:txBody>
          <a:bodyPr wrap="none" rtlCol="0">
            <a:spAutoFit/>
          </a:bodyPr>
          <a:lstStyle/>
          <a:p>
            <a:r>
              <a:rPr lang="en-US" dirty="0"/>
              <a:t>2</a:t>
            </a:r>
          </a:p>
        </p:txBody>
      </p:sp>
      <p:sp>
        <p:nvSpPr>
          <p:cNvPr id="14" name="TextBox 13"/>
          <p:cNvSpPr txBox="1"/>
          <p:nvPr/>
        </p:nvSpPr>
        <p:spPr>
          <a:xfrm>
            <a:off x="4800600" y="2514600"/>
            <a:ext cx="301686" cy="369332"/>
          </a:xfrm>
          <a:prstGeom prst="rect">
            <a:avLst/>
          </a:prstGeom>
          <a:noFill/>
        </p:spPr>
        <p:txBody>
          <a:bodyPr wrap="none" rtlCol="0">
            <a:spAutoFit/>
          </a:bodyPr>
          <a:lstStyle/>
          <a:p>
            <a:r>
              <a:rPr lang="en-US" dirty="0"/>
              <a:t>3</a:t>
            </a:r>
          </a:p>
        </p:txBody>
      </p:sp>
      <p:sp>
        <p:nvSpPr>
          <p:cNvPr id="8" name="TextBox 7"/>
          <p:cNvSpPr txBox="1"/>
          <p:nvPr/>
        </p:nvSpPr>
        <p:spPr>
          <a:xfrm>
            <a:off x="381000" y="1524000"/>
            <a:ext cx="729687" cy="369332"/>
          </a:xfrm>
          <a:prstGeom prst="rect">
            <a:avLst/>
          </a:prstGeom>
          <a:noFill/>
        </p:spPr>
        <p:txBody>
          <a:bodyPr wrap="none" rtlCol="0">
            <a:spAutoFit/>
          </a:bodyPr>
          <a:lstStyle/>
          <a:p>
            <a:r>
              <a:rPr lang="en-US" b="1" u="sng" dirty="0"/>
              <a:t>Code:</a:t>
            </a:r>
          </a:p>
        </p:txBody>
      </p:sp>
      <p:sp>
        <p:nvSpPr>
          <p:cNvPr id="1028" name="Rectangle 4"/>
          <p:cNvSpPr>
            <a:spLocks noChangeArrowheads="1"/>
          </p:cNvSpPr>
          <p:nvPr/>
        </p:nvSpPr>
        <p:spPr bwMode="auto">
          <a:xfrm>
            <a:off x="762000" y="4495800"/>
            <a:ext cx="3924151" cy="507831"/>
          </a:xfrm>
          <a:prstGeom prst="rect">
            <a:avLst/>
          </a:prstGeom>
          <a:solidFill>
            <a:srgbClr val="F1F1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onsolas" pitchFamily="49" charset="0"/>
                <a:cs typeface="Consolas" pitchFamily="49" charset="0"/>
              </a:rPr>
              <a:t>[[</a:t>
            </a:r>
            <a:r>
              <a:rPr kumimoji="0" lang="en-US" sz="1100" b="0" i="0" u="none" strike="noStrike" cap="none" normalizeH="0" baseline="0" dirty="0">
                <a:ln>
                  <a:noFill/>
                </a:ln>
                <a:solidFill>
                  <a:srgbClr val="C03030"/>
                </a:solidFill>
                <a:effectLst/>
                <a:latin typeface="Consolas" pitchFamily="49" charset="0"/>
                <a:cs typeface="Consolas" pitchFamily="49" charset="0"/>
              </a:rPr>
              <a:t>'map'</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'reduce'</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'is'</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'spark'</a:t>
            </a:r>
            <a:r>
              <a:rPr kumimoji="0" lang="en-US" sz="11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onsolas" pitchFamily="49" charset="0"/>
                <a:cs typeface="Consolas" pitchFamily="49" charset="0"/>
              </a:rPr>
              <a:t>[</a:t>
            </a:r>
            <a:r>
              <a:rPr kumimoji="0" lang="en-US" sz="1100" b="0" i="0" u="none" strike="noStrike" cap="none" normalizeH="0" baseline="0" dirty="0">
                <a:ln>
                  <a:noFill/>
                </a:ln>
                <a:solidFill>
                  <a:srgbClr val="C03030"/>
                </a:solidFill>
                <a:effectLst/>
                <a:latin typeface="Consolas" pitchFamily="49" charset="0"/>
                <a:cs typeface="Consolas" pitchFamily="49" charset="0"/>
              </a:rPr>
              <a:t>'spark'</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'is'</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'version'</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'of'</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'map'</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'reduce'</a:t>
            </a:r>
            <a:r>
              <a:rPr kumimoji="0" lang="en-US" sz="11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onsolas" pitchFamily="49" charset="0"/>
                <a:cs typeface="Consolas" pitchFamily="49" charset="0"/>
              </a:rPr>
              <a:t>[</a:t>
            </a:r>
            <a:r>
              <a:rPr kumimoji="0" lang="en-US" sz="1100" b="0" i="0" u="none" strike="noStrike" cap="none" normalizeH="0" baseline="0" dirty="0">
                <a:ln>
                  <a:noFill/>
                </a:ln>
                <a:solidFill>
                  <a:srgbClr val="C03030"/>
                </a:solidFill>
                <a:effectLst/>
                <a:latin typeface="Consolas" pitchFamily="49" charset="0"/>
                <a:cs typeface="Consolas" pitchFamily="49" charset="0"/>
              </a:rPr>
              <a:t>'Spark'</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'map'</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'reduce'</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'next'</a:t>
            </a:r>
            <a:r>
              <a:rPr kumimoji="0" lang="en-US" sz="1100" b="0" i="0" u="none" strike="noStrike" cap="none" normalizeH="0" baseline="0" dirty="0">
                <a:ln>
                  <a:noFill/>
                </a:ln>
                <a:solidFill>
                  <a:srgbClr val="000000"/>
                </a:solidFill>
                <a:effectLst/>
                <a:latin typeface="Consolas" pitchFamily="49" charset="0"/>
                <a:cs typeface="Consolas" pitchFamily="49" charset="0"/>
              </a:rPr>
              <a:t>, </a:t>
            </a:r>
            <a:r>
              <a:rPr kumimoji="0" lang="en-US" sz="1100" b="0" i="0" u="none" strike="noStrike" cap="none" normalizeH="0" baseline="0" dirty="0">
                <a:ln>
                  <a:noFill/>
                </a:ln>
                <a:solidFill>
                  <a:srgbClr val="C03030"/>
                </a:solidFill>
                <a:effectLst/>
                <a:latin typeface="Consolas" pitchFamily="49" charset="0"/>
                <a:cs typeface="Consolas" pitchFamily="49" charset="0"/>
              </a:rPr>
              <a:t>'version'</a:t>
            </a:r>
            <a:r>
              <a:rPr kumimoji="0" lang="en-US" sz="1100" b="0" i="0" u="none" strike="noStrike" cap="none" normalizeH="0" baseline="0" dirty="0">
                <a:ln>
                  <a:noFill/>
                </a:ln>
                <a:solidFill>
                  <a:srgbClr val="000000"/>
                </a:solidFill>
                <a:effectLst/>
                <a:latin typeface="Consolas" pitchFamily="49" charset="0"/>
                <a:cs typeface="Consolas" pitchFamily="49" charset="0"/>
              </a:rPr>
              <a:t>]]</a:t>
            </a:r>
            <a:r>
              <a:rPr kumimoji="0" lang="en-US" sz="400" b="0" i="0" u="none" strike="noStrike" cap="none" normalizeH="0" baseline="0" dirty="0">
                <a:ln>
                  <a:noFill/>
                </a:ln>
                <a:solidFill>
                  <a:schemeClr val="tx1"/>
                </a:solidFill>
                <a:effectLst/>
                <a:latin typeface="Arial" pitchFamily="34" charset="0"/>
                <a:cs typeface="Arial" pitchFamily="34" charset="0"/>
              </a:rPr>
              <a:t> </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4896042" y="4495800"/>
            <a:ext cx="4247958" cy="553998"/>
          </a:xfrm>
          <a:prstGeom prst="rect">
            <a:avLst/>
          </a:prstGeom>
          <a:solidFill>
            <a:srgbClr val="F1F1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cs typeface="Consolas" pitchFamily="49" charset="0"/>
              </a:rPr>
              <a:t>[</a:t>
            </a:r>
            <a:r>
              <a:rPr kumimoji="0" lang="en-US" sz="1200" b="0" i="0" u="none" strike="noStrike" cap="none" normalizeH="0" baseline="0" dirty="0">
                <a:ln>
                  <a:noFill/>
                </a:ln>
                <a:solidFill>
                  <a:srgbClr val="C03030"/>
                </a:solidFill>
                <a:effectLst/>
                <a:latin typeface="Consolas" pitchFamily="49" charset="0"/>
                <a:cs typeface="Consolas" pitchFamily="49" charset="0"/>
              </a:rPr>
              <a:t>'map'</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'reduce'</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'is'</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'spark'</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'spark'</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'is'</a:t>
            </a:r>
            <a:r>
              <a:rPr kumimoji="0" lang="en-US" sz="12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C03030"/>
                </a:solidFill>
                <a:effectLst/>
                <a:latin typeface="Consolas" pitchFamily="49" charset="0"/>
                <a:cs typeface="Consolas" pitchFamily="49" charset="0"/>
              </a:rPr>
              <a:t>'version'</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'of'</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'map'</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'reduce'</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'Spark'</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'map'</a:t>
            </a:r>
            <a:r>
              <a:rPr kumimoji="0" lang="en-US" sz="12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C03030"/>
                </a:solidFill>
                <a:effectLst/>
                <a:latin typeface="Consolas" pitchFamily="49" charset="0"/>
                <a:cs typeface="Consolas" pitchFamily="49" charset="0"/>
              </a:rPr>
              <a:t>'reduce'</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'next'</a:t>
            </a:r>
            <a:r>
              <a:rPr kumimoji="0" lang="en-US" sz="1200" b="0" i="0" u="none" strike="noStrike" cap="none" normalizeH="0" baseline="0" dirty="0">
                <a:ln>
                  <a:noFill/>
                </a:ln>
                <a:solidFill>
                  <a:srgbClr val="000000"/>
                </a:solidFill>
                <a:effectLst/>
                <a:latin typeface="Consolas" pitchFamily="49" charset="0"/>
                <a:cs typeface="Consolas" pitchFamily="49" charset="0"/>
              </a:rPr>
              <a:t>, </a:t>
            </a:r>
            <a:r>
              <a:rPr kumimoji="0" lang="en-US" sz="1200" b="0" i="0" u="none" strike="noStrike" cap="none" normalizeH="0" baseline="0" dirty="0">
                <a:ln>
                  <a:noFill/>
                </a:ln>
                <a:solidFill>
                  <a:srgbClr val="C03030"/>
                </a:solidFill>
                <a:effectLst/>
                <a:latin typeface="Consolas" pitchFamily="49" charset="0"/>
                <a:cs typeface="Consolas" pitchFamily="49" charset="0"/>
              </a:rPr>
              <a:t>'version'</a:t>
            </a:r>
            <a:r>
              <a:rPr kumimoji="0" lang="en-US" sz="1200" b="0" i="0" u="none" strike="noStrike" cap="none" normalizeH="0" baseline="0" dirty="0">
                <a:ln>
                  <a:noFill/>
                </a:ln>
                <a:solidFill>
                  <a:srgbClr val="000000"/>
                </a:solidFill>
                <a:effectLst/>
                <a:latin typeface="Consolas" pitchFamily="49" charset="0"/>
                <a:cs typeface="Consolas" pitchFamily="49" charset="0"/>
              </a:rPr>
              <a:t>]</a:t>
            </a:r>
            <a:r>
              <a:rPr kumimoji="0" lang="en-US" sz="500" b="0" i="0" u="none" strike="noStrike" cap="none" normalizeH="0" baseline="0" dirty="0">
                <a:ln>
                  <a:noFill/>
                </a:ln>
                <a:solidFill>
                  <a:schemeClr val="tx1"/>
                </a:solidFill>
                <a:effectLst/>
                <a:latin typeface="Arial" pitchFamily="34" charset="0"/>
                <a:cs typeface="Arial" pitchFamily="34"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get results out of Transformations?</a:t>
            </a:r>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p:txBody>
      </p:sp>
      <p:sp>
        <p:nvSpPr>
          <p:cNvPr id="1025" name="Rectangle 1"/>
          <p:cNvSpPr>
            <a:spLocks noChangeArrowheads="1"/>
          </p:cNvSpPr>
          <p:nvPr/>
        </p:nvSpPr>
        <p:spPr bwMode="auto">
          <a:xfrm>
            <a:off x="381000" y="1905000"/>
            <a:ext cx="7721666" cy="984885"/>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onsolas" pitchFamily="49" charset="0"/>
                <a:cs typeface="Consolas" pitchFamily="49" charset="0"/>
              </a:rPr>
              <a:t>lines </a:t>
            </a:r>
            <a:r>
              <a:rPr kumimoji="0" lang="en-US" sz="3200" b="0" i="0" u="none" strike="noStrike" cap="none" normalizeH="0" baseline="0" dirty="0">
                <a:ln>
                  <a:noFill/>
                </a:ln>
                <a:solidFill>
                  <a:srgbClr val="FF7800"/>
                </a:solidFill>
                <a:effectLst/>
                <a:latin typeface="Consolas" pitchFamily="49" charset="0"/>
                <a:cs typeface="Consolas" pitchFamily="49" charset="0"/>
              </a:rPr>
              <a:t>=</a:t>
            </a:r>
            <a:r>
              <a:rPr kumimoji="0" lang="en-US" sz="3200" b="0" i="0" u="none" strike="noStrike" cap="none" normalizeH="0" baseline="0" dirty="0">
                <a:ln>
                  <a:noFill/>
                </a:ln>
                <a:solidFill>
                  <a:srgbClr val="000000"/>
                </a:solidFill>
                <a:effectLst/>
                <a:latin typeface="Consolas" pitchFamily="49" charset="0"/>
                <a:cs typeface="Consolas" pitchFamily="49" charset="0"/>
              </a:rPr>
              <a:t> </a:t>
            </a:r>
            <a:r>
              <a:rPr kumimoji="0" lang="en-US" sz="3200" b="0" i="0" u="none" strike="noStrike" cap="none" normalizeH="0" baseline="0" dirty="0" err="1">
                <a:ln>
                  <a:noFill/>
                </a:ln>
                <a:solidFill>
                  <a:srgbClr val="000000"/>
                </a:solidFill>
                <a:effectLst/>
                <a:latin typeface="Consolas" pitchFamily="49" charset="0"/>
                <a:cs typeface="Consolas" pitchFamily="49" charset="0"/>
              </a:rPr>
              <a:t>sc.textFile</a:t>
            </a:r>
            <a:r>
              <a:rPr kumimoji="0" lang="en-US" sz="3200" b="0" i="0" u="none" strike="noStrike" cap="none" normalizeH="0" baseline="0" dirty="0">
                <a:ln>
                  <a:noFill/>
                </a:ln>
                <a:solidFill>
                  <a:srgbClr val="000000"/>
                </a:solidFill>
                <a:effectLst/>
                <a:latin typeface="Consolas" pitchFamily="49" charset="0"/>
                <a:cs typeface="Consolas" pitchFamily="49" charset="0"/>
              </a:rPr>
              <a:t>(</a:t>
            </a:r>
            <a:r>
              <a:rPr kumimoji="0" lang="en-US" sz="3200" b="0" i="0" u="none" strike="noStrike" cap="none" normalizeH="0" baseline="0" dirty="0">
                <a:ln>
                  <a:noFill/>
                </a:ln>
                <a:solidFill>
                  <a:srgbClr val="409B1C"/>
                </a:solidFill>
                <a:effectLst/>
                <a:latin typeface="Consolas" pitchFamily="49" charset="0"/>
                <a:cs typeface="Consolas" pitchFamily="49" charset="0"/>
              </a:rPr>
              <a:t>"</a:t>
            </a:r>
            <a:r>
              <a:rPr kumimoji="0" lang="en-US" sz="3200" b="0" i="0" u="none" strike="noStrike" cap="none" normalizeH="0" baseline="0" dirty="0" err="1">
                <a:ln>
                  <a:noFill/>
                </a:ln>
                <a:solidFill>
                  <a:srgbClr val="409B1C"/>
                </a:solidFill>
                <a:effectLst/>
                <a:latin typeface="Consolas" pitchFamily="49" charset="0"/>
                <a:cs typeface="Consolas" pitchFamily="49" charset="0"/>
              </a:rPr>
              <a:t>pathoffile</a:t>
            </a:r>
            <a:r>
              <a:rPr kumimoji="0" lang="en-US" sz="3200" b="0" i="0" u="none" strike="noStrike" cap="none" normalizeH="0" baseline="0" dirty="0">
                <a:ln>
                  <a:noFill/>
                </a:ln>
                <a:solidFill>
                  <a:srgbClr val="409B1C"/>
                </a:solidFill>
                <a:effectLst/>
                <a:latin typeface="Consolas" pitchFamily="49" charset="0"/>
                <a:cs typeface="Consolas" pitchFamily="49" charset="0"/>
              </a:rPr>
              <a:t>"</a:t>
            </a:r>
            <a:r>
              <a:rPr kumimoji="0" lang="en-US" sz="32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onsolas" pitchFamily="49" charset="0"/>
                <a:cs typeface="Consolas" pitchFamily="49" charset="0"/>
              </a:rPr>
              <a:t>comments </a:t>
            </a:r>
            <a:r>
              <a:rPr kumimoji="0" lang="en-US" sz="3200" b="0" i="0" u="none" strike="noStrike" cap="none" normalizeH="0" baseline="0" dirty="0">
                <a:ln>
                  <a:noFill/>
                </a:ln>
                <a:solidFill>
                  <a:srgbClr val="FF7800"/>
                </a:solidFill>
                <a:effectLst/>
                <a:latin typeface="Consolas" pitchFamily="49" charset="0"/>
                <a:cs typeface="Consolas" pitchFamily="49" charset="0"/>
              </a:rPr>
              <a:t>=</a:t>
            </a:r>
            <a:r>
              <a:rPr kumimoji="0" lang="en-US" sz="3200" b="0" i="0" u="none" strike="noStrike" cap="none" normalizeH="0" baseline="0" dirty="0">
                <a:ln>
                  <a:noFill/>
                </a:ln>
                <a:solidFill>
                  <a:srgbClr val="000000"/>
                </a:solidFill>
                <a:effectLst/>
                <a:latin typeface="Consolas" pitchFamily="49" charset="0"/>
                <a:cs typeface="Consolas" pitchFamily="49" charset="0"/>
              </a:rPr>
              <a:t> </a:t>
            </a:r>
            <a:r>
              <a:rPr kumimoji="0" lang="en-US" sz="3200" b="0" i="0" u="none" strike="noStrike" cap="none" normalizeH="0" baseline="0" dirty="0" err="1">
                <a:ln>
                  <a:noFill/>
                </a:ln>
                <a:solidFill>
                  <a:srgbClr val="000000"/>
                </a:solidFill>
                <a:effectLst/>
                <a:latin typeface="Consolas" pitchFamily="49" charset="0"/>
                <a:cs typeface="Consolas" pitchFamily="49" charset="0"/>
              </a:rPr>
              <a:t>lines.filter</a:t>
            </a:r>
            <a:r>
              <a:rPr kumimoji="0" lang="en-US" sz="3200" b="0" i="0" u="none" strike="noStrike" cap="none" normalizeH="0" baseline="0" dirty="0">
                <a:ln>
                  <a:noFill/>
                </a:ln>
                <a:solidFill>
                  <a:srgbClr val="000000"/>
                </a:solidFill>
                <a:effectLst/>
                <a:latin typeface="Consolas" pitchFamily="49" charset="0"/>
                <a:cs typeface="Consolas" pitchFamily="49" charset="0"/>
              </a:rPr>
              <a:t>(</a:t>
            </a:r>
            <a:r>
              <a:rPr kumimoji="0" lang="en-US" sz="3200" b="0" i="0" u="none" strike="noStrike" cap="none" normalizeH="0" baseline="0" dirty="0" err="1">
                <a:ln>
                  <a:noFill/>
                </a:ln>
                <a:solidFill>
                  <a:srgbClr val="000000"/>
                </a:solidFill>
                <a:effectLst/>
                <a:latin typeface="Consolas" pitchFamily="49" charset="0"/>
                <a:cs typeface="Consolas" pitchFamily="49" charset="0"/>
              </a:rPr>
              <a:t>someLogic</a:t>
            </a:r>
            <a:r>
              <a:rPr kumimoji="0" lang="en-US" sz="3200" b="0" i="0" u="none" strike="noStrike" cap="none" normalizeH="0" baseline="0" dirty="0">
                <a:ln>
                  <a:noFill/>
                </a:ln>
                <a:solidFill>
                  <a:srgbClr val="000000"/>
                </a:solidFill>
                <a:effectLst/>
                <a:latin typeface="Consolas" pitchFamily="49" charset="0"/>
                <a:cs typeface="Consolas" pitchFamily="49" charset="0"/>
              </a:rPr>
              <a:t>)</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4" name="TextBox 13"/>
          <p:cNvSpPr txBox="1"/>
          <p:nvPr/>
        </p:nvSpPr>
        <p:spPr>
          <a:xfrm>
            <a:off x="228600" y="3581400"/>
            <a:ext cx="8104976" cy="1200329"/>
          </a:xfrm>
          <a:prstGeom prst="rect">
            <a:avLst/>
          </a:prstGeom>
          <a:noFill/>
        </p:spPr>
        <p:txBody>
          <a:bodyPr wrap="none" rtlCol="0">
            <a:spAutoFit/>
          </a:bodyPr>
          <a:lstStyle/>
          <a:p>
            <a:r>
              <a:rPr lang="en-US" sz="2400" dirty="0"/>
              <a:t>Spark will not execute as transformations are lazy.</a:t>
            </a:r>
          </a:p>
          <a:p>
            <a:endParaRPr lang="en-US" sz="2400" dirty="0"/>
          </a:p>
          <a:p>
            <a:r>
              <a:rPr lang="en-US" sz="2400" dirty="0"/>
              <a:t>Spark remembers the transformations, and they act as a recipe.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Actions</a:t>
            </a:r>
          </a:p>
        </p:txBody>
      </p:sp>
      <p:sp>
        <p:nvSpPr>
          <p:cNvPr id="3" name="Content Placeholder 2"/>
          <p:cNvSpPr>
            <a:spLocks noGrp="1"/>
          </p:cNvSpPr>
          <p:nvPr>
            <p:ph idx="1"/>
          </p:nvPr>
        </p:nvSpPr>
        <p:spPr/>
        <p:txBody>
          <a:bodyPr/>
          <a:lstStyle/>
          <a:p>
            <a:r>
              <a:rPr lang="en-US" dirty="0"/>
              <a:t>Actions causes spark to execute the transformations.</a:t>
            </a:r>
          </a:p>
          <a:p>
            <a:r>
              <a:rPr lang="en-US" dirty="0"/>
              <a:t>Actions are the mechanism to get results out of transformations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p:txBody>
          <a:bodyPr/>
          <a:lstStyle/>
          <a:p>
            <a:pPr>
              <a:buNone/>
            </a:pPr>
            <a:r>
              <a:rPr lang="en-US" dirty="0"/>
              <a:t>reduce</a:t>
            </a:r>
          </a:p>
          <a:p>
            <a:pPr>
              <a:buNone/>
            </a:pPr>
            <a:r>
              <a:rPr lang="en-US" dirty="0"/>
              <a:t>collect</a:t>
            </a:r>
          </a:p>
          <a:p>
            <a:pPr>
              <a:buNone/>
            </a:pPr>
            <a:r>
              <a:rPr lang="en-US" dirty="0"/>
              <a:t>count</a:t>
            </a:r>
          </a:p>
          <a:p>
            <a:pPr>
              <a:buNone/>
            </a:pPr>
            <a:r>
              <a:rPr lang="en-US" dirty="0"/>
              <a:t>first</a:t>
            </a:r>
          </a:p>
          <a:p>
            <a:pPr>
              <a:buNone/>
            </a:pPr>
            <a:r>
              <a:rPr lang="en-US" dirty="0"/>
              <a:t>take</a:t>
            </a:r>
          </a:p>
          <a:p>
            <a:pPr>
              <a:buNone/>
            </a:pPr>
            <a:r>
              <a:rPr lang="en-US" dirty="0" err="1"/>
              <a:t>takeOrdered</a:t>
            </a:r>
            <a:endParaRPr lang="en-US" dirty="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reduce</a:t>
            </a:r>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6248400" cy="9233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aggregate dataset’s elements using function </a:t>
            </a:r>
            <a:r>
              <a:rPr lang="en-US" dirty="0" err="1">
                <a:solidFill>
                  <a:schemeClr val="tx2">
                    <a:lumMod val="50000"/>
                  </a:schemeClr>
                </a:solidFill>
              </a:rPr>
              <a:t>func</a:t>
            </a:r>
            <a:r>
              <a:rPr lang="en-US" dirty="0">
                <a:solidFill>
                  <a:schemeClr val="tx2">
                    <a:lumMod val="50000"/>
                  </a:schemeClr>
                </a:solidFill>
              </a:rPr>
              <a:t>. </a:t>
            </a:r>
            <a:r>
              <a:rPr lang="en-US" dirty="0" err="1">
                <a:solidFill>
                  <a:schemeClr val="tx2">
                    <a:lumMod val="50000"/>
                  </a:schemeClr>
                </a:solidFill>
              </a:rPr>
              <a:t>func</a:t>
            </a:r>
            <a:r>
              <a:rPr lang="en-US" dirty="0">
                <a:solidFill>
                  <a:schemeClr val="tx2">
                    <a:lumMod val="50000"/>
                  </a:schemeClr>
                </a:solidFill>
              </a:rPr>
              <a:t> takes two arguments and returns one, and is commutative and associative so that it can be computed correctly in parallel</a:t>
            </a:r>
          </a:p>
        </p:txBody>
      </p:sp>
      <p:sp>
        <p:nvSpPr>
          <p:cNvPr id="7" name="TextBox 6"/>
          <p:cNvSpPr txBox="1"/>
          <p:nvPr/>
        </p:nvSpPr>
        <p:spPr>
          <a:xfrm>
            <a:off x="990600" y="2438400"/>
            <a:ext cx="729687" cy="369332"/>
          </a:xfrm>
          <a:prstGeom prst="rect">
            <a:avLst/>
          </a:prstGeom>
          <a:noFill/>
        </p:spPr>
        <p:txBody>
          <a:bodyPr wrap="none" rtlCol="0">
            <a:spAutoFit/>
          </a:bodyPr>
          <a:lstStyle/>
          <a:p>
            <a:r>
              <a:rPr lang="en-US" b="1" u="sng" dirty="0"/>
              <a:t>Code:</a:t>
            </a:r>
          </a:p>
        </p:txBody>
      </p:sp>
      <p:sp>
        <p:nvSpPr>
          <p:cNvPr id="38913" name="Rectangle 1"/>
          <p:cNvSpPr>
            <a:spLocks noChangeArrowheads="1"/>
          </p:cNvSpPr>
          <p:nvPr/>
        </p:nvSpPr>
        <p:spPr bwMode="auto">
          <a:xfrm>
            <a:off x="914400" y="2895600"/>
            <a:ext cx="6078587" cy="1938992"/>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Get the total sum of all number in source RDD</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total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sourceRDD.reduce</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FF7800"/>
                </a:solidFill>
                <a:effectLst/>
                <a:latin typeface="Consolas" pitchFamily="49"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a,b:a</a:t>
            </a:r>
            <a:r>
              <a:rPr kumimoji="0" lang="en-US" b="0" i="0" u="none" strike="noStrike" cap="none" normalizeH="0" baseline="0" dirty="0" err="1">
                <a:ln>
                  <a:noFill/>
                </a:ln>
                <a:solidFill>
                  <a:srgbClr val="FF7800"/>
                </a:solidFill>
                <a:effectLst/>
                <a:latin typeface="Consolas" pitchFamily="49" charset="0"/>
                <a:cs typeface="Consolas" pitchFamily="49" charset="0"/>
              </a:rPr>
              <a:t>+</a:t>
            </a:r>
            <a:r>
              <a:rPr kumimoji="0" lang="en-US" b="0" i="0" u="none" strike="noStrike" cap="none" normalizeH="0" baseline="0" dirty="0" err="1">
                <a:ln>
                  <a:noFill/>
                </a:ln>
                <a:solidFill>
                  <a:srgbClr val="000000"/>
                </a:solidFill>
                <a:effectLst/>
                <a:latin typeface="Consolas" pitchFamily="49" charset="0"/>
                <a:cs typeface="Consolas" pitchFamily="49" charset="0"/>
              </a:rPr>
              <a:t>b</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Check the results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7800"/>
                </a:solidFill>
                <a:effectLst/>
                <a:latin typeface="Consolas" pitchFamily="49" charset="0"/>
                <a:cs typeface="Consolas" pitchFamily="49" charset="0"/>
              </a:rPr>
              <a:t>print</a:t>
            </a:r>
            <a:r>
              <a:rPr kumimoji="0" lang="en-US" b="0" i="0" u="none" strike="noStrike" cap="none" normalizeH="0" baseline="0" dirty="0">
                <a:ln>
                  <a:noFill/>
                </a:ln>
                <a:solidFill>
                  <a:srgbClr val="000000"/>
                </a:solidFill>
                <a:effectLst/>
                <a:latin typeface="Consolas" pitchFamily="49" charset="0"/>
                <a:cs typeface="Consolas" pitchFamily="49" charset="0"/>
              </a:rPr>
              <a:t>(total)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Output: </a:t>
            </a:r>
            <a:r>
              <a:rPr kumimoji="0" lang="en-US" b="0" i="0" u="none" strike="noStrike" cap="none" normalizeH="0" baseline="0" dirty="0">
                <a:ln>
                  <a:noFill/>
                </a:ln>
                <a:solidFill>
                  <a:srgbClr val="3B5BB5"/>
                </a:solidFill>
                <a:effectLst/>
                <a:latin typeface="Consolas" pitchFamily="49" charset="0"/>
                <a:cs typeface="Consolas" pitchFamily="49" charset="0"/>
              </a:rPr>
              <a:t>175</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914" name="Rectangle 2"/>
          <p:cNvSpPr>
            <a:spLocks noChangeArrowheads="1"/>
          </p:cNvSpPr>
          <p:nvPr/>
        </p:nvSpPr>
        <p:spPr bwMode="auto">
          <a:xfrm>
            <a:off x="3657600" y="4419600"/>
            <a:ext cx="3276600" cy="221599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now we can get average</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average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total</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3B5BB5"/>
                </a:solidFill>
                <a:effectLst/>
                <a:latin typeface="Consolas" pitchFamily="49" charset="0"/>
                <a:cs typeface="Consolas" pitchFamily="49" charset="0"/>
              </a:rPr>
              <a:t>1.0</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count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FF78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7800"/>
                </a:solidFill>
                <a:effectLst/>
                <a:latin typeface="Consolas" pitchFamily="49" charset="0"/>
                <a:cs typeface="Consolas" pitchFamily="49" charset="0"/>
              </a:rPr>
              <a:t>print</a:t>
            </a:r>
            <a:r>
              <a:rPr kumimoji="0" lang="en-US" b="0" i="0" u="none" strike="noStrike" cap="none" normalizeH="0" baseline="0" dirty="0">
                <a:ln>
                  <a:noFill/>
                </a:ln>
                <a:solidFill>
                  <a:srgbClr val="000000"/>
                </a:solidFill>
                <a:effectLst/>
                <a:latin typeface="Consolas" pitchFamily="49" charset="0"/>
                <a:cs typeface="Consolas" pitchFamily="49" charset="0"/>
              </a:rPr>
              <a:t>(average)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B5BB5"/>
                </a:solidFill>
                <a:effectLst/>
                <a:latin typeface="Consolas" pitchFamily="49" charset="0"/>
                <a:cs typeface="Consolas" pitchFamily="49" charset="0"/>
              </a:rPr>
              <a:t>13.461538461</a:t>
            </a:r>
            <a:r>
              <a:rPr kumimoji="0" lang="en-US" b="0" i="0" u="none" strike="noStrike" cap="none" normalizeH="0" baseline="0" dirty="0">
                <a:ln>
                  <a:noFill/>
                </a:ln>
                <a:solidFill>
                  <a:srgbClr val="000000"/>
                </a:solidFill>
                <a:effectLst/>
                <a:latin typeface="Consolas" pitchFamily="49" charset="0"/>
                <a:cs typeface="Consolas" pitchFamily="49" charset="0"/>
              </a:rPr>
              <a:t>5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count</a:t>
            </a:r>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6248400" cy="36933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Returns the number of elements in RDD</a:t>
            </a:r>
          </a:p>
        </p:txBody>
      </p:sp>
      <p:sp>
        <p:nvSpPr>
          <p:cNvPr id="7" name="TextBox 6"/>
          <p:cNvSpPr txBox="1"/>
          <p:nvPr/>
        </p:nvSpPr>
        <p:spPr>
          <a:xfrm>
            <a:off x="990600" y="2438400"/>
            <a:ext cx="729687" cy="369332"/>
          </a:xfrm>
          <a:prstGeom prst="rect">
            <a:avLst/>
          </a:prstGeom>
          <a:noFill/>
        </p:spPr>
        <p:txBody>
          <a:bodyPr wrap="none" rtlCol="0">
            <a:spAutoFit/>
          </a:bodyPr>
          <a:lstStyle/>
          <a:p>
            <a:r>
              <a:rPr lang="en-US" b="1" u="sng" dirty="0"/>
              <a:t>Code:</a:t>
            </a:r>
          </a:p>
        </p:txBody>
      </p:sp>
      <p:sp>
        <p:nvSpPr>
          <p:cNvPr id="40961" name="Rectangle 1"/>
          <p:cNvSpPr>
            <a:spLocks noChangeArrowheads="1"/>
          </p:cNvSpPr>
          <p:nvPr/>
        </p:nvSpPr>
        <p:spPr bwMode="auto">
          <a:xfrm>
            <a:off x="1143000" y="2971800"/>
            <a:ext cx="3292568" cy="1938992"/>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count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sourceRDD.count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8C868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Check the results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7800"/>
                </a:solidFill>
                <a:effectLst/>
                <a:latin typeface="Consolas" pitchFamily="49" charset="0"/>
                <a:cs typeface="Consolas" pitchFamily="49" charset="0"/>
              </a:rPr>
              <a:t>print</a:t>
            </a:r>
            <a:r>
              <a:rPr kumimoji="0" lang="en-US" b="0" i="0" u="none" strike="noStrike" cap="none" normalizeH="0" baseline="0" dirty="0">
                <a:ln>
                  <a:noFill/>
                </a:ln>
                <a:solidFill>
                  <a:srgbClr val="000000"/>
                </a:solidFill>
                <a:effectLst/>
                <a:latin typeface="Consolas" pitchFamily="49" charset="0"/>
                <a:cs typeface="Consolas" pitchFamily="49" charset="0"/>
              </a:rPr>
              <a:t>(count)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B5BB5"/>
                </a:solidFill>
                <a:effectLst/>
                <a:latin typeface="Consolas" pitchFamily="49" charset="0"/>
                <a:cs typeface="Consolas" pitchFamily="49" charset="0"/>
              </a:rPr>
              <a:t>13</a:t>
            </a:r>
            <a:r>
              <a:rPr kumimoji="0" lang="en-US" b="0" i="0" u="none" strike="noStrike" cap="none" normalizeH="0" baseline="0" dirty="0">
                <a:ln>
                  <a:noFill/>
                </a:ln>
                <a:solidFill>
                  <a:srgbClr val="000000"/>
                </a:solidFill>
                <a:effectLst/>
                <a:latin typeface="Consolas" pitchFamily="49" charset="0"/>
                <a:cs typeface="Consolas" pitchFamily="49"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9233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Return a list that contains all of the elements in this RDD. Note that this method should only be used if the resulting array is expected to be small, as all the data is loaded into the driver’s memory.</a:t>
            </a:r>
          </a:p>
        </p:txBody>
      </p:sp>
      <p:sp>
        <p:nvSpPr>
          <p:cNvPr id="6" name="TextBox 5"/>
          <p:cNvSpPr txBox="1"/>
          <p:nvPr/>
        </p:nvSpPr>
        <p:spPr>
          <a:xfrm>
            <a:off x="990600" y="2438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1143000" y="2971800"/>
            <a:ext cx="4558940" cy="1938992"/>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collectResult</a:t>
            </a:r>
            <a:r>
              <a:rPr kumimoji="0" lang="en-US" b="0" i="0" u="none" strike="noStrike" cap="none" normalizeH="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sourceRDD.collect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8C868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Check the results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FF7800"/>
                </a:solidFill>
                <a:latin typeface="Consolas" pitchFamily="49" charset="0"/>
                <a:cs typeface="Consolas" pitchFamily="49" charset="0"/>
              </a:rPr>
              <a:t>p</a:t>
            </a:r>
            <a:r>
              <a:rPr kumimoji="0" lang="en-US" b="0" i="0" u="none" strike="noStrike" cap="none" normalizeH="0" baseline="0" dirty="0">
                <a:ln>
                  <a:noFill/>
                </a:ln>
                <a:solidFill>
                  <a:srgbClr val="FF7800"/>
                </a:solidFill>
                <a:effectLst/>
                <a:latin typeface="Consolas" pitchFamily="49" charset="0"/>
                <a:cs typeface="Consolas" pitchFamily="49" charset="0"/>
              </a:rPr>
              <a:t>rint</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collectResult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000000"/>
                </a:solidFill>
                <a:latin typeface="Consolas" pitchFamily="49" charset="0"/>
                <a:cs typeface="Consolas" pitchFamily="49" charset="0"/>
              </a:rPr>
              <a:t>[</a:t>
            </a:r>
            <a:r>
              <a:rPr lang="en-US" dirty="0">
                <a:solidFill>
                  <a:srgbClr val="0080A0"/>
                </a:solidFill>
                <a:latin typeface="Consolas" pitchFamily="49" charset="0"/>
                <a:cs typeface="Consolas" pitchFamily="49" charset="0"/>
              </a:rPr>
              <a:t>51,44,11,12,14,5,6,3,3,1,7,7,11</a:t>
            </a:r>
            <a:r>
              <a:rPr lang="en-US" dirty="0">
                <a:solidFill>
                  <a:srgbClr val="000000"/>
                </a:solidFill>
                <a:latin typeface="Consolas" pitchFamily="49" charset="0"/>
                <a:cs typeface="Consolas" pitchFamily="49"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a:t>
            </a:r>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1200329"/>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Returns the first element in RDD</a:t>
            </a:r>
          </a:p>
          <a:p>
            <a:endParaRPr lang="en-US" dirty="0">
              <a:solidFill>
                <a:schemeClr val="tx2">
                  <a:lumMod val="50000"/>
                </a:schemeClr>
              </a:solidFill>
            </a:endParaRPr>
          </a:p>
          <a:p>
            <a:r>
              <a:rPr lang="en-US" dirty="0">
                <a:solidFill>
                  <a:schemeClr val="tx2">
                    <a:lumMod val="50000"/>
                  </a:schemeClr>
                </a:solidFill>
              </a:rPr>
              <a:t>If you want to get an understanding of data, you can use first. This will give you glance of data</a:t>
            </a:r>
          </a:p>
        </p:txBody>
      </p:sp>
      <p:sp>
        <p:nvSpPr>
          <p:cNvPr id="6" name="TextBox 5"/>
          <p:cNvSpPr txBox="1"/>
          <p:nvPr/>
        </p:nvSpPr>
        <p:spPr>
          <a:xfrm>
            <a:off x="990600" y="2438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1143000" y="2971800"/>
            <a:ext cx="3165931" cy="1938992"/>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first</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sourceRDD.first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8C868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Check the results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FF7800"/>
                </a:solidFill>
                <a:latin typeface="Consolas" pitchFamily="49" charset="0"/>
                <a:cs typeface="Consolas" pitchFamily="49" charset="0"/>
              </a:rPr>
              <a:t>p</a:t>
            </a:r>
            <a:r>
              <a:rPr kumimoji="0" lang="en-US" b="0" i="0" u="none" strike="noStrike" cap="none" normalizeH="0" baseline="0" dirty="0">
                <a:ln>
                  <a:noFill/>
                </a:ln>
                <a:solidFill>
                  <a:srgbClr val="FF7800"/>
                </a:solidFill>
                <a:effectLst/>
                <a:latin typeface="Consolas" pitchFamily="49" charset="0"/>
                <a:cs typeface="Consolas" pitchFamily="49" charset="0"/>
              </a:rPr>
              <a:t>rint</a:t>
            </a:r>
            <a:r>
              <a:rPr lang="en-US" dirty="0">
                <a:solidFill>
                  <a:srgbClr val="000000"/>
                </a:solidFill>
                <a:latin typeface="Consolas" pitchFamily="49" charset="0"/>
                <a:cs typeface="Consolas" pitchFamily="49" charset="0"/>
              </a:rPr>
              <a:t>(first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0080A0"/>
                </a:solidFill>
                <a:latin typeface="Consolas" pitchFamily="49" charset="0"/>
                <a:cs typeface="Consolas" pitchFamily="49" charset="0"/>
              </a:rPr>
              <a:t>51</a:t>
            </a:r>
            <a:r>
              <a:rPr lang="en-US" dirty="0">
                <a:solidFill>
                  <a:srgbClr val="000000"/>
                </a:solidFill>
                <a:latin typeface="Consolas" pitchFamily="49" charset="0"/>
                <a:cs typeface="Consolas" pitchFamily="49"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Drivers and workers</a:t>
            </a:r>
          </a:p>
        </p:txBody>
      </p:sp>
      <p:pic>
        <p:nvPicPr>
          <p:cNvPr id="1026" name="Picture 2" descr="Spark cluster components"/>
          <p:cNvPicPr>
            <a:picLocks noChangeAspect="1" noChangeArrowheads="1"/>
          </p:cNvPicPr>
          <p:nvPr/>
        </p:nvPicPr>
        <p:blipFill>
          <a:blip r:embed="rId2"/>
          <a:srcRect/>
          <a:stretch>
            <a:fillRect/>
          </a:stretch>
        </p:blipFill>
        <p:spPr bwMode="auto">
          <a:xfrm>
            <a:off x="0" y="1295400"/>
            <a:ext cx="5676900" cy="2724151"/>
          </a:xfrm>
          <a:prstGeom prst="rect">
            <a:avLst/>
          </a:prstGeom>
          <a:noFill/>
        </p:spPr>
      </p:pic>
      <p:sp>
        <p:nvSpPr>
          <p:cNvPr id="5" name="TextBox 4"/>
          <p:cNvSpPr txBox="1"/>
          <p:nvPr/>
        </p:nvSpPr>
        <p:spPr>
          <a:xfrm>
            <a:off x="381000" y="4495800"/>
            <a:ext cx="8686800" cy="1754326"/>
          </a:xfrm>
          <a:prstGeom prst="rect">
            <a:avLst/>
          </a:prstGeom>
          <a:noFill/>
        </p:spPr>
        <p:txBody>
          <a:bodyPr wrap="square" rtlCol="0">
            <a:spAutoFit/>
          </a:bodyPr>
          <a:lstStyle/>
          <a:p>
            <a:r>
              <a:rPr lang="en-US" dirty="0"/>
              <a:t>Spark has two main programs, </a:t>
            </a:r>
            <a:r>
              <a:rPr lang="en-US" b="1" dirty="0"/>
              <a:t>driver</a:t>
            </a:r>
            <a:r>
              <a:rPr lang="en-US" dirty="0"/>
              <a:t> and </a:t>
            </a:r>
            <a:r>
              <a:rPr lang="en-US" b="1" dirty="0"/>
              <a:t>worker</a:t>
            </a:r>
            <a:r>
              <a:rPr lang="en-US" dirty="0"/>
              <a:t> program.</a:t>
            </a:r>
          </a:p>
          <a:p>
            <a:r>
              <a:rPr lang="en-US" b="1" dirty="0"/>
              <a:t>Spark context</a:t>
            </a:r>
            <a:r>
              <a:rPr lang="en-US" dirty="0"/>
              <a:t> object in your driver program, will coordinate with cluster manager. In </a:t>
            </a:r>
            <a:r>
              <a:rPr lang="en-US" dirty="0" err="1"/>
              <a:t>hadoop</a:t>
            </a:r>
            <a:r>
              <a:rPr lang="en-US" dirty="0"/>
              <a:t> it will he resource manager.</a:t>
            </a:r>
          </a:p>
          <a:p>
            <a:r>
              <a:rPr lang="en-US" dirty="0"/>
              <a:t>Get the required resources for running the job.</a:t>
            </a:r>
          </a:p>
          <a:p>
            <a:r>
              <a:rPr lang="en-US" dirty="0"/>
              <a:t>Now connects to executors in worker node, all the computations run in worker nodes where data is residing. In </a:t>
            </a:r>
            <a:r>
              <a:rPr lang="en-US" dirty="0" err="1"/>
              <a:t>hadoop</a:t>
            </a:r>
            <a:r>
              <a:rPr lang="en-US" dirty="0"/>
              <a:t>, it would be data nodes.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t>
            </a:r>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1200329"/>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Returns the first  n elements in RDD. Where n refers to number of elements</a:t>
            </a:r>
          </a:p>
          <a:p>
            <a:endParaRPr lang="en-US" dirty="0">
              <a:solidFill>
                <a:schemeClr val="tx2">
                  <a:lumMod val="50000"/>
                </a:schemeClr>
              </a:solidFill>
            </a:endParaRPr>
          </a:p>
          <a:p>
            <a:r>
              <a:rPr lang="en-US" dirty="0">
                <a:solidFill>
                  <a:schemeClr val="tx2">
                    <a:lumMod val="50000"/>
                  </a:schemeClr>
                </a:solidFill>
              </a:rPr>
              <a:t>Take will be very handy, when you have very large data, and you want to have a look at few records, use take and mention the number of elements</a:t>
            </a:r>
          </a:p>
        </p:txBody>
      </p:sp>
      <p:sp>
        <p:nvSpPr>
          <p:cNvPr id="6" name="TextBox 5"/>
          <p:cNvSpPr txBox="1"/>
          <p:nvPr/>
        </p:nvSpPr>
        <p:spPr>
          <a:xfrm>
            <a:off x="990600" y="2438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1143000" y="2971800"/>
            <a:ext cx="3165931" cy="1661993"/>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take5</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sourceRDD.take</a:t>
            </a:r>
            <a:r>
              <a:rPr kumimoji="0" lang="en-US" b="0" i="0" u="none" strike="noStrike" cap="none" normalizeH="0" baseline="0" dirty="0">
                <a:ln>
                  <a:noFill/>
                </a:ln>
                <a:solidFill>
                  <a:srgbClr val="000000"/>
                </a:solidFill>
                <a:effectLst/>
                <a:latin typeface="Consolas" pitchFamily="49" charset="0"/>
                <a:cs typeface="Consolas" pitchFamily="49" charset="0"/>
              </a:rPr>
              <a:t>(5)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8C868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Check the results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FF7800"/>
                </a:solidFill>
                <a:latin typeface="Consolas" pitchFamily="49" charset="0"/>
                <a:cs typeface="Consolas" pitchFamily="49" charset="0"/>
              </a:rPr>
              <a:t>p</a:t>
            </a:r>
            <a:r>
              <a:rPr kumimoji="0" lang="en-US" b="0" i="0" u="none" strike="noStrike" cap="none" normalizeH="0" baseline="0" dirty="0">
                <a:ln>
                  <a:noFill/>
                </a:ln>
                <a:solidFill>
                  <a:srgbClr val="FF7800"/>
                </a:solidFill>
                <a:effectLst/>
                <a:latin typeface="Consolas" pitchFamily="49" charset="0"/>
                <a:cs typeface="Consolas" pitchFamily="49" charset="0"/>
              </a:rPr>
              <a:t>rint</a:t>
            </a:r>
            <a:r>
              <a:rPr lang="en-US" dirty="0">
                <a:solidFill>
                  <a:srgbClr val="000000"/>
                </a:solidFill>
                <a:latin typeface="Consolas" pitchFamily="49" charset="0"/>
                <a:cs typeface="Consolas" pitchFamily="49" charset="0"/>
              </a:rPr>
              <a:t>(take5</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000000"/>
                </a:solidFill>
                <a:latin typeface="Consolas" pitchFamily="49" charset="0"/>
                <a:cs typeface="Consolas" pitchFamily="49" charset="0"/>
              </a:rPr>
              <a:t>[</a:t>
            </a:r>
            <a:r>
              <a:rPr lang="en-US" dirty="0">
                <a:solidFill>
                  <a:srgbClr val="0080A0"/>
                </a:solidFill>
                <a:latin typeface="Consolas" pitchFamily="49" charset="0"/>
                <a:cs typeface="Consolas" pitchFamily="49" charset="0"/>
              </a:rPr>
              <a:t>51,44,11,12,14</a:t>
            </a:r>
            <a:r>
              <a:rPr lang="en-US" dirty="0">
                <a:solidFill>
                  <a:srgbClr val="000000"/>
                </a:solidFill>
                <a:latin typeface="Consolas" pitchFamily="49" charset="0"/>
                <a:cs typeface="Consolas" pitchFamily="49" charset="0"/>
              </a:rPr>
              <a:t>] </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takeOrdered</a:t>
            </a:r>
            <a:endParaRPr lang="en-US" dirty="0"/>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203132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Return n elements ordered in ascending order or as specified by the optional key function. n refers to number of elements to return.</a:t>
            </a:r>
          </a:p>
          <a:p>
            <a:endParaRPr lang="en-US" dirty="0">
              <a:solidFill>
                <a:schemeClr val="tx2">
                  <a:lumMod val="50000"/>
                </a:schemeClr>
              </a:solidFill>
            </a:endParaRPr>
          </a:p>
          <a:p>
            <a:r>
              <a:rPr lang="en-US" dirty="0">
                <a:solidFill>
                  <a:schemeClr val="tx2">
                    <a:lumMod val="50000"/>
                  </a:schemeClr>
                </a:solidFill>
              </a:rPr>
              <a:t>In SQL it is similar to order function. By default, it only does ascending sort. If you want to get in descending or some other order, then define a function which will help </a:t>
            </a:r>
            <a:r>
              <a:rPr lang="en-US" dirty="0" err="1">
                <a:solidFill>
                  <a:schemeClr val="tx2">
                    <a:lumMod val="50000"/>
                  </a:schemeClr>
                </a:solidFill>
              </a:rPr>
              <a:t>takeOrdered</a:t>
            </a:r>
            <a:r>
              <a:rPr lang="en-US" dirty="0">
                <a:solidFill>
                  <a:schemeClr val="tx2">
                    <a:lumMod val="50000"/>
                  </a:schemeClr>
                </a:solidFill>
              </a:rPr>
              <a:t> function to get the position of elements to be displayed.</a:t>
            </a:r>
          </a:p>
        </p:txBody>
      </p:sp>
      <p:sp>
        <p:nvSpPr>
          <p:cNvPr id="6" name="TextBox 5"/>
          <p:cNvSpPr txBox="1"/>
          <p:nvPr/>
        </p:nvSpPr>
        <p:spPr>
          <a:xfrm>
            <a:off x="990600" y="3200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1143000" y="3871210"/>
            <a:ext cx="4685578" cy="221599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ascending</a:t>
            </a:r>
            <a:r>
              <a:rPr kumimoji="0" lang="en-US" b="0" i="0" u="none" strike="noStrike" cap="none" normalizeH="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sourceRDD.takeOrdered</a:t>
            </a:r>
            <a:r>
              <a:rPr kumimoji="0" lang="en-US" b="0" i="0" u="none" strike="noStrike" cap="none" normalizeH="0" baseline="0" dirty="0">
                <a:ln>
                  <a:noFill/>
                </a:ln>
                <a:solidFill>
                  <a:srgbClr val="000000"/>
                </a:solidFill>
                <a:effectLst/>
                <a:latin typeface="Consolas" pitchFamily="49" charset="0"/>
                <a:cs typeface="Consolas" pitchFamily="49" charset="0"/>
              </a:rPr>
              <a:t>(5)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8C868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Check the results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FF7800"/>
                </a:solidFill>
                <a:latin typeface="Consolas" pitchFamily="49" charset="0"/>
                <a:cs typeface="Consolas" pitchFamily="49" charset="0"/>
              </a:rPr>
              <a:t>p</a:t>
            </a:r>
            <a:r>
              <a:rPr kumimoji="0" lang="en-US" b="0" i="0" u="none" strike="noStrike" cap="none" normalizeH="0" baseline="0" dirty="0">
                <a:ln>
                  <a:noFill/>
                </a:ln>
                <a:solidFill>
                  <a:srgbClr val="FF7800"/>
                </a:solidFill>
                <a:effectLst/>
                <a:latin typeface="Consolas" pitchFamily="49" charset="0"/>
                <a:cs typeface="Consolas" pitchFamily="49" charset="0"/>
              </a:rPr>
              <a:t>rint</a:t>
            </a:r>
            <a:r>
              <a:rPr lang="en-US" dirty="0">
                <a:solidFill>
                  <a:srgbClr val="000000"/>
                </a:solidFill>
                <a:latin typeface="Consolas" pitchFamily="49" charset="0"/>
                <a:cs typeface="Consolas" pitchFamily="49" charset="0"/>
              </a:rPr>
              <a:t>(ascending</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000000"/>
                </a:solidFill>
                <a:latin typeface="Consolas" pitchFamily="49" charset="0"/>
                <a:cs typeface="Consolas" pitchFamily="49" charset="0"/>
              </a:rPr>
              <a:t>[</a:t>
            </a:r>
            <a:r>
              <a:rPr lang="en-US" dirty="0">
                <a:solidFill>
                  <a:srgbClr val="0080A0"/>
                </a:solidFill>
                <a:latin typeface="Consolas" pitchFamily="49" charset="0"/>
                <a:cs typeface="Consolas" pitchFamily="49" charset="0"/>
              </a:rPr>
              <a:t>1,3,3,5,6</a:t>
            </a:r>
            <a:r>
              <a:rPr lang="en-US" dirty="0">
                <a:solidFill>
                  <a:srgbClr val="000000"/>
                </a:solidFill>
                <a:latin typeface="Consolas" pitchFamily="49" charset="0"/>
                <a:cs typeface="Consolas" pitchFamily="49" charset="0"/>
              </a:rPr>
              <a:t>] </a:t>
            </a:r>
          </a:p>
          <a:p>
            <a:pPr lvl="0" fontAlgn="base">
              <a:spcBef>
                <a:spcPct val="0"/>
              </a:spcBef>
              <a:spcAft>
                <a:spcPct val="0"/>
              </a:spcAft>
            </a:pPr>
            <a:endParaRPr kumimoji="0" lang="en-US" sz="1800" b="0" i="0" u="none" strike="noStrike" cap="none" normalizeH="0" baseline="0" dirty="0">
              <a:ln>
                <a:noFill/>
              </a:ln>
              <a:solidFill>
                <a:srgbClr val="000000"/>
              </a:solidFill>
              <a:effectLst/>
              <a:latin typeface="Consolas" pitchFamily="49" charset="0"/>
              <a:cs typeface="Consolas" pitchFamily="49" charset="0"/>
            </a:endParaRPr>
          </a:p>
          <a:p>
            <a:pPr lvl="0" fontAlgn="base">
              <a:spcBef>
                <a:spcPct val="0"/>
              </a:spcBef>
              <a:spcAft>
                <a:spcPct val="0"/>
              </a:spcAf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takeOrdered</a:t>
            </a:r>
            <a:r>
              <a:rPr lang="en-US" dirty="0"/>
              <a:t> contd..</a:t>
            </a:r>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175432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Now we need descending order, how to make ascending descending???</a:t>
            </a:r>
          </a:p>
          <a:p>
            <a:endParaRPr lang="en-US" dirty="0">
              <a:solidFill>
                <a:schemeClr val="tx2">
                  <a:lumMod val="50000"/>
                </a:schemeClr>
              </a:solidFill>
            </a:endParaRPr>
          </a:p>
          <a:p>
            <a:r>
              <a:rPr lang="en-US" dirty="0">
                <a:solidFill>
                  <a:schemeClr val="tx2">
                    <a:lumMod val="50000"/>
                  </a:schemeClr>
                </a:solidFill>
              </a:rPr>
              <a:t>Write a function which will negate the elements in RDD. </a:t>
            </a:r>
            <a:r>
              <a:rPr lang="en-US" dirty="0" err="1">
                <a:solidFill>
                  <a:schemeClr val="tx2">
                    <a:lumMod val="50000"/>
                  </a:schemeClr>
                </a:solidFill>
              </a:rPr>
              <a:t>Asceding</a:t>
            </a:r>
            <a:r>
              <a:rPr lang="en-US" dirty="0">
                <a:solidFill>
                  <a:schemeClr val="tx2">
                    <a:lumMod val="50000"/>
                  </a:schemeClr>
                </a:solidFill>
              </a:rPr>
              <a:t> order of negative values will be descending. This way, although </a:t>
            </a:r>
            <a:r>
              <a:rPr lang="en-US" dirty="0" err="1">
                <a:solidFill>
                  <a:schemeClr val="tx2">
                    <a:lumMod val="50000"/>
                  </a:schemeClr>
                </a:solidFill>
              </a:rPr>
              <a:t>takeOrdered</a:t>
            </a:r>
            <a:r>
              <a:rPr lang="en-US" dirty="0">
                <a:solidFill>
                  <a:schemeClr val="tx2">
                    <a:lumMod val="50000"/>
                  </a:schemeClr>
                </a:solidFill>
              </a:rPr>
              <a:t> does ascending to find the positions of elements to be displayed in order,  it becomes descending</a:t>
            </a:r>
          </a:p>
        </p:txBody>
      </p:sp>
      <p:sp>
        <p:nvSpPr>
          <p:cNvPr id="6" name="TextBox 5"/>
          <p:cNvSpPr txBox="1"/>
          <p:nvPr/>
        </p:nvSpPr>
        <p:spPr>
          <a:xfrm>
            <a:off x="990600" y="3200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1143000" y="3871210"/>
            <a:ext cx="6838410" cy="221599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descending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sourceRDD.takeOrdered</a:t>
            </a:r>
            <a:r>
              <a:rPr kumimoji="0" lang="en-US" b="0" i="0" u="none" strike="noStrike" cap="none" normalizeH="0" baseline="0" dirty="0">
                <a:ln>
                  <a:noFill/>
                </a:ln>
                <a:solidFill>
                  <a:srgbClr val="000000"/>
                </a:solidFill>
                <a:effectLst/>
                <a:latin typeface="Consolas" pitchFamily="49" charset="0"/>
                <a:cs typeface="Consolas" pitchFamily="49" charset="0"/>
              </a:rPr>
              <a:t>(5, lambda x: -1*x)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8C868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8C868F"/>
                </a:solidFill>
                <a:effectLst/>
                <a:latin typeface="Consolas" pitchFamily="49" charset="0"/>
                <a:cs typeface="Consolas" pitchFamily="49" charset="0"/>
              </a:rPr>
              <a:t># Check the results</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FF7800"/>
                </a:solidFill>
                <a:latin typeface="Consolas" pitchFamily="49" charset="0"/>
                <a:cs typeface="Consolas" pitchFamily="49" charset="0"/>
              </a:rPr>
              <a:t>p</a:t>
            </a:r>
            <a:r>
              <a:rPr kumimoji="0" lang="en-US" b="0" i="0" u="none" strike="noStrike" cap="none" normalizeH="0" baseline="0" dirty="0">
                <a:ln>
                  <a:noFill/>
                </a:ln>
                <a:solidFill>
                  <a:srgbClr val="FF7800"/>
                </a:solidFill>
                <a:effectLst/>
                <a:latin typeface="Consolas" pitchFamily="49" charset="0"/>
                <a:cs typeface="Consolas" pitchFamily="49" charset="0"/>
              </a:rPr>
              <a:t>rint</a:t>
            </a:r>
            <a:r>
              <a:rPr lang="en-US" dirty="0">
                <a:solidFill>
                  <a:srgbClr val="000000"/>
                </a:solidFill>
                <a:latin typeface="Consolas" pitchFamily="49" charset="0"/>
                <a:cs typeface="Consolas" pitchFamily="49" charset="0"/>
              </a:rPr>
              <a:t>(descending</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lvl="0" fontAlgn="base">
              <a:spcBef>
                <a:spcPct val="0"/>
              </a:spcBef>
              <a:spcAft>
                <a:spcPct val="0"/>
              </a:spcAft>
            </a:pPr>
            <a:r>
              <a:rPr lang="en-US" dirty="0">
                <a:solidFill>
                  <a:srgbClr val="000000"/>
                </a:solidFill>
                <a:latin typeface="Consolas" pitchFamily="49" charset="0"/>
                <a:cs typeface="Consolas" pitchFamily="49" charset="0"/>
              </a:rPr>
              <a:t>[</a:t>
            </a:r>
            <a:r>
              <a:rPr lang="en-US" dirty="0">
                <a:solidFill>
                  <a:srgbClr val="0080A0"/>
                </a:solidFill>
                <a:latin typeface="Consolas" pitchFamily="49" charset="0"/>
                <a:cs typeface="Consolas" pitchFamily="49" charset="0"/>
              </a:rPr>
              <a:t>54,44,14,12,11</a:t>
            </a:r>
            <a:r>
              <a:rPr lang="en-US" dirty="0">
                <a:solidFill>
                  <a:srgbClr val="000000"/>
                </a:solidFill>
                <a:latin typeface="Consolas" pitchFamily="49" charset="0"/>
                <a:cs typeface="Consolas" pitchFamily="49" charset="0"/>
              </a:rPr>
              <a:t>] </a:t>
            </a:r>
          </a:p>
          <a:p>
            <a:pPr lvl="0" fontAlgn="base">
              <a:spcBef>
                <a:spcPct val="0"/>
              </a:spcBef>
              <a:spcAft>
                <a:spcPct val="0"/>
              </a:spcAft>
            </a:pPr>
            <a:endParaRPr kumimoji="0" lang="en-US" sz="1800" b="0" i="0" u="none" strike="noStrike" cap="none" normalizeH="0" baseline="0" dirty="0">
              <a:ln>
                <a:noFill/>
              </a:ln>
              <a:solidFill>
                <a:srgbClr val="000000"/>
              </a:solidFill>
              <a:effectLst/>
              <a:latin typeface="Consolas" pitchFamily="49" charset="0"/>
              <a:cs typeface="Consolas" pitchFamily="49" charset="0"/>
            </a:endParaRPr>
          </a:p>
          <a:p>
            <a:pPr lvl="0" fontAlgn="base">
              <a:spcBef>
                <a:spcPct val="0"/>
              </a:spcBef>
              <a:spcAft>
                <a:spcPct val="0"/>
              </a:spcAf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understand spark programming model</a:t>
            </a:r>
          </a:p>
        </p:txBody>
      </p:sp>
      <p:sp>
        <p:nvSpPr>
          <p:cNvPr id="3" name="Content Placeholder 2"/>
          <p:cNvSpPr>
            <a:spLocks noGrp="1"/>
          </p:cNvSpPr>
          <p:nvPr>
            <p:ph idx="1"/>
          </p:nvPr>
        </p:nvSpPr>
        <p:spPr/>
        <p:txBody>
          <a:bodyPr>
            <a:normAutofit lnSpcReduction="10000"/>
          </a:bodyPr>
          <a:lstStyle/>
          <a:p>
            <a:r>
              <a:rPr lang="en-US" dirty="0"/>
              <a:t>First convert raw data or collections to RDD’s.</a:t>
            </a:r>
          </a:p>
          <a:p>
            <a:r>
              <a:rPr lang="en-US" dirty="0"/>
              <a:t>Use transformations to transform data.</a:t>
            </a:r>
          </a:p>
          <a:p>
            <a:r>
              <a:rPr lang="en-US" dirty="0"/>
              <a:t>Use actions to get results.</a:t>
            </a:r>
          </a:p>
          <a:p>
            <a:r>
              <a:rPr lang="en-US" dirty="0"/>
              <a:t>Transformations are lazy.</a:t>
            </a:r>
          </a:p>
          <a:p>
            <a:r>
              <a:rPr lang="en-US" dirty="0"/>
              <a:t>Actions will execute transformations and bring out results</a:t>
            </a:r>
          </a:p>
          <a:p>
            <a:pPr>
              <a:buNone/>
            </a:pPr>
            <a:endParaRPr lang="en-US" dirty="0"/>
          </a:p>
          <a:p>
            <a:pPr>
              <a:buNone/>
            </a:pPr>
            <a:r>
              <a:rPr lang="en-US" dirty="0"/>
              <a:t>But there is a problem…..!!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fontScale="90000"/>
          </a:bodyPr>
          <a:lstStyle/>
          <a:p>
            <a:r>
              <a:rPr lang="en-US" dirty="0"/>
              <a:t>Consider you are doing multiple computations on the same RDD</a:t>
            </a:r>
          </a:p>
        </p:txBody>
      </p:sp>
      <p:pic>
        <p:nvPicPr>
          <p:cNvPr id="1026" name="Picture 2"/>
          <p:cNvPicPr>
            <a:picLocks noChangeAspect="1" noChangeArrowheads="1"/>
          </p:cNvPicPr>
          <p:nvPr/>
        </p:nvPicPr>
        <p:blipFill>
          <a:blip r:embed="rId3"/>
          <a:srcRect/>
          <a:stretch>
            <a:fillRect/>
          </a:stretch>
        </p:blipFill>
        <p:spPr bwMode="auto">
          <a:xfrm>
            <a:off x="1376363" y="1900238"/>
            <a:ext cx="6391275" cy="30575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RDDs</a:t>
            </a:r>
          </a:p>
        </p:txBody>
      </p:sp>
      <p:pic>
        <p:nvPicPr>
          <p:cNvPr id="2050" name="Picture 2"/>
          <p:cNvPicPr>
            <a:picLocks noChangeAspect="1" noChangeArrowheads="1"/>
          </p:cNvPicPr>
          <p:nvPr/>
        </p:nvPicPr>
        <p:blipFill>
          <a:blip r:embed="rId2"/>
          <a:srcRect/>
          <a:stretch>
            <a:fillRect/>
          </a:stretch>
        </p:blipFill>
        <p:spPr bwMode="auto">
          <a:xfrm>
            <a:off x="1362075" y="1804988"/>
            <a:ext cx="6419850" cy="32480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Program life cycle</a:t>
            </a:r>
          </a:p>
        </p:txBody>
      </p:sp>
      <p:sp>
        <p:nvSpPr>
          <p:cNvPr id="3" name="Content Placeholder 2"/>
          <p:cNvSpPr>
            <a:spLocks noGrp="1"/>
          </p:cNvSpPr>
          <p:nvPr>
            <p:ph idx="1"/>
          </p:nvPr>
        </p:nvSpPr>
        <p:spPr/>
        <p:txBody>
          <a:bodyPr/>
          <a:lstStyle/>
          <a:p>
            <a:r>
              <a:rPr lang="en-US" dirty="0"/>
              <a:t>Create RDD’s from data on disk or existing collections</a:t>
            </a:r>
          </a:p>
          <a:p>
            <a:r>
              <a:rPr lang="en-US" dirty="0"/>
              <a:t>Do relevant transformations based on your data analysis requirements</a:t>
            </a:r>
          </a:p>
          <a:p>
            <a:r>
              <a:rPr lang="en-US" dirty="0"/>
              <a:t>Cache frequently used RDD’s</a:t>
            </a:r>
          </a:p>
          <a:p>
            <a:r>
              <a:rPr lang="en-US" dirty="0"/>
              <a:t>Perform actions to execute parallel computation and produce results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Key Value RDD’s</a:t>
            </a:r>
          </a:p>
        </p:txBody>
      </p:sp>
      <p:sp>
        <p:nvSpPr>
          <p:cNvPr id="3" name="Content Placeholder 2"/>
          <p:cNvSpPr>
            <a:spLocks noGrp="1"/>
          </p:cNvSpPr>
          <p:nvPr>
            <p:ph idx="1"/>
          </p:nvPr>
        </p:nvSpPr>
        <p:spPr/>
        <p:txBody>
          <a:bodyPr>
            <a:normAutofit fontScale="92500" lnSpcReduction="10000"/>
          </a:bodyPr>
          <a:lstStyle/>
          <a:p>
            <a:pPr>
              <a:buNone/>
            </a:pPr>
            <a:r>
              <a:rPr lang="en-US" dirty="0"/>
              <a:t>Like </a:t>
            </a:r>
            <a:r>
              <a:rPr lang="en-US" dirty="0" err="1"/>
              <a:t>mapreduce</a:t>
            </a:r>
            <a:r>
              <a:rPr lang="en-US" dirty="0"/>
              <a:t>, spark supports key-value pairs</a:t>
            </a:r>
          </a:p>
          <a:p>
            <a:pPr>
              <a:buNone/>
            </a:pPr>
            <a:r>
              <a:rPr lang="en-US" dirty="0"/>
              <a:t>Each element of a pair RDD is pair </a:t>
            </a:r>
            <a:r>
              <a:rPr lang="en-US" dirty="0" err="1"/>
              <a:t>tuple</a:t>
            </a:r>
            <a:r>
              <a:rPr lang="en-US" dirty="0"/>
              <a:t>.</a:t>
            </a:r>
          </a:p>
          <a:p>
            <a:pPr>
              <a:buNone/>
            </a:pPr>
            <a:r>
              <a:rPr lang="en-US" dirty="0"/>
              <a:t>Key value pairs, only work on pair </a:t>
            </a:r>
            <a:r>
              <a:rPr lang="en-US" dirty="0" err="1"/>
              <a:t>tuple</a:t>
            </a:r>
            <a:r>
              <a:rPr lang="en-US" dirty="0"/>
              <a:t>. By default, the first element in the </a:t>
            </a:r>
            <a:r>
              <a:rPr lang="en-US" dirty="0" err="1"/>
              <a:t>tuple</a:t>
            </a:r>
            <a:r>
              <a:rPr lang="en-US" dirty="0"/>
              <a:t> will become key, and rest will be values.</a:t>
            </a:r>
          </a:p>
          <a:p>
            <a:pPr>
              <a:buNone/>
            </a:pPr>
            <a:endParaRPr lang="en-US" dirty="0"/>
          </a:p>
          <a:p>
            <a:pPr>
              <a:buNone/>
            </a:pPr>
            <a:r>
              <a:rPr lang="en-US" dirty="0" err="1"/>
              <a:t>rdd</a:t>
            </a:r>
            <a:r>
              <a:rPr lang="en-US" dirty="0"/>
              <a:t> = </a:t>
            </a:r>
            <a:r>
              <a:rPr lang="en-US" dirty="0" err="1"/>
              <a:t>sc.parallelize</a:t>
            </a:r>
            <a:r>
              <a:rPr lang="en-US" dirty="0"/>
              <a:t>([("a", 1), ("b", 1), ("a", 1)])</a:t>
            </a:r>
          </a:p>
          <a:p>
            <a:pPr>
              <a:buNone/>
            </a:pPr>
            <a:endParaRPr lang="en-US" dirty="0"/>
          </a:p>
          <a:p>
            <a:pPr>
              <a:buNone/>
            </a:pPr>
            <a:r>
              <a:rPr lang="en-US" dirty="0"/>
              <a:t>Here </a:t>
            </a:r>
            <a:r>
              <a:rPr lang="en-US" dirty="0" err="1"/>
              <a:t>a,b,a</a:t>
            </a:r>
            <a:r>
              <a:rPr lang="en-US" dirty="0"/>
              <a:t> are keys, 1 is the value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 value RDD’s</a:t>
            </a:r>
          </a:p>
        </p:txBody>
      </p:sp>
      <p:sp>
        <p:nvSpPr>
          <p:cNvPr id="3" name="Content Placeholder 2"/>
          <p:cNvSpPr>
            <a:spLocks noGrp="1"/>
          </p:cNvSpPr>
          <p:nvPr>
            <p:ph idx="1"/>
          </p:nvPr>
        </p:nvSpPr>
        <p:spPr/>
        <p:txBody>
          <a:bodyPr/>
          <a:lstStyle/>
          <a:p>
            <a:r>
              <a:rPr lang="en-US" dirty="0" err="1"/>
              <a:t>reduceByKey</a:t>
            </a:r>
            <a:endParaRPr lang="en-US" dirty="0"/>
          </a:p>
          <a:p>
            <a:r>
              <a:rPr lang="en-US" dirty="0" err="1"/>
              <a:t>sortByKey</a:t>
            </a:r>
            <a:endParaRPr lang="en-US" dirty="0"/>
          </a:p>
          <a:p>
            <a:r>
              <a:rPr lang="en-US" dirty="0" err="1"/>
              <a:t>groupByKey</a:t>
            </a:r>
            <a:endParaRPr lang="en-US" dirty="0"/>
          </a:p>
          <a:p>
            <a:r>
              <a:rPr lang="en-US" dirty="0"/>
              <a:t>join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reduceByKey</a:t>
            </a:r>
            <a:endParaRPr lang="en-US" dirty="0"/>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1477328"/>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return a new distributed dataset of (K, V) pairs where the values for each key are aggregated using the given reduce function </a:t>
            </a:r>
            <a:r>
              <a:rPr lang="en-US" dirty="0" err="1">
                <a:solidFill>
                  <a:schemeClr val="tx2">
                    <a:lumMod val="50000"/>
                  </a:schemeClr>
                </a:solidFill>
              </a:rPr>
              <a:t>func</a:t>
            </a:r>
            <a:r>
              <a:rPr lang="en-US" dirty="0">
                <a:solidFill>
                  <a:schemeClr val="tx2">
                    <a:lumMod val="50000"/>
                  </a:schemeClr>
                </a:solidFill>
              </a:rPr>
              <a:t>, which must be of type</a:t>
            </a:r>
          </a:p>
          <a:p>
            <a:r>
              <a:rPr lang="en-US" dirty="0">
                <a:solidFill>
                  <a:schemeClr val="tx2">
                    <a:lumMod val="50000"/>
                  </a:schemeClr>
                </a:solidFill>
              </a:rPr>
              <a:t>(V,V) </a:t>
            </a:r>
            <a:r>
              <a:rPr lang="en-US" dirty="0">
                <a:solidFill>
                  <a:schemeClr val="tx2">
                    <a:lumMod val="50000"/>
                  </a:schemeClr>
                </a:solidFill>
                <a:sym typeface="Wingdings" pitchFamily="2" charset="2"/>
              </a:rPr>
              <a:t></a:t>
            </a:r>
            <a:r>
              <a:rPr lang="en-US" dirty="0">
                <a:solidFill>
                  <a:schemeClr val="tx2">
                    <a:lumMod val="50000"/>
                  </a:schemeClr>
                </a:solidFill>
              </a:rPr>
              <a:t>V</a:t>
            </a:r>
          </a:p>
          <a:p>
            <a:endParaRPr lang="en-US" dirty="0">
              <a:solidFill>
                <a:schemeClr val="tx2">
                  <a:lumMod val="50000"/>
                </a:schemeClr>
              </a:solidFill>
            </a:endParaRPr>
          </a:p>
          <a:p>
            <a:r>
              <a:rPr lang="en-US" dirty="0">
                <a:solidFill>
                  <a:schemeClr val="tx2">
                    <a:lumMod val="50000"/>
                  </a:schemeClr>
                </a:solidFill>
              </a:rPr>
              <a:t>Here function will only work on values, not keys. Don’t </a:t>
            </a:r>
            <a:r>
              <a:rPr lang="en-US">
                <a:solidFill>
                  <a:schemeClr val="tx2">
                    <a:lumMod val="50000"/>
                  </a:schemeClr>
                </a:solidFill>
              </a:rPr>
              <a:t>get confused</a:t>
            </a:r>
            <a:endParaRPr lang="en-US" dirty="0">
              <a:solidFill>
                <a:schemeClr val="tx2">
                  <a:lumMod val="50000"/>
                </a:schemeClr>
              </a:solidFill>
            </a:endParaRPr>
          </a:p>
        </p:txBody>
      </p:sp>
      <p:sp>
        <p:nvSpPr>
          <p:cNvPr id="6" name="TextBox 5"/>
          <p:cNvSpPr txBox="1"/>
          <p:nvPr/>
        </p:nvSpPr>
        <p:spPr>
          <a:xfrm>
            <a:off x="990600" y="3200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457200" y="3962400"/>
            <a:ext cx="8484695" cy="1384995"/>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US" dirty="0">
                <a:solidFill>
                  <a:srgbClr val="000000"/>
                </a:solidFill>
                <a:latin typeface="Consolas" pitchFamily="49" charset="0"/>
                <a:cs typeface="Consolas" pitchFamily="49" charset="0"/>
              </a:rPr>
              <a:t># Reduce By Key</a:t>
            </a:r>
          </a:p>
          <a:p>
            <a:pPr lvl="0" fontAlgn="base">
              <a:spcBef>
                <a:spcPct val="0"/>
              </a:spcBef>
              <a:spcAft>
                <a:spcPct val="0"/>
              </a:spcAft>
            </a:pPr>
            <a:r>
              <a:rPr lang="en-US" dirty="0" err="1">
                <a:solidFill>
                  <a:srgbClr val="000000"/>
                </a:solidFill>
                <a:latin typeface="Consolas" pitchFamily="49" charset="0"/>
                <a:cs typeface="Consolas" pitchFamily="49" charset="0"/>
              </a:rPr>
              <a:t>keyValueRDD</a:t>
            </a:r>
            <a:r>
              <a:rPr lang="en-US" dirty="0">
                <a:solidFill>
                  <a:srgbClr val="000000"/>
                </a:solidFill>
                <a:latin typeface="Consolas" pitchFamily="49" charset="0"/>
                <a:cs typeface="Consolas" pitchFamily="49" charset="0"/>
              </a:rPr>
              <a:t> = </a:t>
            </a:r>
            <a:r>
              <a:rPr lang="en-US" dirty="0" err="1">
                <a:solidFill>
                  <a:srgbClr val="000000"/>
                </a:solidFill>
                <a:latin typeface="Consolas" pitchFamily="49" charset="0"/>
                <a:cs typeface="Consolas" pitchFamily="49" charset="0"/>
              </a:rPr>
              <a:t>sc.parallelize</a:t>
            </a:r>
            <a:r>
              <a:rPr lang="en-US" dirty="0">
                <a:solidFill>
                  <a:srgbClr val="000000"/>
                </a:solidFill>
                <a:latin typeface="Consolas" pitchFamily="49" charset="0"/>
                <a:cs typeface="Consolas" pitchFamily="49" charset="0"/>
              </a:rPr>
              <a:t>([(1,2),(2,4),(3,2),(1,2),(2,4),(3,2)])</a:t>
            </a:r>
          </a:p>
          <a:p>
            <a:pPr lvl="0" fontAlgn="base">
              <a:spcBef>
                <a:spcPct val="0"/>
              </a:spcBef>
              <a:spcAft>
                <a:spcPct val="0"/>
              </a:spcAft>
            </a:pPr>
            <a:r>
              <a:rPr lang="en-US" dirty="0" err="1">
                <a:solidFill>
                  <a:srgbClr val="000000"/>
                </a:solidFill>
                <a:latin typeface="Consolas" pitchFamily="49" charset="0"/>
                <a:cs typeface="Consolas" pitchFamily="49" charset="0"/>
              </a:rPr>
              <a:t>reduceByKeyRDD</a:t>
            </a:r>
            <a:r>
              <a:rPr lang="en-US" dirty="0">
                <a:solidFill>
                  <a:srgbClr val="000000"/>
                </a:solidFill>
                <a:latin typeface="Consolas" pitchFamily="49" charset="0"/>
                <a:cs typeface="Consolas" pitchFamily="49" charset="0"/>
              </a:rPr>
              <a:t> = </a:t>
            </a:r>
            <a:r>
              <a:rPr lang="en-US" dirty="0" err="1">
                <a:solidFill>
                  <a:srgbClr val="000000"/>
                </a:solidFill>
                <a:latin typeface="Consolas" pitchFamily="49" charset="0"/>
                <a:cs typeface="Consolas" pitchFamily="49" charset="0"/>
              </a:rPr>
              <a:t>keyValueRDD.reduceByKey</a:t>
            </a:r>
            <a:r>
              <a:rPr lang="en-US" dirty="0">
                <a:solidFill>
                  <a:srgbClr val="000000"/>
                </a:solidFill>
                <a:latin typeface="Consolas" pitchFamily="49" charset="0"/>
                <a:cs typeface="Consolas" pitchFamily="49" charset="0"/>
              </a:rPr>
              <a:t>(lambda </a:t>
            </a:r>
            <a:r>
              <a:rPr lang="en-US" dirty="0" err="1">
                <a:solidFill>
                  <a:srgbClr val="000000"/>
                </a:solidFill>
                <a:latin typeface="Consolas" pitchFamily="49" charset="0"/>
                <a:cs typeface="Consolas" pitchFamily="49" charset="0"/>
              </a:rPr>
              <a:t>a,b:a+b</a:t>
            </a:r>
            <a:r>
              <a:rPr lang="en-US" dirty="0">
                <a:solidFill>
                  <a:srgbClr val="000000"/>
                </a:solidFill>
                <a:latin typeface="Consolas" pitchFamily="49" charset="0"/>
                <a:cs typeface="Consolas" pitchFamily="49" charset="0"/>
              </a:rPr>
              <a:t>)</a:t>
            </a:r>
          </a:p>
          <a:p>
            <a:pPr lvl="0" fontAlgn="base">
              <a:spcBef>
                <a:spcPct val="0"/>
              </a:spcBef>
              <a:spcAft>
                <a:spcPct val="0"/>
              </a:spcAft>
            </a:pPr>
            <a:r>
              <a:rPr lang="en-US" dirty="0">
                <a:solidFill>
                  <a:srgbClr val="000000"/>
                </a:solidFill>
                <a:latin typeface="Consolas" pitchFamily="49" charset="0"/>
                <a:cs typeface="Consolas" pitchFamily="49" charset="0"/>
              </a:rPr>
              <a:t>results = </a:t>
            </a:r>
            <a:r>
              <a:rPr lang="en-US" dirty="0" err="1">
                <a:solidFill>
                  <a:srgbClr val="000000"/>
                </a:solidFill>
                <a:latin typeface="Consolas" pitchFamily="49" charset="0"/>
                <a:cs typeface="Consolas" pitchFamily="49" charset="0"/>
              </a:rPr>
              <a:t>reduceByKeyRDD.collect</a:t>
            </a:r>
            <a:r>
              <a:rPr lang="en-US" dirty="0">
                <a:solidFill>
                  <a:srgbClr val="000000"/>
                </a:solidFill>
                <a:latin typeface="Consolas" pitchFamily="49" charset="0"/>
                <a:cs typeface="Consolas" pitchFamily="49" charset="0"/>
              </a:rPr>
              <a:t>()</a:t>
            </a:r>
          </a:p>
          <a:p>
            <a:pPr lvl="0" fontAlgn="base">
              <a:spcBef>
                <a:spcPct val="0"/>
              </a:spcBef>
              <a:spcAft>
                <a:spcPct val="0"/>
              </a:spcAft>
            </a:pPr>
            <a:r>
              <a:rPr lang="en-US" dirty="0">
                <a:solidFill>
                  <a:srgbClr val="000000"/>
                </a:solidFill>
                <a:latin typeface="Consolas" pitchFamily="49" charset="0"/>
                <a:cs typeface="Consolas" pitchFamily="49" charset="0"/>
              </a:rPr>
              <a:t>print(results)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Architecure</a:t>
            </a:r>
            <a:r>
              <a:rPr lang="en-US" dirty="0"/>
              <a:t>; key points</a:t>
            </a:r>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US" dirty="0"/>
              <a:t>Each application gets its own executor processes.</a:t>
            </a:r>
          </a:p>
          <a:p>
            <a:pPr marL="514350" indent="-514350">
              <a:buAutoNum type="arabicPeriod"/>
            </a:pPr>
            <a:r>
              <a:rPr lang="en-US" dirty="0"/>
              <a:t>Spark is agnostic to the underlying cluster manager.  It can work with </a:t>
            </a:r>
            <a:r>
              <a:rPr lang="en-US" dirty="0" err="1"/>
              <a:t>Mesos</a:t>
            </a:r>
            <a:r>
              <a:rPr lang="en-US" dirty="0"/>
              <a:t>, YARN.</a:t>
            </a:r>
          </a:p>
          <a:p>
            <a:pPr marL="514350" indent="-514350">
              <a:buAutoNum type="arabicPeriod"/>
            </a:pPr>
            <a:r>
              <a:rPr lang="en-US" dirty="0"/>
              <a:t>Driver will be coordinating with workers.</a:t>
            </a:r>
          </a:p>
          <a:p>
            <a:pPr marL="514350" indent="-514350">
              <a:buAutoNum type="arabicPeriod"/>
            </a:pPr>
            <a:r>
              <a:rPr lang="en-US" dirty="0"/>
              <a:t>Spark supports three cluster managers:</a:t>
            </a:r>
          </a:p>
          <a:p>
            <a:pPr marL="914400" lvl="1" indent="-514350">
              <a:buAutoNum type="arabicPeriod"/>
            </a:pPr>
            <a:r>
              <a:rPr lang="en-US" dirty="0"/>
              <a:t>Standalone</a:t>
            </a:r>
          </a:p>
          <a:p>
            <a:pPr marL="914400" lvl="1" indent="-514350">
              <a:buAutoNum type="arabicPeriod"/>
            </a:pPr>
            <a:r>
              <a:rPr lang="en-US" dirty="0"/>
              <a:t>Apache </a:t>
            </a:r>
            <a:r>
              <a:rPr lang="en-US" dirty="0" err="1"/>
              <a:t>Mesos</a:t>
            </a:r>
            <a:endParaRPr lang="en-US" dirty="0"/>
          </a:p>
          <a:p>
            <a:pPr marL="914400" lvl="1" indent="-514350">
              <a:buAutoNum type="arabicPeriod"/>
            </a:pPr>
            <a:r>
              <a:rPr lang="en-US" dirty="0" err="1"/>
              <a:t>Hadoop</a:t>
            </a:r>
            <a:r>
              <a:rPr lang="en-US" dirty="0"/>
              <a:t> YARN</a:t>
            </a:r>
          </a:p>
          <a:p>
            <a:pPr marL="514350" indent="-514350">
              <a:buAutoNum type="arabicPeriod"/>
            </a:pPr>
            <a:r>
              <a:rPr lang="en-US" dirty="0"/>
              <a:t>In our lab, Spark will be coordinating with </a:t>
            </a:r>
            <a:r>
              <a:rPr lang="en-US" b="1" dirty="0"/>
              <a:t>Yet Another Resource Negotiator(YARN)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sortByKey</a:t>
            </a:r>
            <a:endParaRPr lang="en-US" dirty="0"/>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203132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When called on a dataset of (K, V) pairs where K implements Ordered, returns a dataset of (K, V) pairs sorted by keys in ascending or descending order, as specified in the </a:t>
            </a:r>
            <a:r>
              <a:rPr lang="en-US" dirty="0" err="1">
                <a:solidFill>
                  <a:schemeClr val="tx2">
                    <a:lumMod val="50000"/>
                  </a:schemeClr>
                </a:solidFill>
              </a:rPr>
              <a:t>boolean</a:t>
            </a:r>
            <a:r>
              <a:rPr lang="en-US" dirty="0">
                <a:solidFill>
                  <a:schemeClr val="tx2">
                    <a:lumMod val="50000"/>
                  </a:schemeClr>
                </a:solidFill>
              </a:rPr>
              <a:t> ascending argument.</a:t>
            </a:r>
          </a:p>
          <a:p>
            <a:endParaRPr lang="en-US" dirty="0">
              <a:solidFill>
                <a:schemeClr val="tx2">
                  <a:lumMod val="50000"/>
                </a:schemeClr>
              </a:solidFill>
            </a:endParaRPr>
          </a:p>
          <a:p>
            <a:r>
              <a:rPr lang="en-US" dirty="0">
                <a:solidFill>
                  <a:schemeClr val="tx2">
                    <a:lumMod val="50000"/>
                  </a:schemeClr>
                </a:solidFill>
              </a:rPr>
              <a:t>Syntax = </a:t>
            </a:r>
            <a:r>
              <a:rPr lang="en-US" dirty="0" err="1">
                <a:solidFill>
                  <a:schemeClr val="tx2">
                    <a:lumMod val="50000"/>
                  </a:schemeClr>
                </a:solidFill>
              </a:rPr>
              <a:t>sortByKey</a:t>
            </a:r>
            <a:r>
              <a:rPr lang="en-US" dirty="0">
                <a:solidFill>
                  <a:schemeClr val="tx2">
                    <a:lumMod val="50000"/>
                  </a:schemeClr>
                </a:solidFill>
              </a:rPr>
              <a:t>([ascending], [</a:t>
            </a:r>
            <a:r>
              <a:rPr lang="en-US" dirty="0" err="1">
                <a:solidFill>
                  <a:schemeClr val="tx2">
                    <a:lumMod val="50000"/>
                  </a:schemeClr>
                </a:solidFill>
              </a:rPr>
              <a:t>numTasks</a:t>
            </a:r>
            <a:r>
              <a:rPr lang="en-US" dirty="0">
                <a:solidFill>
                  <a:schemeClr val="tx2">
                    <a:lumMod val="50000"/>
                  </a:schemeClr>
                </a:solidFill>
              </a:rPr>
              <a:t>])</a:t>
            </a:r>
          </a:p>
          <a:p>
            <a:endParaRPr lang="en-US" dirty="0">
              <a:solidFill>
                <a:schemeClr val="tx2">
                  <a:lumMod val="50000"/>
                </a:schemeClr>
              </a:solidFill>
            </a:endParaRPr>
          </a:p>
          <a:p>
            <a:r>
              <a:rPr lang="en-US" dirty="0">
                <a:solidFill>
                  <a:schemeClr val="tx2">
                    <a:lumMod val="50000"/>
                  </a:schemeClr>
                </a:solidFill>
              </a:rPr>
              <a:t>If the first argument is true, ascending sort is implemented, false descending.</a:t>
            </a:r>
          </a:p>
        </p:txBody>
      </p:sp>
      <p:sp>
        <p:nvSpPr>
          <p:cNvPr id="6" name="TextBox 5"/>
          <p:cNvSpPr txBox="1"/>
          <p:nvPr/>
        </p:nvSpPr>
        <p:spPr>
          <a:xfrm>
            <a:off x="990600" y="3200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1219200" y="3733800"/>
            <a:ext cx="4812215" cy="830997"/>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US" dirty="0" err="1">
                <a:solidFill>
                  <a:srgbClr val="000000"/>
                </a:solidFill>
                <a:latin typeface="Consolas" pitchFamily="49" charset="0"/>
                <a:cs typeface="Consolas" pitchFamily="49" charset="0"/>
              </a:rPr>
              <a:t>sortByKeyRDD</a:t>
            </a:r>
            <a:r>
              <a:rPr lang="en-US" dirty="0">
                <a:solidFill>
                  <a:srgbClr val="000000"/>
                </a:solidFill>
                <a:latin typeface="Consolas" pitchFamily="49" charset="0"/>
                <a:cs typeface="Consolas" pitchFamily="49" charset="0"/>
              </a:rPr>
              <a:t> = </a:t>
            </a:r>
            <a:r>
              <a:rPr lang="en-US" dirty="0" err="1">
                <a:solidFill>
                  <a:srgbClr val="000000"/>
                </a:solidFill>
                <a:latin typeface="Consolas" pitchFamily="49" charset="0"/>
                <a:cs typeface="Consolas" pitchFamily="49" charset="0"/>
              </a:rPr>
              <a:t>keyValueRDD.sortByKey</a:t>
            </a:r>
            <a:r>
              <a:rPr lang="en-US" dirty="0">
                <a:solidFill>
                  <a:srgbClr val="000000"/>
                </a:solidFill>
                <a:latin typeface="Consolas" pitchFamily="49" charset="0"/>
                <a:cs typeface="Consolas" pitchFamily="49" charset="0"/>
              </a:rPr>
              <a:t>()</a:t>
            </a:r>
          </a:p>
          <a:p>
            <a:pPr lvl="0" fontAlgn="base">
              <a:spcBef>
                <a:spcPct val="0"/>
              </a:spcBef>
              <a:spcAft>
                <a:spcPct val="0"/>
              </a:spcAft>
            </a:pPr>
            <a:r>
              <a:rPr lang="en-US" dirty="0" err="1">
                <a:solidFill>
                  <a:srgbClr val="000000"/>
                </a:solidFill>
                <a:latin typeface="Consolas" pitchFamily="49" charset="0"/>
                <a:cs typeface="Consolas" pitchFamily="49" charset="0"/>
              </a:rPr>
              <a:t>sortedResults</a:t>
            </a:r>
            <a:r>
              <a:rPr lang="en-US" dirty="0">
                <a:solidFill>
                  <a:srgbClr val="000000"/>
                </a:solidFill>
                <a:latin typeface="Consolas" pitchFamily="49" charset="0"/>
                <a:cs typeface="Consolas" pitchFamily="49" charset="0"/>
              </a:rPr>
              <a:t> = </a:t>
            </a:r>
            <a:r>
              <a:rPr lang="en-US" dirty="0" err="1">
                <a:solidFill>
                  <a:srgbClr val="000000"/>
                </a:solidFill>
                <a:latin typeface="Consolas" pitchFamily="49" charset="0"/>
                <a:cs typeface="Consolas" pitchFamily="49" charset="0"/>
              </a:rPr>
              <a:t>sortByKeyRDD.collect</a:t>
            </a:r>
            <a:r>
              <a:rPr lang="en-US" dirty="0">
                <a:solidFill>
                  <a:srgbClr val="000000"/>
                </a:solidFill>
                <a:latin typeface="Consolas" pitchFamily="49" charset="0"/>
                <a:cs typeface="Consolas" pitchFamily="49" charset="0"/>
              </a:rPr>
              <a:t>()</a:t>
            </a:r>
          </a:p>
          <a:p>
            <a:pPr lvl="0" fontAlgn="base">
              <a:spcBef>
                <a:spcPct val="0"/>
              </a:spcBef>
              <a:spcAft>
                <a:spcPct val="0"/>
              </a:spcAft>
            </a:pPr>
            <a:r>
              <a:rPr lang="en-US" dirty="0">
                <a:solidFill>
                  <a:srgbClr val="000000"/>
                </a:solidFill>
                <a:latin typeface="Consolas" pitchFamily="49" charset="0"/>
                <a:cs typeface="Consolas" pitchFamily="49" charset="0"/>
              </a:rPr>
              <a:t>print(</a:t>
            </a:r>
            <a:r>
              <a:rPr lang="en-US" dirty="0" err="1">
                <a:solidFill>
                  <a:srgbClr val="000000"/>
                </a:solidFill>
                <a:latin typeface="Consolas" pitchFamily="49" charset="0"/>
                <a:cs typeface="Consolas" pitchFamily="49" charset="0"/>
              </a:rPr>
              <a:t>sortedResults</a:t>
            </a:r>
            <a:r>
              <a:rPr lang="en-US" dirty="0">
                <a:solidFill>
                  <a:srgbClr val="000000"/>
                </a:solidFill>
                <a:latin typeface="Consolas" pitchFamily="49" charset="0"/>
                <a:cs typeface="Consolas" pitchFamily="49"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groupByKey</a:t>
            </a:r>
            <a:endParaRPr lang="en-US" dirty="0"/>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230832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Group by key is like shuffle in map reduce.</a:t>
            </a:r>
          </a:p>
          <a:p>
            <a:r>
              <a:rPr lang="en-US" dirty="0">
                <a:solidFill>
                  <a:schemeClr val="tx2">
                    <a:lumMod val="50000"/>
                  </a:schemeClr>
                </a:solidFill>
              </a:rPr>
              <a:t>All the relevant values of key will be grouped.</a:t>
            </a:r>
          </a:p>
          <a:p>
            <a:endParaRPr lang="en-US" dirty="0">
              <a:solidFill>
                <a:schemeClr val="tx2">
                  <a:lumMod val="50000"/>
                </a:schemeClr>
              </a:solidFill>
            </a:endParaRPr>
          </a:p>
          <a:p>
            <a:r>
              <a:rPr lang="en-US" dirty="0">
                <a:solidFill>
                  <a:schemeClr val="tx2">
                    <a:lumMod val="50000"/>
                  </a:schemeClr>
                </a:solidFill>
              </a:rPr>
              <a:t>After grouping, one can perform a relevant summarization.</a:t>
            </a:r>
          </a:p>
          <a:p>
            <a:endParaRPr lang="en-US" dirty="0">
              <a:solidFill>
                <a:schemeClr val="tx2">
                  <a:lumMod val="50000"/>
                </a:schemeClr>
              </a:solidFill>
            </a:endParaRPr>
          </a:p>
          <a:p>
            <a:r>
              <a:rPr lang="en-US" dirty="0" err="1">
                <a:solidFill>
                  <a:schemeClr val="tx2">
                    <a:lumMod val="50000"/>
                  </a:schemeClr>
                </a:solidFill>
              </a:rPr>
              <a:t>groupByKey</a:t>
            </a:r>
            <a:r>
              <a:rPr lang="en-US" dirty="0">
                <a:solidFill>
                  <a:schemeClr val="tx2">
                    <a:lumMod val="50000"/>
                  </a:schemeClr>
                </a:solidFill>
              </a:rPr>
              <a:t> involves lots of data movement. </a:t>
            </a:r>
          </a:p>
          <a:p>
            <a:endParaRPr lang="en-US" dirty="0">
              <a:solidFill>
                <a:schemeClr val="tx2">
                  <a:lumMod val="50000"/>
                </a:schemeClr>
              </a:solidFill>
            </a:endParaRPr>
          </a:p>
          <a:p>
            <a:endParaRPr lang="en-US" dirty="0">
              <a:solidFill>
                <a:schemeClr val="tx2">
                  <a:lumMod val="50000"/>
                </a:schemeClr>
              </a:solidFill>
            </a:endParaRPr>
          </a:p>
        </p:txBody>
      </p:sp>
      <p:sp>
        <p:nvSpPr>
          <p:cNvPr id="6" name="TextBox 5"/>
          <p:cNvSpPr txBox="1"/>
          <p:nvPr/>
        </p:nvSpPr>
        <p:spPr>
          <a:xfrm>
            <a:off x="990600" y="3200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1219200" y="3733800"/>
            <a:ext cx="6838410" cy="830997"/>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US" dirty="0" err="1">
                <a:solidFill>
                  <a:srgbClr val="000000"/>
                </a:solidFill>
                <a:latin typeface="Consolas" pitchFamily="49" charset="0"/>
                <a:cs typeface="Consolas" pitchFamily="49" charset="0"/>
              </a:rPr>
              <a:t>groupByKeyRDD</a:t>
            </a:r>
            <a:r>
              <a:rPr lang="en-US" dirty="0">
                <a:solidFill>
                  <a:srgbClr val="000000"/>
                </a:solidFill>
                <a:latin typeface="Consolas" pitchFamily="49" charset="0"/>
                <a:cs typeface="Consolas" pitchFamily="49" charset="0"/>
              </a:rPr>
              <a:t> = </a:t>
            </a:r>
            <a:r>
              <a:rPr lang="en-US" dirty="0" err="1">
                <a:solidFill>
                  <a:srgbClr val="000000"/>
                </a:solidFill>
                <a:latin typeface="Consolas" pitchFamily="49" charset="0"/>
                <a:cs typeface="Consolas" pitchFamily="49" charset="0"/>
              </a:rPr>
              <a:t>keyValueRDD.groupByKey</a:t>
            </a:r>
            <a:r>
              <a:rPr lang="en-US" dirty="0">
                <a:solidFill>
                  <a:srgbClr val="000000"/>
                </a:solidFill>
                <a:latin typeface="Consolas" pitchFamily="49" charset="0"/>
                <a:cs typeface="Consolas" pitchFamily="49" charset="0"/>
              </a:rPr>
              <a:t>()</a:t>
            </a:r>
          </a:p>
          <a:p>
            <a:pPr lvl="0" fontAlgn="base">
              <a:spcBef>
                <a:spcPct val="0"/>
              </a:spcBef>
              <a:spcAft>
                <a:spcPct val="0"/>
              </a:spcAft>
            </a:pPr>
            <a:r>
              <a:rPr lang="en-US" dirty="0" err="1">
                <a:solidFill>
                  <a:srgbClr val="000000"/>
                </a:solidFill>
                <a:latin typeface="Consolas" pitchFamily="49" charset="0"/>
                <a:cs typeface="Consolas" pitchFamily="49" charset="0"/>
              </a:rPr>
              <a:t>sumResults</a:t>
            </a:r>
            <a:r>
              <a:rPr lang="en-US" dirty="0">
                <a:solidFill>
                  <a:srgbClr val="000000"/>
                </a:solidFill>
                <a:latin typeface="Consolas" pitchFamily="49" charset="0"/>
                <a:cs typeface="Consolas" pitchFamily="49" charset="0"/>
              </a:rPr>
              <a:t> = groupByKeyRDD.map(lambda (</a:t>
            </a:r>
            <a:r>
              <a:rPr lang="en-US" dirty="0" err="1">
                <a:solidFill>
                  <a:srgbClr val="000000"/>
                </a:solidFill>
                <a:latin typeface="Consolas" pitchFamily="49" charset="0"/>
                <a:cs typeface="Consolas" pitchFamily="49" charset="0"/>
              </a:rPr>
              <a:t>k,v</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k,sum</a:t>
            </a:r>
            <a:r>
              <a:rPr lang="en-US" dirty="0">
                <a:solidFill>
                  <a:srgbClr val="000000"/>
                </a:solidFill>
                <a:latin typeface="Consolas" pitchFamily="49" charset="0"/>
                <a:cs typeface="Consolas" pitchFamily="49" charset="0"/>
              </a:rPr>
              <a:t>(v))</a:t>
            </a:r>
          </a:p>
          <a:p>
            <a:pPr lvl="0" fontAlgn="base">
              <a:spcBef>
                <a:spcPct val="0"/>
              </a:spcBef>
              <a:spcAft>
                <a:spcPct val="0"/>
              </a:spcAft>
            </a:pPr>
            <a:r>
              <a:rPr lang="en-US" dirty="0">
                <a:solidFill>
                  <a:srgbClr val="000000"/>
                </a:solidFill>
                <a:latin typeface="Consolas" pitchFamily="49" charset="0"/>
                <a:cs typeface="Consolas" pitchFamily="49" charset="0"/>
              </a:rPr>
              <a:t>print(</a:t>
            </a:r>
            <a:r>
              <a:rPr lang="en-US" dirty="0" err="1">
                <a:solidFill>
                  <a:srgbClr val="000000"/>
                </a:solidFill>
                <a:latin typeface="Consolas" pitchFamily="49" charset="0"/>
                <a:cs typeface="Consolas" pitchFamily="49" charset="0"/>
              </a:rPr>
              <a:t>sumResults</a:t>
            </a:r>
            <a:r>
              <a:rPr lang="en-US" dirty="0">
                <a:solidFill>
                  <a:srgbClr val="000000"/>
                </a:solidFill>
                <a:latin typeface="Consolas" pitchFamily="49" charset="0"/>
                <a:cs typeface="Consolas" pitchFamily="49"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groupByKey</a:t>
            </a:r>
            <a:r>
              <a:rPr lang="en-US" dirty="0"/>
              <a:t> </a:t>
            </a:r>
            <a:r>
              <a:rPr lang="en-US" dirty="0" err="1"/>
              <a:t>vs</a:t>
            </a:r>
            <a:r>
              <a:rPr lang="en-US" dirty="0"/>
              <a:t> </a:t>
            </a:r>
            <a:r>
              <a:rPr lang="en-US" dirty="0" err="1"/>
              <a:t>reduceByKey</a:t>
            </a:r>
            <a:r>
              <a:rPr lang="en-US" dirty="0"/>
              <a:t>: </a:t>
            </a:r>
            <a:r>
              <a:rPr lang="en-US" dirty="0" err="1"/>
              <a:t>WordCount</a:t>
            </a:r>
            <a:r>
              <a:rPr lang="en-US" dirty="0"/>
              <a:t> Problem</a:t>
            </a:r>
          </a:p>
        </p:txBody>
      </p:sp>
      <p:pic>
        <p:nvPicPr>
          <p:cNvPr id="1026" name="Picture 2"/>
          <p:cNvPicPr>
            <a:picLocks noChangeAspect="1" noChangeArrowheads="1"/>
          </p:cNvPicPr>
          <p:nvPr/>
        </p:nvPicPr>
        <p:blipFill>
          <a:blip r:embed="rId2"/>
          <a:srcRect/>
          <a:stretch>
            <a:fillRect/>
          </a:stretch>
        </p:blipFill>
        <p:spPr bwMode="auto">
          <a:xfrm>
            <a:off x="4981575" y="1676400"/>
            <a:ext cx="4162425" cy="2605613"/>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a:stretch>
            <a:fillRect/>
          </a:stretch>
        </p:blipFill>
        <p:spPr bwMode="auto">
          <a:xfrm>
            <a:off x="0" y="1600200"/>
            <a:ext cx="4343400" cy="27465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09600" y="4572000"/>
            <a:ext cx="3733800" cy="2308324"/>
          </a:xfrm>
          <a:prstGeom prst="rect">
            <a:avLst/>
          </a:prstGeom>
          <a:noFill/>
        </p:spPr>
        <p:txBody>
          <a:bodyPr wrap="square" rtlCol="0">
            <a:spAutoFit/>
          </a:bodyPr>
          <a:lstStyle/>
          <a:p>
            <a:r>
              <a:rPr lang="en-US" dirty="0" err="1"/>
              <a:t>reduceByKey</a:t>
            </a:r>
            <a:r>
              <a:rPr lang="en-US" dirty="0"/>
              <a:t> will do local reduction at each partition, and then will perform global reduction. </a:t>
            </a:r>
          </a:p>
          <a:p>
            <a:endParaRPr lang="en-US" dirty="0"/>
          </a:p>
          <a:p>
            <a:r>
              <a:rPr lang="en-US" dirty="0"/>
              <a:t>For an overall summary, </a:t>
            </a:r>
            <a:r>
              <a:rPr lang="en-US" dirty="0" err="1"/>
              <a:t>reduceByKey</a:t>
            </a:r>
            <a:r>
              <a:rPr lang="en-US" dirty="0"/>
              <a:t> can be used. </a:t>
            </a:r>
          </a:p>
          <a:p>
            <a:r>
              <a:rPr lang="en-US" dirty="0"/>
              <a:t>Example: Region wise sales, Region wise customer sales.</a:t>
            </a:r>
          </a:p>
        </p:txBody>
      </p:sp>
      <p:sp>
        <p:nvSpPr>
          <p:cNvPr id="7" name="TextBox 6"/>
          <p:cNvSpPr txBox="1"/>
          <p:nvPr/>
        </p:nvSpPr>
        <p:spPr>
          <a:xfrm>
            <a:off x="4876800" y="4495800"/>
            <a:ext cx="4267200" cy="2308324"/>
          </a:xfrm>
          <a:prstGeom prst="rect">
            <a:avLst/>
          </a:prstGeom>
          <a:noFill/>
        </p:spPr>
        <p:txBody>
          <a:bodyPr wrap="square" rtlCol="0">
            <a:spAutoFit/>
          </a:bodyPr>
          <a:lstStyle/>
          <a:p>
            <a:r>
              <a:rPr lang="en-US" dirty="0" err="1"/>
              <a:t>groupByKey</a:t>
            </a:r>
            <a:r>
              <a:rPr lang="en-US" dirty="0"/>
              <a:t> will first shuffle the data, separate each key to different partitions and then do reduction operation.</a:t>
            </a:r>
          </a:p>
          <a:p>
            <a:endParaRPr lang="en-US" dirty="0"/>
          </a:p>
          <a:p>
            <a:r>
              <a:rPr lang="en-US" dirty="0"/>
              <a:t>In a specific group, if a particular operation needs to be performed, then </a:t>
            </a:r>
            <a:r>
              <a:rPr lang="en-US" dirty="0" err="1"/>
              <a:t>groupByKey</a:t>
            </a:r>
            <a:r>
              <a:rPr lang="en-US" dirty="0"/>
              <a:t> makes sense.</a:t>
            </a:r>
          </a:p>
          <a:p>
            <a:r>
              <a:rPr lang="en-US" dirty="0"/>
              <a:t>Example: Each region, top 10 customers.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a:t>
            </a:r>
          </a:p>
        </p:txBody>
      </p:sp>
      <p:sp>
        <p:nvSpPr>
          <p:cNvPr id="4" name="TextBox 3"/>
          <p:cNvSpPr txBox="1"/>
          <p:nvPr/>
        </p:nvSpPr>
        <p:spPr>
          <a:xfrm>
            <a:off x="838200" y="914400"/>
            <a:ext cx="1341136" cy="369332"/>
          </a:xfrm>
          <a:prstGeom prst="rect">
            <a:avLst/>
          </a:prstGeom>
          <a:noFill/>
        </p:spPr>
        <p:txBody>
          <a:bodyPr wrap="none" rtlCol="0">
            <a:spAutoFit/>
          </a:bodyPr>
          <a:lstStyle/>
          <a:p>
            <a:r>
              <a:rPr lang="en-US" b="1" u="sng" dirty="0"/>
              <a:t>Description:</a:t>
            </a:r>
          </a:p>
        </p:txBody>
      </p:sp>
      <p:sp>
        <p:nvSpPr>
          <p:cNvPr id="5" name="TextBox 4"/>
          <p:cNvSpPr txBox="1"/>
          <p:nvPr/>
        </p:nvSpPr>
        <p:spPr>
          <a:xfrm>
            <a:off x="914400" y="1219201"/>
            <a:ext cx="7391400" cy="9233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2">
                    <a:lumMod val="50000"/>
                  </a:schemeClr>
                </a:solidFill>
              </a:rPr>
              <a:t>join function, joins two RDD’s on the key’s.</a:t>
            </a:r>
          </a:p>
          <a:p>
            <a:endParaRPr lang="en-US" dirty="0">
              <a:solidFill>
                <a:schemeClr val="tx2">
                  <a:lumMod val="50000"/>
                </a:schemeClr>
              </a:solidFill>
            </a:endParaRPr>
          </a:p>
          <a:p>
            <a:endParaRPr lang="en-US" dirty="0">
              <a:solidFill>
                <a:schemeClr val="tx2">
                  <a:lumMod val="50000"/>
                </a:schemeClr>
              </a:solidFill>
            </a:endParaRPr>
          </a:p>
        </p:txBody>
      </p:sp>
      <p:sp>
        <p:nvSpPr>
          <p:cNvPr id="6" name="TextBox 5"/>
          <p:cNvSpPr txBox="1"/>
          <p:nvPr/>
        </p:nvSpPr>
        <p:spPr>
          <a:xfrm>
            <a:off x="990600" y="3200400"/>
            <a:ext cx="729687" cy="369332"/>
          </a:xfrm>
          <a:prstGeom prst="rect">
            <a:avLst/>
          </a:prstGeom>
          <a:noFill/>
        </p:spPr>
        <p:txBody>
          <a:bodyPr wrap="none" rtlCol="0">
            <a:spAutoFit/>
          </a:bodyPr>
          <a:lstStyle/>
          <a:p>
            <a:r>
              <a:rPr lang="en-US" b="1" u="sng" dirty="0"/>
              <a:t>Code:</a:t>
            </a:r>
          </a:p>
        </p:txBody>
      </p:sp>
      <p:sp>
        <p:nvSpPr>
          <p:cNvPr id="8" name="Rectangle 1"/>
          <p:cNvSpPr>
            <a:spLocks noChangeArrowheads="1"/>
          </p:cNvSpPr>
          <p:nvPr/>
        </p:nvSpPr>
        <p:spPr bwMode="auto">
          <a:xfrm>
            <a:off x="1219200" y="3733800"/>
            <a:ext cx="5065489" cy="1107996"/>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US" dirty="0">
                <a:solidFill>
                  <a:srgbClr val="000000"/>
                </a:solidFill>
                <a:latin typeface="Consolas" pitchFamily="49" charset="0"/>
                <a:cs typeface="Consolas" pitchFamily="49" charset="0"/>
              </a:rPr>
              <a:t>x = </a:t>
            </a:r>
            <a:r>
              <a:rPr lang="en-US" dirty="0" err="1">
                <a:solidFill>
                  <a:srgbClr val="000000"/>
                </a:solidFill>
                <a:latin typeface="Consolas" pitchFamily="49" charset="0"/>
                <a:cs typeface="Consolas" pitchFamily="49" charset="0"/>
              </a:rPr>
              <a:t>sc.parallelize</a:t>
            </a:r>
            <a:r>
              <a:rPr lang="en-US" dirty="0">
                <a:solidFill>
                  <a:srgbClr val="000000"/>
                </a:solidFill>
                <a:latin typeface="Consolas" pitchFamily="49" charset="0"/>
                <a:cs typeface="Consolas" pitchFamily="49" charset="0"/>
              </a:rPr>
              <a:t>([("a", 1), ("b", 4)])</a:t>
            </a:r>
          </a:p>
          <a:p>
            <a:pPr lvl="0" fontAlgn="base">
              <a:spcBef>
                <a:spcPct val="0"/>
              </a:spcBef>
              <a:spcAft>
                <a:spcPct val="0"/>
              </a:spcAft>
            </a:pPr>
            <a:r>
              <a:rPr lang="en-US" dirty="0">
                <a:solidFill>
                  <a:srgbClr val="000000"/>
                </a:solidFill>
                <a:latin typeface="Consolas" pitchFamily="49" charset="0"/>
                <a:cs typeface="Consolas" pitchFamily="49" charset="0"/>
              </a:rPr>
              <a:t>y = </a:t>
            </a:r>
            <a:r>
              <a:rPr lang="en-US" dirty="0" err="1">
                <a:solidFill>
                  <a:srgbClr val="000000"/>
                </a:solidFill>
                <a:latin typeface="Consolas" pitchFamily="49" charset="0"/>
                <a:cs typeface="Consolas" pitchFamily="49" charset="0"/>
              </a:rPr>
              <a:t>sc.parallelize</a:t>
            </a:r>
            <a:r>
              <a:rPr lang="en-US" dirty="0">
                <a:solidFill>
                  <a:srgbClr val="000000"/>
                </a:solidFill>
                <a:latin typeface="Consolas" pitchFamily="49" charset="0"/>
                <a:cs typeface="Consolas" pitchFamily="49" charset="0"/>
              </a:rPr>
              <a:t>([("a", 2), ("a", 3)])</a:t>
            </a:r>
          </a:p>
          <a:p>
            <a:pPr lvl="0" fontAlgn="base">
              <a:spcBef>
                <a:spcPct val="0"/>
              </a:spcBef>
              <a:spcAft>
                <a:spcPct val="0"/>
              </a:spcAft>
            </a:pPr>
            <a:r>
              <a:rPr lang="en-US" dirty="0" err="1">
                <a:solidFill>
                  <a:srgbClr val="000000"/>
                </a:solidFill>
                <a:latin typeface="Consolas" pitchFamily="49" charset="0"/>
                <a:cs typeface="Consolas" pitchFamily="49" charset="0"/>
              </a:rPr>
              <a:t>joinedRDD</a:t>
            </a:r>
            <a:r>
              <a:rPr lang="en-US" dirty="0">
                <a:solidFill>
                  <a:srgbClr val="000000"/>
                </a:solidFill>
                <a:latin typeface="Consolas" pitchFamily="49" charset="0"/>
                <a:cs typeface="Consolas" pitchFamily="49" charset="0"/>
              </a:rPr>
              <a:t> = </a:t>
            </a:r>
            <a:r>
              <a:rPr lang="en-US" dirty="0" err="1">
                <a:solidFill>
                  <a:srgbClr val="000000"/>
                </a:solidFill>
                <a:latin typeface="Consolas" pitchFamily="49" charset="0"/>
                <a:cs typeface="Consolas" pitchFamily="49" charset="0"/>
              </a:rPr>
              <a:t>x.join</a:t>
            </a:r>
            <a:r>
              <a:rPr lang="en-US" dirty="0">
                <a:solidFill>
                  <a:srgbClr val="000000"/>
                </a:solidFill>
                <a:latin typeface="Consolas" pitchFamily="49" charset="0"/>
                <a:cs typeface="Consolas" pitchFamily="49" charset="0"/>
              </a:rPr>
              <a:t>(y)</a:t>
            </a:r>
          </a:p>
          <a:p>
            <a:pPr lvl="0" fontAlgn="base">
              <a:spcBef>
                <a:spcPct val="0"/>
              </a:spcBef>
              <a:spcAft>
                <a:spcPct val="0"/>
              </a:spcAft>
            </a:pPr>
            <a:r>
              <a:rPr lang="en-US" dirty="0" err="1">
                <a:solidFill>
                  <a:srgbClr val="000000"/>
                </a:solidFill>
                <a:latin typeface="Consolas" pitchFamily="49" charset="0"/>
                <a:cs typeface="Consolas" pitchFamily="49" charset="0"/>
              </a:rPr>
              <a:t>joinedResult</a:t>
            </a:r>
            <a:r>
              <a:rPr lang="en-US" dirty="0">
                <a:solidFill>
                  <a:srgbClr val="000000"/>
                </a:solidFill>
                <a:latin typeface="Consolas" pitchFamily="49" charset="0"/>
                <a:cs typeface="Consolas" pitchFamily="49" charset="0"/>
              </a:rPr>
              <a:t> = </a:t>
            </a:r>
            <a:r>
              <a:rPr lang="en-US" dirty="0" err="1">
                <a:solidFill>
                  <a:srgbClr val="000000"/>
                </a:solidFill>
                <a:latin typeface="Consolas" pitchFamily="49" charset="0"/>
                <a:cs typeface="Consolas" pitchFamily="49" charset="0"/>
              </a:rPr>
              <a:t>joinedRDD.collect</a:t>
            </a:r>
            <a:r>
              <a:rPr lang="en-US" dirty="0">
                <a:solidFill>
                  <a:srgbClr val="000000"/>
                </a:solidFill>
                <a:latin typeface="Consolas" pitchFamily="49" charset="0"/>
                <a:cs typeface="Consolas" pitchFamily="49"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p>
        </p:txBody>
      </p:sp>
      <p:sp>
        <p:nvSpPr>
          <p:cNvPr id="3" name="Content Placeholder 2"/>
          <p:cNvSpPr>
            <a:spLocks noGrp="1"/>
          </p:cNvSpPr>
          <p:nvPr>
            <p:ph idx="1"/>
          </p:nvPr>
        </p:nvSpPr>
        <p:spPr/>
        <p:txBody>
          <a:bodyPr/>
          <a:lstStyle/>
          <a:p>
            <a:r>
              <a:rPr lang="en-US" dirty="0"/>
              <a:t>Spark automatically creates closures for:</a:t>
            </a:r>
          </a:p>
          <a:p>
            <a:pPr lvl="1"/>
            <a:r>
              <a:rPr lang="en-US" dirty="0"/>
              <a:t>Functions that run on RDDs at workers</a:t>
            </a:r>
          </a:p>
          <a:p>
            <a:pPr lvl="1"/>
            <a:r>
              <a:rPr lang="en-US" dirty="0"/>
              <a:t>Any global variable used by those workers</a:t>
            </a:r>
          </a:p>
        </p:txBody>
      </p:sp>
      <p:pic>
        <p:nvPicPr>
          <p:cNvPr id="2050" name="Picture 2"/>
          <p:cNvPicPr>
            <a:picLocks noChangeAspect="1" noChangeArrowheads="1"/>
          </p:cNvPicPr>
          <p:nvPr/>
        </p:nvPicPr>
        <p:blipFill>
          <a:blip r:embed="rId2"/>
          <a:srcRect/>
          <a:stretch>
            <a:fillRect/>
          </a:stretch>
        </p:blipFill>
        <p:spPr bwMode="auto">
          <a:xfrm>
            <a:off x="2819400" y="3810000"/>
            <a:ext cx="3448050" cy="19431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pySpark</a:t>
            </a:r>
            <a:r>
              <a:rPr lang="en-US" dirty="0"/>
              <a:t> Shared Variables</a:t>
            </a:r>
          </a:p>
        </p:txBody>
      </p:sp>
      <p:sp>
        <p:nvSpPr>
          <p:cNvPr id="3" name="Content Placeholder 2"/>
          <p:cNvSpPr>
            <a:spLocks noGrp="1"/>
          </p:cNvSpPr>
          <p:nvPr>
            <p:ph idx="1"/>
          </p:nvPr>
        </p:nvSpPr>
        <p:spPr/>
        <p:txBody>
          <a:bodyPr>
            <a:normAutofit fontScale="77500" lnSpcReduction="20000"/>
          </a:bodyPr>
          <a:lstStyle/>
          <a:p>
            <a:r>
              <a:rPr lang="en-US" dirty="0"/>
              <a:t>Broadcast Variables</a:t>
            </a:r>
          </a:p>
          <a:p>
            <a:pPr lvl="1"/>
            <a:r>
              <a:rPr lang="en-US" dirty="0"/>
              <a:t>Efficiently send large, </a:t>
            </a:r>
            <a:r>
              <a:rPr lang="en-US" i="1" dirty="0"/>
              <a:t>read-only value to all workers</a:t>
            </a:r>
          </a:p>
          <a:p>
            <a:pPr lvl="1"/>
            <a:r>
              <a:rPr lang="en-US" dirty="0"/>
              <a:t>Saved at workers for use in one or more Spark operations</a:t>
            </a:r>
          </a:p>
          <a:p>
            <a:pPr lvl="1"/>
            <a:r>
              <a:rPr lang="en-US" sz="2800" i="1" dirty="0"/>
              <a:t>Like sending a large, read-only lookup table to all the nodes</a:t>
            </a:r>
          </a:p>
          <a:p>
            <a:pPr lvl="1"/>
            <a:r>
              <a:rPr lang="en-US" sz="2800" i="1" dirty="0"/>
              <a:t>Similar to distributed cache in map reduce</a:t>
            </a:r>
          </a:p>
          <a:p>
            <a:pPr>
              <a:buNone/>
            </a:pPr>
            <a:endParaRPr lang="en-US" dirty="0"/>
          </a:p>
          <a:p>
            <a:r>
              <a:rPr lang="en-US" dirty="0"/>
              <a:t>Accumulators</a:t>
            </a:r>
          </a:p>
          <a:p>
            <a:pPr lvl="1"/>
            <a:r>
              <a:rPr lang="en-US" sz="2400" i="1" dirty="0"/>
              <a:t>Aggregate values from workers back to driver</a:t>
            </a:r>
          </a:p>
          <a:p>
            <a:pPr lvl="1"/>
            <a:r>
              <a:rPr lang="en-US" sz="2800" i="1" dirty="0"/>
              <a:t>Only driver can access value of accumulator</a:t>
            </a:r>
          </a:p>
          <a:p>
            <a:pPr lvl="1"/>
            <a:r>
              <a:rPr lang="en-US" sz="2800" i="1" dirty="0"/>
              <a:t>For tasks, accumulators are write-only</a:t>
            </a:r>
          </a:p>
          <a:p>
            <a:pPr lvl="1"/>
            <a:r>
              <a:rPr lang="en-US" sz="2800" i="1" dirty="0"/>
              <a:t>Use to count errors seen in RDD across workers</a:t>
            </a:r>
          </a:p>
          <a:p>
            <a:pPr lvl="1"/>
            <a:r>
              <a:rPr lang="en-US" i="1" dirty="0"/>
              <a:t>Similar to counters in map reduce</a:t>
            </a:r>
            <a:endParaRPr lang="en-US" sz="2800" i="1" dirty="0"/>
          </a:p>
        </p:txBody>
      </p:sp>
      <p:pic>
        <p:nvPicPr>
          <p:cNvPr id="3075" name="Picture 3"/>
          <p:cNvPicPr>
            <a:picLocks noChangeAspect="1" noChangeArrowheads="1"/>
          </p:cNvPicPr>
          <p:nvPr/>
        </p:nvPicPr>
        <p:blipFill>
          <a:blip r:embed="rId2"/>
          <a:srcRect/>
          <a:stretch>
            <a:fillRect/>
          </a:stretch>
        </p:blipFill>
        <p:spPr bwMode="auto">
          <a:xfrm>
            <a:off x="7467600" y="1219200"/>
            <a:ext cx="733425" cy="9429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7467600" y="3352800"/>
            <a:ext cx="742950" cy="78105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38200" y="0"/>
            <a:ext cx="7010400" cy="3924300"/>
          </a:xfrm>
          <a:prstGeom prst="rect">
            <a:avLst/>
          </a:prstGeom>
          <a:noFill/>
          <a:ln w="9525">
            <a:noFill/>
            <a:miter lim="800000"/>
            <a:headEnd/>
            <a:tailEnd/>
          </a:ln>
          <a:effectLst/>
        </p:spPr>
      </p:pic>
      <p:sp>
        <p:nvSpPr>
          <p:cNvPr id="6" name="TextBox 5"/>
          <p:cNvSpPr txBox="1"/>
          <p:nvPr/>
        </p:nvSpPr>
        <p:spPr>
          <a:xfrm>
            <a:off x="1143001" y="4267200"/>
            <a:ext cx="7772400" cy="2031325"/>
          </a:xfrm>
          <a:prstGeom prst="rect">
            <a:avLst/>
          </a:prstGeom>
          <a:noFill/>
        </p:spPr>
        <p:txBody>
          <a:bodyPr wrap="square" rtlCol="0">
            <a:spAutoFit/>
          </a:bodyPr>
          <a:lstStyle/>
          <a:p>
            <a:r>
              <a:rPr lang="en-US" dirty="0"/>
              <a:t>In YARN, driver program will be launched on application master.</a:t>
            </a:r>
          </a:p>
          <a:p>
            <a:r>
              <a:rPr lang="en-US" dirty="0"/>
              <a:t>Workers are containers at node managers.</a:t>
            </a:r>
          </a:p>
          <a:p>
            <a:endParaRPr lang="en-US" dirty="0"/>
          </a:p>
          <a:p>
            <a:r>
              <a:rPr lang="en-US" dirty="0"/>
              <a:t> In HDFS, you need not mention the number of partitions, as data is already partitioned. If you mention the number of partitions, and it is less than partitions on HDFS, it will not consider. If more, then data partitioned on HDFS will be further partitioned.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count on a text file</a:t>
            </a:r>
          </a:p>
        </p:txBody>
      </p:sp>
      <p:sp>
        <p:nvSpPr>
          <p:cNvPr id="3" name="Content Placeholder 2"/>
          <p:cNvSpPr>
            <a:spLocks noGrp="1"/>
          </p:cNvSpPr>
          <p:nvPr>
            <p:ph idx="1"/>
          </p:nvPr>
        </p:nvSpPr>
        <p:spPr/>
        <p:txBody>
          <a:bodyPr>
            <a:normAutofit/>
          </a:bodyPr>
          <a:lstStyle/>
          <a:p>
            <a:r>
              <a:rPr lang="en-US" sz="1600" dirty="0"/>
              <a:t>Copy UN .txt to HDFS and provide the path of HDFS file</a:t>
            </a:r>
          </a:p>
        </p:txBody>
      </p:sp>
      <p:sp>
        <p:nvSpPr>
          <p:cNvPr id="3073" name="Rectangle 1"/>
          <p:cNvSpPr>
            <a:spLocks noChangeArrowheads="1"/>
          </p:cNvSpPr>
          <p:nvPr/>
        </p:nvSpPr>
        <p:spPr bwMode="auto">
          <a:xfrm>
            <a:off x="0" y="2438400"/>
            <a:ext cx="9144000" cy="360098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kumimoji="0" lang="en-US" b="0" i="0" u="none" strike="noStrike" cap="none" normalizeH="0" baseline="0" dirty="0" err="1">
                <a:ln>
                  <a:noFill/>
                </a:ln>
                <a:solidFill>
                  <a:srgbClr val="000000"/>
                </a:solidFill>
                <a:effectLst/>
                <a:latin typeface="Consolas" pitchFamily="49" charset="0"/>
                <a:cs typeface="Consolas" pitchFamily="49" charset="0"/>
              </a:rPr>
              <a:t>fileRDD</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sc.textFile</a:t>
            </a:r>
            <a:r>
              <a:rPr kumimoji="0" lang="en-US" b="0" i="0" u="none" strike="noStrike" cap="none" normalizeH="0" baseline="0">
                <a:ln>
                  <a:noFill/>
                </a:ln>
                <a:solidFill>
                  <a:srgbClr val="000000"/>
                </a:solidFill>
                <a:effectLst/>
                <a:latin typeface="Consolas" pitchFamily="49" charset="0"/>
                <a:cs typeface="Consolas" pitchFamily="49" charset="0"/>
              </a:rPr>
              <a:t>(</a:t>
            </a:r>
            <a:r>
              <a:rPr lang="en-US">
                <a:solidFill>
                  <a:srgbClr val="409B1C"/>
                </a:solidFill>
                <a:latin typeface="Consolas" pitchFamily="49" charset="0"/>
                <a:cs typeface="Consolas" pitchFamily="49" charset="0"/>
              </a:rPr>
              <a:t>"</a:t>
            </a:r>
            <a:r>
              <a:rPr kumimoji="0" lang="en-US" b="0" i="0" u="none" strike="noStrike" cap="none" normalizeH="0" baseline="0">
                <a:ln>
                  <a:noFill/>
                </a:ln>
                <a:solidFill>
                  <a:srgbClr val="409B1C"/>
                </a:solidFill>
                <a:effectLst/>
                <a:latin typeface="Consolas" pitchFamily="49" charset="0"/>
                <a:cs typeface="Consolas" pitchFamily="49" charset="0"/>
              </a:rPr>
              <a:t>UN.txt</a:t>
            </a:r>
            <a:r>
              <a:rPr kumimoji="0" lang="en-US" b="0" i="0" u="none" strike="noStrike" cap="none" normalizeH="0" baseline="0" dirty="0">
                <a:ln>
                  <a:noFill/>
                </a:ln>
                <a:solidFill>
                  <a:srgbClr val="409B1C"/>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wordsRDD</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fileRDD.flatMap</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FF7800"/>
                </a:solidFill>
                <a:effectLst/>
                <a:latin typeface="Consolas" pitchFamily="49"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line:line.split</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409B1C"/>
                </a:solidFill>
                <a:effectLst/>
                <a:latin typeface="Consolas" pitchFamily="49" charset="0"/>
                <a:cs typeface="Consolas" pitchFamily="49" charset="0"/>
              </a:rPr>
              <a:t>" "</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wordsRDD.take</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3B5BB5"/>
                </a:solidFill>
                <a:effectLst/>
                <a:latin typeface="Consolas" pitchFamily="49" charset="0"/>
                <a:cs typeface="Consolas" pitchFamily="49" charset="0"/>
              </a:rPr>
              <a:t>4</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8C868F"/>
                </a:solidFill>
                <a:effectLst/>
                <a:latin typeface="Consolas" pitchFamily="49" charset="0"/>
                <a:cs typeface="Consolas" pitchFamily="49" charset="0"/>
              </a:rPr>
              <a:t># Check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wordsKeyValueRDD</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wordsRDD.map(</a:t>
            </a:r>
            <a:r>
              <a:rPr kumimoji="0" lang="en-US" b="0" i="0" u="none" strike="noStrike" cap="none" normalizeH="0" baseline="0" dirty="0">
                <a:ln>
                  <a:noFill/>
                </a:ln>
                <a:solidFill>
                  <a:srgbClr val="FF7800"/>
                </a:solidFill>
                <a:effectLst/>
                <a:latin typeface="Consolas" pitchFamily="49"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cs typeface="Consolas" pitchFamily="49" charset="0"/>
              </a:rPr>
              <a:t> word: (</a:t>
            </a:r>
            <a:r>
              <a:rPr kumimoji="0" lang="en-US" b="0" i="0" u="none" strike="noStrike" cap="none" normalizeH="0" baseline="0" dirty="0" err="1">
                <a:ln>
                  <a:noFill/>
                </a:ln>
                <a:solidFill>
                  <a:srgbClr val="000000"/>
                </a:solidFill>
                <a:effectLst/>
                <a:latin typeface="Consolas" pitchFamily="49" charset="0"/>
                <a:cs typeface="Consolas" pitchFamily="49" charset="0"/>
              </a:rPr>
              <a:t>word.lower</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3B5BB5"/>
                </a:solidFill>
                <a:effectLst/>
                <a:latin typeface="Consolas" pitchFamily="49" charset="0"/>
                <a:cs typeface="Consolas" pitchFamily="49" charset="0"/>
              </a:rPr>
              <a:t>1</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8C868F"/>
                </a:solidFill>
                <a:effectLst/>
                <a:latin typeface="Consolas" pitchFamily="49" charset="0"/>
                <a:cs typeface="Consolas" pitchFamily="49" charset="0"/>
              </a:rPr>
              <a:t># Convert to lower case</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wordsKeyValueRDD.take</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3B5BB5"/>
                </a:solidFill>
                <a:effectLst/>
                <a:latin typeface="Consolas" pitchFamily="49" charset="0"/>
                <a:cs typeface="Consolas" pitchFamily="49" charset="0"/>
              </a:rPr>
              <a:t>4</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8C868F"/>
                </a:solidFill>
                <a:effectLst/>
                <a:latin typeface="Consolas" pitchFamily="49" charset="0"/>
                <a:cs typeface="Consolas" pitchFamily="49" charset="0"/>
              </a:rPr>
              <a:t># Check</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wordCountRDD</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wordsKeyValueRDD.reduceByKey</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FF7800"/>
                </a:solidFill>
                <a:effectLst/>
                <a:latin typeface="Consolas" pitchFamily="49"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a,b:a</a:t>
            </a:r>
            <a:r>
              <a:rPr kumimoji="0" lang="en-US" b="0" i="0" u="none" strike="noStrike" cap="none" normalizeH="0" baseline="0" dirty="0" err="1">
                <a:ln>
                  <a:noFill/>
                </a:ln>
                <a:solidFill>
                  <a:srgbClr val="FF7800"/>
                </a:solidFill>
                <a:effectLst/>
                <a:latin typeface="Consolas" pitchFamily="49" charset="0"/>
                <a:cs typeface="Consolas" pitchFamily="49" charset="0"/>
              </a:rPr>
              <a:t>+</a:t>
            </a:r>
            <a:r>
              <a:rPr kumimoji="0" lang="en-US" b="0" i="0" u="none" strike="noStrike" cap="none" normalizeH="0" baseline="0" dirty="0" err="1">
                <a:ln>
                  <a:noFill/>
                </a:ln>
                <a:solidFill>
                  <a:srgbClr val="000000"/>
                </a:solidFill>
                <a:effectLst/>
                <a:latin typeface="Consolas" pitchFamily="49" charset="0"/>
                <a:cs typeface="Consolas" pitchFamily="49" charset="0"/>
              </a:rPr>
              <a:t>b</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wordCountRDD.take</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3B5BB5"/>
                </a:solidFill>
                <a:effectLst/>
                <a:latin typeface="Consolas" pitchFamily="49" charset="0"/>
                <a:cs typeface="Consolas" pitchFamily="49" charset="0"/>
              </a:rPr>
              <a:t>4</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8C868F"/>
                </a:solidFill>
                <a:effectLst/>
                <a:latin typeface="Consolas" pitchFamily="49" charset="0"/>
                <a:cs typeface="Consolas" pitchFamily="49" charset="0"/>
              </a:rPr>
              <a:t># Check</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wordCountRDDFlip</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wordCountRDD.map(</a:t>
            </a:r>
            <a:r>
              <a:rPr kumimoji="0" lang="en-US" b="0" i="0" u="none" strike="noStrike" cap="none" normalizeH="0" baseline="0" dirty="0">
                <a:ln>
                  <a:noFill/>
                </a:ln>
                <a:solidFill>
                  <a:srgbClr val="FF7800"/>
                </a:solidFill>
                <a:effectLst/>
                <a:latin typeface="Consolas" pitchFamily="49"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k,v</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err="1">
                <a:ln>
                  <a:noFill/>
                </a:ln>
                <a:solidFill>
                  <a:srgbClr val="000000"/>
                </a:solidFill>
                <a:effectLst/>
                <a:latin typeface="Consolas" pitchFamily="49" charset="0"/>
                <a:cs typeface="Consolas" pitchFamily="49" charset="0"/>
              </a:rPr>
              <a:t>v,k</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wordCountRDDDesc</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wordCountRDDFlip.sortByKey</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3B5BB5"/>
                </a:solidFill>
                <a:effectLst/>
                <a:latin typeface="Consolas" pitchFamily="49" charset="0"/>
                <a:cs typeface="Consolas" pitchFamily="49" charset="0"/>
              </a:rPr>
              <a:t>False</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wordCountRDDDesc</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FF7800"/>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 wordCountRDDDesc.map(</a:t>
            </a:r>
            <a:r>
              <a:rPr kumimoji="0" lang="en-US" b="0" i="0" u="none" strike="noStrike" cap="none" normalizeH="0" baseline="0" dirty="0">
                <a:ln>
                  <a:noFill/>
                </a:ln>
                <a:solidFill>
                  <a:srgbClr val="FF7800"/>
                </a:solidFill>
                <a:effectLst/>
                <a:latin typeface="Consolas" pitchFamily="49"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k,v</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err="1">
                <a:ln>
                  <a:noFill/>
                </a:ln>
                <a:solidFill>
                  <a:srgbClr val="000000"/>
                </a:solidFill>
                <a:effectLst/>
                <a:latin typeface="Consolas" pitchFamily="49" charset="0"/>
                <a:cs typeface="Consolas" pitchFamily="49" charset="0"/>
              </a:rPr>
              <a:t>v,k</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wordCountRDDDesc.take</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3B5BB5"/>
                </a:solidFill>
                <a:effectLst/>
                <a:latin typeface="Consolas" pitchFamily="49" charset="0"/>
                <a:cs typeface="Consolas" pitchFamily="49" charset="0"/>
              </a:rPr>
              <a:t>5</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8C868F"/>
                </a:solidFill>
                <a:effectLst/>
                <a:latin typeface="Consolas" pitchFamily="49" charset="0"/>
                <a:cs typeface="Consolas" pitchFamily="49" charset="0"/>
              </a:rPr>
              <a:t># Check</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a:ln>
                  <a:noFill/>
                </a:ln>
                <a:solidFill>
                  <a:srgbClr val="8C868F"/>
                </a:solidFill>
                <a:effectLst/>
                <a:latin typeface="Consolas" pitchFamily="49" charset="0"/>
                <a:cs typeface="Consolas" pitchFamily="49" charset="0"/>
              </a:rPr>
              <a:t># Save the output</a:t>
            </a:r>
            <a:r>
              <a:rPr kumimoji="0" lang="en-US"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Consolas" pitchFamily="49" charset="0"/>
              </a:rPr>
              <a:t>wordCountRDDDesc.saveAsTextFile</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b="0" i="0" u="none" strike="noStrike" cap="none" normalizeH="0" baseline="0" dirty="0">
                <a:ln>
                  <a:noFill/>
                </a:ln>
                <a:solidFill>
                  <a:srgbClr val="409B1C"/>
                </a:solidFill>
                <a:effectLst/>
                <a:latin typeface="Consolas" pitchFamily="49" charset="0"/>
                <a:cs typeface="Consolas" pitchFamily="49" charset="0"/>
              </a:rPr>
              <a:t>“</a:t>
            </a:r>
            <a:r>
              <a:rPr kumimoji="0" lang="en-US" b="0" i="0" u="none" strike="noStrike" cap="none" normalizeH="0" baseline="0" dirty="0" err="1">
                <a:ln>
                  <a:noFill/>
                </a:ln>
                <a:solidFill>
                  <a:srgbClr val="409B1C"/>
                </a:solidFill>
                <a:effectLst/>
                <a:latin typeface="Consolas" pitchFamily="49" charset="0"/>
                <a:cs typeface="Consolas" pitchFamily="49" charset="0"/>
              </a:rPr>
              <a:t>WordCount</a:t>
            </a:r>
            <a:r>
              <a:rPr kumimoji="0" lang="en-US" b="0" i="0" u="none" strike="noStrike" cap="none" normalizeH="0" baseline="0" dirty="0">
                <a:ln>
                  <a:noFill/>
                </a:ln>
                <a:solidFill>
                  <a:srgbClr val="409B1C"/>
                </a:solidFill>
                <a:effectLst/>
                <a:latin typeface="Consolas" pitchFamily="49" charset="0"/>
                <a:cs typeface="Consolas" pitchFamily="49" charset="0"/>
              </a:rPr>
              <a:t>"</a:t>
            </a:r>
            <a:r>
              <a:rPr kumimoji="0" lang="en-US" b="0" i="0" u="none" strike="noStrike" cap="none" normalizeH="0" baseline="0" dirty="0">
                <a:ln>
                  <a:noFill/>
                </a:ln>
                <a:solidFill>
                  <a:srgbClr val="000000"/>
                </a:solidFill>
                <a:effectLst/>
                <a:latin typeface="Consolas" pitchFamily="49" charset="0"/>
                <a:cs typeface="Consolas" pitchFamily="49" charset="0"/>
              </a:rPr>
              <a:t>)</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in one command</a:t>
            </a:r>
          </a:p>
        </p:txBody>
      </p:sp>
      <p:sp>
        <p:nvSpPr>
          <p:cNvPr id="2049" name="Rectangle 1"/>
          <p:cNvSpPr>
            <a:spLocks noChangeArrowheads="1"/>
          </p:cNvSpPr>
          <p:nvPr/>
        </p:nvSpPr>
        <p:spPr bwMode="auto">
          <a:xfrm>
            <a:off x="304800" y="2133600"/>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fileRDD.flatMap</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a:ln>
                  <a:noFill/>
                </a:ln>
                <a:solidFill>
                  <a:srgbClr val="FF7800"/>
                </a:solidFill>
                <a:effectLst/>
                <a:latin typeface="Consolas" pitchFamily="49" charset="0"/>
                <a:ea typeface="Times New Roman" pitchFamily="18"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line:line.split</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a:ln>
                  <a:noFill/>
                </a:ln>
                <a:solidFill>
                  <a:srgbClr val="409B1C"/>
                </a:solidFill>
                <a:effectLst/>
                <a:latin typeface="Consolas" pitchFamily="49" charset="0"/>
                <a:ea typeface="Times New Roman" pitchFamily="18" charset="0"/>
                <a:cs typeface="Consolas" pitchFamily="49" charset="0"/>
              </a:rPr>
              <a:t>" "</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.map(</a:t>
            </a:r>
            <a:r>
              <a:rPr kumimoji="0" lang="en-US" b="0" i="0" u="none" strike="noStrike" cap="none" normalizeH="0" baseline="0" dirty="0">
                <a:ln>
                  <a:noFill/>
                </a:ln>
                <a:solidFill>
                  <a:srgbClr val="FF7800"/>
                </a:solidFill>
                <a:effectLst/>
                <a:latin typeface="Consolas" pitchFamily="49" charset="0"/>
                <a:ea typeface="Times New Roman" pitchFamily="18"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word: (</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word.lower</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a:ln>
                  <a:noFill/>
                </a:ln>
                <a:solidFill>
                  <a:srgbClr val="3B5BB5"/>
                </a:solidFill>
                <a:effectLst/>
                <a:latin typeface="Consolas" pitchFamily="49" charset="0"/>
                <a:ea typeface="Times New Roman" pitchFamily="18" charset="0"/>
                <a:cs typeface="Consolas" pitchFamily="49" charset="0"/>
              </a:rPr>
              <a:t>1</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reduceByKey</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a:ln>
                  <a:noFill/>
                </a:ln>
                <a:solidFill>
                  <a:srgbClr val="FF7800"/>
                </a:solidFill>
                <a:effectLst/>
                <a:latin typeface="Consolas" pitchFamily="49" charset="0"/>
                <a:ea typeface="Times New Roman" pitchFamily="18"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a,b:a</a:t>
            </a:r>
            <a:r>
              <a:rPr kumimoji="0" lang="en-US" b="0" i="0" u="none" strike="noStrike" cap="none" normalizeH="0" baseline="0" dirty="0" err="1">
                <a:ln>
                  <a:noFill/>
                </a:ln>
                <a:solidFill>
                  <a:srgbClr val="FF7800"/>
                </a:solidFill>
                <a:effectLst/>
                <a:latin typeface="Consolas" pitchFamily="49" charset="0"/>
                <a:ea typeface="Times New Roman" pitchFamily="18" charset="0"/>
                <a:cs typeface="Consolas" pitchFamily="49" charset="0"/>
              </a:rPr>
              <a:t>+</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b</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.map(</a:t>
            </a:r>
            <a:r>
              <a:rPr kumimoji="0" lang="en-US" b="0" i="0" u="none" strike="noStrike" cap="none" normalizeH="0" baseline="0" dirty="0">
                <a:ln>
                  <a:noFill/>
                </a:ln>
                <a:solidFill>
                  <a:srgbClr val="FF7800"/>
                </a:solidFill>
                <a:effectLst/>
                <a:latin typeface="Consolas" pitchFamily="49" charset="0"/>
                <a:ea typeface="Times New Roman" pitchFamily="18"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k,v</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v,k</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sortByKey</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a:ln>
                  <a:noFill/>
                </a:ln>
                <a:solidFill>
                  <a:srgbClr val="3B5BB5"/>
                </a:solidFill>
                <a:effectLst/>
                <a:latin typeface="Consolas" pitchFamily="49" charset="0"/>
                <a:ea typeface="Times New Roman" pitchFamily="18" charset="0"/>
                <a:cs typeface="Consolas" pitchFamily="49" charset="0"/>
              </a:rPr>
              <a:t>False</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.map(</a:t>
            </a:r>
            <a:r>
              <a:rPr kumimoji="0" lang="en-US" b="0" i="0" u="none" strike="noStrike" cap="none" normalizeH="0" baseline="0" dirty="0">
                <a:ln>
                  <a:noFill/>
                </a:ln>
                <a:solidFill>
                  <a:srgbClr val="FF7800"/>
                </a:solidFill>
                <a:effectLst/>
                <a:latin typeface="Consolas" pitchFamily="49" charset="0"/>
                <a:ea typeface="Times New Roman" pitchFamily="18" charset="0"/>
                <a:cs typeface="Consolas" pitchFamily="49" charset="0"/>
              </a:rPr>
              <a:t>lambda</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k,v</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v,k</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ea typeface="Times New Roman" pitchFamily="18" charset="0"/>
                <a:cs typeface="Consolas" pitchFamily="49" charset="0"/>
              </a:rPr>
              <a:t>saveAsTextFile</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a:ln>
                  <a:noFill/>
                </a:ln>
                <a:solidFill>
                  <a:srgbClr val="409B1C"/>
                </a:solidFill>
                <a:effectLst/>
                <a:latin typeface="Consolas" pitchFamily="49" charset="0"/>
                <a:ea typeface="Times New Roman" pitchFamily="18" charset="0"/>
                <a:cs typeface="Consolas" pitchFamily="49" charset="0"/>
              </a:rPr>
              <a:t>"/home/training/Desktop/WordCount2"</a:t>
            </a:r>
            <a:r>
              <a:rPr kumimoji="0" lang="en-US" b="0" i="0" u="none" strike="noStrike" cap="none" normalizeH="0" baseline="0" dirty="0">
                <a:ln>
                  <a:noFill/>
                </a:ln>
                <a:solidFill>
                  <a:srgbClr val="000000"/>
                </a:solidFill>
                <a:effectLst/>
                <a:latin typeface="Consolas" pitchFamily="49" charset="0"/>
                <a:ea typeface="Times New Roman" pitchFamily="18" charset="0"/>
                <a:cs typeface="Consolas" pitchFamily="49"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batch mode</a:t>
            </a:r>
          </a:p>
        </p:txBody>
      </p:sp>
      <p:sp>
        <p:nvSpPr>
          <p:cNvPr id="3" name="Content Placeholder 2"/>
          <p:cNvSpPr>
            <a:spLocks noGrp="1"/>
          </p:cNvSpPr>
          <p:nvPr>
            <p:ph idx="1"/>
          </p:nvPr>
        </p:nvSpPr>
        <p:spPr/>
        <p:txBody>
          <a:bodyPr/>
          <a:lstStyle/>
          <a:p>
            <a:pPr>
              <a:buNone/>
            </a:pPr>
            <a:r>
              <a:rPr lang="en-US" dirty="0"/>
              <a:t>Save the commands in a file with .</a:t>
            </a:r>
            <a:r>
              <a:rPr lang="en-US" dirty="0" err="1"/>
              <a:t>py</a:t>
            </a:r>
            <a:r>
              <a:rPr lang="en-US" dirty="0"/>
              <a:t> extension.</a:t>
            </a:r>
          </a:p>
          <a:p>
            <a:pPr>
              <a:buNone/>
            </a:pPr>
            <a:r>
              <a:rPr lang="en-US" dirty="0"/>
              <a:t>To run it in batch mode, use the following command:</a:t>
            </a:r>
          </a:p>
          <a:p>
            <a:pPr>
              <a:buNone/>
            </a:pPr>
            <a:r>
              <a:rPr lang="en-US" dirty="0"/>
              <a:t>spark-submit wordcount.py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Context</a:t>
            </a:r>
          </a:p>
        </p:txBody>
      </p:sp>
      <p:sp>
        <p:nvSpPr>
          <p:cNvPr id="3" name="Content Placeholder 2"/>
          <p:cNvSpPr>
            <a:spLocks noGrp="1"/>
          </p:cNvSpPr>
          <p:nvPr>
            <p:ph idx="1"/>
          </p:nvPr>
        </p:nvSpPr>
        <p:spPr/>
        <p:txBody>
          <a:bodyPr>
            <a:normAutofit fontScale="92500"/>
          </a:bodyPr>
          <a:lstStyle/>
          <a:p>
            <a:pPr marL="514350" indent="-514350">
              <a:buAutoNum type="arabicPeriod"/>
            </a:pPr>
            <a:r>
              <a:rPr lang="en-US" dirty="0"/>
              <a:t>Driver program in spark creates spark context object.</a:t>
            </a:r>
          </a:p>
          <a:p>
            <a:pPr marL="514350" indent="-514350">
              <a:buAutoNum type="arabicPeriod"/>
            </a:pPr>
            <a:r>
              <a:rPr lang="en-US" dirty="0"/>
              <a:t>Configurations in spark context will decide in which mode it will be running. If spark context is configured with YARN, it will run on </a:t>
            </a:r>
            <a:r>
              <a:rPr lang="en-US" dirty="0" err="1"/>
              <a:t>Hadoop</a:t>
            </a:r>
            <a:r>
              <a:rPr lang="en-US" dirty="0"/>
              <a:t>.</a:t>
            </a:r>
          </a:p>
          <a:p>
            <a:pPr marL="514350" indent="-514350">
              <a:buAutoNum type="arabicPeriod"/>
            </a:pPr>
            <a:r>
              <a:rPr lang="en-US" dirty="0"/>
              <a:t>In interactive analysis, spark context will be automatically created as </a:t>
            </a:r>
            <a:r>
              <a:rPr lang="en-US" dirty="0">
                <a:solidFill>
                  <a:srgbClr val="FF0000"/>
                </a:solidFill>
              </a:rPr>
              <a:t>sc</a:t>
            </a:r>
            <a:r>
              <a:rPr lang="en-US" dirty="0"/>
              <a:t>.</a:t>
            </a:r>
          </a:p>
          <a:p>
            <a:pPr marL="514350" indent="-514350">
              <a:buAutoNum type="arabicPeriod"/>
            </a:pPr>
            <a:r>
              <a:rPr lang="en-US" dirty="0"/>
              <a:t>In batch programming it should be explicitly created by using </a:t>
            </a:r>
            <a:r>
              <a:rPr lang="en-US" dirty="0" err="1"/>
              <a:t>SparkContext</a:t>
            </a:r>
            <a:r>
              <a:rPr lang="en-US" dirty="0"/>
              <a:t> class.</a:t>
            </a:r>
          </a:p>
          <a:p>
            <a:pPr marL="514350" indent="-51435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a:t>
            </a:r>
          </a:p>
        </p:txBody>
      </p:sp>
      <p:sp>
        <p:nvSpPr>
          <p:cNvPr id="3" name="Content Placeholder 2"/>
          <p:cNvSpPr>
            <a:spLocks noGrp="1"/>
          </p:cNvSpPr>
          <p:nvPr>
            <p:ph idx="1"/>
          </p:nvPr>
        </p:nvSpPr>
        <p:spPr/>
        <p:txBody>
          <a:bodyPr>
            <a:normAutofit fontScale="85000" lnSpcReduction="10000"/>
          </a:bodyPr>
          <a:lstStyle/>
          <a:p>
            <a:r>
              <a:rPr lang="en-US" dirty="0"/>
              <a:t>Primary abstraction in spark:	</a:t>
            </a:r>
          </a:p>
          <a:p>
            <a:pPr lvl="1"/>
            <a:r>
              <a:rPr lang="en-US" dirty="0"/>
              <a:t>Fault tolerant collection of elements which can be operated parallel</a:t>
            </a:r>
          </a:p>
          <a:p>
            <a:pPr lvl="1"/>
            <a:r>
              <a:rPr lang="en-US" dirty="0"/>
              <a:t>Immutable once constructed</a:t>
            </a:r>
          </a:p>
          <a:p>
            <a:pPr lvl="1"/>
            <a:r>
              <a:rPr lang="en-US" dirty="0"/>
              <a:t>Track lineage information to efficiently compute lost data</a:t>
            </a:r>
          </a:p>
          <a:p>
            <a:r>
              <a:rPr lang="en-US" dirty="0"/>
              <a:t>You construct RDDs:</a:t>
            </a:r>
          </a:p>
          <a:p>
            <a:pPr lvl="1"/>
            <a:r>
              <a:rPr lang="en-US" i="1" dirty="0"/>
              <a:t>parallelizing</a:t>
            </a:r>
            <a:r>
              <a:rPr lang="en-US" dirty="0"/>
              <a:t> an existing collection in your driver program</a:t>
            </a:r>
          </a:p>
          <a:p>
            <a:pPr lvl="1"/>
            <a:r>
              <a:rPr lang="en-US" dirty="0"/>
              <a:t>referencing a dataset in an external storage system such as HDFS, </a:t>
            </a:r>
            <a:r>
              <a:rPr lang="en-US" dirty="0" err="1"/>
              <a:t>Hbase</a:t>
            </a:r>
            <a:r>
              <a:rPr lang="en-US" dirty="0"/>
              <a:t>, S3</a:t>
            </a:r>
          </a:p>
          <a:p>
            <a:pPr lvl="1"/>
            <a:r>
              <a:rPr lang="en-US" dirty="0"/>
              <a:t>Or from existing transformations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RDDs</a:t>
            </a:r>
          </a:p>
        </p:txBody>
      </p:sp>
      <p:sp>
        <p:nvSpPr>
          <p:cNvPr id="3" name="Content Placeholder 2"/>
          <p:cNvSpPr>
            <a:spLocks noGrp="1"/>
          </p:cNvSpPr>
          <p:nvPr>
            <p:ph idx="1"/>
          </p:nvPr>
        </p:nvSpPr>
        <p:spPr/>
        <p:txBody>
          <a:bodyPr/>
          <a:lstStyle/>
          <a:p>
            <a:r>
              <a:rPr lang="en-US" dirty="0"/>
              <a:t>Programmer specifies the number of partitions for an RDD.</a:t>
            </a:r>
          </a:p>
        </p:txBody>
      </p:sp>
      <p:pic>
        <p:nvPicPr>
          <p:cNvPr id="16386" name="Picture 2"/>
          <p:cNvPicPr>
            <a:picLocks noChangeAspect="1" noChangeArrowheads="1"/>
          </p:cNvPicPr>
          <p:nvPr/>
        </p:nvPicPr>
        <p:blipFill>
          <a:blip r:embed="rId2"/>
          <a:srcRect/>
          <a:stretch>
            <a:fillRect/>
          </a:stretch>
        </p:blipFill>
        <p:spPr bwMode="auto">
          <a:xfrm>
            <a:off x="533400" y="2895600"/>
            <a:ext cx="3443288" cy="3305996"/>
          </a:xfrm>
          <a:prstGeom prst="rect">
            <a:avLst/>
          </a:prstGeom>
          <a:noFill/>
          <a:ln w="9525">
            <a:noFill/>
            <a:miter lim="800000"/>
            <a:headEnd/>
            <a:tailEnd/>
          </a:ln>
          <a:effectLst/>
        </p:spPr>
      </p:pic>
      <p:sp>
        <p:nvSpPr>
          <p:cNvPr id="5" name="TextBox 4"/>
          <p:cNvSpPr txBox="1"/>
          <p:nvPr/>
        </p:nvSpPr>
        <p:spPr>
          <a:xfrm>
            <a:off x="4419600" y="3124200"/>
            <a:ext cx="4724400" cy="1200329"/>
          </a:xfrm>
          <a:prstGeom prst="rect">
            <a:avLst/>
          </a:prstGeom>
          <a:noFill/>
        </p:spPr>
        <p:txBody>
          <a:bodyPr wrap="square" rtlCol="0">
            <a:spAutoFit/>
          </a:bodyPr>
          <a:lstStyle/>
          <a:p>
            <a:r>
              <a:rPr lang="en-US" dirty="0"/>
              <a:t>Then partitions are stored in workers memory.</a:t>
            </a:r>
          </a:p>
          <a:p>
            <a:r>
              <a:rPr lang="en-US" dirty="0"/>
              <a:t>Each partition can be allocated a core on the </a:t>
            </a:r>
          </a:p>
          <a:p>
            <a:r>
              <a:rPr lang="en-US" dirty="0"/>
              <a:t>Worker machine, when the actual execution begins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partitions, more parallelism</a:t>
            </a:r>
          </a:p>
        </p:txBody>
      </p:sp>
      <p:pic>
        <p:nvPicPr>
          <p:cNvPr id="17410" name="Picture 2"/>
          <p:cNvPicPr>
            <a:picLocks noChangeAspect="1" noChangeArrowheads="1"/>
          </p:cNvPicPr>
          <p:nvPr/>
        </p:nvPicPr>
        <p:blipFill>
          <a:blip r:embed="rId2"/>
          <a:srcRect/>
          <a:stretch>
            <a:fillRect/>
          </a:stretch>
        </p:blipFill>
        <p:spPr bwMode="auto">
          <a:xfrm>
            <a:off x="919163" y="1976438"/>
            <a:ext cx="7305675" cy="2905125"/>
          </a:xfrm>
          <a:prstGeom prst="rect">
            <a:avLst/>
          </a:prstGeom>
          <a:noFill/>
          <a:ln w="9525">
            <a:noFill/>
            <a:miter lim="800000"/>
            <a:headEnd/>
            <a:tailEnd/>
          </a:ln>
          <a:effectLst/>
        </p:spPr>
      </p:pic>
      <p:sp>
        <p:nvSpPr>
          <p:cNvPr id="5" name="TextBox 4"/>
          <p:cNvSpPr txBox="1"/>
          <p:nvPr/>
        </p:nvSpPr>
        <p:spPr>
          <a:xfrm>
            <a:off x="990601" y="5257800"/>
            <a:ext cx="7467600" cy="923330"/>
          </a:xfrm>
          <a:prstGeom prst="rect">
            <a:avLst/>
          </a:prstGeom>
          <a:noFill/>
        </p:spPr>
        <p:txBody>
          <a:bodyPr wrap="square" rtlCol="0">
            <a:spAutoFit/>
          </a:bodyPr>
          <a:lstStyle/>
          <a:p>
            <a:r>
              <a:rPr lang="en-US" dirty="0"/>
              <a:t>Default would be chosen, if not specified.</a:t>
            </a:r>
          </a:p>
          <a:p>
            <a:r>
              <a:rPr lang="en-US" dirty="0"/>
              <a:t>If spark is running on </a:t>
            </a:r>
            <a:r>
              <a:rPr lang="en-US" dirty="0" err="1"/>
              <a:t>Hadoop</a:t>
            </a:r>
            <a:r>
              <a:rPr lang="en-US" dirty="0"/>
              <a:t>, user need not mention the number of partitions, as data is already partitioned on </a:t>
            </a:r>
            <a:r>
              <a:rPr lang="en-US" b="1" dirty="0"/>
              <a:t>HDFS.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Operations</a:t>
            </a:r>
          </a:p>
        </p:txBody>
      </p:sp>
      <p:sp>
        <p:nvSpPr>
          <p:cNvPr id="3" name="Content Placeholder 2"/>
          <p:cNvSpPr>
            <a:spLocks noGrp="1"/>
          </p:cNvSpPr>
          <p:nvPr>
            <p:ph idx="1"/>
          </p:nvPr>
        </p:nvSpPr>
        <p:spPr/>
        <p:txBody>
          <a:bodyPr/>
          <a:lstStyle/>
          <a:p>
            <a:r>
              <a:rPr lang="en-US" dirty="0"/>
              <a:t>Two types of operations can be performed on RDD’s, </a:t>
            </a:r>
            <a:r>
              <a:rPr lang="en-US" dirty="0">
                <a:solidFill>
                  <a:schemeClr val="accent4">
                    <a:lumMod val="75000"/>
                  </a:schemeClr>
                </a:solidFill>
              </a:rPr>
              <a:t>Transformations</a:t>
            </a:r>
            <a:r>
              <a:rPr lang="en-US" dirty="0"/>
              <a:t> and </a:t>
            </a:r>
            <a:r>
              <a:rPr lang="en-US" dirty="0">
                <a:solidFill>
                  <a:schemeClr val="accent3"/>
                </a:solidFill>
              </a:rPr>
              <a:t>actions.</a:t>
            </a:r>
          </a:p>
          <a:p>
            <a:r>
              <a:rPr lang="en-US" dirty="0">
                <a:solidFill>
                  <a:schemeClr val="accent4">
                    <a:lumMod val="75000"/>
                  </a:schemeClr>
                </a:solidFill>
              </a:rPr>
              <a:t>Transformations</a:t>
            </a:r>
            <a:r>
              <a:rPr lang="en-US" dirty="0"/>
              <a:t> are lazy</a:t>
            </a:r>
          </a:p>
          <a:p>
            <a:r>
              <a:rPr lang="en-US" dirty="0"/>
              <a:t>In-fact</a:t>
            </a:r>
            <a:r>
              <a:rPr lang="en-US" dirty="0">
                <a:solidFill>
                  <a:schemeClr val="accent3"/>
                </a:solidFill>
              </a:rPr>
              <a:t> </a:t>
            </a:r>
            <a:r>
              <a:rPr lang="en-US" dirty="0">
                <a:solidFill>
                  <a:schemeClr val="accent4">
                    <a:lumMod val="75000"/>
                  </a:schemeClr>
                </a:solidFill>
              </a:rPr>
              <a:t>Transformations</a:t>
            </a:r>
            <a:r>
              <a:rPr lang="en-US" dirty="0">
                <a:solidFill>
                  <a:schemeClr val="accent3"/>
                </a:solidFill>
              </a:rPr>
              <a:t> </a:t>
            </a:r>
            <a:r>
              <a:rPr lang="en-US" dirty="0"/>
              <a:t>will be only executed when</a:t>
            </a:r>
            <a:r>
              <a:rPr lang="en-US" dirty="0">
                <a:solidFill>
                  <a:schemeClr val="accent3"/>
                </a:solidFill>
              </a:rPr>
              <a:t> action </a:t>
            </a:r>
            <a:r>
              <a:rPr lang="en-US" dirty="0"/>
              <a:t>runs on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3043</Words>
  <Application>Microsoft Office PowerPoint</Application>
  <PresentationFormat>On-screen Show (4:3)</PresentationFormat>
  <Paragraphs>486</Paragraphs>
  <Slides>49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Consolas</vt:lpstr>
      <vt:lpstr>Times New Roman</vt:lpstr>
      <vt:lpstr>Wingdings</vt:lpstr>
      <vt:lpstr>Office Theme</vt:lpstr>
      <vt:lpstr>Spark Lab</vt:lpstr>
      <vt:lpstr>Agenda</vt:lpstr>
      <vt:lpstr>Spark Drivers and workers</vt:lpstr>
      <vt:lpstr>Spark Architecure; key points</vt:lpstr>
      <vt:lpstr>Spark Context</vt:lpstr>
      <vt:lpstr>Resilient distributed dataset</vt:lpstr>
      <vt:lpstr>RDDs</vt:lpstr>
      <vt:lpstr>More partitions, more parallelism</vt:lpstr>
      <vt:lpstr>RDD Operations</vt:lpstr>
      <vt:lpstr>Working with RDD’s</vt:lpstr>
      <vt:lpstr>Creating RDD’s</vt:lpstr>
      <vt:lpstr>Spark Transformations</vt:lpstr>
      <vt:lpstr>Review Python lambda functions</vt:lpstr>
      <vt:lpstr>Key notes before we start the lab</vt:lpstr>
      <vt:lpstr>Spark is both interactive and batch. Since there are many users accessing lab environment in parallel, we chose to use batch processing.  Instructors will demonstrate you interactive shell.</vt:lpstr>
      <vt:lpstr>Transformations</vt:lpstr>
      <vt:lpstr>map</vt:lpstr>
      <vt:lpstr>filter</vt:lpstr>
      <vt:lpstr>Distinct</vt:lpstr>
      <vt:lpstr>Union</vt:lpstr>
      <vt:lpstr>Intersection</vt:lpstr>
      <vt:lpstr>flatMap</vt:lpstr>
      <vt:lpstr>How to get results out of Transformations?</vt:lpstr>
      <vt:lpstr>Spark Actions</vt:lpstr>
      <vt:lpstr>Actions</vt:lpstr>
      <vt:lpstr>reduce</vt:lpstr>
      <vt:lpstr>count</vt:lpstr>
      <vt:lpstr>collect</vt:lpstr>
      <vt:lpstr>first</vt:lpstr>
      <vt:lpstr>take</vt:lpstr>
      <vt:lpstr>takeOrdered</vt:lpstr>
      <vt:lpstr>takeOrdered contd..</vt:lpstr>
      <vt:lpstr>Lets understand spark programming model</vt:lpstr>
      <vt:lpstr>Consider you are doing multiple computations on the same RDD</vt:lpstr>
      <vt:lpstr>Caching RDDs</vt:lpstr>
      <vt:lpstr>Spark Program life cycle</vt:lpstr>
      <vt:lpstr>Spark Key Value RDD’s</vt:lpstr>
      <vt:lpstr>Some key value RDD’s</vt:lpstr>
      <vt:lpstr>reduceByKey</vt:lpstr>
      <vt:lpstr>sortByKey</vt:lpstr>
      <vt:lpstr>groupByKey</vt:lpstr>
      <vt:lpstr>groupByKey vs reduceByKey: WordCount Problem</vt:lpstr>
      <vt:lpstr>join</vt:lpstr>
      <vt:lpstr>closures</vt:lpstr>
      <vt:lpstr>pySpark Shared Variables</vt:lpstr>
      <vt:lpstr>PowerPoint Presentation</vt:lpstr>
      <vt:lpstr>Word count on a text file</vt:lpstr>
      <vt:lpstr>All in one command</vt:lpstr>
      <vt:lpstr>Spark batch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Lab</dc:title>
  <dc:creator>datascientist</dc:creator>
  <cp:lastModifiedBy>Jayashree Madanala</cp:lastModifiedBy>
  <cp:revision>96</cp:revision>
  <dcterms:created xsi:type="dcterms:W3CDTF">2006-08-16T00:00:00Z</dcterms:created>
  <dcterms:modified xsi:type="dcterms:W3CDTF">2017-06-18T09:33:03Z</dcterms:modified>
</cp:coreProperties>
</file>