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3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wathyswats\Downloads\Exce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wathyswats\Downloads\Excel%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data.xlsx]nm1!PivotTable1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a:t>
            </a:r>
            <a:r>
              <a:rPr lang="en-IN" baseline="0"/>
              <a:t> value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'nm1'!$B$3:$B$4</c:f>
              <c:strCache>
                <c:ptCount val="1"/>
                <c:pt idx="0">
                  <c:v>High</c:v>
                </c:pt>
              </c:strCache>
            </c:strRef>
          </c:tx>
          <c:spPr>
            <a:solidFill>
              <a:schemeClr val="accent1"/>
            </a:solidFill>
            <a:ln>
              <a:noFill/>
            </a:ln>
            <a:effectLst/>
          </c:spPr>
          <c:invertIfNegative val="0"/>
          <c:cat>
            <c:strRef>
              <c:f>'nm1'!$A$5:$A$15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75B-436D-9BCE-12297F0E566F}"/>
            </c:ext>
          </c:extLst>
        </c:ser>
        <c:ser>
          <c:idx val="1"/>
          <c:order val="1"/>
          <c:tx>
            <c:strRef>
              <c:f>'nm1'!$C$3:$C$4</c:f>
              <c:strCache>
                <c:ptCount val="1"/>
                <c:pt idx="0">
                  <c:v>LOW</c:v>
                </c:pt>
              </c:strCache>
            </c:strRef>
          </c:tx>
          <c:spPr>
            <a:solidFill>
              <a:schemeClr val="accent2"/>
            </a:solidFill>
            <a:ln>
              <a:noFill/>
            </a:ln>
            <a:effectLst/>
          </c:spPr>
          <c:invertIfNegative val="0"/>
          <c:cat>
            <c:strRef>
              <c:f>'nm1'!$A$5:$A$15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75B-436D-9BCE-12297F0E566F}"/>
            </c:ext>
          </c:extLst>
        </c:ser>
        <c:ser>
          <c:idx val="2"/>
          <c:order val="2"/>
          <c:tx>
            <c:strRef>
              <c:f>'nm1'!$D$3:$D$4</c:f>
              <c:strCache>
                <c:ptCount val="1"/>
                <c:pt idx="0">
                  <c:v>MED</c:v>
                </c:pt>
              </c:strCache>
            </c:strRef>
          </c:tx>
          <c:spPr>
            <a:solidFill>
              <a:schemeClr val="accent3"/>
            </a:solidFill>
            <a:ln>
              <a:noFill/>
            </a:ln>
            <a:effectLst/>
          </c:spPr>
          <c:invertIfNegative val="0"/>
          <c:cat>
            <c:strRef>
              <c:f>'nm1'!$A$5:$A$15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75B-436D-9BCE-12297F0E566F}"/>
            </c:ext>
          </c:extLst>
        </c:ser>
        <c:ser>
          <c:idx val="3"/>
          <c:order val="3"/>
          <c:tx>
            <c:strRef>
              <c:f>'nm1'!$E$3:$E$4</c:f>
              <c:strCache>
                <c:ptCount val="1"/>
                <c:pt idx="0">
                  <c:v>Very high</c:v>
                </c:pt>
              </c:strCache>
            </c:strRef>
          </c:tx>
          <c:spPr>
            <a:solidFill>
              <a:schemeClr val="accent4"/>
            </a:solidFill>
            <a:ln>
              <a:noFill/>
            </a:ln>
            <a:effectLst/>
          </c:spPr>
          <c:invertIfNegative val="0"/>
          <c:cat>
            <c:strRef>
              <c:f>'nm1'!$A$5:$A$15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75B-436D-9BCE-12297F0E566F}"/>
            </c:ext>
          </c:extLst>
        </c:ser>
        <c:dLbls>
          <c:showLegendKey val="0"/>
          <c:showVal val="0"/>
          <c:showCatName val="0"/>
          <c:showSerName val="0"/>
          <c:showPercent val="0"/>
          <c:showBubbleSize val="0"/>
        </c:dLbls>
        <c:gapWidth val="219"/>
        <c:overlap val="-27"/>
        <c:axId val="1002288864"/>
        <c:axId val="1007904704"/>
      </c:barChart>
      <c:catAx>
        <c:axId val="1002288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7904704"/>
        <c:crosses val="autoZero"/>
        <c:auto val="1"/>
        <c:lblAlgn val="ctr"/>
        <c:lblOffset val="100"/>
        <c:noMultiLvlLbl val="0"/>
      </c:catAx>
      <c:valAx>
        <c:axId val="100790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2288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data.xlsx]nm1!PivotTable1</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pieChart>
        <c:varyColors val="1"/>
        <c:ser>
          <c:idx val="0"/>
          <c:order val="0"/>
          <c:tx>
            <c:strRef>
              <c:f>'nm1'!$B$3:$B$4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A65-4D12-B1BB-F8BB295315B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A65-4D12-B1BB-F8BB295315B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A65-4D12-B1BB-F8BB295315B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A65-4D12-B1BB-F8BB295315B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A65-4D12-B1BB-F8BB295315B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A65-4D12-B1BB-F8BB295315B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A65-4D12-B1BB-F8BB295315B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A65-4D12-B1BB-F8BB295315B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A65-4D12-B1BB-F8BB295315B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EA65-4D12-B1BB-F8BB295315BC}"/>
              </c:ext>
            </c:extLst>
          </c:dPt>
          <c:cat>
            <c:strRef>
              <c:f>'nm1'!$A$5:$A$15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A65-4D12-B1BB-F8BB295315BC}"/>
            </c:ext>
          </c:extLst>
        </c:ser>
        <c:ser>
          <c:idx val="1"/>
          <c:order val="1"/>
          <c:tx>
            <c:strRef>
              <c:f>'nm1'!$C$3:$C$4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EA65-4D12-B1BB-F8BB295315B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EA65-4D12-B1BB-F8BB295315B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EA65-4D12-B1BB-F8BB295315B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EA65-4D12-B1BB-F8BB295315B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EA65-4D12-B1BB-F8BB295315B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EA65-4D12-B1BB-F8BB295315B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EA65-4D12-B1BB-F8BB295315B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EA65-4D12-B1BB-F8BB295315B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EA65-4D12-B1BB-F8BB295315B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EA65-4D12-B1BB-F8BB295315BC}"/>
              </c:ext>
            </c:extLst>
          </c:dPt>
          <c:cat>
            <c:strRef>
              <c:f>'nm1'!$A$5:$A$15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A65-4D12-B1BB-F8BB295315BC}"/>
            </c:ext>
          </c:extLst>
        </c:ser>
        <c:ser>
          <c:idx val="2"/>
          <c:order val="2"/>
          <c:tx>
            <c:strRef>
              <c:f>'nm1'!$D$3:$D$4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EA65-4D12-B1BB-F8BB295315B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EA65-4D12-B1BB-F8BB295315B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EA65-4D12-B1BB-F8BB295315B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EA65-4D12-B1BB-F8BB295315B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EA65-4D12-B1BB-F8BB295315B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EA65-4D12-B1BB-F8BB295315B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EA65-4D12-B1BB-F8BB295315B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EA65-4D12-B1BB-F8BB295315B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EA65-4D12-B1BB-F8BB295315B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EA65-4D12-B1BB-F8BB295315BC}"/>
              </c:ext>
            </c:extLst>
          </c:dPt>
          <c:cat>
            <c:strRef>
              <c:f>'nm1'!$A$5:$A$15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A65-4D12-B1BB-F8BB295315BC}"/>
            </c:ext>
          </c:extLst>
        </c:ser>
        <c:ser>
          <c:idx val="3"/>
          <c:order val="3"/>
          <c:tx>
            <c:strRef>
              <c:f>'nm1'!$E$3:$E$4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EA65-4D12-B1BB-F8BB295315B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EA65-4D12-B1BB-F8BB295315B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EA65-4D12-B1BB-F8BB295315B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EA65-4D12-B1BB-F8BB295315B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EA65-4D12-B1BB-F8BB295315B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EA65-4D12-B1BB-F8BB295315B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EA65-4D12-B1BB-F8BB295315B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EA65-4D12-B1BB-F8BB295315B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EA65-4D12-B1BB-F8BB295315B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EA65-4D12-B1BB-F8BB295315BC}"/>
              </c:ext>
            </c:extLst>
          </c:dPt>
          <c:cat>
            <c:strRef>
              <c:f>'nm1'!$A$5:$A$15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A65-4D12-B1BB-F8BB295315BC}"/>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81111111111111112"/>
          <c:y val="0.34945465150189553"/>
          <c:w val="0.17499999999999999"/>
          <c:h val="0.457894065325167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JAYASRI V</a:t>
            </a:r>
          </a:p>
          <a:p>
            <a:r>
              <a:rPr lang="en-US" sz="2400" dirty="0"/>
              <a:t>REGISTER NO      : 322200074 </a:t>
            </a:r>
          </a:p>
          <a:p>
            <a:r>
              <a:rPr lang="en-US" sz="2400" dirty="0"/>
              <a:t>DEPARTMENT     : B.COM(</a:t>
            </a:r>
            <a:r>
              <a:rPr lang="en-US" sz="2400" dirty="0" err="1"/>
              <a:t>Honours</a:t>
            </a:r>
            <a:r>
              <a:rPr lang="en-US" sz="2400" dirty="0"/>
              <a:t>)</a:t>
            </a:r>
          </a:p>
          <a:p>
            <a:r>
              <a:rPr lang="en-US" sz="2400" dirty="0"/>
              <a:t>COLLEGE              : SHRI SHANKARLAL SUNDARBAI SHASUN JAIN</a:t>
            </a:r>
          </a:p>
          <a:p>
            <a:r>
              <a:rPr lang="en-IN" sz="2400" dirty="0"/>
              <a:t>                                COLLEGE FOR WOMEN</a:t>
            </a:r>
          </a:p>
          <a:p>
            <a:r>
              <a:rPr lang="en-IN" sz="24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BB5E29B3-97A6-FA81-9221-F68E463BE24C}"/>
              </a:ext>
            </a:extLst>
          </p:cNvPr>
          <p:cNvSpPr>
            <a:spLocks noGrp="1"/>
          </p:cNvSpPr>
          <p:nvPr>
            <p:ph type="body" idx="1"/>
          </p:nvPr>
        </p:nvSpPr>
        <p:spPr>
          <a:xfrm>
            <a:off x="609600" y="1295400"/>
            <a:ext cx="10972800" cy="5816977"/>
          </a:xfrm>
        </p:spPr>
        <p:txBody>
          <a:bodyPr/>
          <a:lstStyle/>
          <a:p>
            <a:r>
              <a:rPr lang="en-US" b="1" dirty="0">
                <a:solidFill>
                  <a:srgbClr val="0070C0"/>
                </a:solidFill>
              </a:rPr>
              <a:t>DATA COLLECTION</a:t>
            </a:r>
          </a:p>
          <a:p>
            <a:pPr marL="285750" indent="-285750">
              <a:buFont typeface="Arial" panose="020B0604020202020204" pitchFamily="34" charset="0"/>
              <a:buChar char="•"/>
            </a:pPr>
            <a:r>
              <a:rPr lang="en-US" dirty="0"/>
              <a:t>The first step is to collect data </a:t>
            </a:r>
          </a:p>
          <a:p>
            <a:pPr marL="285750" indent="-285750">
              <a:buFont typeface="Arial" panose="020B0604020202020204" pitchFamily="34" charset="0"/>
              <a:buChar char="•"/>
            </a:pPr>
            <a:r>
              <a:rPr lang="en-US" dirty="0"/>
              <a:t>The data was downloaded from </a:t>
            </a:r>
            <a:r>
              <a:rPr lang="en-US" dirty="0" err="1"/>
              <a:t>edunet</a:t>
            </a:r>
            <a:r>
              <a:rPr lang="en-US" dirty="0"/>
              <a:t> dashboard</a:t>
            </a:r>
          </a:p>
          <a:p>
            <a:r>
              <a:rPr lang="en-US" b="1" dirty="0">
                <a:solidFill>
                  <a:srgbClr val="00B050"/>
                </a:solidFill>
              </a:rPr>
              <a:t>FEATURE COLLECTION</a:t>
            </a:r>
          </a:p>
          <a:p>
            <a:pPr marL="285750" indent="-285750">
              <a:buFont typeface="Arial" panose="020B0604020202020204" pitchFamily="34" charset="0"/>
              <a:buChar char="•"/>
            </a:pPr>
            <a:r>
              <a:rPr lang="en-US" dirty="0"/>
              <a:t>The feature was collected for a better result</a:t>
            </a:r>
          </a:p>
          <a:p>
            <a:r>
              <a:rPr lang="en-US" b="1" dirty="0">
                <a:solidFill>
                  <a:srgbClr val="0070C0"/>
                </a:solidFill>
              </a:rPr>
              <a:t>DATA CLEANING</a:t>
            </a:r>
          </a:p>
          <a:p>
            <a:pPr marL="285750" indent="-285750">
              <a:buFont typeface="Arial" panose="020B0604020202020204" pitchFamily="34" charset="0"/>
              <a:buChar char="•"/>
            </a:pPr>
            <a:r>
              <a:rPr lang="en-US" dirty="0"/>
              <a:t>In this process the missing values were identified </a:t>
            </a:r>
          </a:p>
          <a:p>
            <a:pPr marL="285750" indent="-285750">
              <a:buFont typeface="Arial" panose="020B0604020202020204" pitchFamily="34" charset="0"/>
              <a:buChar char="•"/>
            </a:pPr>
            <a:r>
              <a:rPr lang="en-US" dirty="0"/>
              <a:t>The missing values are filtered in this step</a:t>
            </a:r>
          </a:p>
          <a:p>
            <a:r>
              <a:rPr lang="en-US" b="1" dirty="0">
                <a:solidFill>
                  <a:srgbClr val="00B050"/>
                </a:solidFill>
              </a:rPr>
              <a:t>PERFORMANCE LEVEL</a:t>
            </a:r>
          </a:p>
          <a:p>
            <a:pPr marL="285750" indent="-285750">
              <a:buFont typeface="Arial" panose="020B0604020202020204" pitchFamily="34" charset="0"/>
              <a:buChar char="•"/>
            </a:pPr>
            <a:r>
              <a:rPr lang="en-US" dirty="0"/>
              <a:t>The performance leveled as follows</a:t>
            </a:r>
          </a:p>
          <a:p>
            <a:pPr marL="285750" indent="-285750">
              <a:buFont typeface="Arial" panose="020B0604020202020204" pitchFamily="34" charset="0"/>
              <a:buChar char="•"/>
            </a:pPr>
            <a:r>
              <a:rPr lang="en-US" dirty="0"/>
              <a:t>Specifically the business unit level was found out</a:t>
            </a:r>
          </a:p>
          <a:p>
            <a:r>
              <a:rPr lang="en-US" b="1" dirty="0">
                <a:solidFill>
                  <a:srgbClr val="0070C0"/>
                </a:solidFill>
              </a:rPr>
              <a:t>THE SUMMARY</a:t>
            </a:r>
          </a:p>
          <a:p>
            <a:pPr marL="285750" indent="-285750">
              <a:buFont typeface="Arial" panose="020B0604020202020204" pitchFamily="34" charset="0"/>
              <a:buChar char="•"/>
            </a:pPr>
            <a:r>
              <a:rPr lang="en-US" dirty="0"/>
              <a:t>The pivot table was prepared </a:t>
            </a:r>
          </a:p>
          <a:p>
            <a:pPr marL="285750" indent="-285750">
              <a:buFont typeface="Arial" panose="020B0604020202020204" pitchFamily="34" charset="0"/>
              <a:buChar char="•"/>
            </a:pPr>
            <a:r>
              <a:rPr lang="en-US" dirty="0"/>
              <a:t>The blank cells are removed by filtering</a:t>
            </a:r>
          </a:p>
          <a:p>
            <a:r>
              <a:rPr lang="en-US" b="1" dirty="0">
                <a:solidFill>
                  <a:srgbClr val="00B050"/>
                </a:solidFill>
              </a:rPr>
              <a:t>VISUALISATION</a:t>
            </a:r>
          </a:p>
          <a:p>
            <a:pPr marL="285750" indent="-285750">
              <a:buFont typeface="Arial" panose="020B0604020202020204" pitchFamily="34" charset="0"/>
              <a:buChar char="•"/>
            </a:pPr>
            <a:r>
              <a:rPr lang="en-US" dirty="0"/>
              <a:t>The graph was drawn</a:t>
            </a:r>
          </a:p>
          <a:p>
            <a:pPr marL="285750" indent="-285750">
              <a:buFont typeface="Arial" panose="020B0604020202020204" pitchFamily="34" charset="0"/>
              <a:buChar char="•"/>
            </a:pPr>
            <a:r>
              <a:rPr lang="en-US" dirty="0"/>
              <a:t>Specifically the business unit performance level was identified</a:t>
            </a:r>
          </a:p>
          <a:p>
            <a:endParaRPr lang="en-US" dirty="0"/>
          </a:p>
          <a:p>
            <a:endParaRPr lang="en-US" b="1" dirty="0"/>
          </a:p>
          <a:p>
            <a:endParaRPr lang="en-US" dirty="0"/>
          </a:p>
          <a:p>
            <a:endParaRPr lang="en-IN" b="1" dirty="0"/>
          </a:p>
        </p:txBody>
      </p:sp>
      <p:pic>
        <p:nvPicPr>
          <p:cNvPr id="4098" name="Picture 2" descr="Best Business Analysis Illustration download in PNG &amp; Vector format">
            <a:extLst>
              <a:ext uri="{FF2B5EF4-FFF2-40B4-BE49-F238E27FC236}">
                <a16:creationId xmlns:a16="http://schemas.microsoft.com/office/drawing/2014/main" id="{A3CB99A2-72B6-3362-D4C4-65A2419B1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56892"/>
            <a:ext cx="4338637" cy="39442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E9848F2-2E08-E3F6-E3F7-D84878CA2422}"/>
              </a:ext>
            </a:extLst>
          </p:cNvPr>
          <p:cNvGraphicFramePr>
            <a:graphicFrameLocks/>
          </p:cNvGraphicFramePr>
          <p:nvPr>
            <p:extLst>
              <p:ext uri="{D42A27DB-BD31-4B8C-83A1-F6EECF244321}">
                <p14:modId xmlns:p14="http://schemas.microsoft.com/office/powerpoint/2010/main" val="81050092"/>
              </p:ext>
            </p:extLst>
          </p:nvPr>
        </p:nvGraphicFramePr>
        <p:xfrm>
          <a:off x="755332" y="169545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065E5397-1D79-2DDB-9121-800DBF3325EB}"/>
              </a:ext>
            </a:extLst>
          </p:cNvPr>
          <p:cNvGraphicFramePr>
            <a:graphicFrameLocks/>
          </p:cNvGraphicFramePr>
          <p:nvPr>
            <p:extLst>
              <p:ext uri="{D42A27DB-BD31-4B8C-83A1-F6EECF244321}">
                <p14:modId xmlns:p14="http://schemas.microsoft.com/office/powerpoint/2010/main" val="2286723503"/>
              </p:ext>
            </p:extLst>
          </p:nvPr>
        </p:nvGraphicFramePr>
        <p:xfrm>
          <a:off x="5233834" y="185737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FB6DD1-FB4C-0DEC-03ED-7055195A5883}"/>
              </a:ext>
            </a:extLst>
          </p:cNvPr>
          <p:cNvSpPr>
            <a:spLocks noGrp="1"/>
          </p:cNvSpPr>
          <p:nvPr>
            <p:ph type="body" idx="1"/>
          </p:nvPr>
        </p:nvSpPr>
        <p:spPr>
          <a:xfrm>
            <a:off x="609600" y="1577340"/>
            <a:ext cx="10972800" cy="1477328"/>
          </a:xfrm>
        </p:spPr>
        <p:txBody>
          <a:bodyPr/>
          <a:lstStyle/>
          <a:p>
            <a:r>
              <a:rPr lang="en-US" sz="2400" dirty="0">
                <a:latin typeface="Times New Roman" panose="02020603050405020304" pitchFamily="18" charset="0"/>
                <a:cs typeface="Times New Roman" panose="02020603050405020304" pitchFamily="18" charset="0"/>
              </a:rPr>
              <a:t>The employees performance was identified systematically by preparing a data analyses with the help of excel in which formula was written in the available data and pivot table was made and graph was drawn to visualize and present the </a:t>
            </a:r>
            <a:r>
              <a:rPr lang="en-US" sz="2400" dirty="0" err="1">
                <a:latin typeface="Times New Roman" panose="02020603050405020304" pitchFamily="18" charset="0"/>
                <a:cs typeface="Times New Roman" panose="02020603050405020304" pitchFamily="18" charset="0"/>
              </a:rPr>
              <a:t>resuls</a:t>
            </a:r>
            <a:r>
              <a:rPr lang="en-US" sz="2400" dirty="0">
                <a:latin typeface="Times New Roman" panose="02020603050405020304" pitchFamily="18" charset="0"/>
                <a:cs typeface="Times New Roman" panose="02020603050405020304" pitchFamily="18" charset="0"/>
              </a:rPr>
              <a:t>. The result shows the overall performance was good in the extracted data.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050" name="Picture 2" descr="Performance | Icons Gratuite">
            <a:extLst>
              <a:ext uri="{FF2B5EF4-FFF2-40B4-BE49-F238E27FC236}">
                <a16:creationId xmlns:a16="http://schemas.microsoft.com/office/drawing/2014/main" id="{948E4B01-9CC7-9515-B4E7-9CA371DD9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862" y="2762636"/>
            <a:ext cx="4876800" cy="4090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AE36B5DF-3739-E605-10F0-88EBB169E24A}"/>
              </a:ext>
            </a:extLst>
          </p:cNvPr>
          <p:cNvSpPr>
            <a:spLocks noGrp="1"/>
          </p:cNvSpPr>
          <p:nvPr>
            <p:ph type="body" idx="1"/>
          </p:nvPr>
        </p:nvSpPr>
        <p:spPr>
          <a:xfrm>
            <a:off x="609600" y="1577340"/>
            <a:ext cx="6858000" cy="4431983"/>
          </a:xfrm>
        </p:spPr>
        <p:txBody>
          <a:bodyPr/>
          <a:lstStyle/>
          <a:p>
            <a:r>
              <a:rPr lang="en-US" sz="2400" dirty="0">
                <a:latin typeface="Times New Roman" panose="02020603050405020304" pitchFamily="18" charset="0"/>
                <a:cs typeface="Times New Roman" panose="02020603050405020304" pitchFamily="18" charset="0"/>
              </a:rPr>
              <a:t>Since employee performance directly affects productivity and corporate success, organizations work to improve employee performance. But assessing and comprehending employee performance is a difficult undertaking that is frequently made more difficult by the absence of visual insights and organized data analysis. Inadequate analysis might cause management to miss important performance trends, which would result in less-than-ideal choices about resource allocation, training, and promotion. The project's objective is to use Excel as an effective tool for assessing employee performance information.</a:t>
            </a:r>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1C2B33"/>
                </a:solidFill>
                <a:effectLst/>
                <a:highlight>
                  <a:srgbClr val="FFFFFF"/>
                </a:highlight>
                <a:latin typeface="Times New Roman" panose="02020603050405020304" pitchFamily="18" charset="0"/>
                <a:cs typeface="Times New Roman" panose="02020603050405020304" pitchFamily="18" charset="0"/>
              </a:rPr>
              <a:t>The project aims to design and develop an Excel-based system to analyze and evaluate employee performance in an organization. The system will enable HR managers and supervisors to track employee performance, identify areas of improvement, and make data-driven decisions. The project will utilize Excel's data analysis and visualization capabilities to create a user-friendly and interactive dashboard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B99331E2-78B3-303B-CB7F-EF70D3B5B634}"/>
              </a:ext>
            </a:extLst>
          </p:cNvPr>
          <p:cNvSpPr>
            <a:spLocks noGrp="1"/>
          </p:cNvSpPr>
          <p:nvPr>
            <p:ph type="body" idx="1"/>
          </p:nvPr>
        </p:nvSpPr>
        <p:spPr>
          <a:xfrm>
            <a:off x="609600" y="1577340"/>
            <a:ext cx="10972800" cy="2954655"/>
          </a:xfrm>
        </p:spPr>
        <p:txBody>
          <a:bodyPr/>
          <a:lstStyle/>
          <a:p>
            <a:r>
              <a:rPr lang="en-US" sz="2400" dirty="0">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PRIMARY END USERS: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HR Managers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Supervisors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Team Leads</a:t>
            </a:r>
          </a:p>
          <a:p>
            <a:r>
              <a:rPr lang="en-US" sz="2400" b="1" dirty="0">
                <a:solidFill>
                  <a:srgbClr val="0070C0"/>
                </a:solidFill>
                <a:latin typeface="Times New Roman" panose="02020603050405020304" pitchFamily="18" charset="0"/>
                <a:cs typeface="Times New Roman" panose="02020603050405020304" pitchFamily="18" charset="0"/>
              </a:rPr>
              <a:t>SECONDARY END USERS: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Employees (for self-assessment and feedback)</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Department Heads (for strategic decision-making)</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Top Management (for organizational performance overview)</a:t>
            </a:r>
            <a:endParaRPr lang="en-IN" sz="24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26" name="Picture 2" descr="Business professionals, company employees, management, team, workers ...">
            <a:extLst>
              <a:ext uri="{FF2B5EF4-FFF2-40B4-BE49-F238E27FC236}">
                <a16:creationId xmlns:a16="http://schemas.microsoft.com/office/drawing/2014/main" id="{1E8A3B09-4496-386B-4EE3-C909E72D4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85725"/>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37E06868-F4FA-6480-816D-CD3F2306E98A}"/>
              </a:ext>
            </a:extLst>
          </p:cNvPr>
          <p:cNvSpPr>
            <a:spLocks noGrp="1"/>
          </p:cNvSpPr>
          <p:nvPr>
            <p:ph sz="half" idx="2"/>
          </p:nvPr>
        </p:nvSpPr>
        <p:spPr>
          <a:xfrm>
            <a:off x="609600" y="1577340"/>
            <a:ext cx="12268200" cy="118110"/>
          </a:xfrm>
        </p:spPr>
        <p:txBody>
          <a:bodyPr/>
          <a:lstStyle/>
          <a:p>
            <a:r>
              <a:rPr lang="en-US" sz="2800" dirty="0">
                <a:solidFill>
                  <a:srgbClr val="C00000"/>
                </a:solidFill>
                <a:latin typeface="Times New Roman" panose="02020603050405020304" pitchFamily="18" charset="0"/>
                <a:cs typeface="Times New Roman" panose="02020603050405020304" pitchFamily="18" charset="0"/>
              </a:rPr>
              <a:t>THE FOLLOWING ARE THE SOLLUTIONS FOUND USING EXCEL</a:t>
            </a:r>
          </a:p>
          <a:p>
            <a:endParaRPr lang="en-US" sz="2800" dirty="0">
              <a:solidFill>
                <a:srgbClr val="C00000"/>
              </a:solidFill>
              <a:latin typeface="Times New Roman" panose="02020603050405020304" pitchFamily="18" charset="0"/>
              <a:cs typeface="Times New Roman" panose="02020603050405020304" pitchFamily="18" charset="0"/>
            </a:endParaRPr>
          </a:p>
          <a:p>
            <a:r>
              <a:rPr lang="en-US" sz="2800" dirty="0">
                <a:solidFill>
                  <a:srgbClr val="C00000"/>
                </a:solidFill>
                <a:latin typeface="Times New Roman" panose="02020603050405020304" pitchFamily="18" charset="0"/>
                <a:cs typeface="Times New Roman" panose="02020603050405020304" pitchFamily="18" charset="0"/>
              </a:rPr>
              <a:t>                        </a:t>
            </a:r>
          </a:p>
        </p:txBody>
      </p:sp>
      <p:sp>
        <p:nvSpPr>
          <p:cNvPr id="10" name="Content Placeholder 9">
            <a:extLst>
              <a:ext uri="{FF2B5EF4-FFF2-40B4-BE49-F238E27FC236}">
                <a16:creationId xmlns:a16="http://schemas.microsoft.com/office/drawing/2014/main" id="{6838ABFF-4ECF-61E6-6A7F-5AAE90620CBC}"/>
              </a:ext>
            </a:extLst>
          </p:cNvPr>
          <p:cNvSpPr>
            <a:spLocks noGrp="1"/>
          </p:cNvSpPr>
          <p:nvPr>
            <p:ph sz="half" idx="3"/>
          </p:nvPr>
        </p:nvSpPr>
        <p:spPr>
          <a:xfrm>
            <a:off x="2971800" y="2198371"/>
            <a:ext cx="6096000" cy="2450030"/>
          </a:xfrm>
        </p:spPr>
        <p:txBody>
          <a:bodyPr/>
          <a:lstStyle/>
          <a:p>
            <a:pPr marL="285750" indent="-285750">
              <a:lnSpc>
                <a:spcPct val="150000"/>
              </a:lnSpc>
              <a:buFont typeface="Wingdings" panose="05000000000000000000" pitchFamily="2" charset="2"/>
              <a:buChar char="v"/>
            </a:pPr>
            <a:r>
              <a:rPr lang="en-US" dirty="0"/>
              <a:t>Conditional formatting is used  to highlight the missing values</a:t>
            </a:r>
          </a:p>
          <a:p>
            <a:pPr marL="285750" indent="-285750">
              <a:lnSpc>
                <a:spcPct val="150000"/>
              </a:lnSpc>
              <a:buFont typeface="Wingdings" panose="05000000000000000000" pitchFamily="2" charset="2"/>
              <a:buChar char="v"/>
            </a:pPr>
            <a:r>
              <a:rPr lang="en-US" dirty="0"/>
              <a:t>Filter was done in order to remove any blank cells</a:t>
            </a:r>
          </a:p>
          <a:p>
            <a:pPr marL="285750" indent="-285750">
              <a:lnSpc>
                <a:spcPct val="150000"/>
              </a:lnSpc>
              <a:buFont typeface="Wingdings" panose="05000000000000000000" pitchFamily="2" charset="2"/>
              <a:buChar char="v"/>
            </a:pPr>
            <a:r>
              <a:rPr lang="en-US" dirty="0"/>
              <a:t>Formula is used in this project to identify the employees performances</a:t>
            </a:r>
          </a:p>
          <a:p>
            <a:pPr marL="285750" indent="-285750">
              <a:lnSpc>
                <a:spcPct val="150000"/>
              </a:lnSpc>
              <a:buFont typeface="Wingdings" panose="05000000000000000000" pitchFamily="2" charset="2"/>
              <a:buChar char="v"/>
            </a:pPr>
            <a:r>
              <a:rPr lang="en-US" dirty="0"/>
              <a:t>Pivot table was made to summarize</a:t>
            </a:r>
          </a:p>
          <a:p>
            <a:pPr marL="285750" indent="-285750">
              <a:lnSpc>
                <a:spcPct val="150000"/>
              </a:lnSpc>
              <a:buFont typeface="Wingdings" panose="05000000000000000000" pitchFamily="2" charset="2"/>
              <a:buChar char="v"/>
            </a:pPr>
            <a:r>
              <a:rPr lang="en-US" dirty="0"/>
              <a:t>Graph was drawn to represent and visualize the data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01B347DA-7A9B-E1D8-B324-0D0FBDA5A18A}"/>
              </a:ext>
            </a:extLst>
          </p:cNvPr>
          <p:cNvSpPr>
            <a:spLocks noGrp="1"/>
          </p:cNvSpPr>
          <p:nvPr>
            <p:ph type="body" idx="1"/>
          </p:nvPr>
        </p:nvSpPr>
        <p:spPr>
          <a:xfrm>
            <a:off x="609600" y="1577340"/>
            <a:ext cx="10972800" cy="3600986"/>
          </a:xfrm>
        </p:spPr>
        <p:txBody>
          <a:bodyPr/>
          <a:lstStyle/>
          <a:p>
            <a:pPr marL="342900" indent="-342900">
              <a:buFont typeface="Wingdings" panose="05000000000000000000" pitchFamily="2" charset="2"/>
              <a:buChar char="v"/>
            </a:pPr>
            <a:r>
              <a:rPr lang="en-IN" sz="2400" dirty="0">
                <a:solidFill>
                  <a:schemeClr val="accent1">
                    <a:lumMod val="50000"/>
                  </a:schemeClr>
                </a:solidFill>
                <a:latin typeface="Times New Roman" panose="02020603050405020304" pitchFamily="18" charset="0"/>
                <a:cs typeface="Times New Roman" panose="02020603050405020304" pitchFamily="18" charset="0"/>
              </a:rPr>
              <a:t>EMPLOYEE IDENTITY	</a:t>
            </a:r>
          </a:p>
          <a:p>
            <a:pPr marL="342900" indent="-342900">
              <a:buFont typeface="Wingdings" panose="05000000000000000000" pitchFamily="2" charset="2"/>
              <a:buChar char="v"/>
            </a:pPr>
            <a:r>
              <a:rPr lang="en-IN" sz="2400" dirty="0">
                <a:solidFill>
                  <a:schemeClr val="accent1">
                    <a:lumMod val="50000"/>
                  </a:schemeClr>
                </a:solidFill>
                <a:latin typeface="Times New Roman" panose="02020603050405020304" pitchFamily="18" charset="0"/>
                <a:cs typeface="Times New Roman" panose="02020603050405020304" pitchFamily="18" charset="0"/>
              </a:rPr>
              <a:t>FIRST NAME</a:t>
            </a:r>
          </a:p>
          <a:p>
            <a:pPr marL="342900" indent="-342900">
              <a:buFont typeface="Wingdings" panose="05000000000000000000" pitchFamily="2" charset="2"/>
              <a:buChar char="v"/>
            </a:pPr>
            <a:r>
              <a:rPr lang="en-IN" sz="2400" dirty="0">
                <a:solidFill>
                  <a:schemeClr val="accent1">
                    <a:lumMod val="50000"/>
                  </a:schemeClr>
                </a:solidFill>
                <a:latin typeface="Times New Roman" panose="02020603050405020304" pitchFamily="18" charset="0"/>
                <a:cs typeface="Times New Roman" panose="02020603050405020304" pitchFamily="18" charset="0"/>
              </a:rPr>
              <a:t>LAST NAME</a:t>
            </a:r>
          </a:p>
          <a:p>
            <a:pPr marL="342900" indent="-342900">
              <a:buFont typeface="Wingdings" panose="05000000000000000000" pitchFamily="2" charset="2"/>
              <a:buChar char="v"/>
            </a:pPr>
            <a:r>
              <a:rPr lang="en-IN" sz="2400" dirty="0">
                <a:solidFill>
                  <a:schemeClr val="accent1">
                    <a:lumMod val="50000"/>
                  </a:schemeClr>
                </a:solidFill>
                <a:latin typeface="Times New Roman" panose="02020603050405020304" pitchFamily="18" charset="0"/>
                <a:cs typeface="Times New Roman" panose="02020603050405020304" pitchFamily="18" charset="0"/>
              </a:rPr>
              <a:t>BUSINESS UNIT	</a:t>
            </a:r>
          </a:p>
          <a:p>
            <a:pPr marL="342900" indent="-342900">
              <a:buFont typeface="Wingdings" panose="05000000000000000000" pitchFamily="2" charset="2"/>
              <a:buChar char="v"/>
            </a:pPr>
            <a:r>
              <a:rPr lang="en-IN" sz="2400" dirty="0">
                <a:solidFill>
                  <a:schemeClr val="accent1">
                    <a:lumMod val="50000"/>
                  </a:schemeClr>
                </a:solidFill>
                <a:latin typeface="Times New Roman" panose="02020603050405020304" pitchFamily="18" charset="0"/>
                <a:cs typeface="Times New Roman" panose="02020603050405020304" pitchFamily="18" charset="0"/>
              </a:rPr>
              <a:t>EMPLOYEE STATUS	</a:t>
            </a:r>
          </a:p>
          <a:p>
            <a:pPr marL="342900" indent="-342900">
              <a:buFont typeface="Wingdings" panose="05000000000000000000" pitchFamily="2" charset="2"/>
              <a:buChar char="v"/>
            </a:pPr>
            <a:r>
              <a:rPr lang="en-IN" sz="2400" dirty="0">
                <a:solidFill>
                  <a:schemeClr val="accent1">
                    <a:lumMod val="50000"/>
                  </a:schemeClr>
                </a:solidFill>
                <a:latin typeface="Times New Roman" panose="02020603050405020304" pitchFamily="18" charset="0"/>
                <a:cs typeface="Times New Roman" panose="02020603050405020304" pitchFamily="18" charset="0"/>
              </a:rPr>
              <a:t>EMPLOYEE TYPE</a:t>
            </a:r>
          </a:p>
          <a:p>
            <a:pPr marL="342900" indent="-342900">
              <a:buFont typeface="Wingdings" panose="05000000000000000000" pitchFamily="2" charset="2"/>
              <a:buChar char="v"/>
            </a:pPr>
            <a:r>
              <a:rPr lang="en-IN" sz="2400" dirty="0">
                <a:solidFill>
                  <a:schemeClr val="accent1">
                    <a:lumMod val="50000"/>
                  </a:schemeClr>
                </a:solidFill>
                <a:latin typeface="Times New Roman" panose="02020603050405020304" pitchFamily="18" charset="0"/>
                <a:cs typeface="Times New Roman" panose="02020603050405020304" pitchFamily="18" charset="0"/>
              </a:rPr>
              <a:t>EMPLOYEE CLASSIFICATION TYPE</a:t>
            </a:r>
          </a:p>
          <a:p>
            <a:pPr marL="342900" indent="-342900">
              <a:buFont typeface="Wingdings" panose="05000000000000000000" pitchFamily="2" charset="2"/>
              <a:buChar char="v"/>
            </a:pPr>
            <a:r>
              <a:rPr lang="en-IN" sz="2400" dirty="0">
                <a:solidFill>
                  <a:schemeClr val="accent1">
                    <a:lumMod val="50000"/>
                  </a:schemeClr>
                </a:solidFill>
                <a:latin typeface="Times New Roman" panose="02020603050405020304" pitchFamily="18" charset="0"/>
                <a:cs typeface="Times New Roman" panose="02020603050405020304" pitchFamily="18" charset="0"/>
              </a:rPr>
              <a:t>PERFORMANCE SCORE	</a:t>
            </a:r>
          </a:p>
          <a:p>
            <a:pPr marL="342900" indent="-342900">
              <a:buFont typeface="Wingdings" panose="05000000000000000000" pitchFamily="2" charset="2"/>
              <a:buChar char="v"/>
            </a:pPr>
            <a:r>
              <a:rPr lang="en-IN" sz="2400" dirty="0">
                <a:solidFill>
                  <a:schemeClr val="accent1">
                    <a:lumMod val="50000"/>
                  </a:schemeClr>
                </a:solidFill>
                <a:latin typeface="Times New Roman" panose="02020603050405020304" pitchFamily="18" charset="0"/>
                <a:cs typeface="Times New Roman" panose="02020603050405020304" pitchFamily="18" charset="0"/>
              </a:rPr>
              <a:t>CURRENT EMPLOYEE RATING</a:t>
            </a:r>
          </a:p>
          <a:p>
            <a:endParaRPr lang="en-IN" dirty="0"/>
          </a:p>
        </p:txBody>
      </p:sp>
      <p:pic>
        <p:nvPicPr>
          <p:cNvPr id="2052" name="Picture 4" descr="5,984 Performance Appraisal Images, Stock Photos, 3D objects, &amp; Vectors ...">
            <a:extLst>
              <a:ext uri="{FF2B5EF4-FFF2-40B4-BE49-F238E27FC236}">
                <a16:creationId xmlns:a16="http://schemas.microsoft.com/office/drawing/2014/main" id="{873693FB-5503-8CB0-D24D-DFE91AD8F80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91400" y="764539"/>
            <a:ext cx="3524250" cy="3795346"/>
          </a:xfrm>
          <a:prstGeom prst="rect">
            <a:avLst/>
          </a:prstGeom>
          <a:ln w="2286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EA53C284-59C1-51A4-D7AE-BB312DC2FCAB}"/>
              </a:ext>
            </a:extLst>
          </p:cNvPr>
          <p:cNvSpPr>
            <a:spLocks noGrp="1"/>
          </p:cNvSpPr>
          <p:nvPr>
            <p:ph type="body" idx="1"/>
          </p:nvPr>
        </p:nvSpPr>
        <p:spPr>
          <a:xfrm>
            <a:off x="609599" y="2699106"/>
            <a:ext cx="10972800" cy="615553"/>
          </a:xfrm>
        </p:spPr>
        <p:txBody>
          <a:bodyPr/>
          <a:lstStyle/>
          <a:p>
            <a:pPr algn="l"/>
            <a:r>
              <a:rPr lang="en-US" sz="2000" dirty="0">
                <a:solidFill>
                  <a:srgbClr val="643C54"/>
                </a:solidFill>
                <a:latin typeface="Times New Roman" panose="02020603050405020304" pitchFamily="18" charset="0"/>
                <a:cs typeface="Times New Roman" panose="02020603050405020304" pitchFamily="18" charset="0"/>
              </a:rPr>
              <a:t>Performance level =IFS(Z8&gt;=5,"Very high",Z8&gt;=4,"High",Z8&gt;=3,"MED","TRUE","LOW")</a:t>
            </a:r>
          </a:p>
          <a:p>
            <a:pPr algn="l"/>
            <a:endParaRPr lang="en-IN" sz="2000" dirty="0">
              <a:solidFill>
                <a:srgbClr val="643C54"/>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389</TotalTime>
  <Words>541</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swathy velayudham</cp:lastModifiedBy>
  <cp:revision>24</cp:revision>
  <dcterms:created xsi:type="dcterms:W3CDTF">2024-03-29T15:07:22Z</dcterms:created>
  <dcterms:modified xsi:type="dcterms:W3CDTF">2024-08-29T15:29:19Z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