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A36C-6281-5036-7212-6ED76E0DC5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47BFEE-824E-1B11-F637-6969B4492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82BB99-D0D6-11E9-4F81-0FBA50C6787F}"/>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5" name="Footer Placeholder 4">
            <a:extLst>
              <a:ext uri="{FF2B5EF4-FFF2-40B4-BE49-F238E27FC236}">
                <a16:creationId xmlns:a16="http://schemas.microsoft.com/office/drawing/2014/main" id="{C60E4A2E-B43A-3C71-9C74-7C10BAE4F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5C964-901F-BFCB-700F-9214FCA57F19}"/>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397089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5BDB-161F-98B0-4AFC-4CF09C88F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75F490-34B7-2490-C22F-8398C8D2B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22D41-9061-E478-BF0A-F38CCB74CF5E}"/>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5" name="Footer Placeholder 4">
            <a:extLst>
              <a:ext uri="{FF2B5EF4-FFF2-40B4-BE49-F238E27FC236}">
                <a16:creationId xmlns:a16="http://schemas.microsoft.com/office/drawing/2014/main" id="{9A30B238-EBD7-7CC9-6C48-3550EDC56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7299A-E17D-1424-BD5A-9423EDA13AD6}"/>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108163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08D6C-B4BE-A94F-35C8-B7E742B8E1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DA2F6D-B474-455A-415D-05B9DDE48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6D8D2-95E9-B9C6-1C0C-F5B0EA388752}"/>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5" name="Footer Placeholder 4">
            <a:extLst>
              <a:ext uri="{FF2B5EF4-FFF2-40B4-BE49-F238E27FC236}">
                <a16:creationId xmlns:a16="http://schemas.microsoft.com/office/drawing/2014/main" id="{C30CF882-6EBC-B5BE-3FE6-273E3589B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7A146-8856-AF99-1D73-B0BB17180F63}"/>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202440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E731-7338-01A8-0485-8B783E55AE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55948-2C8B-3F62-1E6E-F2B33BF75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4D7D0-157F-92C4-4F3F-E30EB42429FE}"/>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5" name="Footer Placeholder 4">
            <a:extLst>
              <a:ext uri="{FF2B5EF4-FFF2-40B4-BE49-F238E27FC236}">
                <a16:creationId xmlns:a16="http://schemas.microsoft.com/office/drawing/2014/main" id="{6C696CB8-9A90-5855-5C08-1BBBE8339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31450-2A1F-F7F6-621B-8CEED1943579}"/>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398526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6235-0A4B-6A47-5C46-A8E306212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149882-11A2-9AAE-A761-B0B54F410B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FF60C-21A5-5F0A-D935-8022CF36045A}"/>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5" name="Footer Placeholder 4">
            <a:extLst>
              <a:ext uri="{FF2B5EF4-FFF2-40B4-BE49-F238E27FC236}">
                <a16:creationId xmlns:a16="http://schemas.microsoft.com/office/drawing/2014/main" id="{F0C5AC17-1C4E-EB65-4C0B-A18E1B8BE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A54D1-15F0-04C4-C3B5-77C699C77A78}"/>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72998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80A2-55DB-A40D-9336-EED736F524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C3ACF7-3631-82E1-4137-12E8463C4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618E6D-542D-F276-1EF1-D8A8587B3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991555-BDD6-079D-9178-AA93CAA1C078}"/>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6" name="Footer Placeholder 5">
            <a:extLst>
              <a:ext uri="{FF2B5EF4-FFF2-40B4-BE49-F238E27FC236}">
                <a16:creationId xmlns:a16="http://schemas.microsoft.com/office/drawing/2014/main" id="{59B2C43C-D72E-1473-79D3-86D20FDD9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E8F33-9C9F-2E14-7738-09104D6DF08D}"/>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286268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4975-8E7C-4751-A3C3-42E1CF840E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05F393-AF83-DB4F-A06E-724A20E9F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9A9386-26A4-0D22-C98A-FFEED438E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D8C6EA-09E4-A1FD-D56C-B35DD2C04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3A6B9-CD87-87D3-3B62-3A627CF017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E0AC6A-155E-86B8-C7D4-845918EA3D57}"/>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8" name="Footer Placeholder 7">
            <a:extLst>
              <a:ext uri="{FF2B5EF4-FFF2-40B4-BE49-F238E27FC236}">
                <a16:creationId xmlns:a16="http://schemas.microsoft.com/office/drawing/2014/main" id="{0CDE0D22-B810-E1AD-60AE-F5B4C9558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E67160-876D-B94B-6D75-5C087A5068FB}"/>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367403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F8BA-191A-D7A4-B0E2-9142937ABB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38E450-8276-854E-9EA1-BF40C53AF115}"/>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4" name="Footer Placeholder 3">
            <a:extLst>
              <a:ext uri="{FF2B5EF4-FFF2-40B4-BE49-F238E27FC236}">
                <a16:creationId xmlns:a16="http://schemas.microsoft.com/office/drawing/2014/main" id="{3018188F-0536-18E6-8443-A22376B060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B421FD-AF87-4CDB-F702-6AA13F76E908}"/>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231418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09AF1-CB10-C1CB-EF12-F74411BBCD51}"/>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3" name="Footer Placeholder 2">
            <a:extLst>
              <a:ext uri="{FF2B5EF4-FFF2-40B4-BE49-F238E27FC236}">
                <a16:creationId xmlns:a16="http://schemas.microsoft.com/office/drawing/2014/main" id="{E01C11D3-D67F-5D11-3E5A-2C3355B1C2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824EC-D800-6754-D3F0-EEB4DEDEC6B5}"/>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71035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021-A95F-1032-486B-389AF8CC1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C86DA2-BC91-5737-1A8F-8A7E0CF3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7BE318-69EC-A21F-C311-DEC0D19FE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ECA6F-E275-A7C6-6A25-8C12AAF21A9A}"/>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6" name="Footer Placeholder 5">
            <a:extLst>
              <a:ext uri="{FF2B5EF4-FFF2-40B4-BE49-F238E27FC236}">
                <a16:creationId xmlns:a16="http://schemas.microsoft.com/office/drawing/2014/main" id="{C0239BE1-9E3F-107E-2247-B01BB2E7D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45AC9F-F794-9F2A-C536-4D1D51D37A10}"/>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139460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AC7C-2868-D0D9-02F0-B1F17FC02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4036D7-473E-9178-E0FD-8A18608B9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A76830-350B-C1A4-1284-99D30DC6C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14B26-A4F7-74AC-9D13-D52A258E8F9F}"/>
              </a:ext>
            </a:extLst>
          </p:cNvPr>
          <p:cNvSpPr>
            <a:spLocks noGrp="1"/>
          </p:cNvSpPr>
          <p:nvPr>
            <p:ph type="dt" sz="half" idx="10"/>
          </p:nvPr>
        </p:nvSpPr>
        <p:spPr/>
        <p:txBody>
          <a:bodyPr/>
          <a:lstStyle/>
          <a:p>
            <a:fld id="{583F002D-5EBB-4A15-849E-70E931E6FB29}" type="datetimeFigureOut">
              <a:rPr lang="en-IN" smtClean="0"/>
              <a:t>30-01-2024</a:t>
            </a:fld>
            <a:endParaRPr lang="en-IN"/>
          </a:p>
        </p:txBody>
      </p:sp>
      <p:sp>
        <p:nvSpPr>
          <p:cNvPr id="6" name="Footer Placeholder 5">
            <a:extLst>
              <a:ext uri="{FF2B5EF4-FFF2-40B4-BE49-F238E27FC236}">
                <a16:creationId xmlns:a16="http://schemas.microsoft.com/office/drawing/2014/main" id="{0C6A1F22-A92B-1901-B385-7EB2D1271A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4F07F-8D92-ED22-02C8-58E2A33EEEC2}"/>
              </a:ext>
            </a:extLst>
          </p:cNvPr>
          <p:cNvSpPr>
            <a:spLocks noGrp="1"/>
          </p:cNvSpPr>
          <p:nvPr>
            <p:ph type="sldNum" sz="quarter" idx="12"/>
          </p:nvPr>
        </p:nvSpPr>
        <p:spPr/>
        <p:txBody>
          <a:bodyPr/>
          <a:lstStyle/>
          <a:p>
            <a:fld id="{3B841987-D2FE-4548-97CD-EB134B841071}" type="slidenum">
              <a:rPr lang="en-IN" smtClean="0"/>
              <a:t>‹#›</a:t>
            </a:fld>
            <a:endParaRPr lang="en-IN"/>
          </a:p>
        </p:txBody>
      </p:sp>
    </p:spTree>
    <p:extLst>
      <p:ext uri="{BB962C8B-B14F-4D97-AF65-F5344CB8AC3E}">
        <p14:creationId xmlns:p14="http://schemas.microsoft.com/office/powerpoint/2010/main" val="272519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2E403-F3DC-5193-6B1D-D88288A2D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10A7D6-C89D-0349-418C-516D41C04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BD0AC-FFD7-6D9D-21CA-E0A0E1437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F002D-5EBB-4A15-849E-70E931E6FB29}" type="datetimeFigureOut">
              <a:rPr lang="en-IN" smtClean="0"/>
              <a:t>30-01-2024</a:t>
            </a:fld>
            <a:endParaRPr lang="en-IN"/>
          </a:p>
        </p:txBody>
      </p:sp>
      <p:sp>
        <p:nvSpPr>
          <p:cNvPr id="5" name="Footer Placeholder 4">
            <a:extLst>
              <a:ext uri="{FF2B5EF4-FFF2-40B4-BE49-F238E27FC236}">
                <a16:creationId xmlns:a16="http://schemas.microsoft.com/office/drawing/2014/main" id="{17300EF8-1736-194F-828B-C60C27C5E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B126CC-AE22-7D24-FA12-7FF1B455C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41987-D2FE-4548-97CD-EB134B841071}" type="slidenum">
              <a:rPr lang="en-IN" smtClean="0"/>
              <a:t>‹#›</a:t>
            </a:fld>
            <a:endParaRPr lang="en-IN"/>
          </a:p>
        </p:txBody>
      </p:sp>
    </p:spTree>
    <p:extLst>
      <p:ext uri="{BB962C8B-B14F-4D97-AF65-F5344CB8AC3E}">
        <p14:creationId xmlns:p14="http://schemas.microsoft.com/office/powerpoint/2010/main" val="343065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Telecommunications_indust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D002-D749-3D3F-4E23-9B6854977A61}"/>
              </a:ext>
            </a:extLst>
          </p:cNvPr>
          <p:cNvSpPr>
            <a:spLocks noGrp="1"/>
          </p:cNvSpPr>
          <p:nvPr>
            <p:ph type="ctrTitle"/>
          </p:nvPr>
        </p:nvSpPr>
        <p:spPr/>
        <p:txBody>
          <a:bodyPr/>
          <a:lstStyle/>
          <a:p>
            <a:r>
              <a:rPr lang="en-US" b="1" dirty="0">
                <a:solidFill>
                  <a:schemeClr val="bg1"/>
                </a:solidFill>
                <a:effectLst>
                  <a:outerShdw blurRad="38100" dist="38100" dir="2700000" algn="tl">
                    <a:srgbClr val="000000">
                      <a:alpha val="43137"/>
                    </a:srgbClr>
                  </a:outerShdw>
                </a:effectLst>
              </a:rPr>
              <a:t>Telecom Sector</a:t>
            </a:r>
            <a:endParaRPr lang="en-IN" b="1"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46BB056-2EF4-37BD-7014-6F750E3D8511}"/>
              </a:ext>
            </a:extLst>
          </p:cNvPr>
          <p:cNvSpPr>
            <a:spLocks noGrp="1"/>
          </p:cNvSpPr>
          <p:nvPr>
            <p:ph type="subTitle" idx="1"/>
          </p:nvPr>
        </p:nvSpPr>
        <p:spPr>
          <a:xfrm>
            <a:off x="1524000" y="3602038"/>
            <a:ext cx="10264588" cy="2924268"/>
          </a:xfrm>
        </p:spPr>
        <p:txBody>
          <a:bodyPr>
            <a:normAutofit/>
          </a:bodyPr>
          <a:lstStyle/>
          <a:p>
            <a:endParaRPr lang="en-US" dirty="0"/>
          </a:p>
          <a:p>
            <a:endParaRPr lang="en-IN" dirty="0"/>
          </a:p>
          <a:p>
            <a:endParaRPr lang="en-IN" dirty="0"/>
          </a:p>
          <a:p>
            <a:pPr algn="r"/>
            <a:r>
              <a:rPr lang="en-IN" dirty="0"/>
              <a:t>									 </a:t>
            </a:r>
          </a:p>
          <a:p>
            <a:pPr algn="r"/>
            <a:endParaRPr lang="en-IN" dirty="0"/>
          </a:p>
          <a:p>
            <a:pPr algn="r"/>
            <a:r>
              <a:rPr lang="en-IN" b="1" dirty="0">
                <a:solidFill>
                  <a:schemeClr val="bg1"/>
                </a:solidFill>
                <a:effectLst>
                  <a:outerShdw blurRad="38100" dist="38100" dir="2700000" algn="tl">
                    <a:srgbClr val="000000">
                      <a:alpha val="43137"/>
                    </a:srgbClr>
                  </a:outerShdw>
                </a:effectLst>
              </a:rPr>
              <a:t>Presented by Jaya Krishna Seethagari</a:t>
            </a:r>
          </a:p>
        </p:txBody>
      </p:sp>
    </p:spTree>
    <p:extLst>
      <p:ext uri="{BB962C8B-B14F-4D97-AF65-F5344CB8AC3E}">
        <p14:creationId xmlns:p14="http://schemas.microsoft.com/office/powerpoint/2010/main" val="296236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A59D-93B9-1B7C-5342-B05CB1A28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064DE-4B07-321E-BDB9-104C5551A7E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Telecom Sector?</a:t>
            </a:r>
          </a:p>
          <a:p>
            <a:r>
              <a:rPr lang="en-US" dirty="0">
                <a:latin typeface="Times New Roman" panose="02020603050405020304" pitchFamily="18" charset="0"/>
                <a:cs typeface="Times New Roman" panose="02020603050405020304" pitchFamily="18" charset="0"/>
              </a:rPr>
              <a:t>Services Provided by Telecom Sector</a:t>
            </a:r>
          </a:p>
          <a:p>
            <a:r>
              <a:rPr lang="en-US" dirty="0">
                <a:latin typeface="Times New Roman" panose="02020603050405020304" pitchFamily="18" charset="0"/>
                <a:cs typeface="Times New Roman" panose="02020603050405020304" pitchFamily="18" charset="0"/>
              </a:rPr>
              <a:t>Features of Telecom Sector</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98454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A27E-F7D5-118A-399B-3A2F665583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Telecom Sector?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1F2D49-FD7C-09C4-1427-F55C87B572D2}"/>
              </a:ext>
            </a:extLst>
          </p:cNvPr>
          <p:cNvSpPr>
            <a:spLocks noGrp="1"/>
          </p:cNvSpPr>
          <p:nvPr>
            <p:ph idx="1"/>
          </p:nvPr>
        </p:nvSpPr>
        <p:spPr/>
        <p:txBody>
          <a:bodyPr>
            <a:normAutofit/>
          </a:bodyPr>
          <a:lstStyle/>
          <a:p>
            <a:r>
              <a:rPr lang="en-US" sz="2500" b="0" i="0" dirty="0">
                <a:effectLst/>
                <a:latin typeface="Times New Roman" panose="02020603050405020304" pitchFamily="18" charset="0"/>
                <a:cs typeface="Times New Roman" panose="02020603050405020304" pitchFamily="18" charset="0"/>
              </a:rPr>
              <a:t>The telecommunication sector is made up of companies that make communication possible on a global scale, whether through the phone, the internet, over airwaves, or cables. These companies create the infrastructure that allows data as text, voice, audio, or video to be sent anywhere in the world.</a:t>
            </a:r>
          </a:p>
          <a:p>
            <a:r>
              <a:rPr lang="en-US" sz="2500" dirty="0">
                <a:latin typeface="Times New Roman" panose="02020603050405020304" pitchFamily="18" charset="0"/>
                <a:cs typeface="Times New Roman" panose="02020603050405020304" pitchFamily="18" charset="0"/>
              </a:rPr>
              <a:t>It plays a crucial role in the evolution of mobile communications and the information society.</a:t>
            </a:r>
          </a:p>
          <a:p>
            <a:r>
              <a:rPr lang="en-US" sz="2500" dirty="0">
                <a:latin typeface="Times New Roman" panose="02020603050405020304" pitchFamily="18" charset="0"/>
                <a:cs typeface="Times New Roman" panose="02020603050405020304" pitchFamily="18" charset="0"/>
              </a:rPr>
              <a:t>In India TRAI decides the guidelines of Telecom </a:t>
            </a:r>
            <a:r>
              <a:rPr lang="en-US" sz="2500">
                <a:latin typeface="Times New Roman" panose="02020603050405020304" pitchFamily="18" charset="0"/>
                <a:cs typeface="Times New Roman" panose="02020603050405020304" pitchFamily="18" charset="0"/>
              </a:rPr>
              <a:t>companies.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42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CF28-D4C6-1C75-3037-A42FC4E276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Services Provided By Telecom Sector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049E7-E186-D4A6-A90E-EF1C3AF0F13C}"/>
              </a:ext>
            </a:extLst>
          </p:cNvPr>
          <p:cNvSpPr>
            <a:spLocks noGrp="1"/>
          </p:cNvSpPr>
          <p:nvPr>
            <p:ph idx="1"/>
          </p:nvPr>
        </p:nvSpPr>
        <p:spPr/>
        <p:txBody>
          <a:bodyPr>
            <a:normAutofit lnSpcReduction="10000"/>
          </a:bodyPr>
          <a:lstStyle/>
          <a:p>
            <a:r>
              <a:rPr lang="en-US" sz="2500" dirty="0">
                <a:latin typeface="Times New Roman" panose="02020603050405020304" pitchFamily="18" charset="0"/>
                <a:cs typeface="Times New Roman" panose="02020603050405020304" pitchFamily="18" charset="0"/>
              </a:rPr>
              <a:t>Cellular Mobile Services : It includes mobile telecom services like voice &amp; non-voice messages &amp; data services. They provide direct inter connectivity with any other type of telecom service provider.</a:t>
            </a:r>
          </a:p>
          <a:p>
            <a:pPr marL="914400" lvl="1" indent="-457200">
              <a:buFont typeface="+mj-lt"/>
              <a:buAutoNum type="alphaLcParenR"/>
            </a:pPr>
            <a:r>
              <a:rPr lang="en-US" sz="2100" dirty="0">
                <a:latin typeface="Times New Roman" panose="02020603050405020304" pitchFamily="18" charset="0"/>
                <a:cs typeface="Times New Roman" panose="02020603050405020304" pitchFamily="18" charset="0"/>
              </a:rPr>
              <a:t>Voice</a:t>
            </a:r>
          </a:p>
          <a:p>
            <a:pPr marL="914400" lvl="1" indent="-457200">
              <a:buFont typeface="+mj-lt"/>
              <a:buAutoNum type="alphaLcParenR"/>
            </a:pPr>
            <a:r>
              <a:rPr lang="en-US" sz="2100" dirty="0">
                <a:latin typeface="Times New Roman" panose="02020603050405020304" pitchFamily="18" charset="0"/>
                <a:cs typeface="Times New Roman" panose="02020603050405020304" pitchFamily="18" charset="0"/>
              </a:rPr>
              <a:t>Non-Voice (Messages)</a:t>
            </a:r>
          </a:p>
          <a:p>
            <a:pPr marL="914400" lvl="1" indent="-457200">
              <a:buFont typeface="+mj-lt"/>
              <a:buAutoNum type="alphaLcParenR"/>
            </a:pPr>
            <a:r>
              <a:rPr lang="en-US" sz="2100" dirty="0">
                <a:latin typeface="Times New Roman" panose="02020603050405020304" pitchFamily="18" charset="0"/>
                <a:cs typeface="Times New Roman" panose="02020603050405020304" pitchFamily="18" charset="0"/>
              </a:rPr>
              <a:t>Internet Services</a:t>
            </a:r>
            <a:endParaRPr lang="en-IN" sz="21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Fixed Line Services(Fiber Optic Cables[Land line]) : </a:t>
            </a:r>
            <a:r>
              <a:rPr lang="en-US" sz="2500" dirty="0">
                <a:latin typeface="Times New Roman" panose="02020603050405020304" pitchFamily="18" charset="0"/>
                <a:cs typeface="Times New Roman" panose="02020603050405020304" pitchFamily="18" charset="0"/>
              </a:rPr>
              <a:t>It also include services like voice &amp; non-voice message and data services. They are connected through fibre optic cables.</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Cable Services(One-way Entertainment Services) : </a:t>
            </a:r>
            <a:r>
              <a:rPr lang="en-US" sz="2500" dirty="0">
                <a:latin typeface="Times New Roman" panose="02020603050405020304" pitchFamily="18" charset="0"/>
                <a:cs typeface="Times New Roman" panose="02020603050405020304" pitchFamily="18" charset="0"/>
              </a:rPr>
              <a:t>They are linkages and switched services within licensed area of operation to provide entertainment services.</a:t>
            </a:r>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61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0AC7-80E1-C826-CD28-56CC4A0814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Services Provided By Telecom Sector</a:t>
            </a:r>
            <a:endParaRPr lang="en-IN" dirty="0"/>
          </a:p>
        </p:txBody>
      </p:sp>
      <p:sp>
        <p:nvSpPr>
          <p:cNvPr id="3" name="Content Placeholder 2">
            <a:extLst>
              <a:ext uri="{FF2B5EF4-FFF2-40B4-BE49-F238E27FC236}">
                <a16:creationId xmlns:a16="http://schemas.microsoft.com/office/drawing/2014/main" id="{C90F27EE-074D-590E-059D-9F2F71CF2111}"/>
              </a:ext>
            </a:extLst>
          </p:cNvPr>
          <p:cNvSpPr>
            <a:spLocks noGrp="1"/>
          </p:cNvSpPr>
          <p:nvPr>
            <p:ph idx="1"/>
          </p:nvPr>
        </p:nvSpPr>
        <p:spPr>
          <a:xfrm>
            <a:off x="838200" y="1825624"/>
            <a:ext cx="10515600" cy="4575175"/>
          </a:xfrm>
        </p:spPr>
        <p:txBody>
          <a:bodyPr>
            <a:normAutofit/>
          </a:bodyPr>
          <a:lstStyle/>
          <a:p>
            <a:r>
              <a:rPr lang="en-IN" sz="2400" dirty="0">
                <a:latin typeface="Times New Roman" panose="02020603050405020304" pitchFamily="18" charset="0"/>
                <a:cs typeface="Times New Roman" panose="02020603050405020304" pitchFamily="18" charset="0"/>
              </a:rPr>
              <a:t>VSAT(Very Small Aperture Terminal) :</a:t>
            </a:r>
          </a:p>
          <a:p>
            <a:pPr marL="0" indent="0">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satellite based communication service that helps both government agencies and business for better communication and information sharing. A reliable and uninterrupted communication.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DTH(Direct to Home) : </a:t>
            </a:r>
          </a:p>
          <a:p>
            <a:pPr marL="0" indent="0">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Satellite Based Media Service provided by cellular companies. No dependency on cable operator. One can receive media services through satellite with the help of small dish antenna &amp; setup box.</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Radio Paging Services(Popular in Olden Days) : </a:t>
            </a:r>
          </a:p>
          <a:p>
            <a:pPr marL="0" indent="0">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Affordable means of transmitting information to person when they are on mobile(Old service).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2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0736-2ADB-0878-4C9A-98C2E87522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Telecom Sector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03B4A7-0CCB-BA66-4770-5F853BD27828}"/>
              </a:ext>
            </a:extLst>
          </p:cNvPr>
          <p:cNvSpPr>
            <a:spLocks noGrp="1"/>
          </p:cNvSpPr>
          <p:nvPr>
            <p:ph idx="1"/>
          </p:nvPr>
        </p:nvSpPr>
        <p:spPr>
          <a:xfrm>
            <a:off x="838200" y="1479176"/>
            <a:ext cx="10515600" cy="5127811"/>
          </a:xfrm>
        </p:spPr>
        <p:txBody>
          <a:bodyPr>
            <a:normAutofit/>
          </a:bodyPr>
          <a:lstStyle/>
          <a:p>
            <a:r>
              <a:rPr lang="en-IN" sz="2500" dirty="0">
                <a:latin typeface="Times New Roman" panose="02020603050405020304" pitchFamily="18" charset="0"/>
                <a:cs typeface="Times New Roman" panose="02020603050405020304" pitchFamily="18" charset="0"/>
              </a:rPr>
              <a:t>Communication Services</a:t>
            </a:r>
          </a:p>
          <a:p>
            <a:r>
              <a:rPr lang="en-IN" sz="2500" dirty="0">
                <a:latin typeface="Times New Roman" panose="02020603050405020304" pitchFamily="18" charset="0"/>
                <a:cs typeface="Times New Roman" panose="02020603050405020304" pitchFamily="18" charset="0"/>
              </a:rPr>
              <a:t>Infrastructure</a:t>
            </a:r>
          </a:p>
          <a:p>
            <a:r>
              <a:rPr lang="en-IN" sz="2500" dirty="0">
                <a:latin typeface="Times New Roman" panose="02020603050405020304" pitchFamily="18" charset="0"/>
                <a:cs typeface="Times New Roman" panose="02020603050405020304" pitchFamily="18" charset="0"/>
              </a:rPr>
              <a:t>Technological Innovation</a:t>
            </a:r>
          </a:p>
          <a:p>
            <a:r>
              <a:rPr lang="en-IN" sz="2500" dirty="0">
                <a:latin typeface="Times New Roman" panose="02020603050405020304" pitchFamily="18" charset="0"/>
                <a:cs typeface="Times New Roman" panose="02020603050405020304" pitchFamily="18" charset="0"/>
              </a:rPr>
              <a:t>Global Connectivity</a:t>
            </a:r>
          </a:p>
          <a:p>
            <a:r>
              <a:rPr lang="en-IN" sz="2500" dirty="0">
                <a:latin typeface="Times New Roman" panose="02020603050405020304" pitchFamily="18" charset="0"/>
                <a:cs typeface="Times New Roman" panose="02020603050405020304" pitchFamily="18" charset="0"/>
              </a:rPr>
              <a:t>Regulation</a:t>
            </a:r>
          </a:p>
          <a:p>
            <a:r>
              <a:rPr lang="en-IN" sz="2500" dirty="0">
                <a:latin typeface="Times New Roman" panose="02020603050405020304" pitchFamily="18" charset="0"/>
                <a:cs typeface="Times New Roman" panose="02020603050405020304" pitchFamily="18" charset="0"/>
              </a:rPr>
              <a:t>Competition</a:t>
            </a:r>
          </a:p>
          <a:p>
            <a:r>
              <a:rPr lang="en-IN" sz="2500" dirty="0">
                <a:latin typeface="Times New Roman" panose="02020603050405020304" pitchFamily="18" charset="0"/>
                <a:cs typeface="Times New Roman" panose="02020603050405020304" pitchFamily="18" charset="0"/>
              </a:rPr>
              <a:t>Convergence</a:t>
            </a:r>
          </a:p>
          <a:p>
            <a:r>
              <a:rPr lang="en-IN" sz="2500" dirty="0">
                <a:latin typeface="Times New Roman" panose="02020603050405020304" pitchFamily="18" charset="0"/>
                <a:cs typeface="Times New Roman" panose="02020603050405020304" pitchFamily="18" charset="0"/>
              </a:rPr>
              <a:t>Customer Service</a:t>
            </a:r>
          </a:p>
          <a:p>
            <a:r>
              <a:rPr lang="en-IN" sz="2500" dirty="0">
                <a:latin typeface="Times New Roman" panose="02020603050405020304" pitchFamily="18" charset="0"/>
                <a:cs typeface="Times New Roman" panose="02020603050405020304" pitchFamily="18" charset="0"/>
              </a:rPr>
              <a:t>Global Economy Enabler</a:t>
            </a:r>
          </a:p>
          <a:p>
            <a:r>
              <a:rPr lang="en-IN" sz="2500" dirty="0">
                <a:latin typeface="Times New Roman" panose="02020603050405020304" pitchFamily="18" charset="0"/>
                <a:cs typeface="Times New Roman" panose="02020603050405020304" pitchFamily="18" charset="0"/>
              </a:rPr>
              <a:t>Data Privacy and Security</a:t>
            </a:r>
          </a:p>
        </p:txBody>
      </p:sp>
    </p:spTree>
    <p:extLst>
      <p:ext uri="{BB962C8B-B14F-4D97-AF65-F5344CB8AC3E}">
        <p14:creationId xmlns:p14="http://schemas.microsoft.com/office/powerpoint/2010/main" val="216974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21B7-B0AA-9873-82C8-F88212A675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F943F136-127C-964C-2EA0-1BC8BEF66DA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telecom sector stands as a dynamic and indispensable force driving global connectivity and communication in the modern era.</a:t>
            </a:r>
          </a:p>
          <a:p>
            <a:r>
              <a:rPr lang="en-US" sz="2400" dirty="0">
                <a:latin typeface="Times New Roman" panose="02020603050405020304" pitchFamily="18" charset="0"/>
                <a:cs typeface="Times New Roman" panose="02020603050405020304" pitchFamily="18" charset="0"/>
              </a:rPr>
              <a:t> With its foundation built on technological innovation, extensive infrastructure, and relentless competition, the telecom industry continues to shape how individuals, businesses, and societies interact and thrive.</a:t>
            </a:r>
          </a:p>
          <a:p>
            <a:r>
              <a:rPr lang="en-US" sz="2400" dirty="0">
                <a:latin typeface="Times New Roman" panose="02020603050405020304" pitchFamily="18" charset="0"/>
                <a:cs typeface="Times New Roman" panose="02020603050405020304" pitchFamily="18" charset="0"/>
              </a:rPr>
              <a:t>And it has become the back-bone of every business activity in economic &amp; social development of a country.</a:t>
            </a:r>
          </a:p>
        </p:txBody>
      </p:sp>
    </p:spTree>
    <p:extLst>
      <p:ext uri="{BB962C8B-B14F-4D97-AF65-F5344CB8AC3E}">
        <p14:creationId xmlns:p14="http://schemas.microsoft.com/office/powerpoint/2010/main" val="91121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4708-1719-8080-5001-654C99F0B37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05AD27-63A4-577F-8511-0B16A3CFE370}"/>
              </a:ext>
            </a:extLst>
          </p:cNvPr>
          <p:cNvSpPr>
            <a:spLocks noGrp="1"/>
          </p:cNvSpPr>
          <p:nvPr>
            <p:ph idx="1"/>
          </p:nvPr>
        </p:nvSpPr>
        <p:spPr/>
        <p:txBody>
          <a:bodyPr>
            <a:normAutofit/>
          </a:bodyPr>
          <a:lstStyle/>
          <a:p>
            <a:r>
              <a:rPr lang="en-US" sz="2400" dirty="0">
                <a:hlinkClick r:id="rId2"/>
              </a:rPr>
              <a:t>https://en.wikipedia.org/wiki/Telecommunications_industry</a:t>
            </a:r>
            <a:endParaRPr lang="en-US" sz="2400" dirty="0"/>
          </a:p>
          <a:p>
            <a:r>
              <a:rPr lang="en-US" sz="2400" dirty="0"/>
              <a:t>https://en.wikipedia.org/wiki/Telecommunications_in_India#:~:text=Major%20sectors%20of%20the%20Indian,digital%20telephone%20exchanges%2C%20Network%20switching</a:t>
            </a:r>
          </a:p>
          <a:p>
            <a:r>
              <a:rPr lang="en-US" sz="2400" dirty="0"/>
              <a:t>https://www.investopedia.com/ask/answers/070815/what-telecommunications-sector.asp#:~:text=The%20telecommunications%20sector%20consists%20of%20three%20basic%20sub%2Dsectors%3A%20telecom,Communications%20equipment</a:t>
            </a:r>
          </a:p>
          <a:p>
            <a:r>
              <a:rPr lang="en-US" sz="2400" dirty="0"/>
              <a:t>https://youtu.be/XS96qn4lET4?si=_onAqD3wAty1afZP</a:t>
            </a:r>
          </a:p>
          <a:p>
            <a:r>
              <a:rPr lang="en-US" sz="2400" dirty="0"/>
              <a:t>https://youtu.be/dKy-4Fr_ubY?si=5X33q4VvWJHRbVMy</a:t>
            </a:r>
          </a:p>
          <a:p>
            <a:r>
              <a:rPr lang="en-US" sz="2400" dirty="0"/>
              <a:t>Case Study : https://youtu.be/XCQfZqfq70Q?si=r54ojQIqIWfLqvl2</a:t>
            </a:r>
            <a:endParaRPr lang="en-IN" sz="2400" dirty="0"/>
          </a:p>
        </p:txBody>
      </p:sp>
    </p:spTree>
    <p:extLst>
      <p:ext uri="{BB962C8B-B14F-4D97-AF65-F5344CB8AC3E}">
        <p14:creationId xmlns:p14="http://schemas.microsoft.com/office/powerpoint/2010/main" val="43854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5609-84CC-804B-D37E-341E342828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98B9EF-0257-9DE5-6050-8BC4CF3F4B2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BAB17D-F411-A00F-351D-17AF35DC2ED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88822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560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Telecom Sector</vt:lpstr>
      <vt:lpstr>Contents</vt:lpstr>
      <vt:lpstr>What is Telecom Sector?</vt:lpstr>
      <vt:lpstr>Services Provided By Telecom Sector</vt:lpstr>
      <vt:lpstr>Services Provided By Telecom Sector</vt:lpstr>
      <vt:lpstr>Features of Telecom Sector</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Sector</dc:title>
  <dc:creator>seethagari jaya krishna</dc:creator>
  <cp:lastModifiedBy>Seethagari Jaya Krishna</cp:lastModifiedBy>
  <cp:revision>5</cp:revision>
  <dcterms:created xsi:type="dcterms:W3CDTF">2024-01-28T03:27:34Z</dcterms:created>
  <dcterms:modified xsi:type="dcterms:W3CDTF">2024-01-30T08:27:18Z</dcterms:modified>
</cp:coreProperties>
</file>