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7"/>
  </p:notesMasterIdLst>
  <p:handoutMasterIdLst>
    <p:handoutMasterId r:id="rId8"/>
  </p:handoutMasterIdLst>
  <p:sldIdLst>
    <p:sldId id="1829" r:id="rId2"/>
    <p:sldId id="1875" r:id="rId3"/>
    <p:sldId id="1878" r:id="rId4"/>
    <p:sldId id="1877" r:id="rId5"/>
    <p:sldId id="1876" r:id="rId6"/>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20" autoAdjust="0"/>
    <p:restoredTop sz="98387" autoAdjust="0"/>
  </p:normalViewPr>
  <p:slideViewPr>
    <p:cSldViewPr>
      <p:cViewPr varScale="1">
        <p:scale>
          <a:sx n="84" d="100"/>
          <a:sy n="84" d="100"/>
        </p:scale>
        <p:origin x="30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12/5/2021</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12/5/2021</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12/5/2021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12/5/2021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12/5/2021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12/5/2021</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12/5/2021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12/5/2021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12/5/2021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12/5/2021</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12/5/2021</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12/5/2021</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12/5/2021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12/5/2021</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639616" y="332656"/>
            <a:ext cx="7040710" cy="984885"/>
          </a:xfrm>
          <a:prstGeom prst="rect">
            <a:avLst/>
          </a:prstGeom>
          <a:noFill/>
        </p:spPr>
        <p:txBody>
          <a:bodyPr wrap="none" rtlCol="0">
            <a:spAutoFit/>
          </a:bodyPr>
          <a:lstStyle/>
          <a:p>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749454" y="3047563"/>
            <a:ext cx="6930872" cy="461665"/>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Electrical and Electronics Engineering</a:t>
            </a:r>
          </a:p>
        </p:txBody>
      </p:sp>
      <p:pic>
        <p:nvPicPr>
          <p:cNvPr id="9" name="Picture 8">
            <a:extLst>
              <a:ext uri="{FF2B5EF4-FFF2-40B4-BE49-F238E27FC236}">
                <a16:creationId xmlns:a16="http://schemas.microsoft.com/office/drawing/2014/main" id="{44848AEA-3B00-4210-A812-544EFEF3E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358" y="1368152"/>
            <a:ext cx="1755284" cy="1628800"/>
          </a:xfrm>
          <a:prstGeom prst="rect">
            <a:avLst/>
          </a:prstGeom>
        </p:spPr>
      </p:pic>
      <p:sp>
        <p:nvSpPr>
          <p:cNvPr id="10" name="TextBox 9">
            <a:extLst>
              <a:ext uri="{FF2B5EF4-FFF2-40B4-BE49-F238E27FC236}">
                <a16:creationId xmlns:a16="http://schemas.microsoft.com/office/drawing/2014/main" id="{AA8BA636-06F6-4F9D-93B1-9DB488CE0F31}"/>
              </a:ext>
            </a:extLst>
          </p:cNvPr>
          <p:cNvSpPr txBox="1"/>
          <p:nvPr/>
        </p:nvSpPr>
        <p:spPr>
          <a:xfrm>
            <a:off x="1595415" y="3577581"/>
            <a:ext cx="9001183" cy="461665"/>
          </a:xfrm>
          <a:prstGeom prst="rect">
            <a:avLst/>
          </a:prstGeom>
          <a:noFill/>
        </p:spPr>
        <p:txBody>
          <a:bodyPr wrap="none" rtlCol="0">
            <a:spAutoFit/>
          </a:bodyPr>
          <a:lstStyle/>
          <a:p>
            <a:pPr algn="ctr"/>
            <a:r>
              <a:rPr lang="en-US" sz="2400" b="1" dirty="0">
                <a:latin typeface="Tahoma" panose="020B0604030504040204" pitchFamily="34" charset="0"/>
                <a:ea typeface="Tahoma" panose="020B0604030504040204" pitchFamily="34" charset="0"/>
                <a:cs typeface="Tahoma" panose="020B0604030504040204" pitchFamily="34" charset="0"/>
              </a:rPr>
              <a:t>I</a:t>
            </a:r>
            <a:r>
              <a:rPr lang="en-IN" sz="2400" b="1" dirty="0">
                <a:latin typeface="Tahoma" panose="020B0604030504040204" pitchFamily="34" charset="0"/>
                <a:ea typeface="Tahoma" panose="020B0604030504040204" pitchFamily="34" charset="0"/>
                <a:cs typeface="Tahoma" panose="020B0604030504040204" pitchFamily="34" charset="0"/>
              </a:rPr>
              <a:t>OT BASED SMART AGRICULTURE MONITORING SYSTEM</a:t>
            </a:r>
          </a:p>
        </p:txBody>
      </p:sp>
      <p:sp>
        <p:nvSpPr>
          <p:cNvPr id="13" name="TextBox 12">
            <a:extLst>
              <a:ext uri="{FF2B5EF4-FFF2-40B4-BE49-F238E27FC236}">
                <a16:creationId xmlns:a16="http://schemas.microsoft.com/office/drawing/2014/main" id="{CDA42EE5-0F35-4E70-9FA0-0250956EDD1C}"/>
              </a:ext>
            </a:extLst>
          </p:cNvPr>
          <p:cNvSpPr txBox="1"/>
          <p:nvPr/>
        </p:nvSpPr>
        <p:spPr>
          <a:xfrm>
            <a:off x="695400" y="4781762"/>
            <a:ext cx="3672408" cy="1908215"/>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Batch Members</a:t>
            </a:r>
          </a:p>
          <a:p>
            <a:endParaRPr lang="en-US" sz="1400" dirty="0"/>
          </a:p>
          <a:p>
            <a:r>
              <a:rPr lang="en-US" sz="1600" dirty="0"/>
              <a:t>20955A0241–</a:t>
            </a:r>
            <a:r>
              <a:rPr lang="en-US" sz="1600" dirty="0" err="1"/>
              <a:t>S.Sravankumar</a:t>
            </a:r>
            <a:endParaRPr lang="en-US" sz="1600" dirty="0"/>
          </a:p>
          <a:p>
            <a:r>
              <a:rPr lang="en-US" sz="1600" dirty="0"/>
              <a:t>19951A0249–</a:t>
            </a:r>
            <a:r>
              <a:rPr lang="en-US" sz="1600" dirty="0" err="1"/>
              <a:t>J.Saikumar</a:t>
            </a:r>
            <a:endParaRPr lang="en-US" sz="1600" dirty="0"/>
          </a:p>
          <a:p>
            <a:r>
              <a:rPr lang="en-US" sz="1600" dirty="0"/>
              <a:t>20955A0248– </a:t>
            </a:r>
            <a:r>
              <a:rPr lang="en-US" sz="1600" dirty="0" err="1"/>
              <a:t>K.V.R.S.Jayakar</a:t>
            </a:r>
            <a:r>
              <a:rPr lang="en-US" dirty="0"/>
              <a:t>               					</a:t>
            </a:r>
            <a:endParaRPr lang="en-IN" dirty="0"/>
          </a:p>
        </p:txBody>
      </p:sp>
      <p:sp>
        <p:nvSpPr>
          <p:cNvPr id="15" name="TextBox 14">
            <a:extLst>
              <a:ext uri="{FF2B5EF4-FFF2-40B4-BE49-F238E27FC236}">
                <a16:creationId xmlns:a16="http://schemas.microsoft.com/office/drawing/2014/main" id="{0B01EB95-B5AF-406B-AE2F-01311C399ADD}"/>
              </a:ext>
            </a:extLst>
          </p:cNvPr>
          <p:cNvSpPr txBox="1"/>
          <p:nvPr/>
        </p:nvSpPr>
        <p:spPr>
          <a:xfrm>
            <a:off x="7680176" y="4812540"/>
            <a:ext cx="4248472" cy="1877437"/>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Name</a:t>
            </a:r>
          </a:p>
          <a:p>
            <a:endParaRPr lang="en-US" sz="1400" dirty="0"/>
          </a:p>
          <a:p>
            <a:r>
              <a:rPr lang="en-US" sz="1600" dirty="0" err="1"/>
              <a:t>Mr.A.Srikanth</a:t>
            </a:r>
            <a:endParaRPr lang="en-US" sz="1600" dirty="0"/>
          </a:p>
          <a:p>
            <a:r>
              <a:rPr lang="en-US" sz="1600" dirty="0"/>
              <a:t>Assistant Professor</a:t>
            </a:r>
          </a:p>
          <a:p>
            <a:r>
              <a:rPr lang="en-US" sz="1600" dirty="0"/>
              <a:t>Electrical and Electronics Engineering</a:t>
            </a:r>
          </a:p>
          <a:p>
            <a:r>
              <a:rPr lang="en-US" dirty="0"/>
              <a:t>					</a:t>
            </a:r>
            <a:endParaRPr lang="en-IN" dirty="0"/>
          </a:p>
        </p:txBody>
      </p:sp>
      <p:sp>
        <p:nvSpPr>
          <p:cNvPr id="11" name="TextBox 10">
            <a:extLst>
              <a:ext uri="{FF2B5EF4-FFF2-40B4-BE49-F238E27FC236}">
                <a16:creationId xmlns:a16="http://schemas.microsoft.com/office/drawing/2014/main" id="{F31CBF15-F6E0-48EC-BF34-728FE651BBEB}"/>
              </a:ext>
            </a:extLst>
          </p:cNvPr>
          <p:cNvSpPr txBox="1"/>
          <p:nvPr/>
        </p:nvSpPr>
        <p:spPr>
          <a:xfrm>
            <a:off x="4763857" y="6315792"/>
            <a:ext cx="1798890" cy="338554"/>
          </a:xfrm>
          <a:prstGeom prst="rect">
            <a:avLst/>
          </a:prstGeom>
          <a:noFill/>
        </p:spPr>
        <p:txBody>
          <a:bodyPr wrap="none" rtlCol="0">
            <a:spAutoFit/>
          </a:bodyPr>
          <a:lstStyle/>
          <a:p>
            <a:r>
              <a:rPr lang="en-IN" sz="1600" dirty="0">
                <a:latin typeface="Tahoma" panose="020B0604030504040204" pitchFamily="34" charset="0"/>
                <a:ea typeface="Tahoma" panose="020B0604030504040204" pitchFamily="34" charset="0"/>
                <a:cs typeface="Tahoma" panose="020B0604030504040204" pitchFamily="34" charset="0"/>
              </a:rPr>
              <a:t>Date: 06/12/2021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2</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Abstract</a:t>
            </a:r>
          </a:p>
        </p:txBody>
      </p:sp>
      <p:sp>
        <p:nvSpPr>
          <p:cNvPr id="6" name="TextBox 5">
            <a:extLst>
              <a:ext uri="{FF2B5EF4-FFF2-40B4-BE49-F238E27FC236}">
                <a16:creationId xmlns:a16="http://schemas.microsoft.com/office/drawing/2014/main" id="{1BC3524A-1CED-439D-B42A-131AD09B4979}"/>
              </a:ext>
            </a:extLst>
          </p:cNvPr>
          <p:cNvSpPr txBox="1"/>
          <p:nvPr/>
        </p:nvSpPr>
        <p:spPr>
          <a:xfrm>
            <a:off x="839416" y="1438736"/>
            <a:ext cx="10297144" cy="4893647"/>
          </a:xfrm>
          <a:prstGeom prst="rect">
            <a:avLst/>
          </a:prstGeom>
          <a:noFill/>
        </p:spPr>
        <p:txBody>
          <a:bodyPr wrap="square">
            <a:spAutoFit/>
          </a:bodyPr>
          <a:lstStyle/>
          <a:p>
            <a:pPr algn="just"/>
            <a:r>
              <a:rPr lang="en-US" sz="2400" dirty="0"/>
              <a:t>Agriculture is done in every country from ages. Agriculture is the science and art of cultivating plants. Agriculture was the key development in the rise of sedentary human civilization. Agriculture is done manually from ages. As the world is trending into new technologies and implementations it is a necessary goal to trend up with agriculture also. IOT plays a very important role in smart agriculture. IOT sensors are capable of providing information about agriculture fields. we have proposed an IOT and smart agriculture system using automation. This IOT based Agriculture monitoring system makes use of wireless sensor networks that collects data from different sensors deployed at various nodes and sends it through the wireless protocol. This smart agriculture using IOT system is powered by Arduino, it consists of Temperature sensor, Moisture sensor, water level sensor, DC motor and GPRS module.</a:t>
            </a:r>
            <a:endParaRPr lang="en-IN" sz="2400" dirty="0"/>
          </a:p>
        </p:txBody>
      </p:sp>
    </p:spTree>
    <p:extLst>
      <p:ext uri="{BB962C8B-B14F-4D97-AF65-F5344CB8AC3E}">
        <p14:creationId xmlns:p14="http://schemas.microsoft.com/office/powerpoint/2010/main" val="53512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BE50-E45C-4CF5-8A0A-FDFDBA9F4D10}"/>
              </a:ext>
            </a:extLst>
          </p:cNvPr>
          <p:cNvSpPr>
            <a:spLocks noGrp="1"/>
          </p:cNvSpPr>
          <p:nvPr>
            <p:ph type="title"/>
          </p:nvPr>
        </p:nvSpPr>
        <p:spPr/>
        <p:txBody>
          <a:bodyPr/>
          <a:lstStyle/>
          <a:p>
            <a:r>
              <a:rPr lang="en-IN" dirty="0"/>
              <a:t>Abstract</a:t>
            </a:r>
          </a:p>
        </p:txBody>
      </p:sp>
      <p:sp>
        <p:nvSpPr>
          <p:cNvPr id="3" name="Slide Number Placeholder 2">
            <a:extLst>
              <a:ext uri="{FF2B5EF4-FFF2-40B4-BE49-F238E27FC236}">
                <a16:creationId xmlns:a16="http://schemas.microsoft.com/office/drawing/2014/main" id="{A629AEA2-90A2-4506-9F2F-6B917D51B843}"/>
              </a:ext>
            </a:extLst>
          </p:cNvPr>
          <p:cNvSpPr>
            <a:spLocks noGrp="1"/>
          </p:cNvSpPr>
          <p:nvPr>
            <p:ph type="sldNum" sz="quarter" idx="12"/>
          </p:nvPr>
        </p:nvSpPr>
        <p:spPr/>
        <p:txBody>
          <a:bodyPr/>
          <a:lstStyle/>
          <a:p>
            <a:fld id="{16983C56-CC76-44A7-A1C1-1DB460E1FE9C}" type="slidenum">
              <a:rPr lang="en-US" smtClean="0"/>
              <a:pPr/>
              <a:t>3</a:t>
            </a:fld>
            <a:endParaRPr lang="en-US"/>
          </a:p>
        </p:txBody>
      </p:sp>
      <p:sp>
        <p:nvSpPr>
          <p:cNvPr id="5" name="TextBox 4">
            <a:extLst>
              <a:ext uri="{FF2B5EF4-FFF2-40B4-BE49-F238E27FC236}">
                <a16:creationId xmlns:a16="http://schemas.microsoft.com/office/drawing/2014/main" id="{F99693DA-87A2-4018-9E61-C85D9E55EA99}"/>
              </a:ext>
            </a:extLst>
          </p:cNvPr>
          <p:cNvSpPr txBox="1"/>
          <p:nvPr/>
        </p:nvSpPr>
        <p:spPr>
          <a:xfrm>
            <a:off x="1028656" y="1682066"/>
            <a:ext cx="10009112" cy="3785652"/>
          </a:xfrm>
          <a:prstGeom prst="rect">
            <a:avLst/>
          </a:prstGeom>
          <a:noFill/>
        </p:spPr>
        <p:txBody>
          <a:bodyPr wrap="square">
            <a:spAutoFit/>
          </a:bodyPr>
          <a:lstStyle/>
          <a:p>
            <a:pPr algn="just"/>
            <a:r>
              <a:rPr lang="en-US" sz="2400" dirty="0"/>
              <a:t>When the IOT based agriculture monitoring system starts it checks the water level, humidity and moisture level. It sends SMS alert on the phone about the levels. Sensors sense the level of water if it goes down, it automatically starts the water pump. If the temperature goes above the level, fan starts. This all is displayed on the LCD display module. This all is also seen in IOT where it shows information of Humidity, Moisture and water level with date and time, based on per minute. Temperature can be set on a particular level, it is based on the type crops cultivated. If we want to close the water forcefully on IOT there is button given from where water pump can be forcefully stopped.</a:t>
            </a:r>
            <a:endParaRPr lang="en-IN" sz="2400" dirty="0"/>
          </a:p>
        </p:txBody>
      </p:sp>
    </p:spTree>
    <p:extLst>
      <p:ext uri="{BB962C8B-B14F-4D97-AF65-F5344CB8AC3E}">
        <p14:creationId xmlns:p14="http://schemas.microsoft.com/office/powerpoint/2010/main" val="140975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p:txBody>
          <a:bodyPr/>
          <a:lstStyle/>
          <a:p>
            <a:pPr marL="0" indent="0" algn="just">
              <a:buNone/>
            </a:pPr>
            <a:r>
              <a:rPr lang="en-US" sz="2400" b="0" i="0" dirty="0">
                <a:solidFill>
                  <a:srgbClr val="000000"/>
                </a:solidFill>
                <a:effectLst/>
                <a:latin typeface="Source Sans Pro" panose="020B0503030403020204" pitchFamily="34" charset="0"/>
              </a:rPr>
              <a:t>IoT based smart agriculture monitoring helps in collecting data, starting from the weather conditions to the soil quality monitoring to the crop’s growth process. This information helps the farmer in understanding the need of their soil and helps in growing better yield. Smart farming solutions are developed by integrating technology with traditional farming methods.</a:t>
            </a:r>
          </a:p>
          <a:p>
            <a:pPr marL="0" indent="0" algn="just">
              <a:buNone/>
            </a:pPr>
            <a:r>
              <a:rPr lang="en-US" sz="2400" b="0" i="0" dirty="0">
                <a:solidFill>
                  <a:srgbClr val="000000"/>
                </a:solidFill>
                <a:effectLst/>
                <a:latin typeface="Source Sans Pro" panose="020B0503030403020204" pitchFamily="34" charset="0"/>
              </a:rPr>
              <a:t>With the growth in the world population, food consumption also grows rapidly. To meet the demand-supply ratio, change in the agriculture pattern is a necessity. IoT, with a combination of various sensors and actuators, can bring a change in modern Agriculture. Farmers can now increase the effectiveness of pesticides and fertilizers by measuring variation within the field remotely. With the right information and communication technology, IoT application in agriculture can empower farmers.</a:t>
            </a:r>
            <a:endParaRPr lang="en-IN" sz="2400" dirty="0"/>
          </a:p>
        </p:txBody>
      </p:sp>
      <p:sp>
        <p:nvSpPr>
          <p:cNvPr id="4" name="Slide Number Placeholder 3">
            <a:extLst>
              <a:ext uri="{FF2B5EF4-FFF2-40B4-BE49-F238E27FC236}">
                <a16:creationId xmlns:a16="http://schemas.microsoft.com/office/drawing/2014/main" id="{F726C438-947A-4A1C-95B9-95CA38A76C2B}"/>
              </a:ext>
            </a:extLst>
          </p:cNvPr>
          <p:cNvSpPr>
            <a:spLocks noGrp="1"/>
          </p:cNvSpPr>
          <p:nvPr>
            <p:ph type="sldNum" sz="quarter" idx="12"/>
          </p:nvPr>
        </p:nvSpPr>
        <p:spPr/>
        <p:txBody>
          <a:bodyPr/>
          <a:lstStyle/>
          <a:p>
            <a:fld id="{FBBF61CF-E01E-4A46-BB21-3455A7373A30}" type="slidenum">
              <a:rPr lang="en-US" smtClean="0"/>
              <a:pPr/>
              <a:t>4</a:t>
            </a:fld>
            <a:endParaRPr lang="en-US"/>
          </a:p>
        </p:txBody>
      </p:sp>
    </p:spTree>
    <p:extLst>
      <p:ext uri="{BB962C8B-B14F-4D97-AF65-F5344CB8AC3E}">
        <p14:creationId xmlns:p14="http://schemas.microsoft.com/office/powerpoint/2010/main" val="150914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09D9-1552-45EC-B5C7-FA80E258FE42}"/>
              </a:ext>
            </a:extLst>
          </p:cNvPr>
          <p:cNvSpPr>
            <a:spLocks noGrp="1"/>
          </p:cNvSpPr>
          <p:nvPr>
            <p:ph type="title"/>
          </p:nvPr>
        </p:nvSpPr>
        <p:spPr/>
        <p:txBody>
          <a:bodyPr/>
          <a:lstStyle/>
          <a:p>
            <a:r>
              <a:rPr lang="en-IN" dirty="0"/>
              <a:t>Block Diagram</a:t>
            </a:r>
          </a:p>
        </p:txBody>
      </p:sp>
      <p:pic>
        <p:nvPicPr>
          <p:cNvPr id="6" name="Content Placeholder 5">
            <a:extLst>
              <a:ext uri="{FF2B5EF4-FFF2-40B4-BE49-F238E27FC236}">
                <a16:creationId xmlns:a16="http://schemas.microsoft.com/office/drawing/2014/main" id="{6269ED8C-92A6-4662-98CD-F87ACABBE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856" y="1550218"/>
            <a:ext cx="7538144" cy="4988695"/>
          </a:xfrm>
        </p:spPr>
      </p:pic>
      <p:sp>
        <p:nvSpPr>
          <p:cNvPr id="4" name="Slide Number Placeholder 3">
            <a:extLst>
              <a:ext uri="{FF2B5EF4-FFF2-40B4-BE49-F238E27FC236}">
                <a16:creationId xmlns:a16="http://schemas.microsoft.com/office/drawing/2014/main" id="{9E1A3C36-5019-46F4-AB54-20C58B9F3AE6}"/>
              </a:ext>
            </a:extLst>
          </p:cNvPr>
          <p:cNvSpPr>
            <a:spLocks noGrp="1"/>
          </p:cNvSpPr>
          <p:nvPr>
            <p:ph type="sldNum" sz="quarter" idx="12"/>
          </p:nvPr>
        </p:nvSpPr>
        <p:spPr/>
        <p:txBody>
          <a:bodyPr/>
          <a:lstStyle/>
          <a:p>
            <a:fld id="{FBBF61CF-E01E-4A46-BB21-3455A7373A30}" type="slidenum">
              <a:rPr lang="en-US" smtClean="0"/>
              <a:pPr/>
              <a:t>5</a:t>
            </a:fld>
            <a:endParaRPr lang="en-US"/>
          </a:p>
        </p:txBody>
      </p:sp>
    </p:spTree>
    <p:extLst>
      <p:ext uri="{BB962C8B-B14F-4D97-AF65-F5344CB8AC3E}">
        <p14:creationId xmlns:p14="http://schemas.microsoft.com/office/powerpoint/2010/main" val="808927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22635</TotalTime>
  <Words>510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Bahnschrift SemiBold Condensed</vt:lpstr>
      <vt:lpstr>Berlin Sans FB</vt:lpstr>
      <vt:lpstr>Calibri</vt:lpstr>
      <vt:lpstr>Dubai Medium</vt:lpstr>
      <vt:lpstr>Source Sans Pro</vt:lpstr>
      <vt:lpstr>Tahoma</vt:lpstr>
      <vt:lpstr>Office Theme</vt:lpstr>
      <vt:lpstr>PowerPoint Presentation</vt:lpstr>
      <vt:lpstr>Abstract</vt:lpstr>
      <vt:lpstr>Abstract</vt:lpstr>
      <vt:lpstr>Introduction</vt:lpstr>
      <vt:lpstr>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Venu Thondala</cp:lastModifiedBy>
  <cp:revision>2212</cp:revision>
  <dcterms:created xsi:type="dcterms:W3CDTF">2011-03-29T09:15:57Z</dcterms:created>
  <dcterms:modified xsi:type="dcterms:W3CDTF">2021-12-05T17:42:44Z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