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60" r:id="rId4"/>
  </p:sldMasterIdLst>
  <p:notesMasterIdLst>
    <p:notesMasterId r:id="rId12"/>
  </p:notesMasterIdLst>
  <p:handoutMasterIdLst>
    <p:handoutMasterId r:id="rId13"/>
  </p:handoutMasterIdLst>
  <p:sldIdLst>
    <p:sldId id="323" r:id="rId5"/>
    <p:sldId id="3562" r:id="rId6"/>
    <p:sldId id="3567" r:id="rId7"/>
    <p:sldId id="3568" r:id="rId8"/>
    <p:sldId id="3569" r:id="rId9"/>
    <p:sldId id="3561" r:id="rId10"/>
    <p:sldId id="3531" r:id="rId11"/>
  </p:sldIdLst>
  <p:sldSz cx="10058400" cy="7772400"/>
  <p:notesSz cx="7010400" cy="92964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629C06-6AB7-4840-B681-E8A8BE901F28}">
          <p14:sldIdLst>
            <p14:sldId id="323"/>
            <p14:sldId id="3562"/>
            <p14:sldId id="3567"/>
            <p14:sldId id="3568"/>
            <p14:sldId id="3569"/>
            <p14:sldId id="3561"/>
            <p14:sldId id="3531"/>
          </p14:sldIdLst>
        </p14:section>
      </p14:sectionLst>
    </p:ex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Ingraham" initials="JI" lastIdx="1" clrIdx="0">
    <p:extLst/>
  </p:cmAuthor>
  <p:cmAuthor id="2" name="saimvs" initials="s" lastIdx="62" clrIdx="1"/>
  <p:cmAuthor id="3" name="Shanton Wilcox" initials="SW" lastIdx="5" clrIdx="2">
    <p:extLst/>
  </p:cmAuthor>
  <p:cmAuthor id="4" name="Thomas, Holly" initials="TH" lastIdx="7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AA2D"/>
    <a:srgbClr val="3399FF"/>
    <a:srgbClr val="FFFFCC"/>
    <a:srgbClr val="FF9933"/>
    <a:srgbClr val="000000"/>
    <a:srgbClr val="663300"/>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059" autoAdjust="0"/>
  </p:normalViewPr>
  <p:slideViewPr>
    <p:cSldViewPr snapToGrid="0" snapToObjects="1">
      <p:cViewPr varScale="1">
        <p:scale>
          <a:sx n="111" d="100"/>
          <a:sy n="111" d="100"/>
        </p:scale>
        <p:origin x="1590" y="7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3202"/>
    </p:cViewPr>
  </p:sorterViewPr>
  <p:notesViewPr>
    <p:cSldViewPr snapToGrid="0" snapToObjects="1">
      <p:cViewPr varScale="1">
        <p:scale>
          <a:sx n="61" d="100"/>
          <a:sy n="61" d="100"/>
        </p:scale>
        <p:origin x="301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57" tIns="46579" rIns="93157" bIns="46579" rtlCol="0"/>
          <a:lstStyle>
            <a:lvl1pPr algn="l">
              <a:defRPr sz="1200"/>
            </a:lvl1pPr>
          </a:lstStyle>
          <a:p>
            <a:endParaRPr lang="en-US" dirty="0"/>
          </a:p>
        </p:txBody>
      </p:sp>
      <p:sp>
        <p:nvSpPr>
          <p:cNvPr id="3" name="Date Placeholder 2"/>
          <p:cNvSpPr>
            <a:spLocks noGrp="1"/>
          </p:cNvSpPr>
          <p:nvPr>
            <p:ph type="dt" sz="quarter" idx="1"/>
          </p:nvPr>
        </p:nvSpPr>
        <p:spPr>
          <a:xfrm>
            <a:off x="3970940" y="2"/>
            <a:ext cx="3037840" cy="464820"/>
          </a:xfrm>
          <a:prstGeom prst="rect">
            <a:avLst/>
          </a:prstGeom>
        </p:spPr>
        <p:txBody>
          <a:bodyPr vert="horz" lIns="93157" tIns="46579" rIns="93157" bIns="46579" rtlCol="0"/>
          <a:lstStyle>
            <a:lvl1pPr algn="r">
              <a:defRPr sz="1200"/>
            </a:lvl1pPr>
          </a:lstStyle>
          <a:p>
            <a:fld id="{4619D1E8-37AF-CD43-8351-241FD9476B7F}" type="datetimeFigureOut">
              <a:rPr lang="en-US" smtClean="0"/>
              <a:t>6/8/2018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57" tIns="46579" rIns="93157"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40" y="8829967"/>
            <a:ext cx="3037840" cy="464820"/>
          </a:xfrm>
          <a:prstGeom prst="rect">
            <a:avLst/>
          </a:prstGeom>
        </p:spPr>
        <p:txBody>
          <a:bodyPr vert="horz" lIns="93157" tIns="46579" rIns="93157" bIns="46579" rtlCol="0" anchor="b"/>
          <a:lstStyle>
            <a:lvl1pPr algn="r">
              <a:defRPr sz="1200"/>
            </a:lvl1pPr>
          </a:lstStyle>
          <a:p>
            <a:fld id="{82500861-D186-2D49-BBBA-DD5AE7FDBD91}" type="slidenum">
              <a:rPr lang="en-US" smtClean="0"/>
              <a:t>‹#›</a:t>
            </a:fld>
            <a:endParaRPr lang="en-US" dirty="0"/>
          </a:p>
        </p:txBody>
      </p:sp>
    </p:spTree>
    <p:extLst>
      <p:ext uri="{BB962C8B-B14F-4D97-AF65-F5344CB8AC3E}">
        <p14:creationId xmlns:p14="http://schemas.microsoft.com/office/powerpoint/2010/main" val="40692307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57" tIns="46579" rIns="93157" bIns="46579" rtlCol="0"/>
          <a:lstStyle>
            <a:lvl1pPr algn="l">
              <a:defRPr sz="1200"/>
            </a:lvl1pPr>
          </a:lstStyle>
          <a:p>
            <a:endParaRPr lang="en-US" dirty="0"/>
          </a:p>
        </p:txBody>
      </p:sp>
      <p:sp>
        <p:nvSpPr>
          <p:cNvPr id="3" name="Date Placeholder 2"/>
          <p:cNvSpPr>
            <a:spLocks noGrp="1"/>
          </p:cNvSpPr>
          <p:nvPr>
            <p:ph type="dt" idx="1"/>
          </p:nvPr>
        </p:nvSpPr>
        <p:spPr>
          <a:xfrm>
            <a:off x="3970940" y="2"/>
            <a:ext cx="3037840" cy="464820"/>
          </a:xfrm>
          <a:prstGeom prst="rect">
            <a:avLst/>
          </a:prstGeom>
        </p:spPr>
        <p:txBody>
          <a:bodyPr vert="horz" lIns="93157" tIns="46579" rIns="93157" bIns="46579" rtlCol="0"/>
          <a:lstStyle>
            <a:lvl1pPr algn="r">
              <a:defRPr sz="1200"/>
            </a:lvl1pPr>
          </a:lstStyle>
          <a:p>
            <a:fld id="{E93B18B7-0C16-8F45-BF57-24AEA4DFE27C}" type="datetimeFigureOut">
              <a:rPr lang="en-US" smtClean="0"/>
              <a:t>6/8/2018</a:t>
            </a:fld>
            <a:endParaRPr lang="en-US" dirty="0"/>
          </a:p>
        </p:txBody>
      </p:sp>
      <p:sp>
        <p:nvSpPr>
          <p:cNvPr id="4" name="Slide Image Placeholder 3"/>
          <p:cNvSpPr>
            <a:spLocks noGrp="1" noRot="1" noChangeAspect="1"/>
          </p:cNvSpPr>
          <p:nvPr>
            <p:ph type="sldImg" idx="2"/>
          </p:nvPr>
        </p:nvSpPr>
        <p:spPr>
          <a:xfrm>
            <a:off x="1249363" y="696913"/>
            <a:ext cx="4511675" cy="3486150"/>
          </a:xfrm>
          <a:prstGeom prst="rect">
            <a:avLst/>
          </a:prstGeom>
          <a:noFill/>
          <a:ln w="12700">
            <a:solidFill>
              <a:prstClr val="black"/>
            </a:solidFill>
          </a:ln>
        </p:spPr>
        <p:txBody>
          <a:bodyPr vert="horz" lIns="93157" tIns="46579" rIns="93157" bIns="46579"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57" tIns="46579" rIns="93157"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57" tIns="46579" rIns="93157"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0" y="8829967"/>
            <a:ext cx="3037840" cy="464820"/>
          </a:xfrm>
          <a:prstGeom prst="rect">
            <a:avLst/>
          </a:prstGeom>
        </p:spPr>
        <p:txBody>
          <a:bodyPr vert="horz" lIns="93157" tIns="46579" rIns="93157" bIns="46579" rtlCol="0" anchor="b"/>
          <a:lstStyle>
            <a:lvl1pPr algn="r">
              <a:defRPr sz="1200"/>
            </a:lvl1pPr>
          </a:lstStyle>
          <a:p>
            <a:fld id="{068E4897-8674-6E4A-9D2E-C35276BF5669}" type="slidenum">
              <a:rPr lang="en-US" smtClean="0"/>
              <a:t>‹#›</a:t>
            </a:fld>
            <a:endParaRPr lang="en-US" dirty="0"/>
          </a:p>
        </p:txBody>
      </p:sp>
    </p:spTree>
    <p:extLst>
      <p:ext uri="{BB962C8B-B14F-4D97-AF65-F5344CB8AC3E}">
        <p14:creationId xmlns:p14="http://schemas.microsoft.com/office/powerpoint/2010/main" val="3411416868"/>
      </p:ext>
    </p:extLst>
  </p:cSld>
  <p:clrMap bg1="lt1" tx1="dk1" bg2="lt2" tx2="dk2" accent1="accent1" accent2="accent2" accent3="accent3" accent4="accent4" accent5="accent5" accent6="accent6" hlink="hlink" folHlink="folHlink"/>
  <p:hf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E4897-8674-6E4A-9D2E-C35276BF5669}" type="slidenum">
              <a:rPr lang="en-US" smtClean="0"/>
              <a:t>1</a:t>
            </a:fld>
            <a:endParaRPr lang="en-US" dirty="0"/>
          </a:p>
        </p:txBody>
      </p:sp>
    </p:spTree>
    <p:extLst>
      <p:ext uri="{BB962C8B-B14F-4D97-AF65-F5344CB8AC3E}">
        <p14:creationId xmlns:p14="http://schemas.microsoft.com/office/powerpoint/2010/main" val="1245200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2975471" y="3206279"/>
            <a:ext cx="5921797" cy="1068735"/>
          </a:xfrm>
          <a:prstGeom prst="rect">
            <a:avLst/>
          </a:prstGeom>
        </p:spPr>
        <p:txBody>
          <a:bodyPr vert="horz" lIns="91440" tIns="45720" rIns="91440" bIns="45720" rtlCol="0" anchor="t">
            <a:normAutofit/>
          </a:bodyPr>
          <a:lstStyle/>
          <a:p>
            <a:r>
              <a:rPr lang="en-US"/>
              <a:t>Click to edit Master title style</a:t>
            </a:r>
            <a:endParaRPr lang="en-US" dirty="0"/>
          </a:p>
        </p:txBody>
      </p:sp>
      <p:pic>
        <p:nvPicPr>
          <p:cNvPr id="20" name="Picture 19" descr="xpo-arrow-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sp>
        <p:nvSpPr>
          <p:cNvPr id="21" name="Slide Number Placeholder 5"/>
          <p:cNvSpPr>
            <a:spLocks noGrp="1"/>
          </p:cNvSpPr>
          <p:nvPr>
            <p:ph type="sldNum" sz="quarter" idx="4"/>
          </p:nvPr>
        </p:nvSpPr>
        <p:spPr>
          <a:xfrm>
            <a:off x="7501423" y="7061208"/>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a:t>05 | 01 | 15</a:t>
            </a:r>
            <a:endParaRPr lang="en-US" dirty="0"/>
          </a:p>
        </p:txBody>
      </p:sp>
      <p:pic>
        <p:nvPicPr>
          <p:cNvPr id="22" name="Picture 21" descr="XPO Logo-Cundy_RedBlk-DigitalU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
        <p:nvSpPr>
          <p:cNvPr id="24" name="Text Placeholder 23"/>
          <p:cNvSpPr>
            <a:spLocks noGrp="1"/>
          </p:cNvSpPr>
          <p:nvPr>
            <p:ph type="body" sz="quarter" idx="10" hasCustomPrompt="1"/>
          </p:nvPr>
        </p:nvSpPr>
        <p:spPr>
          <a:xfrm>
            <a:off x="2974974" y="4356294"/>
            <a:ext cx="5922294" cy="752476"/>
          </a:xfrm>
        </p:spPr>
        <p:txBody>
          <a:bodyPr>
            <a:normAutofit/>
          </a:bodyPr>
          <a:lstStyle>
            <a:lvl1pPr marL="0" indent="0">
              <a:lnSpc>
                <a:spcPct val="90000"/>
              </a:lnSpc>
              <a:buNone/>
              <a:defRPr sz="1800">
                <a:solidFill>
                  <a:schemeClr val="bg1"/>
                </a:solidFill>
              </a:defRPr>
            </a:lvl1pPr>
          </a:lstStyle>
          <a:p>
            <a:r>
              <a:rPr lang="en-US" sz="1800" dirty="0">
                <a:solidFill>
                  <a:schemeClr val="bg1"/>
                </a:solidFill>
              </a:rPr>
              <a:t>This is a sample of what a subhead would look</a:t>
            </a:r>
          </a:p>
          <a:p>
            <a:r>
              <a:rPr lang="en-US" sz="1800" dirty="0">
                <a:solidFill>
                  <a:schemeClr val="bg1"/>
                </a:solidFill>
              </a:rPr>
              <a:t>like in a </a:t>
            </a:r>
            <a:r>
              <a:rPr lang="en-US" sz="1800" dirty="0" err="1">
                <a:solidFill>
                  <a:schemeClr val="bg1"/>
                </a:solidFill>
              </a:rPr>
              <a:t>powerpoint</a:t>
            </a:r>
            <a:r>
              <a:rPr lang="en-US" sz="1800" dirty="0">
                <a:solidFill>
                  <a:schemeClr val="bg1"/>
                </a:solidFill>
              </a:rPr>
              <a:t> presentation</a:t>
            </a:r>
          </a:p>
        </p:txBody>
      </p:sp>
      <p:pic>
        <p:nvPicPr>
          <p:cNvPr id="7" name="Picture 6" descr="xpo-arrow-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pic>
        <p:nvPicPr>
          <p:cNvPr id="8" name="Picture 7" descr="XPO Logo-Cundy_RedBlk-DigitalUseOnl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Tree>
    <p:extLst>
      <p:ext uri="{BB962C8B-B14F-4D97-AF65-F5344CB8AC3E}">
        <p14:creationId xmlns:p14="http://schemas.microsoft.com/office/powerpoint/2010/main" val="5859872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Rectangle 1"/>
          <p:cNvSpPr/>
          <p:nvPr/>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10" name="Picture 9" descr="XPO Logo-Cundy_RedBlk-DigitalUse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Content Placeholder 2"/>
          <p:cNvSpPr>
            <a:spLocks noGrp="1"/>
          </p:cNvSpPr>
          <p:nvPr>
            <p:ph idx="1"/>
          </p:nvPr>
        </p:nvSpPr>
        <p:spPr>
          <a:xfrm>
            <a:off x="833027" y="2629246"/>
            <a:ext cx="8229600" cy="2822242"/>
          </a:xfrm>
          <a:prstGeom prst="rect">
            <a:avLst/>
          </a:prstGeom>
        </p:spPr>
        <p:txBody>
          <a:bodyPr/>
          <a:lstStyle>
            <a:lvl1pPr marL="233363" indent="-233363">
              <a:spcBef>
                <a:spcPts val="600"/>
              </a:spcBef>
              <a:spcAft>
                <a:spcPts val="600"/>
              </a:spcAft>
              <a:buClr>
                <a:schemeClr val="tx2"/>
              </a:buClr>
              <a:buSzPct val="100000"/>
              <a:buFontTx/>
              <a:buBlip>
                <a:blip r:embed="rId3"/>
              </a:buBlip>
              <a:defRPr sz="1800"/>
            </a:lvl1pPr>
            <a:lvl2pPr>
              <a:defRPr sz="1800"/>
            </a:lvl2pPr>
            <a:lvl3pPr>
              <a:defRPr sz="1800"/>
            </a:lvl3pPr>
            <a:lvl4pPr>
              <a:defRPr sz="1800"/>
            </a:lvl4pPr>
            <a:lvl5pPr>
              <a:defRPr sz="1800"/>
            </a:lvl5pPr>
          </a:lstStyle>
          <a:p>
            <a:pPr lvl="0"/>
            <a:r>
              <a:rPr lang="en-US"/>
              <a:t>Click to edit Master text styles</a:t>
            </a:r>
          </a:p>
        </p:txBody>
      </p:sp>
      <p:sp>
        <p:nvSpPr>
          <p:cNvPr id="19" name="Text Placeholder 18"/>
          <p:cNvSpPr>
            <a:spLocks noGrp="1"/>
          </p:cNvSpPr>
          <p:nvPr>
            <p:ph type="body" sz="quarter" idx="13"/>
          </p:nvPr>
        </p:nvSpPr>
        <p:spPr>
          <a:xfrm>
            <a:off x="833438" y="2053789"/>
            <a:ext cx="8229189" cy="575457"/>
          </a:xfrm>
        </p:spPr>
        <p:txBody>
          <a:bodyPr>
            <a:normAutofit/>
          </a:bodyPr>
          <a:lstStyle>
            <a:lvl1pPr marL="0" indent="0">
              <a:buNone/>
              <a:defRPr sz="1800" b="1"/>
            </a:lvl1pPr>
          </a:lstStyle>
          <a:p>
            <a:pPr lvl="0"/>
            <a:r>
              <a:rPr lang="en-US"/>
              <a:t>Click to edit Master text styles</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9" name="TextBox 8"/>
          <p:cNvSpPr txBox="1"/>
          <p:nvPr/>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2" name="Rectangle 11"/>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5" name="TextBox 14"/>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6" name="Rectangle 15"/>
          <p:cNvSpPr/>
          <p:nvPr userDrawn="1"/>
        </p:nvSpPr>
        <p:spPr>
          <a:xfrm>
            <a:off x="1789147" y="7535723"/>
            <a:ext cx="6991265" cy="215444"/>
          </a:xfrm>
          <a:prstGeom prst="rect">
            <a:avLst/>
          </a:prstGeom>
        </p:spPr>
        <p:txBody>
          <a:bodyPr wrap="square">
            <a:spAutoFit/>
          </a:bodyPr>
          <a:lstStyle/>
          <a:p>
            <a:pPr marR="45720"/>
            <a:r>
              <a:rPr lang="en-US" sz="800" b="1" dirty="0"/>
              <a:t>©2017 XPO Logistics, Inc. CONFIDENTIAL AND PROPRIETARY MATERIAL | Internal Use Only | Do Not Copy or Distribute</a:t>
            </a:r>
            <a:endParaRPr lang="en-US"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523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3671888" y="2314574"/>
            <a:ext cx="6221640" cy="4116706"/>
          </a:xfrm>
        </p:spPr>
        <p:txBody>
          <a:bodyPr/>
          <a:lstStyle>
            <a:lvl1pPr marL="0" indent="0">
              <a:buNone/>
              <a:defRPr/>
            </a:lvl1pPr>
          </a:lstStyle>
          <a:p>
            <a:r>
              <a:rPr lang="en-US"/>
              <a:t>Click icon to add picture</a:t>
            </a:r>
            <a:endParaRPr lang="en-US" dirty="0"/>
          </a:p>
        </p:txBody>
      </p:sp>
      <p:sp>
        <p:nvSpPr>
          <p:cNvPr id="7" name="Rectangle 6"/>
          <p:cNvSpPr/>
          <p:nvPr/>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9" name="Picture 8" descr="XPO Logo-Cundy_RedBlk-DigitalUseOnl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9" name="Text Placeholder 18"/>
          <p:cNvSpPr>
            <a:spLocks noGrp="1"/>
          </p:cNvSpPr>
          <p:nvPr>
            <p:ph type="body" sz="quarter" idx="14" hasCustomPrompt="1"/>
          </p:nvPr>
        </p:nvSpPr>
        <p:spPr>
          <a:xfrm>
            <a:off x="833026" y="2314565"/>
            <a:ext cx="2748806" cy="3946018"/>
          </a:xfrm>
          <a:prstGeom prst="rect">
            <a:avLst/>
          </a:prstGeom>
        </p:spPr>
        <p:txBody>
          <a:bodyPr vert="horz"/>
          <a:lstStyle>
            <a:lvl1pPr marL="0" indent="0">
              <a:buNone/>
              <a:defRPr sz="1200"/>
            </a:lvl1pPr>
            <a:lvl2pPr>
              <a:defRPr sz="1200"/>
            </a:lvl2pPr>
            <a:lvl3pPr>
              <a:defRPr sz="1200"/>
            </a:lvl3pPr>
            <a:lvl4pPr>
              <a:defRPr sz="1200"/>
            </a:lvl4pPr>
            <a:lvl5pPr>
              <a:defRPr sz="12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pPr lvl="0"/>
            <a:endParaRPr lang="en-US" dirty="0"/>
          </a:p>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lvl="0"/>
            <a:endParaRPr lang="en-US" dirty="0"/>
          </a:p>
          <a:p>
            <a:pPr lvl="0"/>
            <a:r>
              <a:rPr lang="en-US" dirty="0" err="1"/>
              <a:t>Lorem</a:t>
            </a:r>
            <a:r>
              <a:rPr lang="en-US" dirty="0"/>
              <a:t> </a:t>
            </a:r>
            <a:r>
              <a:rPr lang="en-US" dirty="0" err="1"/>
              <a:t>ipsum</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0"/>
            <a:endParaRPr lang="en-US" dirty="0"/>
          </a:p>
          <a:p>
            <a:pPr lvl="0"/>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14" name="TextBox 13"/>
          <p:cNvSpPr txBox="1"/>
          <p:nvPr/>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0" name="Rectangle 9"/>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TextBox 12"/>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Tree>
    <p:extLst>
      <p:ext uri="{BB962C8B-B14F-4D97-AF65-F5344CB8AC3E}">
        <p14:creationId xmlns:p14="http://schemas.microsoft.com/office/powerpoint/2010/main" val="165593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page with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4"/>
          <p:cNvSpPr>
            <a:spLocks noGrp="1"/>
          </p:cNvSpPr>
          <p:nvPr>
            <p:ph type="body" sz="quarter" idx="11"/>
          </p:nvPr>
        </p:nvSpPr>
        <p:spPr>
          <a:xfrm>
            <a:off x="356235" y="2032037"/>
            <a:ext cx="9144364" cy="5200135"/>
          </a:xfrm>
        </p:spPr>
        <p:txBody>
          <a:bodyPr/>
          <a:lstStyle>
            <a:lvl1pPr algn="l">
              <a:defRPr>
                <a:solidFill>
                  <a:schemeClr val="tx1">
                    <a:lumMod val="85000"/>
                    <a:lumOff val="15000"/>
                  </a:schemeClr>
                </a:solidFill>
              </a:defRPr>
            </a:lvl1pPr>
            <a:lvl2pPr>
              <a:defRPr lang="en-US" sz="1218" kern="1200" dirty="0" smtClean="0">
                <a:solidFill>
                  <a:schemeClr val="tx1">
                    <a:lumMod val="85000"/>
                    <a:lumOff val="15000"/>
                  </a:schemeClr>
                </a:solidFill>
                <a:latin typeface="Calibri" pitchFamily="34" charset="0"/>
                <a:ea typeface="+mn-ea"/>
                <a:cs typeface="Calibri" pitchFamily="34" charset="0"/>
              </a:defRPr>
            </a:lvl2pPr>
            <a:lvl3pPr marL="723765" indent="-183762">
              <a:defRPr>
                <a:solidFill>
                  <a:schemeClr val="tx1">
                    <a:lumMod val="85000"/>
                    <a:lumOff val="15000"/>
                  </a:schemeClr>
                </a:solidFill>
              </a:defRPr>
            </a:lvl3pPr>
            <a:lvl4pPr marL="907527" indent="-183762">
              <a:defRPr>
                <a:solidFill>
                  <a:schemeClr val="tx1">
                    <a:lumMod val="85000"/>
                    <a:lumOff val="15000"/>
                  </a:schemeClr>
                </a:solidFill>
              </a:defRPr>
            </a:lvl4pPr>
            <a:lvl5pPr marL="1091289" indent="-183762">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6"/>
          <p:cNvSpPr>
            <a:spLocks noGrp="1"/>
          </p:cNvSpPr>
          <p:nvPr>
            <p:ph sz="quarter" idx="12"/>
          </p:nvPr>
        </p:nvSpPr>
        <p:spPr>
          <a:xfrm>
            <a:off x="356235" y="1169643"/>
            <a:ext cx="9425494" cy="447993"/>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1625" kern="1200" baseline="0" dirty="0">
                <a:solidFill>
                  <a:schemeClr val="accent2"/>
                </a:solidFill>
                <a:latin typeface="Calibri" pitchFamily="34" charset="0"/>
                <a:ea typeface="+mj-ea"/>
                <a:cs typeface="Calibri" pitchFamily="34" charset="0"/>
              </a:defRPr>
            </a:lvl1pPr>
          </a:lstStyle>
          <a:p>
            <a:pPr lvl="0"/>
            <a:r>
              <a:rPr lang="en-US"/>
              <a:t>Click to edit Master text styles</a:t>
            </a:r>
          </a:p>
        </p:txBody>
      </p:sp>
      <p:sp>
        <p:nvSpPr>
          <p:cNvPr id="6" name="Slide Number Placeholder 2"/>
          <p:cNvSpPr>
            <a:spLocks noGrp="1"/>
          </p:cNvSpPr>
          <p:nvPr>
            <p:ph type="sldNum" sz="quarter" idx="13"/>
          </p:nvPr>
        </p:nvSpPr>
        <p:spPr>
          <a:xfrm>
            <a:off x="7711440" y="7608724"/>
            <a:ext cx="2346960" cy="169122"/>
          </a:xfrm>
        </p:spPr>
        <p:txBody>
          <a:bodyPr/>
          <a:lstStyle>
            <a:lvl1pPr>
              <a:defRPr/>
            </a:lvl1pPr>
          </a:lstStyle>
          <a:p>
            <a:pPr>
              <a:defRPr/>
            </a:pPr>
            <a:fld id="{574C5B2E-94A9-4CB8-A729-8645D4FCD0A7}" type="slidenum">
              <a:rPr lang="en-GB">
                <a:solidFill>
                  <a:srgbClr val="000000">
                    <a:tint val="75000"/>
                  </a:srgbClr>
                </a:solidFill>
              </a:rPr>
              <a:pPr>
                <a:defRPr/>
              </a:pPr>
              <a:t>‹#›</a:t>
            </a:fld>
            <a:endParaRPr lang="en-GB" dirty="0">
              <a:solidFill>
                <a:srgbClr val="000000">
                  <a:tint val="75000"/>
                </a:srgbClr>
              </a:solidFill>
            </a:endParaRPr>
          </a:p>
        </p:txBody>
      </p:sp>
      <p:pic>
        <p:nvPicPr>
          <p:cNvPr id="8" name="Picture 7"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Tree>
    <p:extLst>
      <p:ext uri="{BB962C8B-B14F-4D97-AF65-F5344CB8AC3E}">
        <p14:creationId xmlns:p14="http://schemas.microsoft.com/office/powerpoint/2010/main" val="355910083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2975471" y="3206279"/>
            <a:ext cx="5921797" cy="1068735"/>
          </a:xfrm>
          <a:prstGeom prst="rect">
            <a:avLst/>
          </a:prstGeom>
        </p:spPr>
        <p:txBody>
          <a:bodyPr vert="horz" lIns="91440" tIns="45720" rIns="91440" bIns="45720" rtlCol="0" anchor="t">
            <a:normAutofit/>
          </a:bodyPr>
          <a:lstStyle/>
          <a:p>
            <a:r>
              <a:rPr lang="en-US" dirty="0"/>
              <a:t>This is a sample headline of the </a:t>
            </a:r>
            <a:r>
              <a:rPr lang="en-US" dirty="0" err="1"/>
              <a:t>powerpoint</a:t>
            </a:r>
            <a:r>
              <a:rPr lang="en-US" dirty="0"/>
              <a:t> presentation</a:t>
            </a:r>
          </a:p>
        </p:txBody>
      </p:sp>
      <p:pic>
        <p:nvPicPr>
          <p:cNvPr id="20" name="Picture 19" descr="xpo-arrow-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844801" cy="7817420"/>
          </a:xfrm>
          <a:prstGeom prst="rect">
            <a:avLst/>
          </a:prstGeom>
        </p:spPr>
      </p:pic>
      <p:sp>
        <p:nvSpPr>
          <p:cNvPr id="21" name="Slide Number Placeholder 5"/>
          <p:cNvSpPr>
            <a:spLocks noGrp="1"/>
          </p:cNvSpPr>
          <p:nvPr>
            <p:ph type="sldNum" sz="quarter" idx="4"/>
          </p:nvPr>
        </p:nvSpPr>
        <p:spPr>
          <a:xfrm>
            <a:off x="7501423" y="7061208"/>
            <a:ext cx="21336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r>
              <a:rPr lang="en-US" dirty="0"/>
              <a:t>05 | 01 | 15</a:t>
            </a:r>
          </a:p>
        </p:txBody>
      </p:sp>
      <p:pic>
        <p:nvPicPr>
          <p:cNvPr id="22" name="Picture 21" descr="XPO Logo-Cundy_RedBlk-DigitalUseOnl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4711" y="3532542"/>
            <a:ext cx="1913456" cy="277525"/>
          </a:xfrm>
          <a:prstGeom prst="rect">
            <a:avLst/>
          </a:prstGeom>
        </p:spPr>
      </p:pic>
      <p:sp>
        <p:nvSpPr>
          <p:cNvPr id="24" name="Text Placeholder 23"/>
          <p:cNvSpPr>
            <a:spLocks noGrp="1"/>
          </p:cNvSpPr>
          <p:nvPr>
            <p:ph type="body" sz="quarter" idx="10" hasCustomPrompt="1"/>
          </p:nvPr>
        </p:nvSpPr>
        <p:spPr>
          <a:xfrm>
            <a:off x="2974974" y="4356294"/>
            <a:ext cx="5922294" cy="752476"/>
          </a:xfrm>
        </p:spPr>
        <p:txBody>
          <a:bodyPr>
            <a:normAutofit/>
          </a:bodyPr>
          <a:lstStyle>
            <a:lvl1pPr marL="0" indent="0">
              <a:lnSpc>
                <a:spcPct val="90000"/>
              </a:lnSpc>
              <a:buNone/>
              <a:defRPr sz="1800">
                <a:solidFill>
                  <a:schemeClr val="bg1"/>
                </a:solidFill>
              </a:defRPr>
            </a:lvl1pPr>
          </a:lstStyle>
          <a:p>
            <a:r>
              <a:rPr lang="en-US" sz="1800" dirty="0">
                <a:solidFill>
                  <a:schemeClr val="bg1"/>
                </a:solidFill>
              </a:rPr>
              <a:t>This is a sample of what a subhead would look</a:t>
            </a:r>
          </a:p>
          <a:p>
            <a:r>
              <a:rPr lang="en-US" sz="1800" dirty="0">
                <a:solidFill>
                  <a:schemeClr val="bg1"/>
                </a:solidFill>
              </a:rPr>
              <a:t>like in a </a:t>
            </a:r>
            <a:r>
              <a:rPr lang="en-US" sz="1800" dirty="0" err="1">
                <a:solidFill>
                  <a:schemeClr val="bg1"/>
                </a:solidFill>
              </a:rPr>
              <a:t>powerpoint</a:t>
            </a:r>
            <a:r>
              <a:rPr lang="en-US" sz="1800" dirty="0">
                <a:solidFill>
                  <a:schemeClr val="bg1"/>
                </a:solidFill>
              </a:rPr>
              <a:t> presentation</a:t>
            </a:r>
          </a:p>
        </p:txBody>
      </p:sp>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10" name="Picture 9"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3" name="Content Placeholder 2"/>
          <p:cNvSpPr>
            <a:spLocks noGrp="1"/>
          </p:cNvSpPr>
          <p:nvPr>
            <p:ph idx="1"/>
          </p:nvPr>
        </p:nvSpPr>
        <p:spPr>
          <a:xfrm>
            <a:off x="833027" y="2629246"/>
            <a:ext cx="8229600" cy="2822242"/>
          </a:xfrm>
          <a:prstGeom prst="rect">
            <a:avLst/>
          </a:prstGeom>
        </p:spPr>
        <p:txBody>
          <a:bodyPr/>
          <a:lstStyle>
            <a:lvl1pPr marL="233363" indent="-233363">
              <a:spcBef>
                <a:spcPts val="600"/>
              </a:spcBef>
              <a:spcAft>
                <a:spcPts val="600"/>
              </a:spcAft>
              <a:buClr>
                <a:schemeClr val="tx2"/>
              </a:buClr>
              <a:buSzPct val="100000"/>
              <a:buFontTx/>
              <a:buBlip>
                <a:blip r:embed="rId3"/>
              </a:buBlip>
              <a:defRPr sz="1800"/>
            </a:lvl1pPr>
            <a:lvl2pPr>
              <a:defRPr sz="1800"/>
            </a:lvl2pPr>
            <a:lvl3pPr>
              <a:defRPr sz="1800"/>
            </a:lvl3pPr>
            <a:lvl4pPr>
              <a:defRPr sz="1800"/>
            </a:lvl4pPr>
            <a:lvl5pPr>
              <a:defRPr sz="1800"/>
            </a:lvl5pPr>
          </a:lstStyle>
          <a:p>
            <a:pPr lvl="0"/>
            <a:r>
              <a:rPr lang="en-US" dirty="0"/>
              <a:t>Click to edit Master text styles</a:t>
            </a:r>
          </a:p>
        </p:txBody>
      </p:sp>
      <p:sp>
        <p:nvSpPr>
          <p:cNvPr id="19" name="Text Placeholder 18"/>
          <p:cNvSpPr>
            <a:spLocks noGrp="1"/>
          </p:cNvSpPr>
          <p:nvPr>
            <p:ph type="body" sz="quarter" idx="13"/>
          </p:nvPr>
        </p:nvSpPr>
        <p:spPr>
          <a:xfrm>
            <a:off x="833438" y="2053789"/>
            <a:ext cx="8229189" cy="575457"/>
          </a:xfrm>
        </p:spPr>
        <p:txBody>
          <a:bodyPr>
            <a:normAutofit/>
          </a:bodyPr>
          <a:lstStyle>
            <a:lvl1pPr marL="0" indent="0">
              <a:buNone/>
              <a:defRPr sz="1800" b="1"/>
            </a:lvl1pPr>
          </a:lstStyle>
          <a:p>
            <a:pPr lvl="0"/>
            <a:r>
              <a:rPr lang="en-US" dirty="0"/>
              <a:t>Click to edit Master text styles</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9" name="TextBox 8"/>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
        <p:nvSpPr>
          <p:cNvPr id="12" name="Rectangle 11"/>
          <p:cNvSpPr/>
          <p:nvPr userDrawn="1"/>
        </p:nvSpPr>
        <p:spPr>
          <a:xfrm>
            <a:off x="1789147" y="7535723"/>
            <a:ext cx="6991265" cy="215444"/>
          </a:xfrm>
          <a:prstGeom prst="rect">
            <a:avLst/>
          </a:prstGeom>
        </p:spPr>
        <p:txBody>
          <a:bodyPr wrap="square">
            <a:spAutoFit/>
          </a:bodyPr>
          <a:lstStyle/>
          <a:p>
            <a:pPr marR="45720"/>
            <a:r>
              <a:rPr lang="en-US" sz="800" b="1" dirty="0"/>
              <a:t>©2017 XPO Logistics, Inc. CONFIDENTIAL AND PROPRIETARY MATERIAL | Internal Use Only | Do Not Copy or Distribute</a:t>
            </a:r>
            <a:endParaRPr lang="en-US" sz="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2038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3671888" y="2314574"/>
            <a:ext cx="6221640" cy="4116706"/>
          </a:xfrm>
        </p:spPr>
        <p:txBody>
          <a:bodyPr/>
          <a:lstStyle>
            <a:lvl1pPr marL="0" indent="0">
              <a:buNone/>
              <a:defRPr/>
            </a:lvl1pPr>
          </a:lstStyle>
          <a:p>
            <a:endParaRPr lang="en-US" dirty="0"/>
          </a:p>
        </p:txBody>
      </p:sp>
      <p:sp>
        <p:nvSpPr>
          <p:cNvPr id="7" name="Rectangle 6"/>
          <p:cNvSpPr/>
          <p:nvPr userDrawn="1"/>
        </p:nvSpPr>
        <p:spPr>
          <a:xfrm>
            <a:off x="0" y="0"/>
            <a:ext cx="10058400" cy="12798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Placeholder 1"/>
          <p:cNvSpPr>
            <a:spLocks noGrp="1"/>
          </p:cNvSpPr>
          <p:nvPr>
            <p:ph type="title" hasCustomPrompt="1"/>
          </p:nvPr>
        </p:nvSpPr>
        <p:spPr>
          <a:xfrm>
            <a:off x="833027" y="278022"/>
            <a:ext cx="8594168" cy="1001876"/>
          </a:xfrm>
          <a:prstGeom prst="rect">
            <a:avLst/>
          </a:prstGeom>
        </p:spPr>
        <p:txBody>
          <a:bodyPr vert="horz" lIns="101882" tIns="50941" rIns="101882" bIns="50941" rtlCol="0" anchor="t">
            <a:normAutofit/>
          </a:bodyPr>
          <a:lstStyle>
            <a:lvl1pPr>
              <a:defRPr sz="2400">
                <a:solidFill>
                  <a:schemeClr val="bg1"/>
                </a:solidFill>
              </a:defRPr>
            </a:lvl1pPr>
          </a:lstStyle>
          <a:p>
            <a:r>
              <a:rPr lang="en-US" dirty="0"/>
              <a:t>This is a sample headline of the</a:t>
            </a:r>
            <a:br>
              <a:rPr lang="en-US" dirty="0"/>
            </a:br>
            <a:r>
              <a:rPr lang="en-US" dirty="0" err="1"/>
              <a:t>powerpoint</a:t>
            </a:r>
            <a:r>
              <a:rPr lang="en-US" dirty="0"/>
              <a:t> presentation showing copy</a:t>
            </a:r>
          </a:p>
        </p:txBody>
      </p:sp>
      <p:pic>
        <p:nvPicPr>
          <p:cNvPr id="9" name="Picture 8" descr="XPO Logo-Cundy_RedBlk-DigitalUseOnl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
        <p:nvSpPr>
          <p:cNvPr id="19" name="Text Placeholder 18"/>
          <p:cNvSpPr>
            <a:spLocks noGrp="1"/>
          </p:cNvSpPr>
          <p:nvPr>
            <p:ph type="body" sz="quarter" idx="14" hasCustomPrompt="1"/>
          </p:nvPr>
        </p:nvSpPr>
        <p:spPr>
          <a:xfrm>
            <a:off x="833026" y="2314565"/>
            <a:ext cx="2748806" cy="3946018"/>
          </a:xfrm>
          <a:prstGeom prst="rect">
            <a:avLst/>
          </a:prstGeom>
        </p:spPr>
        <p:txBody>
          <a:bodyPr vert="horz"/>
          <a:lstStyle>
            <a:lvl1pPr marL="0" indent="0">
              <a:buNone/>
              <a:defRPr sz="1200"/>
            </a:lvl1pPr>
            <a:lvl2pPr>
              <a:defRPr sz="1200"/>
            </a:lvl2pPr>
            <a:lvl3pPr>
              <a:defRPr sz="1200"/>
            </a:lvl3pPr>
            <a:lvl4pPr>
              <a:defRPr sz="1200"/>
            </a:lvl4pPr>
            <a:lvl5pPr>
              <a:defRPr sz="12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a:t>
            </a:r>
          </a:p>
          <a:p>
            <a:pPr lvl="0"/>
            <a:endParaRPr lang="en-US" dirty="0"/>
          </a:p>
          <a:p>
            <a:pPr lvl="0"/>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lvl="0"/>
            <a:endParaRPr lang="en-US" dirty="0"/>
          </a:p>
          <a:p>
            <a:pPr lvl="0"/>
            <a:r>
              <a:rPr lang="en-US" dirty="0" err="1"/>
              <a:t>Lorem</a:t>
            </a:r>
            <a:r>
              <a:rPr lang="en-US" dirty="0"/>
              <a:t> </a:t>
            </a:r>
            <a:r>
              <a:rPr lang="en-US" dirty="0" err="1"/>
              <a:t>ipsum</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a:t>
            </a:r>
          </a:p>
          <a:p>
            <a:pPr lvl="0"/>
            <a:endParaRPr lang="en-US" dirty="0"/>
          </a:p>
          <a:p>
            <a:pPr lvl="0"/>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11" name="Slide Number Placeholder 5"/>
          <p:cNvSpPr>
            <a:spLocks noGrp="1"/>
          </p:cNvSpPr>
          <p:nvPr>
            <p:ph type="sldNum" sz="quarter" idx="12"/>
          </p:nvPr>
        </p:nvSpPr>
        <p:spPr>
          <a:xfrm>
            <a:off x="681141" y="7127588"/>
            <a:ext cx="519418" cy="413808"/>
          </a:xfrm>
          <a:prstGeom prst="rect">
            <a:avLst/>
          </a:prstGeom>
        </p:spPr>
        <p:txBody>
          <a:bodyPr lIns="101882" tIns="50941" rIns="101882" bIns="50941"/>
          <a:lstStyle>
            <a:lvl1pPr algn="r">
              <a:defRPr sz="1100">
                <a:solidFill>
                  <a:schemeClr val="tx2"/>
                </a:solidFill>
              </a:defRPr>
            </a:lvl1pPr>
          </a:lstStyle>
          <a:p>
            <a:fld id="{91AF2B4D-6B12-4EDF-87BB-2B55CECB6611}" type="slidenum">
              <a:rPr lang="en-US" smtClean="0"/>
              <a:pPr/>
              <a:t>‹#›</a:t>
            </a:fld>
            <a:endParaRPr lang="en-US" dirty="0"/>
          </a:p>
        </p:txBody>
      </p:sp>
      <p:sp>
        <p:nvSpPr>
          <p:cNvPr id="14" name="TextBox 13"/>
          <p:cNvSpPr txBox="1"/>
          <p:nvPr userDrawn="1"/>
        </p:nvSpPr>
        <p:spPr>
          <a:xfrm>
            <a:off x="1200559" y="7203687"/>
            <a:ext cx="1265915" cy="261610"/>
          </a:xfrm>
          <a:prstGeom prst="rect">
            <a:avLst/>
          </a:prstGeom>
          <a:noFill/>
        </p:spPr>
        <p:txBody>
          <a:bodyPr wrap="square" rtlCol="0" anchor="ctr">
            <a:spAutoFit/>
          </a:bodyPr>
          <a:lstStyle/>
          <a:p>
            <a:r>
              <a:rPr lang="en-US" sz="1100" dirty="0">
                <a:solidFill>
                  <a:schemeClr val="tx1"/>
                </a:solidFill>
              </a:rPr>
              <a:t>I    </a:t>
            </a:r>
            <a:r>
              <a:rPr lang="en-US" sz="1100" dirty="0">
                <a:solidFill>
                  <a:schemeClr val="tx2"/>
                </a:solidFill>
              </a:rPr>
              <a:t>Confidential</a:t>
            </a:r>
            <a:endParaRPr lang="en-GB" sz="1100" dirty="0">
              <a:solidFill>
                <a:schemeClr val="tx2"/>
              </a:solidFill>
            </a:endParaRPr>
          </a:p>
        </p:txBody>
      </p:sp>
    </p:spTree>
    <p:extLst>
      <p:ext uri="{BB962C8B-B14F-4D97-AF65-F5344CB8AC3E}">
        <p14:creationId xmlns:p14="http://schemas.microsoft.com/office/powerpoint/2010/main" val="112239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503238" y="311150"/>
            <a:ext cx="9051925" cy="1295400"/>
          </a:xfrm>
          <a:prstGeom prst="rect">
            <a:avLst/>
          </a:prstGeom>
        </p:spPr>
        <p:txBody>
          <a:bodyPr vert="horz" lIns="91440" tIns="45720" rIns="91440" bIns="45720" rtlCol="0" anchor="ctr">
            <a:normAutofit/>
          </a:bodyPr>
          <a:lstStyle/>
          <a:p>
            <a:r>
              <a:rPr lang="en-US"/>
              <a:t>Click to edit Master title style</a:t>
            </a:r>
          </a:p>
        </p:txBody>
      </p:sp>
      <p:sp>
        <p:nvSpPr>
          <p:cNvPr id="5" name="Date Placeholder 4"/>
          <p:cNvSpPr>
            <a:spLocks noGrp="1"/>
          </p:cNvSpPr>
          <p:nvPr>
            <p:ph type="dt" sz="half" idx="2"/>
          </p:nvPr>
        </p:nvSpPr>
        <p:spPr>
          <a:xfrm>
            <a:off x="503238" y="7204075"/>
            <a:ext cx="2346325" cy="414338"/>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7" name="Slide Number Placeholder 6"/>
          <p:cNvSpPr>
            <a:spLocks noGrp="1"/>
          </p:cNvSpPr>
          <p:nvPr>
            <p:ph type="sldNum" sz="quarter" idx="4"/>
          </p:nvPr>
        </p:nvSpPr>
        <p:spPr>
          <a:xfrm>
            <a:off x="7208838" y="7204075"/>
            <a:ext cx="2346325"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713C2F59-4387-B14A-94C3-7EB1ABD30C28}" type="slidenum">
              <a:rPr lang="en-US" smtClean="0"/>
              <a:t>‹#›</a:t>
            </a:fld>
            <a:endParaRPr lang="en-US" dirty="0"/>
          </a:p>
        </p:txBody>
      </p:sp>
      <p:sp>
        <p:nvSpPr>
          <p:cNvPr id="8" name="Text Placeholder 7"/>
          <p:cNvSpPr>
            <a:spLocks noGrp="1"/>
          </p:cNvSpPr>
          <p:nvPr>
            <p:ph type="body" idx="1"/>
          </p:nvPr>
        </p:nvSpPr>
        <p:spPr>
          <a:xfrm>
            <a:off x="503238" y="1812925"/>
            <a:ext cx="9051925" cy="5130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XPO Logo-Cundy_RedBlk-DigitalUseOnly.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106250" y="7127588"/>
            <a:ext cx="1602373" cy="239448"/>
          </a:xfrm>
          <a:prstGeom prst="rect">
            <a:avLst/>
          </a:prstGeom>
        </p:spPr>
      </p:pic>
    </p:spTree>
    <p:extLst>
      <p:ext uri="{BB962C8B-B14F-4D97-AF65-F5344CB8AC3E}">
        <p14:creationId xmlns:p14="http://schemas.microsoft.com/office/powerpoint/2010/main" val="3583965969"/>
      </p:ext>
    </p:extLst>
  </p:cSld>
  <p:clrMap bg1="lt1" tx1="dk1" bg2="lt2" tx2="dk2" accent1="accent1" accent2="accent2" accent3="accent3" accent4="accent4" accent5="accent5" accent6="accent6" hlink="hlink" folHlink="folHlink"/>
  <p:sldLayoutIdLst>
    <p:sldLayoutId id="2147493461" r:id="rId1"/>
    <p:sldLayoutId id="2147493462" r:id="rId2"/>
    <p:sldLayoutId id="2147493463" r:id="rId3"/>
    <p:sldLayoutId id="2147493464" r:id="rId4"/>
    <p:sldLayoutId id="2147493456" r:id="rId5"/>
    <p:sldLayoutId id="2147493457" r:id="rId6"/>
    <p:sldLayoutId id="2147493458" r:id="rId7"/>
  </p:sldLayoutIdLst>
  <p:hf hdr="0" dt="0"/>
  <p:txStyles>
    <p:titleStyle>
      <a:lvl1pPr algn="l" defTabSz="509412" rtl="0" eaLnBrk="1" latinLnBrk="0" hangingPunct="1">
        <a:spcBef>
          <a:spcPct val="0"/>
        </a:spcBef>
        <a:buNone/>
        <a:defRPr sz="31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01509" y="2863905"/>
            <a:ext cx="6846261" cy="529129"/>
          </a:xfrm>
          <a:prstGeom prst="rect">
            <a:avLst/>
          </a:prstGeom>
        </p:spPr>
        <p:txBody>
          <a:bodyPr vert="horz" lIns="91440" tIns="45720" rIns="91440" bIns="45720" rtlCol="0" anchor="t">
            <a:noAutofit/>
          </a:bodyPr>
          <a:lstStyle>
            <a:lvl1pPr algn="l" defTabSz="509412" rtl="0" eaLnBrk="1" latinLnBrk="0" hangingPunct="1">
              <a:spcBef>
                <a:spcPct val="0"/>
              </a:spcBef>
              <a:buNone/>
              <a:defRPr sz="3100" kern="1200">
                <a:solidFill>
                  <a:schemeClr val="tx1"/>
                </a:solidFill>
                <a:latin typeface="+mj-lt"/>
                <a:ea typeface="+mj-ea"/>
                <a:cs typeface="+mj-cs"/>
              </a:defRPr>
            </a:lvl1pPr>
          </a:lstStyle>
          <a:p>
            <a:r>
              <a:rPr lang="en-US" sz="3600" dirty="0"/>
              <a:t>Infosys Hackathon</a:t>
            </a:r>
          </a:p>
          <a:p>
            <a:r>
              <a:rPr lang="en-US" sz="3200" dirty="0" smtClean="0"/>
              <a:t>Automatic suggestion system based on Semantic Topology Graph</a:t>
            </a:r>
            <a:endParaRPr lang="en-US" sz="3200" dirty="0"/>
          </a:p>
          <a:p>
            <a:r>
              <a:rPr lang="en-US" sz="3200" dirty="0" smtClean="0"/>
              <a:t>Horoscope</a:t>
            </a:r>
          </a:p>
          <a:p>
            <a:endParaRPr lang="en-US" sz="3200" dirty="0"/>
          </a:p>
        </p:txBody>
      </p:sp>
      <p:sp>
        <p:nvSpPr>
          <p:cNvPr id="6" name="Text Placeholder 2"/>
          <p:cNvSpPr txBox="1">
            <a:spLocks/>
          </p:cNvSpPr>
          <p:nvPr/>
        </p:nvSpPr>
        <p:spPr>
          <a:xfrm>
            <a:off x="2900160" y="4825861"/>
            <a:ext cx="6715827" cy="343588"/>
          </a:xfrm>
          <a:prstGeom prst="rect">
            <a:avLst/>
          </a:prstGeom>
        </p:spPr>
        <p:txBody>
          <a:bodyPr vert="horz" lIns="91440" tIns="45720" rIns="91440" bIns="45720" rtlCol="0">
            <a:noAutofit/>
          </a:bodyPr>
          <a:lstStyle>
            <a:lvl1pPr marL="0" indent="0" algn="l" defTabSz="509412" rtl="0" eaLnBrk="1" latinLnBrk="0" hangingPunct="1">
              <a:lnSpc>
                <a:spcPct val="90000"/>
              </a:lnSpc>
              <a:spcBef>
                <a:spcPct val="20000"/>
              </a:spcBef>
              <a:buFont typeface="Arial"/>
              <a:buNone/>
              <a:defRPr sz="1800" kern="1200">
                <a:solidFill>
                  <a:schemeClr val="bg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2400" b="1" dirty="0"/>
              <a:t>June 2018</a:t>
            </a:r>
          </a:p>
        </p:txBody>
      </p:sp>
    </p:spTree>
    <p:extLst>
      <p:ext uri="{BB962C8B-B14F-4D97-AF65-F5344CB8AC3E}">
        <p14:creationId xmlns:p14="http://schemas.microsoft.com/office/powerpoint/2010/main" val="23695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3"/>
          </p:nvPr>
        </p:nvSpPr>
        <p:spPr>
          <a:xfrm>
            <a:off x="1989123" y="1698559"/>
            <a:ext cx="3168309" cy="1765939"/>
          </a:xfrm>
          <a:prstGeom prst="rect">
            <a:avLst/>
          </a:prstGeom>
        </p:spPr>
        <p:txBody>
          <a:bodyPr>
            <a:normAutofit/>
          </a:bodyPr>
          <a:lstStyle/>
          <a:p>
            <a:pPr marL="285750" indent="-285750">
              <a:lnSpc>
                <a:spcPct val="150000"/>
              </a:lnSpc>
              <a:spcBef>
                <a:spcPts val="600"/>
              </a:spcBef>
              <a:spcAft>
                <a:spcPts val="600"/>
              </a:spcAft>
              <a:buClr>
                <a:srgbClr val="FF0000"/>
              </a:buClr>
              <a:buSzPct val="100000"/>
              <a:buBlip>
                <a:blip r:embed="rId2"/>
              </a:buBlip>
            </a:pPr>
            <a:r>
              <a:rPr lang="en-GB" sz="1600" dirty="0" smtClean="0">
                <a:solidFill>
                  <a:srgbClr val="0000FF"/>
                </a:solidFill>
                <a:latin typeface="Decima Nova Pro"/>
                <a:cs typeface="Decima Nova Pro"/>
              </a:rPr>
              <a:t>Test Analyst with interests in Machine learning alogirthms and prediction systems	</a:t>
            </a:r>
            <a:endParaRPr lang="en-GB" sz="1600" dirty="0">
              <a:solidFill>
                <a:srgbClr val="0000FF"/>
              </a:solidFill>
              <a:latin typeface="Decima Nova Pro"/>
              <a:cs typeface="Decima Nova Pro"/>
            </a:endParaRPr>
          </a:p>
        </p:txBody>
      </p:sp>
      <p:sp>
        <p:nvSpPr>
          <p:cNvPr id="5" name="Slide Number Placeholder 4"/>
          <p:cNvSpPr>
            <a:spLocks noGrp="1"/>
          </p:cNvSpPr>
          <p:nvPr>
            <p:ph type="sldNum" sz="quarter" idx="12"/>
          </p:nvPr>
        </p:nvSpPr>
        <p:spPr/>
        <p:txBody>
          <a:bodyPr/>
          <a:lstStyle/>
          <a:p>
            <a:fld id="{91AF2B4D-6B12-4EDF-87BB-2B55CECB6611}" type="slidenum">
              <a:rPr lang="en-US" smtClean="0"/>
              <a:pPr/>
              <a:t>2</a:t>
            </a:fld>
            <a:endParaRPr lang="en-US" dirty="0"/>
          </a:p>
        </p:txBody>
      </p:sp>
      <p:sp>
        <p:nvSpPr>
          <p:cNvPr id="6" name="TextBox 5"/>
          <p:cNvSpPr txBox="1"/>
          <p:nvPr/>
        </p:nvSpPr>
        <p:spPr>
          <a:xfrm>
            <a:off x="1989123" y="1378079"/>
            <a:ext cx="3168310" cy="338554"/>
          </a:xfrm>
          <a:prstGeom prst="rect">
            <a:avLst/>
          </a:prstGeom>
          <a:noFill/>
        </p:spPr>
        <p:txBody>
          <a:bodyPr wrap="square" rtlCol="0">
            <a:spAutoFit/>
          </a:bodyPr>
          <a:lstStyle/>
          <a:p>
            <a:r>
              <a:rPr lang="en-US" sz="1600" b="1" dirty="0" smtClean="0">
                <a:solidFill>
                  <a:srgbClr val="C00000"/>
                </a:solidFill>
              </a:rPr>
              <a:t>Jayakrishnan B</a:t>
            </a:r>
            <a:endParaRPr lang="en-US" sz="1600" b="1" dirty="0">
              <a:solidFill>
                <a:srgbClr val="C00000"/>
              </a:solidFill>
            </a:endParaRPr>
          </a:p>
        </p:txBody>
      </p:sp>
      <p:grpSp>
        <p:nvGrpSpPr>
          <p:cNvPr id="20" name="Group 19"/>
          <p:cNvGrpSpPr/>
          <p:nvPr/>
        </p:nvGrpSpPr>
        <p:grpSpPr>
          <a:xfrm>
            <a:off x="4962477" y="1378079"/>
            <a:ext cx="1828502" cy="1801815"/>
            <a:chOff x="83985" y="1521225"/>
            <a:chExt cx="1828502" cy="1801815"/>
          </a:xfrm>
        </p:grpSpPr>
        <p:sp>
          <p:nvSpPr>
            <p:cNvPr id="3" name="Oval 2"/>
            <p:cNvSpPr/>
            <p:nvPr/>
          </p:nvSpPr>
          <p:spPr>
            <a:xfrm>
              <a:off x="83985" y="1521225"/>
              <a:ext cx="1828502" cy="1801815"/>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4"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122303" y="1259120"/>
            <a:ext cx="1828502" cy="1801815"/>
            <a:chOff x="83985" y="3564367"/>
            <a:chExt cx="1828502" cy="1801815"/>
          </a:xfrm>
          <a:solidFill>
            <a:schemeClr val="accent6">
              <a:lumMod val="60000"/>
              <a:lumOff val="40000"/>
            </a:schemeClr>
          </a:solidFill>
        </p:grpSpPr>
        <p:grpSp>
          <p:nvGrpSpPr>
            <p:cNvPr id="32" name="Group 31"/>
            <p:cNvGrpSpPr/>
            <p:nvPr/>
          </p:nvGrpSpPr>
          <p:grpSpPr>
            <a:xfrm>
              <a:off x="83985" y="3564367"/>
              <a:ext cx="1828502" cy="1801815"/>
              <a:chOff x="83985" y="1521225"/>
              <a:chExt cx="1828502" cy="1801815"/>
            </a:xfrm>
            <a:grpFill/>
          </p:grpSpPr>
          <p:sp>
            <p:nvSpPr>
              <p:cNvPr id="33" name="Oval 32"/>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34"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pic>
          <p:nvPicPr>
            <p:cNvPr id="1034" name="Picture 10" descr="Image result for male silhouette headshot"/>
            <p:cNvPicPr>
              <a:picLocks noChangeAspect="1" noChangeArrowheads="1"/>
            </p:cNvPicPr>
            <p:nvPr/>
          </p:nvPicPr>
          <p:blipFill rotWithShape="1">
            <a:blip r:embed="rId4">
              <a:extLst>
                <a:ext uri="{28A0092B-C50C-407E-A947-70E740481C1C}">
                  <a14:useLocalDpi xmlns:a14="http://schemas.microsoft.com/office/drawing/2010/main" val="0"/>
                </a:ext>
              </a:extLst>
            </a:blip>
            <a:srcRect l="49850" t="23635" b="24741"/>
            <a:stretch/>
          </p:blipFill>
          <p:spPr bwMode="auto">
            <a:xfrm>
              <a:off x="412032" y="3829427"/>
              <a:ext cx="1181394" cy="1216152"/>
            </a:xfrm>
            <a:prstGeom prst="rect">
              <a:avLst/>
            </a:prstGeom>
            <a:grpFill/>
            <a:extLst/>
          </p:spPr>
        </p:pic>
      </p:grpSp>
      <p:sp>
        <p:nvSpPr>
          <p:cNvPr id="42" name="Text Placeholder 1"/>
          <p:cNvSpPr txBox="1">
            <a:spLocks/>
          </p:cNvSpPr>
          <p:nvPr/>
        </p:nvSpPr>
        <p:spPr>
          <a:xfrm>
            <a:off x="1989123" y="3658139"/>
            <a:ext cx="3168309"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20000"/>
              </a:lnSpc>
              <a:spcBef>
                <a:spcPts val="600"/>
              </a:spcBef>
              <a:spcAft>
                <a:spcPts val="600"/>
              </a:spcAft>
              <a:buClr>
                <a:srgbClr val="FF0000"/>
              </a:buClr>
              <a:buSzPct val="100000"/>
              <a:buBlip>
                <a:blip r:embed="rId2"/>
              </a:buBlip>
            </a:pPr>
            <a:r>
              <a:rPr lang="en-US" sz="1400" dirty="0">
                <a:latin typeface="Decima Nova Pro"/>
                <a:cs typeface="Decima Nova Pro"/>
              </a:rPr>
              <a:t>Short description</a:t>
            </a:r>
            <a:endParaRPr lang="en-GB" sz="1600" dirty="0">
              <a:solidFill>
                <a:srgbClr val="0000FF"/>
              </a:solidFill>
              <a:latin typeface="Decima Nova Pro"/>
              <a:cs typeface="Decima Nova Pro"/>
            </a:endParaRPr>
          </a:p>
          <a:p>
            <a:pPr>
              <a:lnSpc>
                <a:spcPct val="120000"/>
              </a:lnSpc>
              <a:spcBef>
                <a:spcPts val="600"/>
              </a:spcBef>
              <a:spcAft>
                <a:spcPts val="600"/>
              </a:spcAft>
              <a:buClr>
                <a:srgbClr val="FF0000"/>
              </a:buClr>
              <a:buSzPct val="100000"/>
            </a:pPr>
            <a:r>
              <a:rPr lang="en-US" sz="1400" dirty="0">
                <a:cs typeface="Decima Nova Pro"/>
              </a:rPr>
              <a:t> </a:t>
            </a:r>
          </a:p>
          <a:p>
            <a:pPr marL="285750" indent="-285750">
              <a:lnSpc>
                <a:spcPct val="150000"/>
              </a:lnSpc>
              <a:spcBef>
                <a:spcPts val="600"/>
              </a:spcBef>
              <a:spcAft>
                <a:spcPts val="600"/>
              </a:spcAft>
              <a:buClr>
                <a:srgbClr val="FF0000"/>
              </a:buClr>
              <a:buSzPct val="100000"/>
              <a:buFont typeface="Arial"/>
              <a:buBlip>
                <a:blip r:embed="rId2"/>
              </a:buBlip>
            </a:pPr>
            <a:endParaRPr lang="en-GB" sz="1400" dirty="0">
              <a:latin typeface="Decima Nova Pro"/>
              <a:cs typeface="Decima Nova Pro"/>
            </a:endParaRPr>
          </a:p>
          <a:p>
            <a:pPr>
              <a:spcBef>
                <a:spcPts val="0"/>
              </a:spcBef>
              <a:spcAft>
                <a:spcPts val="1200"/>
              </a:spcAft>
            </a:pPr>
            <a:endParaRPr lang="en-GB" sz="1600" dirty="0">
              <a:solidFill>
                <a:srgbClr val="0000FF"/>
              </a:solidFill>
              <a:latin typeface="Decima Nova Pro"/>
              <a:cs typeface="Decima Nova Pro"/>
            </a:endParaRPr>
          </a:p>
          <a:p>
            <a:pPr>
              <a:spcBef>
                <a:spcPts val="0"/>
              </a:spcBef>
              <a:spcAft>
                <a:spcPts val="1200"/>
              </a:spcAft>
            </a:pPr>
            <a:endParaRPr lang="en-GB" sz="1600" dirty="0">
              <a:solidFill>
                <a:srgbClr val="0000FF"/>
              </a:solidFill>
              <a:latin typeface="Decima Nova Pro"/>
              <a:cs typeface="Decima Nova Pro"/>
            </a:endParaRPr>
          </a:p>
        </p:txBody>
      </p:sp>
      <p:sp>
        <p:nvSpPr>
          <p:cNvPr id="43" name="TextBox 42"/>
          <p:cNvSpPr txBox="1"/>
          <p:nvPr/>
        </p:nvSpPr>
        <p:spPr>
          <a:xfrm>
            <a:off x="1989123" y="3394008"/>
            <a:ext cx="3168310" cy="338554"/>
          </a:xfrm>
          <a:prstGeom prst="rect">
            <a:avLst/>
          </a:prstGeom>
          <a:noFill/>
        </p:spPr>
        <p:txBody>
          <a:bodyPr wrap="square" rtlCol="0">
            <a:spAutoFit/>
          </a:bodyPr>
          <a:lstStyle/>
          <a:p>
            <a:r>
              <a:rPr lang="en-US" sz="1600" b="1" dirty="0" err="1" smtClean="0">
                <a:solidFill>
                  <a:srgbClr val="C00000"/>
                </a:solidFill>
              </a:rPr>
              <a:t>Syan</a:t>
            </a:r>
            <a:r>
              <a:rPr lang="en-US" sz="1600" b="1" dirty="0" smtClean="0">
                <a:solidFill>
                  <a:srgbClr val="C00000"/>
                </a:solidFill>
              </a:rPr>
              <a:t> Whislor</a:t>
            </a:r>
            <a:endParaRPr lang="en-US" sz="1600" b="1" dirty="0">
              <a:solidFill>
                <a:srgbClr val="C00000"/>
              </a:solidFill>
            </a:endParaRPr>
          </a:p>
        </p:txBody>
      </p:sp>
      <p:grpSp>
        <p:nvGrpSpPr>
          <p:cNvPr id="49" name="Group 48"/>
          <p:cNvGrpSpPr/>
          <p:nvPr/>
        </p:nvGrpSpPr>
        <p:grpSpPr>
          <a:xfrm>
            <a:off x="122303" y="5366181"/>
            <a:ext cx="1828502" cy="1801815"/>
            <a:chOff x="83985" y="1521225"/>
            <a:chExt cx="1828502" cy="1801815"/>
          </a:xfrm>
          <a:solidFill>
            <a:schemeClr val="tx2"/>
          </a:solidFill>
        </p:grpSpPr>
        <p:sp>
          <p:nvSpPr>
            <p:cNvPr id="50" name="Oval 49"/>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1"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sp>
        <p:nvSpPr>
          <p:cNvPr id="52" name="Text Placeholder 1"/>
          <p:cNvSpPr txBox="1">
            <a:spLocks/>
          </p:cNvSpPr>
          <p:nvPr/>
        </p:nvSpPr>
        <p:spPr>
          <a:xfrm>
            <a:off x="1989123" y="5579704"/>
            <a:ext cx="6004503"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a:latin typeface="Decima Nova Pro"/>
                <a:cs typeface="Decima Nova Pro"/>
              </a:rPr>
              <a:t>Short description</a:t>
            </a:r>
            <a:endParaRPr lang="en-GB" sz="1600" dirty="0">
              <a:solidFill>
                <a:srgbClr val="0000FF"/>
              </a:solidFill>
              <a:latin typeface="Decima Nova Pro"/>
              <a:cs typeface="Decima Nova Pro"/>
            </a:endParaRPr>
          </a:p>
        </p:txBody>
      </p:sp>
      <p:sp>
        <p:nvSpPr>
          <p:cNvPr id="53" name="TextBox 52"/>
          <p:cNvSpPr txBox="1"/>
          <p:nvPr/>
        </p:nvSpPr>
        <p:spPr>
          <a:xfrm>
            <a:off x="1989123" y="5315573"/>
            <a:ext cx="3168310" cy="338554"/>
          </a:xfrm>
          <a:prstGeom prst="rect">
            <a:avLst/>
          </a:prstGeom>
          <a:noFill/>
        </p:spPr>
        <p:txBody>
          <a:bodyPr wrap="square" rtlCol="0">
            <a:spAutoFit/>
          </a:bodyPr>
          <a:lstStyle/>
          <a:p>
            <a:pPr lvl="0"/>
            <a:r>
              <a:rPr lang="en-GB" sz="1600" b="1" dirty="0" smtClean="0">
                <a:solidFill>
                  <a:schemeClr val="tx2"/>
                </a:solidFill>
                <a:cs typeface="Decima Nova Pro"/>
              </a:rPr>
              <a:t>Christina</a:t>
            </a:r>
            <a:endParaRPr lang="en-GB" sz="1600" b="1" dirty="0">
              <a:solidFill>
                <a:schemeClr val="tx2"/>
              </a:solidFill>
              <a:cs typeface="Decima Nova Pro"/>
            </a:endParaRPr>
          </a:p>
        </p:txBody>
      </p:sp>
      <p:grpSp>
        <p:nvGrpSpPr>
          <p:cNvPr id="57" name="Group 56"/>
          <p:cNvGrpSpPr/>
          <p:nvPr/>
        </p:nvGrpSpPr>
        <p:grpSpPr>
          <a:xfrm>
            <a:off x="36514" y="3190966"/>
            <a:ext cx="1828502" cy="1801815"/>
            <a:chOff x="83985" y="3564367"/>
            <a:chExt cx="1828502" cy="1801815"/>
          </a:xfrm>
          <a:solidFill>
            <a:schemeClr val="tx2"/>
          </a:solidFill>
        </p:grpSpPr>
        <p:grpSp>
          <p:nvGrpSpPr>
            <p:cNvPr id="58" name="Group 57"/>
            <p:cNvGrpSpPr/>
            <p:nvPr/>
          </p:nvGrpSpPr>
          <p:grpSpPr>
            <a:xfrm>
              <a:off x="83985" y="3564367"/>
              <a:ext cx="1828502" cy="1801815"/>
              <a:chOff x="83985" y="1521225"/>
              <a:chExt cx="1828502" cy="1801815"/>
            </a:xfrm>
            <a:grpFill/>
          </p:grpSpPr>
          <p:sp>
            <p:nvSpPr>
              <p:cNvPr id="60" name="Oval 59"/>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1"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pic>
          <p:nvPicPr>
            <p:cNvPr id="59" name="Picture 10" descr="Image result for male silhouette headshot"/>
            <p:cNvPicPr>
              <a:picLocks noChangeAspect="1" noChangeArrowheads="1"/>
            </p:cNvPicPr>
            <p:nvPr/>
          </p:nvPicPr>
          <p:blipFill rotWithShape="1">
            <a:blip r:embed="rId4">
              <a:extLst>
                <a:ext uri="{28A0092B-C50C-407E-A947-70E740481C1C}">
                  <a14:useLocalDpi xmlns:a14="http://schemas.microsoft.com/office/drawing/2010/main" val="0"/>
                </a:ext>
              </a:extLst>
            </a:blip>
            <a:srcRect l="49850" t="23635" b="24741"/>
            <a:stretch/>
          </p:blipFill>
          <p:spPr bwMode="auto">
            <a:xfrm>
              <a:off x="412032" y="3829427"/>
              <a:ext cx="1181394" cy="1216152"/>
            </a:xfrm>
            <a:prstGeom prst="rect">
              <a:avLst/>
            </a:prstGeom>
            <a:grpFill/>
            <a:extLst/>
          </p:spPr>
        </p:pic>
      </p:grpSp>
      <p:grpSp>
        <p:nvGrpSpPr>
          <p:cNvPr id="62" name="Group 61"/>
          <p:cNvGrpSpPr/>
          <p:nvPr/>
        </p:nvGrpSpPr>
        <p:grpSpPr>
          <a:xfrm>
            <a:off x="4962477" y="3394007"/>
            <a:ext cx="1828502" cy="1801815"/>
            <a:chOff x="83985" y="1521225"/>
            <a:chExt cx="1828502" cy="1801815"/>
          </a:xfrm>
          <a:solidFill>
            <a:schemeClr val="accent6">
              <a:lumMod val="60000"/>
              <a:lumOff val="40000"/>
            </a:schemeClr>
          </a:solidFill>
        </p:grpSpPr>
        <p:sp>
          <p:nvSpPr>
            <p:cNvPr id="63" name="Oval 62"/>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64"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sp>
        <p:nvSpPr>
          <p:cNvPr id="75" name="Text Placeholder 1"/>
          <p:cNvSpPr txBox="1">
            <a:spLocks/>
          </p:cNvSpPr>
          <p:nvPr/>
        </p:nvSpPr>
        <p:spPr>
          <a:xfrm>
            <a:off x="6831669" y="1698559"/>
            <a:ext cx="3168309"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a:latin typeface="Decima Nova Pro"/>
                <a:cs typeface="Decima Nova Pro"/>
              </a:rPr>
              <a:t>Short Description</a:t>
            </a:r>
            <a:endParaRPr lang="en-GB" sz="1400" dirty="0">
              <a:latin typeface="Decima Nova Pro"/>
              <a:cs typeface="Decima Nova Pro"/>
            </a:endParaRPr>
          </a:p>
          <a:p>
            <a:pPr>
              <a:spcBef>
                <a:spcPts val="0"/>
              </a:spcBef>
              <a:spcAft>
                <a:spcPts val="1200"/>
              </a:spcAft>
            </a:pPr>
            <a:endParaRPr lang="en-GB" sz="1600" dirty="0">
              <a:solidFill>
                <a:srgbClr val="0000FF"/>
              </a:solidFill>
              <a:latin typeface="Decima Nova Pro"/>
              <a:cs typeface="Decima Nova Pro"/>
            </a:endParaRPr>
          </a:p>
        </p:txBody>
      </p:sp>
      <p:sp>
        <p:nvSpPr>
          <p:cNvPr id="76" name="TextBox 75"/>
          <p:cNvSpPr txBox="1"/>
          <p:nvPr/>
        </p:nvSpPr>
        <p:spPr>
          <a:xfrm>
            <a:off x="6831669" y="1378079"/>
            <a:ext cx="3168310" cy="338554"/>
          </a:xfrm>
          <a:prstGeom prst="rect">
            <a:avLst/>
          </a:prstGeom>
          <a:noFill/>
        </p:spPr>
        <p:txBody>
          <a:bodyPr wrap="square" rtlCol="0">
            <a:spAutoFit/>
          </a:bodyPr>
          <a:lstStyle/>
          <a:p>
            <a:r>
              <a:rPr lang="en-US" sz="1600" b="1" dirty="0" smtClean="0">
                <a:solidFill>
                  <a:srgbClr val="C00000"/>
                </a:solidFill>
              </a:rPr>
              <a:t>Mareena</a:t>
            </a:r>
            <a:endParaRPr lang="en-US" sz="1600" b="1" dirty="0">
              <a:solidFill>
                <a:srgbClr val="C00000"/>
              </a:solidFill>
            </a:endParaRPr>
          </a:p>
        </p:txBody>
      </p:sp>
      <p:sp>
        <p:nvSpPr>
          <p:cNvPr id="77" name="Text Placeholder 1"/>
          <p:cNvSpPr txBox="1">
            <a:spLocks/>
          </p:cNvSpPr>
          <p:nvPr/>
        </p:nvSpPr>
        <p:spPr>
          <a:xfrm>
            <a:off x="6831669" y="3658139"/>
            <a:ext cx="3168309" cy="1765939"/>
          </a:xfrm>
          <a:prstGeom prst="rect">
            <a:avLst/>
          </a:prstGeom>
        </p:spPr>
        <p:txBody>
          <a:bodyPr vert="horz" lIns="91440" tIns="45720" rIns="91440" bIns="45720" rtlCol="0">
            <a:normAutofit/>
          </a:bodyPr>
          <a:lstStyle>
            <a:lvl1pPr marL="0" indent="0" algn="l" defTabSz="509412" rtl="0" eaLnBrk="1" latinLnBrk="0" hangingPunct="1">
              <a:spcBef>
                <a:spcPct val="20000"/>
              </a:spcBef>
              <a:buFont typeface="Arial"/>
              <a:buNone/>
              <a:defRPr sz="1800" b="1"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285750" indent="-285750">
              <a:lnSpc>
                <a:spcPct val="150000"/>
              </a:lnSpc>
              <a:spcBef>
                <a:spcPts val="600"/>
              </a:spcBef>
              <a:spcAft>
                <a:spcPts val="600"/>
              </a:spcAft>
              <a:buClr>
                <a:srgbClr val="FF0000"/>
              </a:buClr>
              <a:buSzPct val="100000"/>
              <a:buBlip>
                <a:blip r:embed="rId2"/>
              </a:buBlip>
            </a:pPr>
            <a:r>
              <a:rPr lang="en-US" sz="1400" dirty="0">
                <a:latin typeface="Decima Nova Pro"/>
                <a:cs typeface="Decima Nova Pro"/>
              </a:rPr>
              <a:t>Short description</a:t>
            </a:r>
            <a:endParaRPr lang="en-GB" sz="1600" dirty="0">
              <a:solidFill>
                <a:srgbClr val="0000FF"/>
              </a:solidFill>
              <a:latin typeface="Decima Nova Pro"/>
              <a:cs typeface="Decima Nova Pro"/>
            </a:endParaRPr>
          </a:p>
          <a:p>
            <a:pPr>
              <a:spcBef>
                <a:spcPts val="0"/>
              </a:spcBef>
              <a:spcAft>
                <a:spcPts val="1200"/>
              </a:spcAft>
            </a:pPr>
            <a:endParaRPr lang="en-GB" sz="1600" dirty="0">
              <a:solidFill>
                <a:srgbClr val="0000FF"/>
              </a:solidFill>
              <a:latin typeface="Decima Nova Pro"/>
              <a:cs typeface="Decima Nova Pro"/>
            </a:endParaRPr>
          </a:p>
        </p:txBody>
      </p:sp>
      <p:sp>
        <p:nvSpPr>
          <p:cNvPr id="78" name="TextBox 77"/>
          <p:cNvSpPr txBox="1"/>
          <p:nvPr/>
        </p:nvSpPr>
        <p:spPr>
          <a:xfrm>
            <a:off x="6872358" y="3411049"/>
            <a:ext cx="3168310" cy="338554"/>
          </a:xfrm>
          <a:prstGeom prst="rect">
            <a:avLst/>
          </a:prstGeom>
          <a:noFill/>
        </p:spPr>
        <p:txBody>
          <a:bodyPr wrap="square" rtlCol="0">
            <a:spAutoFit/>
          </a:bodyPr>
          <a:lstStyle/>
          <a:p>
            <a:pPr lvl="0"/>
            <a:r>
              <a:rPr lang="en-GB" sz="1600" b="1" dirty="0" smtClean="0">
                <a:solidFill>
                  <a:schemeClr val="tx2"/>
                </a:solidFill>
                <a:cs typeface="Decima Nova Pro"/>
              </a:rPr>
              <a:t>Sangeetha</a:t>
            </a:r>
            <a:endParaRPr lang="en-GB" sz="1600" b="1" dirty="0">
              <a:solidFill>
                <a:schemeClr val="tx2"/>
              </a:solidFill>
              <a:cs typeface="Decima Nova Pro"/>
            </a:endParaRPr>
          </a:p>
        </p:txBody>
      </p:sp>
      <p:sp>
        <p:nvSpPr>
          <p:cNvPr id="81" name="Title 1"/>
          <p:cNvSpPr txBox="1">
            <a:spLocks/>
          </p:cNvSpPr>
          <p:nvPr/>
        </p:nvSpPr>
        <p:spPr>
          <a:xfrm>
            <a:off x="255639" y="387086"/>
            <a:ext cx="8594168" cy="538962"/>
          </a:xfrm>
          <a:prstGeom prst="rect">
            <a:avLst/>
          </a:prstGeom>
        </p:spPr>
        <p:txBody>
          <a:bodyPr vert="horz" lIns="101882" tIns="50941" rIns="101882" bIns="50941" rtlCol="0" anchor="t">
            <a:noAutofit/>
          </a:bodyPr>
          <a:lstStyle>
            <a:lvl1pPr algn="l" defTabSz="509412" rtl="0" eaLnBrk="1" latinLnBrk="0" hangingPunct="1">
              <a:spcBef>
                <a:spcPct val="0"/>
              </a:spcBef>
              <a:buNone/>
              <a:defRPr sz="2400" kern="1200">
                <a:solidFill>
                  <a:schemeClr val="bg1"/>
                </a:solidFill>
                <a:latin typeface="+mj-lt"/>
                <a:ea typeface="+mj-ea"/>
                <a:cs typeface="+mj-cs"/>
              </a:defRPr>
            </a:lvl1pPr>
          </a:lstStyle>
          <a:p>
            <a:r>
              <a:rPr lang="en-US" sz="3200" b="1" dirty="0"/>
              <a:t>About Our Team</a:t>
            </a:r>
          </a:p>
        </p:txBody>
      </p:sp>
      <p:grpSp>
        <p:nvGrpSpPr>
          <p:cNvPr id="35" name="Group 34"/>
          <p:cNvGrpSpPr/>
          <p:nvPr/>
        </p:nvGrpSpPr>
        <p:grpSpPr>
          <a:xfrm>
            <a:off x="4962477" y="5525754"/>
            <a:ext cx="1828502" cy="1801815"/>
            <a:chOff x="83985" y="1521225"/>
            <a:chExt cx="1828502" cy="1801815"/>
          </a:xfrm>
          <a:solidFill>
            <a:schemeClr val="tx2"/>
          </a:solidFill>
        </p:grpSpPr>
        <p:sp>
          <p:nvSpPr>
            <p:cNvPr id="37" name="Oval 36"/>
            <p:cNvSpPr/>
            <p:nvPr/>
          </p:nvSpPr>
          <p:spPr>
            <a:xfrm>
              <a:off x="83985" y="1521225"/>
              <a:ext cx="1828502" cy="1801815"/>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38" name="Picture 2" descr="Image result for female silhouette head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47" y="1786285"/>
              <a:ext cx="1190379" cy="1190379"/>
            </a:xfrm>
            <a:prstGeom prst="rect">
              <a:avLst/>
            </a:prstGeom>
            <a:grpFill/>
            <a:extLst/>
          </p:spPr>
        </p:pic>
      </p:grpSp>
      <p:sp>
        <p:nvSpPr>
          <p:cNvPr id="2" name="Rectangle 1"/>
          <p:cNvSpPr/>
          <p:nvPr/>
        </p:nvSpPr>
        <p:spPr>
          <a:xfrm>
            <a:off x="7235722" y="5444019"/>
            <a:ext cx="1213153" cy="400110"/>
          </a:xfrm>
          <a:prstGeom prst="rect">
            <a:avLst/>
          </a:prstGeom>
        </p:spPr>
        <p:txBody>
          <a:bodyPr wrap="none">
            <a:spAutoFit/>
          </a:bodyPr>
          <a:lstStyle/>
          <a:p>
            <a:pPr lvl="0"/>
            <a:r>
              <a:rPr lang="en-GB" b="1" dirty="0" smtClean="0">
                <a:solidFill>
                  <a:schemeClr val="tx2"/>
                </a:solidFill>
                <a:cs typeface="Decima Nova Pro"/>
              </a:rPr>
              <a:t>Reenu	</a:t>
            </a:r>
            <a:endParaRPr lang="en-GB" b="1" dirty="0">
              <a:solidFill>
                <a:schemeClr val="tx2"/>
              </a:solidFill>
              <a:cs typeface="Decima Nova Pro"/>
            </a:endParaRPr>
          </a:p>
        </p:txBody>
      </p:sp>
    </p:spTree>
    <p:extLst>
      <p:ext uri="{BB962C8B-B14F-4D97-AF65-F5344CB8AC3E}">
        <p14:creationId xmlns:p14="http://schemas.microsoft.com/office/powerpoint/2010/main" val="207312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a:t>Solution Approach</a:t>
            </a:r>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3</a:t>
            </a:fld>
            <a:endParaRPr lang="en-US" dirty="0">
              <a:solidFill>
                <a:srgbClr val="CC0000"/>
              </a:solidFill>
            </a:endParaRPr>
          </a:p>
        </p:txBody>
      </p:sp>
      <p:sp>
        <p:nvSpPr>
          <p:cNvPr id="4" name="Text Placeholder 1"/>
          <p:cNvSpPr>
            <a:spLocks noGrp="1"/>
          </p:cNvSpPr>
          <p:nvPr>
            <p:ph type="body" sz="quarter" idx="13"/>
          </p:nvPr>
        </p:nvSpPr>
        <p:spPr>
          <a:xfrm>
            <a:off x="137053" y="1871529"/>
            <a:ext cx="9840686" cy="5165314"/>
          </a:xfrm>
          <a:prstGeom prst="rect">
            <a:avLst/>
          </a:prstGeom>
        </p:spPr>
        <p:txBody>
          <a:bodyPr>
            <a:normAutofit/>
          </a:bodyPr>
          <a:lstStyle/>
          <a:p>
            <a:pPr>
              <a:lnSpc>
                <a:spcPct val="150000"/>
              </a:lnSpc>
              <a:spcBef>
                <a:spcPts val="600"/>
              </a:spcBef>
              <a:spcAft>
                <a:spcPts val="600"/>
              </a:spcAft>
              <a:buClr>
                <a:srgbClr val="FF0000"/>
              </a:buClr>
              <a:buSzPct val="100000"/>
            </a:pPr>
            <a:r>
              <a:rPr lang="en-US" sz="2200" dirty="0">
                <a:solidFill>
                  <a:srgbClr val="FF0000"/>
                </a:solidFill>
              </a:rPr>
              <a:t>Solution Approach </a:t>
            </a:r>
            <a:endParaRPr lang="en-US" sz="2200" dirty="0" smtClean="0">
              <a:solidFill>
                <a:srgbClr val="FF0000"/>
              </a:solidFill>
            </a:endParaRPr>
          </a:p>
          <a:p>
            <a:pPr marL="457200" indent="-457200">
              <a:lnSpc>
                <a:spcPct val="150000"/>
              </a:lnSpc>
              <a:spcBef>
                <a:spcPts val="600"/>
              </a:spcBef>
              <a:spcAft>
                <a:spcPts val="600"/>
              </a:spcAft>
              <a:buClr>
                <a:srgbClr val="FF0000"/>
              </a:buClr>
              <a:buSzPct val="100000"/>
              <a:buAutoNum type="arabicPeriod"/>
            </a:pPr>
            <a:r>
              <a:rPr lang="en-US" sz="2200" dirty="0" smtClean="0">
                <a:solidFill>
                  <a:srgbClr val="FF0000"/>
                </a:solidFill>
              </a:rPr>
              <a:t>The system makes use of a modified TF-IDF algorithm to predict the best selling products associated with a zip code.</a:t>
            </a:r>
          </a:p>
          <a:p>
            <a:pPr marL="457200" indent="-457200">
              <a:lnSpc>
                <a:spcPct val="150000"/>
              </a:lnSpc>
              <a:spcBef>
                <a:spcPts val="600"/>
              </a:spcBef>
              <a:spcAft>
                <a:spcPts val="600"/>
              </a:spcAft>
              <a:buClr>
                <a:srgbClr val="FF0000"/>
              </a:buClr>
              <a:buSzPct val="100000"/>
              <a:buAutoNum type="arabicPeriod"/>
            </a:pPr>
            <a:r>
              <a:rPr lang="en-US" sz="2200" dirty="0" smtClean="0">
                <a:solidFill>
                  <a:srgbClr val="FF0000"/>
                </a:solidFill>
              </a:rPr>
              <a:t>A topological graph is created based on the zip code based on the location details</a:t>
            </a:r>
          </a:p>
          <a:p>
            <a:pPr marL="457200" indent="-457200">
              <a:lnSpc>
                <a:spcPct val="150000"/>
              </a:lnSpc>
              <a:spcBef>
                <a:spcPts val="600"/>
              </a:spcBef>
              <a:spcAft>
                <a:spcPts val="600"/>
              </a:spcAft>
              <a:buClr>
                <a:srgbClr val="FF0000"/>
              </a:buClr>
              <a:buSzPct val="100000"/>
              <a:buAutoNum type="arabicPeriod"/>
            </a:pPr>
            <a:r>
              <a:rPr lang="en-US" sz="2200" dirty="0" smtClean="0">
                <a:solidFill>
                  <a:srgbClr val="FF0000"/>
                </a:solidFill>
              </a:rPr>
              <a:t>The top selling items are identified and tagged to each zip code</a:t>
            </a:r>
          </a:p>
          <a:p>
            <a:pPr marL="457200" indent="-457200">
              <a:lnSpc>
                <a:spcPct val="150000"/>
              </a:lnSpc>
              <a:spcBef>
                <a:spcPts val="600"/>
              </a:spcBef>
              <a:spcAft>
                <a:spcPts val="600"/>
              </a:spcAft>
              <a:buClr>
                <a:srgbClr val="FF0000"/>
              </a:buClr>
              <a:buSzPct val="100000"/>
              <a:buAutoNum type="arabicPeriod"/>
            </a:pPr>
            <a:r>
              <a:rPr lang="en-US" sz="2200" dirty="0" smtClean="0">
                <a:solidFill>
                  <a:srgbClr val="FF0000"/>
                </a:solidFill>
              </a:rPr>
              <a:t>A DAG graph is constructed based on the top selling products linked with the associated zip code. </a:t>
            </a:r>
            <a:endParaRPr lang="en-US" sz="2200" dirty="0">
              <a:solidFill>
                <a:srgbClr val="FF0000"/>
              </a:solidFill>
            </a:endParaRPr>
          </a:p>
        </p:txBody>
      </p:sp>
    </p:spTree>
    <p:extLst>
      <p:ext uri="{BB962C8B-B14F-4D97-AF65-F5344CB8AC3E}">
        <p14:creationId xmlns:p14="http://schemas.microsoft.com/office/powerpoint/2010/main" val="179670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a:t>Proposed Solution</a:t>
            </a:r>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4</a:t>
            </a:fld>
            <a:endParaRPr lang="en-US" dirty="0">
              <a:solidFill>
                <a:srgbClr val="CC0000"/>
              </a:solidFill>
            </a:endParaRPr>
          </a:p>
        </p:txBody>
      </p:sp>
      <p:sp>
        <p:nvSpPr>
          <p:cNvPr id="6" name="Rectangle 5"/>
          <p:cNvSpPr/>
          <p:nvPr/>
        </p:nvSpPr>
        <p:spPr>
          <a:xfrm>
            <a:off x="3054538" y="6097204"/>
            <a:ext cx="1565087" cy="430887"/>
          </a:xfrm>
          <a:prstGeom prst="rect">
            <a:avLst/>
          </a:prstGeom>
        </p:spPr>
        <p:txBody>
          <a:bodyPr wrap="square">
            <a:spAutoFit/>
          </a:bodyPr>
          <a:lstStyle/>
          <a:p>
            <a:r>
              <a:rPr lang="en-US" sz="1100" b="1" dirty="0">
                <a:solidFill>
                  <a:prstClr val="white"/>
                </a:solidFill>
              </a:rPr>
              <a:t>Machine </a:t>
            </a:r>
          </a:p>
          <a:p>
            <a:r>
              <a:rPr lang="en-US" sz="1100" b="1" dirty="0">
                <a:solidFill>
                  <a:prstClr val="white"/>
                </a:solidFill>
              </a:rPr>
              <a:t>Learning Algorithm</a:t>
            </a:r>
          </a:p>
        </p:txBody>
      </p:sp>
      <p:sp>
        <p:nvSpPr>
          <p:cNvPr id="7" name="Text Placeholder 1"/>
          <p:cNvSpPr>
            <a:spLocks noGrp="1"/>
          </p:cNvSpPr>
          <p:nvPr>
            <p:ph type="body" sz="quarter" idx="13"/>
          </p:nvPr>
        </p:nvSpPr>
        <p:spPr>
          <a:xfrm>
            <a:off x="1760315" y="1562372"/>
            <a:ext cx="7923362" cy="5295628"/>
          </a:xfrm>
          <a:prstGeom prst="rect">
            <a:avLst/>
          </a:prstGeom>
        </p:spPr>
        <p:txBody>
          <a:bodyPr>
            <a:normAutofit fontScale="92500" lnSpcReduction="10000"/>
          </a:bodyPr>
          <a:lstStyle/>
          <a:p>
            <a:pPr marL="285750" indent="-285750" algn="just">
              <a:lnSpc>
                <a:spcPct val="150000"/>
              </a:lnSpc>
              <a:spcBef>
                <a:spcPts val="600"/>
              </a:spcBef>
              <a:spcAft>
                <a:spcPts val="600"/>
              </a:spcAft>
              <a:buClr>
                <a:srgbClr val="FF0000"/>
              </a:buClr>
              <a:buSzPct val="100000"/>
              <a:buBlip>
                <a:blip r:embed="rId2"/>
              </a:buBlip>
            </a:pPr>
            <a:r>
              <a:rPr lang="en-GB" sz="1700" u="sng" dirty="0" smtClean="0">
                <a:latin typeface="+mj-lt"/>
                <a:cs typeface="Decima Nova Pro"/>
              </a:rPr>
              <a:t>TF- IDF  </a:t>
            </a:r>
            <a:r>
              <a:rPr lang="en-GB" sz="1700" u="sng" dirty="0">
                <a:latin typeface="+mj-lt"/>
                <a:cs typeface="Decima Nova Pro"/>
              </a:rPr>
              <a:t>Algorithm </a:t>
            </a:r>
            <a:r>
              <a:rPr lang="en-GB" sz="1700" u="sng" dirty="0" smtClean="0">
                <a:latin typeface="+mj-lt"/>
                <a:cs typeface="Decima Nova Pro"/>
              </a:rPr>
              <a:t> </a:t>
            </a:r>
            <a:endParaRPr lang="en-GB" sz="1700" u="sng" dirty="0">
              <a:latin typeface="+mj-lt"/>
              <a:cs typeface="Decima Nova Pro"/>
            </a:endParaRPr>
          </a:p>
          <a:p>
            <a:pPr algn="just">
              <a:lnSpc>
                <a:spcPct val="150000"/>
              </a:lnSpc>
              <a:spcBef>
                <a:spcPts val="600"/>
              </a:spcBef>
              <a:spcAft>
                <a:spcPts val="600"/>
              </a:spcAft>
              <a:buClr>
                <a:srgbClr val="FF0000"/>
              </a:buClr>
              <a:buSzPct val="100000"/>
            </a:pPr>
            <a:r>
              <a:rPr lang="en-GB" sz="1700" dirty="0">
                <a:latin typeface="+mj-lt"/>
                <a:cs typeface="Decima Nova Pro"/>
              </a:rPr>
              <a:t>	</a:t>
            </a:r>
            <a:r>
              <a:rPr lang="en-IN" sz="1600" dirty="0"/>
              <a:t>TFIDF</a:t>
            </a:r>
            <a:r>
              <a:rPr lang="en-IN" sz="1600" b="0" dirty="0"/>
              <a:t>, short for </a:t>
            </a:r>
            <a:r>
              <a:rPr lang="en-IN" sz="1600" dirty="0"/>
              <a:t>term frequency–inverse document frequency</a:t>
            </a:r>
            <a:r>
              <a:rPr lang="en-IN" sz="1600" b="0" dirty="0"/>
              <a:t>, is a numerical statistic that is intended to reflect how important a word is to a document in a collection or corpus</a:t>
            </a:r>
            <a:r>
              <a:rPr lang="en-IN" sz="1600" b="0" dirty="0" smtClean="0"/>
              <a:t>.</a:t>
            </a:r>
            <a:r>
              <a:rPr lang="en-IN" sz="1600" b="0" dirty="0"/>
              <a:t> It is often used as a weighting factor in searches of information retrieval, text mining, and user modeling. The tf-idf value increases proportionally to the number of times a word appears in the document and is offset by the frequency of the word in the corpus, which helps to adjust for the fact that some words appear more frequently in general</a:t>
            </a:r>
            <a:r>
              <a:rPr lang="en-US" sz="1700" b="0" dirty="0" smtClean="0"/>
              <a:t>	</a:t>
            </a:r>
          </a:p>
          <a:p>
            <a:pPr algn="just">
              <a:lnSpc>
                <a:spcPct val="150000"/>
              </a:lnSpc>
              <a:spcBef>
                <a:spcPts val="600"/>
              </a:spcBef>
              <a:spcAft>
                <a:spcPts val="600"/>
              </a:spcAft>
              <a:buClr>
                <a:srgbClr val="FF0000"/>
              </a:buClr>
              <a:buSzPct val="100000"/>
            </a:pPr>
            <a:r>
              <a:rPr lang="en-US" sz="1700" b="0" dirty="0" smtClean="0"/>
              <a:t>Algorithm used: </a:t>
            </a:r>
            <a:r>
              <a:rPr lang="en-US" sz="1700" dirty="0" smtClean="0"/>
              <a:t>Modified TF-IDF </a:t>
            </a:r>
            <a:r>
              <a:rPr lang="en-US" sz="1700" dirty="0" smtClean="0"/>
              <a:t> </a:t>
            </a:r>
          </a:p>
          <a:p>
            <a:pPr marL="285750" indent="-285750" algn="just">
              <a:lnSpc>
                <a:spcPct val="150000"/>
              </a:lnSpc>
              <a:spcBef>
                <a:spcPts val="600"/>
              </a:spcBef>
              <a:spcAft>
                <a:spcPts val="600"/>
              </a:spcAft>
              <a:buClr>
                <a:srgbClr val="FF0000"/>
              </a:buClr>
              <a:buSzPct val="100000"/>
              <a:buBlip>
                <a:blip r:embed="rId2"/>
              </a:buBlip>
            </a:pPr>
            <a:r>
              <a:rPr lang="en-GB" sz="1700" u="sng" dirty="0" smtClean="0">
                <a:latin typeface="+mj-lt"/>
                <a:cs typeface="Decima Nova Pro"/>
              </a:rPr>
              <a:t>Front end UI</a:t>
            </a:r>
          </a:p>
          <a:p>
            <a:pPr algn="just">
              <a:lnSpc>
                <a:spcPct val="150000"/>
              </a:lnSpc>
              <a:spcBef>
                <a:spcPts val="600"/>
              </a:spcBef>
              <a:spcAft>
                <a:spcPts val="600"/>
              </a:spcAft>
              <a:buClr>
                <a:srgbClr val="FF0000"/>
              </a:buClr>
              <a:buSzPct val="100000"/>
            </a:pPr>
            <a:r>
              <a:rPr lang="en-GB" sz="1700" dirty="0">
                <a:latin typeface="+mj-lt"/>
                <a:cs typeface="Decima Nova Pro"/>
              </a:rPr>
              <a:t>	</a:t>
            </a:r>
            <a:r>
              <a:rPr lang="en-GB" sz="1700" dirty="0" smtClean="0">
                <a:latin typeface="+mj-lt"/>
                <a:cs typeface="Decima Nova Pro"/>
              </a:rPr>
              <a:t>HTML, Angular </a:t>
            </a:r>
            <a:r>
              <a:rPr lang="en-GB" sz="1700" dirty="0" err="1" smtClean="0">
                <a:latin typeface="+mj-lt"/>
                <a:cs typeface="Decima Nova Pro"/>
              </a:rPr>
              <a:t>js</a:t>
            </a:r>
            <a:endParaRPr lang="en-GB" sz="1700" dirty="0">
              <a:latin typeface="+mj-lt"/>
              <a:cs typeface="Decima Nova Pro"/>
            </a:endParaRPr>
          </a:p>
          <a:p>
            <a:pPr algn="just">
              <a:lnSpc>
                <a:spcPct val="150000"/>
              </a:lnSpc>
              <a:spcBef>
                <a:spcPts val="600"/>
              </a:spcBef>
              <a:spcAft>
                <a:spcPts val="600"/>
              </a:spcAft>
              <a:buClr>
                <a:srgbClr val="FF0000"/>
              </a:buClr>
              <a:buSzPct val="100000"/>
            </a:pPr>
            <a:endParaRPr lang="en-GB" sz="1600" dirty="0">
              <a:latin typeface="+mj-lt"/>
              <a:cs typeface="Decima Nova Pro"/>
            </a:endParaRPr>
          </a:p>
          <a:p>
            <a:pPr algn="just">
              <a:lnSpc>
                <a:spcPct val="150000"/>
              </a:lnSpc>
              <a:spcBef>
                <a:spcPts val="600"/>
              </a:spcBef>
              <a:spcAft>
                <a:spcPts val="600"/>
              </a:spcAft>
              <a:buClr>
                <a:srgbClr val="FF0000"/>
              </a:buClr>
              <a:buSzPct val="100000"/>
            </a:pPr>
            <a:r>
              <a:rPr lang="en-GB" sz="1600" u="sng" dirty="0">
                <a:latin typeface="+mj-lt"/>
                <a:cs typeface="Decima Nova Pro"/>
              </a:rPr>
              <a:t> </a:t>
            </a:r>
          </a:p>
          <a:p>
            <a:pPr algn="just">
              <a:lnSpc>
                <a:spcPct val="150000"/>
              </a:lnSpc>
              <a:spcBef>
                <a:spcPts val="600"/>
              </a:spcBef>
              <a:spcAft>
                <a:spcPts val="600"/>
              </a:spcAft>
              <a:buClr>
                <a:srgbClr val="FF0000"/>
              </a:buClr>
              <a:buSzPct val="100000"/>
            </a:pPr>
            <a:endParaRPr lang="en-US" sz="1600" u="sng" dirty="0">
              <a:latin typeface="+mj-lt"/>
              <a:cs typeface="Decima Nova Pro"/>
            </a:endParaRPr>
          </a:p>
          <a:p>
            <a:pPr algn="just">
              <a:lnSpc>
                <a:spcPct val="150000"/>
              </a:lnSpc>
              <a:spcBef>
                <a:spcPts val="600"/>
              </a:spcBef>
              <a:spcAft>
                <a:spcPts val="600"/>
              </a:spcAft>
              <a:buClr>
                <a:srgbClr val="FF0000"/>
              </a:buClr>
              <a:buSzPct val="100000"/>
            </a:pPr>
            <a:endParaRPr lang="en-GB" sz="1600" dirty="0">
              <a:latin typeface="+mj-lt"/>
              <a:cs typeface="Decima Nova Pro"/>
            </a:endParaRPr>
          </a:p>
          <a:p>
            <a:pPr algn="just">
              <a:spcBef>
                <a:spcPts val="0"/>
              </a:spcBef>
              <a:spcAft>
                <a:spcPts val="1200"/>
              </a:spcAft>
            </a:pPr>
            <a:endParaRPr lang="en-GB" sz="1600" dirty="0">
              <a:latin typeface="Decima Nova Pro"/>
              <a:cs typeface="Decima Nova Pro"/>
            </a:endParaRPr>
          </a:p>
          <a:p>
            <a:pPr algn="just">
              <a:spcBef>
                <a:spcPts val="0"/>
              </a:spcBef>
              <a:spcAft>
                <a:spcPts val="1200"/>
              </a:spcAft>
            </a:pPr>
            <a:endParaRPr lang="en-GB" sz="1600" dirty="0">
              <a:latin typeface="Decima Nova Pro"/>
              <a:cs typeface="Decima Nova Pro"/>
            </a:endParaRPr>
          </a:p>
        </p:txBody>
      </p:sp>
      <p:pic>
        <p:nvPicPr>
          <p:cNvPr id="8" name="Picture 7" descr="discovery-24.png"/>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a:ext>
            </a:extLst>
          </a:blip>
          <a:srcRect/>
          <a:stretch/>
        </p:blipFill>
        <p:spPr>
          <a:xfrm>
            <a:off x="116457" y="1734308"/>
            <a:ext cx="1590435" cy="1527048"/>
          </a:xfrm>
          <a:prstGeom prst="rect">
            <a:avLst/>
          </a:prstGeom>
        </p:spPr>
      </p:pic>
    </p:spTree>
    <p:extLst>
      <p:ext uri="{BB962C8B-B14F-4D97-AF65-F5344CB8AC3E}">
        <p14:creationId xmlns:p14="http://schemas.microsoft.com/office/powerpoint/2010/main" val="247684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a:t>Opportunities with </a:t>
            </a:r>
            <a:r>
              <a:rPr lang="en-US" sz="3200" b="1"/>
              <a:t>the Solution</a:t>
            </a:r>
            <a:endParaRPr lang="en-US" sz="3200" b="1" dirty="0"/>
          </a:p>
        </p:txBody>
      </p:sp>
      <p:sp>
        <p:nvSpPr>
          <p:cNvPr id="5" name="Slide Number Placeholder 4"/>
          <p:cNvSpPr>
            <a:spLocks noGrp="1"/>
          </p:cNvSpPr>
          <p:nvPr>
            <p:ph type="sldNum" sz="quarter" idx="12"/>
          </p:nvPr>
        </p:nvSpPr>
        <p:spPr/>
        <p:txBody>
          <a:bodyPr/>
          <a:lstStyle/>
          <a:p>
            <a:fld id="{91AF2B4D-6B12-4EDF-87BB-2B55CECB6611}" type="slidenum">
              <a:rPr lang="en-US" smtClean="0">
                <a:solidFill>
                  <a:srgbClr val="CC0000"/>
                </a:solidFill>
              </a:rPr>
              <a:pPr/>
              <a:t>5</a:t>
            </a:fld>
            <a:endParaRPr lang="en-US" dirty="0">
              <a:solidFill>
                <a:srgbClr val="CC0000"/>
              </a:solidFill>
            </a:endParaRPr>
          </a:p>
        </p:txBody>
      </p:sp>
      <p:sp>
        <p:nvSpPr>
          <p:cNvPr id="7" name="TextBox 6"/>
          <p:cNvSpPr txBox="1"/>
          <p:nvPr/>
        </p:nvSpPr>
        <p:spPr>
          <a:xfrm>
            <a:off x="681141" y="2068081"/>
            <a:ext cx="7890291" cy="1631216"/>
          </a:xfrm>
          <a:prstGeom prst="rect">
            <a:avLst/>
          </a:prstGeom>
          <a:noFill/>
        </p:spPr>
        <p:txBody>
          <a:bodyPr wrap="square" rtlCol="0">
            <a:spAutoFit/>
          </a:bodyPr>
          <a:lstStyle/>
          <a:p>
            <a:pPr marL="457200" indent="-457200">
              <a:buAutoNum type="arabicPeriod"/>
            </a:pPr>
            <a:r>
              <a:rPr lang="en-US" dirty="0" smtClean="0"/>
              <a:t>Select the best selling products in minimum time and less complex way	</a:t>
            </a:r>
            <a:endParaRPr lang="en-IN" dirty="0" smtClean="0"/>
          </a:p>
          <a:p>
            <a:pPr marL="457200" indent="-457200">
              <a:buAutoNum type="arabicPeriod"/>
            </a:pPr>
            <a:r>
              <a:rPr lang="en-US" dirty="0" smtClean="0"/>
              <a:t>Suggestions given based on geographical area which enhances the warehouse optimization strategies. </a:t>
            </a:r>
          </a:p>
          <a:p>
            <a:r>
              <a:rPr lang="en-US" dirty="0" smtClean="0"/>
              <a:t> </a:t>
            </a:r>
          </a:p>
        </p:txBody>
      </p:sp>
    </p:spTree>
    <p:extLst>
      <p:ext uri="{BB962C8B-B14F-4D97-AF65-F5344CB8AC3E}">
        <p14:creationId xmlns:p14="http://schemas.microsoft.com/office/powerpoint/2010/main" val="32097956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55639" y="387086"/>
            <a:ext cx="8594168" cy="538962"/>
          </a:xfrm>
        </p:spPr>
        <p:txBody>
          <a:bodyPr>
            <a:noAutofit/>
          </a:bodyPr>
          <a:lstStyle/>
          <a:p>
            <a:r>
              <a:rPr lang="en-US" sz="3200" b="1" dirty="0"/>
              <a:t>Demo</a:t>
            </a:r>
          </a:p>
        </p:txBody>
      </p:sp>
      <p:sp>
        <p:nvSpPr>
          <p:cNvPr id="5" name="Slide Number Placeholder 4"/>
          <p:cNvSpPr>
            <a:spLocks noGrp="1"/>
          </p:cNvSpPr>
          <p:nvPr>
            <p:ph type="sldNum" sz="quarter" idx="12"/>
          </p:nvPr>
        </p:nvSpPr>
        <p:spPr/>
        <p:txBody>
          <a:bodyPr/>
          <a:lstStyle/>
          <a:p>
            <a:fld id="{91AF2B4D-6B12-4EDF-87BB-2B55CECB6611}" type="slidenum">
              <a:rPr lang="en-US" smtClean="0"/>
              <a:pPr/>
              <a:t>6</a:t>
            </a:fld>
            <a:endParaRPr lang="en-US" dirty="0"/>
          </a:p>
        </p:txBody>
      </p:sp>
    </p:spTree>
    <p:extLst>
      <p:ext uri="{BB962C8B-B14F-4D97-AF65-F5344CB8AC3E}">
        <p14:creationId xmlns:p14="http://schemas.microsoft.com/office/powerpoint/2010/main" val="408330853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3"/>
          </p:nvPr>
        </p:nvSpPr>
        <p:spPr/>
        <p:txBody>
          <a:bodyPr/>
          <a:lstStyle/>
          <a:p>
            <a:fld id="{574C5B2E-94A9-4CB8-A729-8645D4FCD0A7}" type="slidenum">
              <a:rPr lang="en-GB" smtClean="0"/>
              <a:pPr/>
              <a:t>7</a:t>
            </a:fld>
            <a:endParaRPr lang="en-GB" dirty="0"/>
          </a:p>
        </p:txBody>
      </p:sp>
      <p:sp>
        <p:nvSpPr>
          <p:cNvPr id="2" name="TextBox 1"/>
          <p:cNvSpPr txBox="1"/>
          <p:nvPr/>
        </p:nvSpPr>
        <p:spPr>
          <a:xfrm>
            <a:off x="2461098" y="3332202"/>
            <a:ext cx="4391822" cy="1107996"/>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6600" dirty="0">
                <a:solidFill>
                  <a:schemeClr val="bg1"/>
                </a:solidFill>
                <a:effectLst>
                  <a:outerShdw blurRad="50800" dist="38100" dir="5400000" algn="t" rotWithShape="0">
                    <a:prstClr val="black">
                      <a:alpha val="40000"/>
                    </a:prstClr>
                  </a:outerShdw>
                </a:effectLst>
              </a:rPr>
              <a:t>Thank You!</a:t>
            </a:r>
          </a:p>
        </p:txBody>
      </p:sp>
    </p:spTree>
    <p:extLst>
      <p:ext uri="{BB962C8B-B14F-4D97-AF65-F5344CB8AC3E}">
        <p14:creationId xmlns:p14="http://schemas.microsoft.com/office/powerpoint/2010/main" val="1047096494"/>
      </p:ext>
    </p:extLst>
  </p:cSld>
  <p:clrMapOvr>
    <a:masterClrMapping/>
  </p:clrMapOvr>
  <p:transition spd="med">
    <p:fade/>
  </p:transition>
</p:sld>
</file>

<file path=ppt/theme/theme1.xml><?xml version="1.0" encoding="utf-8"?>
<a:theme xmlns:a="http://schemas.openxmlformats.org/drawingml/2006/main" name="Theme1">
  <a:themeElements>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13B31B27-ED5D-4700-90AC-570923DAFCF8}" vid="{F99DC3AC-3B66-45B6-BCFB-53D326473C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themeOverride>
</file>

<file path=ppt/theme/themeOverride2.xml><?xml version="1.0" encoding="utf-8"?>
<a:themeOverride xmlns:a="http://schemas.openxmlformats.org/drawingml/2006/main">
  <a:clrScheme name="Custom 2">
    <a:dk1>
      <a:srgbClr val="1C1E1C"/>
    </a:dk1>
    <a:lt1>
      <a:sysClr val="window" lastClr="FFFFFF"/>
    </a:lt1>
    <a:dk2>
      <a:srgbClr val="CC0000"/>
    </a:dk2>
    <a:lt2>
      <a:srgbClr val="F8F8F8"/>
    </a:lt2>
    <a:accent1>
      <a:srgbClr val="6DAA2D"/>
    </a:accent1>
    <a:accent2>
      <a:srgbClr val="3399FF"/>
    </a:accent2>
    <a:accent3>
      <a:srgbClr val="FF9933"/>
    </a:accent3>
    <a:accent4>
      <a:srgbClr val="5F5F5F"/>
    </a:accent4>
    <a:accent5>
      <a:srgbClr val="878786"/>
    </a:accent5>
    <a:accent6>
      <a:srgbClr val="45433E"/>
    </a:accent6>
    <a:hlink>
      <a:srgbClr val="CC0000"/>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9B8346DF517847B6C1983C823F4FE1" ma:contentTypeVersion="" ma:contentTypeDescription="Create a new document." ma:contentTypeScope="" ma:versionID="82eb3f29178d3829821bbaaff45eceea">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8D40975-52C7-41B7-9347-F9F60397BF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72444</TotalTime>
  <Words>149</Words>
  <Application>Microsoft Office PowerPoint</Application>
  <PresentationFormat>Custom</PresentationFormat>
  <Paragraphs>49</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Decima Nova Pro</vt:lpstr>
      <vt:lpstr>Theme1</vt:lpstr>
      <vt:lpstr>PowerPoint Presentation</vt:lpstr>
      <vt:lpstr>PowerPoint Presentation</vt:lpstr>
      <vt:lpstr>Solution Approach</vt:lpstr>
      <vt:lpstr>Proposed Solution</vt:lpstr>
      <vt:lpstr>Opportunities with the Solution</vt:lpstr>
      <vt:lpstr>Demo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Sent by Mario</dc:title>
  <dc:creator>Diana</dc:creator>
  <cp:lastModifiedBy>Jayakrishnan B</cp:lastModifiedBy>
  <cp:revision>3413</cp:revision>
  <cp:lastPrinted>2016-08-19T20:22:36Z</cp:lastPrinted>
  <dcterms:created xsi:type="dcterms:W3CDTF">2010-04-12T23:12:02Z</dcterms:created>
  <dcterms:modified xsi:type="dcterms:W3CDTF">2018-06-08T07:33:22Z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0x010100859B8346DF517847B6C1983C823F4FE1</vt:lpwstr>
  </property>
</Properties>
</file>