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308" r:id="rId3"/>
    <p:sldId id="265" r:id="rId4"/>
    <p:sldId id="267" r:id="rId5"/>
    <p:sldId id="270" r:id="rId6"/>
    <p:sldId id="272" r:id="rId7"/>
    <p:sldId id="274" r:id="rId8"/>
    <p:sldId id="259" r:id="rId9"/>
    <p:sldId id="275" r:id="rId10"/>
    <p:sldId id="263" r:id="rId11"/>
    <p:sldId id="298" r:id="rId12"/>
    <p:sldId id="314" r:id="rId13"/>
    <p:sldId id="313" r:id="rId14"/>
    <p:sldId id="288" r:id="rId15"/>
    <p:sldId id="299" r:id="rId16"/>
    <p:sldId id="301" r:id="rId17"/>
    <p:sldId id="302" r:id="rId18"/>
    <p:sldId id="303" r:id="rId19"/>
    <p:sldId id="304" r:id="rId20"/>
    <p:sldId id="305" r:id="rId21"/>
    <p:sldId id="306" r:id="rId22"/>
    <p:sldId id="307" r:id="rId23"/>
    <p:sldId id="311" r:id="rId24"/>
    <p:sldId id="312"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1570A-30AA-44C3-98E8-D4318DB30C76}" type="datetimeFigureOut">
              <a:rPr lang="en-US" smtClean="0"/>
              <a:t>27-04-17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37B4E-4C5A-40A7-A56A-8C1163FB82B6}" type="slidenum">
              <a:rPr lang="en-US" smtClean="0"/>
              <a:t>‹#›</a:t>
            </a:fld>
            <a:endParaRPr lang="en-US"/>
          </a:p>
        </p:txBody>
      </p:sp>
    </p:spTree>
    <p:extLst>
      <p:ext uri="{BB962C8B-B14F-4D97-AF65-F5344CB8AC3E}">
        <p14:creationId xmlns:p14="http://schemas.microsoft.com/office/powerpoint/2010/main" val="1026235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27-04-17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27-04-17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27-04-17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27-04-17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27-04-17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27-04-17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27-04-17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27-04-17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27-04-17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27-04-17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1.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3.bin"/><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848175"/>
            <a:ext cx="8361229" cy="2098226"/>
          </a:xfrm>
        </p:spPr>
        <p:txBody>
          <a:bodyPr/>
          <a:lstStyle/>
          <a:p>
            <a:r>
              <a:rPr lang="en-US" dirty="0" smtClean="0">
                <a:solidFill>
                  <a:schemeClr val="bg1"/>
                </a:solidFill>
                <a:latin typeface="AR ESSENCE" panose="02000000000000000000" pitchFamily="2" charset="0"/>
              </a:rPr>
              <a:t>Drone-X</a:t>
            </a:r>
            <a:endParaRPr lang="en-US" dirty="0">
              <a:solidFill>
                <a:schemeClr val="bg1"/>
              </a:solidFill>
              <a:latin typeface="AR ESSENCE" panose="02000000000000000000" pitchFamily="2" charset="0"/>
            </a:endParaRPr>
          </a:p>
        </p:txBody>
      </p:sp>
      <p:sp>
        <p:nvSpPr>
          <p:cNvPr id="3" name="Subtitle 2"/>
          <p:cNvSpPr>
            <a:spLocks noGrp="1"/>
          </p:cNvSpPr>
          <p:nvPr>
            <p:ph type="subTitle" idx="1"/>
          </p:nvPr>
        </p:nvSpPr>
        <p:spPr>
          <a:xfrm>
            <a:off x="2679904" y="2946401"/>
            <a:ext cx="6831673" cy="1086237"/>
          </a:xfrm>
        </p:spPr>
        <p:txBody>
          <a:bodyPr/>
          <a:lstStyle/>
          <a:p>
            <a:r>
              <a:rPr lang="en-US" dirty="0" smtClean="0">
                <a:solidFill>
                  <a:schemeClr val="bg1"/>
                </a:solidFill>
                <a:latin typeface="Consolas" panose="020B0609020204030204" pitchFamily="49" charset="0"/>
              </a:rPr>
              <a:t>how do we teach a robot to learn?</a:t>
            </a:r>
            <a:endParaRPr lang="en-US" dirty="0">
              <a:solidFill>
                <a:schemeClr val="bg1"/>
              </a:solidFill>
              <a:latin typeface="Consolas" panose="020B0609020204030204" pitchFamily="49" charset="0"/>
            </a:endParaRPr>
          </a:p>
        </p:txBody>
      </p:sp>
      <p:sp>
        <p:nvSpPr>
          <p:cNvPr id="4" name="TextBox 3"/>
          <p:cNvSpPr txBox="1"/>
          <p:nvPr/>
        </p:nvSpPr>
        <p:spPr>
          <a:xfrm>
            <a:off x="6875253" y="4582962"/>
            <a:ext cx="4339086" cy="923330"/>
          </a:xfrm>
          <a:prstGeom prst="rect">
            <a:avLst/>
          </a:prstGeom>
          <a:noFill/>
        </p:spPr>
        <p:txBody>
          <a:bodyPr wrap="square" rtlCol="0">
            <a:spAutoFit/>
          </a:bodyPr>
          <a:lstStyle/>
          <a:p>
            <a:r>
              <a:rPr lang="en-US" dirty="0" smtClean="0">
                <a:solidFill>
                  <a:schemeClr val="bg1"/>
                </a:solidFill>
                <a:latin typeface="Consolas" panose="020B0609020204030204" pitchFamily="49" charset="0"/>
              </a:rPr>
              <a:t>- Jayaram J</a:t>
            </a:r>
          </a:p>
          <a:p>
            <a:r>
              <a:rPr lang="en-US" dirty="0" smtClean="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Jayakrishnan</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Nampoothiri</a:t>
            </a:r>
            <a:r>
              <a:rPr lang="en-US" dirty="0" smtClean="0">
                <a:solidFill>
                  <a:schemeClr val="bg1"/>
                </a:solidFill>
                <a:latin typeface="Consolas" panose="020B0609020204030204" pitchFamily="49" charset="0"/>
              </a:rPr>
              <a:t> C.N.</a:t>
            </a:r>
          </a:p>
          <a:p>
            <a:r>
              <a:rPr lang="en-US" dirty="0" smtClean="0">
                <a:solidFill>
                  <a:schemeClr val="bg1"/>
                </a:solidFill>
                <a:latin typeface="Consolas" panose="020B0609020204030204" pitchFamily="49" charset="0"/>
              </a:rPr>
              <a:t>- Aadil Jayasy</a:t>
            </a:r>
            <a:endParaRPr lang="en-US" dirty="0">
              <a:solidFill>
                <a:schemeClr val="bg1"/>
              </a:solidFill>
              <a:latin typeface="Consolas" panose="020B0609020204030204" pitchFamily="49"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297" t="16421" r="24694" b="22934"/>
          <a:stretch/>
        </p:blipFill>
        <p:spPr>
          <a:xfrm>
            <a:off x="1279598" y="1703506"/>
            <a:ext cx="2035835" cy="2329132"/>
          </a:xfrm>
          <a:prstGeom prst="rect">
            <a:avLst/>
          </a:prstGeom>
        </p:spPr>
      </p:pic>
    </p:spTree>
    <p:extLst>
      <p:ext uri="{BB962C8B-B14F-4D97-AF65-F5344CB8AC3E}">
        <p14:creationId xmlns:p14="http://schemas.microsoft.com/office/powerpoint/2010/main" val="4115701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N.E.A.T.</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NEAT is a method to evolve a neural network that is optimal to perform a certain task.</a:t>
            </a:r>
          </a:p>
          <a:p>
            <a:pPr algn="just"/>
            <a:r>
              <a:rPr lang="en-US" dirty="0" smtClean="0">
                <a:latin typeface="Consolas" panose="020B0609020204030204" pitchFamily="49" charset="0"/>
              </a:rPr>
              <a:t>The neural network starts with minimal structure (no nodes in hidden layer) and is built up.</a:t>
            </a:r>
          </a:p>
          <a:p>
            <a:pPr algn="just"/>
            <a:r>
              <a:rPr lang="en-US" dirty="0" smtClean="0">
                <a:latin typeface="Consolas" panose="020B0609020204030204" pitchFamily="49" charset="0"/>
              </a:rPr>
              <a:t>Here, our task is to control a drone to evade random obstacles in its path.</a:t>
            </a:r>
          </a:p>
        </p:txBody>
      </p:sp>
    </p:spTree>
    <p:extLst>
      <p:ext uri="{BB962C8B-B14F-4D97-AF65-F5344CB8AC3E}">
        <p14:creationId xmlns:p14="http://schemas.microsoft.com/office/powerpoint/2010/main" val="35343650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1281202"/>
          </a:xfrm>
        </p:spPr>
        <p:txBody>
          <a:bodyPr>
            <a:normAutofit fontScale="90000"/>
          </a:bodyPr>
          <a:lstStyle/>
          <a:p>
            <a:pPr algn="ctr"/>
            <a:r>
              <a:rPr lang="en-US" b="1" dirty="0" smtClean="0">
                <a:latin typeface="Consolas" panose="020B0609020204030204" pitchFamily="49" charset="0"/>
              </a:rPr>
              <a:t>How we apply NEAT to control our drone</a:t>
            </a:r>
            <a:endParaRPr lang="en-US" b="1" dirty="0">
              <a:latin typeface="Consolas" panose="020B0609020204030204" pitchFamily="49" charset="0"/>
            </a:endParaRPr>
          </a:p>
        </p:txBody>
      </p:sp>
      <p:sp>
        <p:nvSpPr>
          <p:cNvPr id="3" name="Content Placeholder 2"/>
          <p:cNvSpPr>
            <a:spLocks noGrp="1"/>
          </p:cNvSpPr>
          <p:nvPr>
            <p:ph idx="1"/>
          </p:nvPr>
        </p:nvSpPr>
        <p:spPr>
          <a:xfrm>
            <a:off x="1371600" y="1828800"/>
            <a:ext cx="9601200" cy="4822166"/>
          </a:xfrm>
        </p:spPr>
        <p:txBody>
          <a:bodyPr>
            <a:normAutofit/>
          </a:bodyPr>
          <a:lstStyle/>
          <a:p>
            <a:pPr>
              <a:buFont typeface="Wingdings" panose="05000000000000000000" pitchFamily="2" charset="2"/>
              <a:buChar char="§"/>
            </a:pPr>
            <a:r>
              <a:rPr lang="en-US" dirty="0" smtClean="0">
                <a:latin typeface="Consolas" panose="020B0609020204030204" pitchFamily="49" charset="0"/>
              </a:rPr>
              <a:t>Our neural network has 7 inputs and 1 output:</a:t>
            </a:r>
          </a:p>
          <a:p>
            <a:pPr lvl="1">
              <a:buFont typeface="Wingdings" panose="05000000000000000000" pitchFamily="2" charset="2"/>
              <a:buChar char="§"/>
            </a:pPr>
            <a:r>
              <a:rPr lang="en-US" dirty="0" smtClean="0">
                <a:latin typeface="Consolas" panose="020B0609020204030204" pitchFamily="49" charset="0"/>
              </a:rPr>
              <a:t>Bias node</a:t>
            </a:r>
          </a:p>
          <a:p>
            <a:pPr lvl="1">
              <a:buFont typeface="Courier New" panose="02070309020205020404" pitchFamily="49" charset="0"/>
              <a:buChar char="o"/>
            </a:pPr>
            <a:r>
              <a:rPr lang="en-US" dirty="0" smtClean="0">
                <a:latin typeface="Consolas" panose="020B0609020204030204" pitchFamily="49" charset="0"/>
              </a:rPr>
              <a:t>The normalized x-coordinate of the drone.</a:t>
            </a:r>
          </a:p>
          <a:p>
            <a:pPr lvl="1">
              <a:buFont typeface="Courier New" panose="02070309020205020404" pitchFamily="49" charset="0"/>
              <a:buChar char="o"/>
            </a:pPr>
            <a:r>
              <a:rPr lang="en-US" dirty="0" smtClean="0">
                <a:latin typeface="Consolas" panose="020B0609020204030204" pitchFamily="49" charset="0"/>
              </a:rPr>
              <a:t>The </a:t>
            </a:r>
            <a:r>
              <a:rPr lang="en-US" dirty="0">
                <a:latin typeface="Consolas" panose="020B0609020204030204" pitchFamily="49" charset="0"/>
              </a:rPr>
              <a:t>normalized </a:t>
            </a:r>
            <a:r>
              <a:rPr lang="en-US" dirty="0" smtClean="0">
                <a:latin typeface="Consolas" panose="020B0609020204030204" pitchFamily="49" charset="0"/>
              </a:rPr>
              <a:t>y-coordinate of </a:t>
            </a:r>
            <a:r>
              <a:rPr lang="en-US" dirty="0">
                <a:latin typeface="Consolas" panose="020B0609020204030204" pitchFamily="49" charset="0"/>
              </a:rPr>
              <a:t>the </a:t>
            </a:r>
            <a:r>
              <a:rPr lang="en-US" dirty="0" smtClean="0">
                <a:latin typeface="Consolas" panose="020B0609020204030204" pitchFamily="49" charset="0"/>
              </a:rPr>
              <a:t>drone.</a:t>
            </a:r>
          </a:p>
          <a:p>
            <a:pPr lvl="1">
              <a:buFont typeface="Courier New" panose="02070309020205020404" pitchFamily="49" charset="0"/>
              <a:buChar char="o"/>
            </a:pPr>
            <a:r>
              <a:rPr lang="en-US" dirty="0">
                <a:latin typeface="Consolas" panose="020B0609020204030204" pitchFamily="49" charset="0"/>
              </a:rPr>
              <a:t>The normalized x-coordinate of the 1</a:t>
            </a:r>
            <a:r>
              <a:rPr lang="en-US" baseline="30000" dirty="0">
                <a:latin typeface="Consolas" panose="020B0609020204030204" pitchFamily="49" charset="0"/>
              </a:rPr>
              <a:t>st</a:t>
            </a:r>
            <a:r>
              <a:rPr lang="en-US" dirty="0">
                <a:latin typeface="Consolas" panose="020B0609020204030204" pitchFamily="49" charset="0"/>
              </a:rPr>
              <a:t> obstacle.</a:t>
            </a:r>
          </a:p>
          <a:p>
            <a:pPr lvl="1">
              <a:buFont typeface="Courier New" panose="02070309020205020404" pitchFamily="49" charset="0"/>
              <a:buChar char="o"/>
            </a:pPr>
            <a:r>
              <a:rPr lang="en-US" dirty="0">
                <a:latin typeface="Consolas" panose="020B0609020204030204" pitchFamily="49" charset="0"/>
              </a:rPr>
              <a:t>The normalized y-coordinate of the 1</a:t>
            </a:r>
            <a:r>
              <a:rPr lang="en-US" baseline="30000" dirty="0">
                <a:latin typeface="Consolas" panose="020B0609020204030204" pitchFamily="49" charset="0"/>
              </a:rPr>
              <a:t>st</a:t>
            </a:r>
            <a:r>
              <a:rPr lang="en-US" dirty="0">
                <a:latin typeface="Consolas" panose="020B0609020204030204" pitchFamily="49" charset="0"/>
              </a:rPr>
              <a:t> obstacle.</a:t>
            </a:r>
          </a:p>
          <a:p>
            <a:pPr lvl="1">
              <a:buFont typeface="Courier New" panose="02070309020205020404" pitchFamily="49" charset="0"/>
              <a:buChar char="o"/>
            </a:pPr>
            <a:r>
              <a:rPr lang="en-US" dirty="0">
                <a:latin typeface="Consolas" panose="020B0609020204030204" pitchFamily="49" charset="0"/>
              </a:rPr>
              <a:t>The normalized x-coordinate of the </a:t>
            </a:r>
            <a:r>
              <a:rPr lang="en-US" dirty="0" smtClean="0">
                <a:latin typeface="Consolas" panose="020B0609020204030204" pitchFamily="49" charset="0"/>
              </a:rPr>
              <a:t>2</a:t>
            </a:r>
            <a:r>
              <a:rPr lang="en-US" baseline="30000" dirty="0" smtClean="0">
                <a:latin typeface="Consolas" panose="020B0609020204030204" pitchFamily="49" charset="0"/>
              </a:rPr>
              <a:t>nd</a:t>
            </a:r>
            <a:r>
              <a:rPr lang="en-US" dirty="0" smtClean="0">
                <a:latin typeface="Consolas" panose="020B0609020204030204" pitchFamily="49" charset="0"/>
              </a:rPr>
              <a:t> </a:t>
            </a:r>
            <a:r>
              <a:rPr lang="en-US" dirty="0">
                <a:latin typeface="Consolas" panose="020B0609020204030204" pitchFamily="49" charset="0"/>
              </a:rPr>
              <a:t>obstacle.</a:t>
            </a:r>
          </a:p>
          <a:p>
            <a:pPr lvl="1">
              <a:buFont typeface="Courier New" panose="02070309020205020404" pitchFamily="49" charset="0"/>
              <a:buChar char="o"/>
            </a:pPr>
            <a:r>
              <a:rPr lang="en-US" dirty="0">
                <a:latin typeface="Consolas" panose="020B0609020204030204" pitchFamily="49" charset="0"/>
              </a:rPr>
              <a:t>The normalized y-coordinate of the </a:t>
            </a:r>
            <a:r>
              <a:rPr lang="en-US" dirty="0" smtClean="0">
                <a:latin typeface="Consolas" panose="020B0609020204030204" pitchFamily="49" charset="0"/>
              </a:rPr>
              <a:t>2</a:t>
            </a:r>
            <a:r>
              <a:rPr lang="en-US" baseline="30000" dirty="0" smtClean="0">
                <a:latin typeface="Consolas" panose="020B0609020204030204" pitchFamily="49" charset="0"/>
              </a:rPr>
              <a:t>nd</a:t>
            </a:r>
            <a:r>
              <a:rPr lang="en-US" dirty="0" smtClean="0">
                <a:latin typeface="Consolas" panose="020B0609020204030204" pitchFamily="49" charset="0"/>
              </a:rPr>
              <a:t> obstacle</a:t>
            </a:r>
            <a:r>
              <a:rPr lang="en-US" dirty="0">
                <a:latin typeface="Consolas" panose="020B0609020204030204" pitchFamily="49" charset="0"/>
              </a:rPr>
              <a:t>.</a:t>
            </a:r>
            <a:endParaRPr lang="en-US" dirty="0" smtClean="0">
              <a:latin typeface="Consolas" panose="020B0609020204030204" pitchFamily="49" charset="0"/>
            </a:endParaRPr>
          </a:p>
          <a:p>
            <a:pPr>
              <a:buFont typeface="Wingdings" panose="05000000000000000000" pitchFamily="2" charset="2"/>
              <a:buChar char="§"/>
            </a:pPr>
            <a:r>
              <a:rPr lang="en-US" dirty="0" smtClean="0">
                <a:latin typeface="Consolas" panose="020B0609020204030204" pitchFamily="49" charset="0"/>
              </a:rPr>
              <a:t>The output is:</a:t>
            </a:r>
          </a:p>
          <a:p>
            <a:pPr lvl="1">
              <a:buFont typeface="Courier New" panose="02070309020205020404" pitchFamily="49" charset="0"/>
              <a:buChar char="o"/>
            </a:pPr>
            <a:r>
              <a:rPr lang="en-US" dirty="0" smtClean="0">
                <a:latin typeface="Consolas" panose="020B0609020204030204" pitchFamily="49" charset="0"/>
              </a:rPr>
              <a:t>Node which outputs value between 0 and 1.</a:t>
            </a:r>
          </a:p>
          <a:p>
            <a:pPr lvl="1">
              <a:buFont typeface="Courier New" panose="02070309020205020404" pitchFamily="49" charset="0"/>
              <a:buChar char="o"/>
            </a:pPr>
            <a:r>
              <a:rPr lang="en-US" dirty="0" smtClean="0">
                <a:latin typeface="Consolas" panose="020B0609020204030204" pitchFamily="49" charset="0"/>
              </a:rPr>
              <a:t>If(value &gt;= 0.5) </a:t>
            </a:r>
            <a:r>
              <a:rPr lang="en-US" dirty="0" smtClean="0">
                <a:latin typeface="Consolas" panose="020B0609020204030204" pitchFamily="49" charset="0"/>
                <a:sym typeface="Wingdings" panose="05000000000000000000" pitchFamily="2" charset="2"/>
              </a:rPr>
              <a:t> GO UP</a:t>
            </a:r>
          </a:p>
          <a:p>
            <a:pPr lvl="1">
              <a:buFont typeface="Courier New" panose="02070309020205020404" pitchFamily="49" charset="0"/>
              <a:buChar char="o"/>
            </a:pPr>
            <a:r>
              <a:rPr lang="en-US" dirty="0" smtClean="0">
                <a:latin typeface="Consolas" panose="020B0609020204030204" pitchFamily="49" charset="0"/>
                <a:sym typeface="Wingdings" panose="05000000000000000000" pitchFamily="2" charset="2"/>
              </a:rPr>
              <a:t>If(value &lt; 0.5)  GO DOWN</a:t>
            </a:r>
            <a:endParaRPr lang="en-US" dirty="0" smtClean="0">
              <a:latin typeface="Consolas" panose="020B0609020204030204" pitchFamily="49" charset="0"/>
            </a:endParaRPr>
          </a:p>
        </p:txBody>
      </p:sp>
    </p:spTree>
    <p:extLst>
      <p:ext uri="{BB962C8B-B14F-4D97-AF65-F5344CB8AC3E}">
        <p14:creationId xmlns:p14="http://schemas.microsoft.com/office/powerpoint/2010/main" val="7440893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2" t="8679" b="3397"/>
          <a:stretch/>
        </p:blipFill>
        <p:spPr>
          <a:xfrm>
            <a:off x="17253" y="0"/>
            <a:ext cx="12174747" cy="6858000"/>
          </a:xfrm>
          <a:prstGeom prst="rect">
            <a:avLst/>
          </a:prstGeom>
        </p:spPr>
      </p:pic>
      <p:cxnSp>
        <p:nvCxnSpPr>
          <p:cNvPr id="3" name="Straight Arrow Connector 2"/>
          <p:cNvCxnSpPr/>
          <p:nvPr/>
        </p:nvCxnSpPr>
        <p:spPr>
          <a:xfrm>
            <a:off x="3062377" y="3183148"/>
            <a:ext cx="9023231" cy="690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a:off x="9359548" y="5906221"/>
            <a:ext cx="2726060" cy="2012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491706" y="5011947"/>
            <a:ext cx="17254" cy="113868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2415396" y="3562709"/>
            <a:ext cx="25879" cy="258792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8100204" y="5906221"/>
            <a:ext cx="1438" cy="4399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40257" y="4290204"/>
            <a:ext cx="531963" cy="143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03217" y="316719"/>
            <a:ext cx="12188825" cy="424732"/>
          </a:xfrm>
          <a:prstGeom prst="rect">
            <a:avLst/>
          </a:prstGeom>
          <a:noFill/>
        </p:spPr>
        <p:txBody>
          <a:bodyPr wrap="square" rtlCol="0">
            <a:spAutoFit/>
          </a:bodyPr>
          <a:lstStyle/>
          <a:p>
            <a:pPr algn="ctr">
              <a:lnSpc>
                <a:spcPct val="90000"/>
              </a:lnSpc>
            </a:pPr>
            <a:r>
              <a:rPr lang="en-US" sz="2400" b="1" dirty="0">
                <a:latin typeface="Consolas" panose="020B0609020204030204" pitchFamily="49" charset="0"/>
              </a:rPr>
              <a:t>Inputs to AI module</a:t>
            </a:r>
          </a:p>
        </p:txBody>
      </p:sp>
    </p:spTree>
    <p:extLst>
      <p:ext uri="{BB962C8B-B14F-4D97-AF65-F5344CB8AC3E}">
        <p14:creationId xmlns:p14="http://schemas.microsoft.com/office/powerpoint/2010/main" val="99360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498066" y="1889184"/>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498062" y="2624632"/>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598489" y="4029804"/>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p:cNvSpPr/>
          <p:nvPr/>
        </p:nvSpPr>
        <p:spPr>
          <a:xfrm>
            <a:off x="3953055" y="2245833"/>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6"/>
            <a:endCxn id="5" idx="2"/>
          </p:cNvCxnSpPr>
          <p:nvPr/>
        </p:nvCxnSpPr>
        <p:spPr>
          <a:xfrm>
            <a:off x="2938013" y="2109158"/>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6"/>
            <a:endCxn id="48" idx="2"/>
          </p:cNvCxnSpPr>
          <p:nvPr/>
        </p:nvCxnSpPr>
        <p:spPr>
          <a:xfrm>
            <a:off x="2938009" y="2844606"/>
            <a:ext cx="1042945" cy="1068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 idx="6"/>
            <a:endCxn id="5" idx="2"/>
          </p:cNvCxnSpPr>
          <p:nvPr/>
        </p:nvCxnSpPr>
        <p:spPr>
          <a:xfrm flipV="1">
            <a:off x="2938009" y="2465807"/>
            <a:ext cx="1015046" cy="378799"/>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498061" y="3329212"/>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98061" y="4029804"/>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498061" y="4734464"/>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98061" y="5439044"/>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98061" y="6143624"/>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5" idx="6"/>
            <a:endCxn id="4" idx="2"/>
          </p:cNvCxnSpPr>
          <p:nvPr/>
        </p:nvCxnSpPr>
        <p:spPr>
          <a:xfrm>
            <a:off x="4393002" y="2465807"/>
            <a:ext cx="2205487" cy="178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a:endCxn id="48" idx="2"/>
          </p:cNvCxnSpPr>
          <p:nvPr/>
        </p:nvCxnSpPr>
        <p:spPr>
          <a:xfrm>
            <a:off x="2938008" y="3549186"/>
            <a:ext cx="1042946" cy="36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6"/>
            <a:endCxn id="48" idx="2"/>
          </p:cNvCxnSpPr>
          <p:nvPr/>
        </p:nvCxnSpPr>
        <p:spPr>
          <a:xfrm flipV="1">
            <a:off x="2938008" y="3912674"/>
            <a:ext cx="1042946" cy="33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6"/>
            <a:endCxn id="4" idx="2"/>
          </p:cNvCxnSpPr>
          <p:nvPr/>
        </p:nvCxnSpPr>
        <p:spPr>
          <a:xfrm flipV="1">
            <a:off x="2938008" y="4249778"/>
            <a:ext cx="3660481" cy="704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6"/>
            <a:endCxn id="4" idx="2"/>
          </p:cNvCxnSpPr>
          <p:nvPr/>
        </p:nvCxnSpPr>
        <p:spPr>
          <a:xfrm flipV="1">
            <a:off x="2938008" y="4249778"/>
            <a:ext cx="3660481" cy="1409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 idx="6"/>
            <a:endCxn id="4" idx="2"/>
          </p:cNvCxnSpPr>
          <p:nvPr/>
        </p:nvCxnSpPr>
        <p:spPr>
          <a:xfrm flipV="1">
            <a:off x="2938008" y="4249778"/>
            <a:ext cx="3660481" cy="211382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87867" y="1889184"/>
            <a:ext cx="590226" cy="369332"/>
          </a:xfrm>
          <a:prstGeom prst="rect">
            <a:avLst/>
          </a:prstGeom>
          <a:noFill/>
        </p:spPr>
        <p:txBody>
          <a:bodyPr wrap="none" rtlCol="0">
            <a:spAutoFit/>
          </a:bodyPr>
          <a:lstStyle/>
          <a:p>
            <a:r>
              <a:rPr lang="en-US" dirty="0" smtClean="0"/>
              <a:t>bias</a:t>
            </a:r>
            <a:endParaRPr lang="en-US" dirty="0"/>
          </a:p>
        </p:txBody>
      </p:sp>
      <p:sp>
        <p:nvSpPr>
          <p:cNvPr id="41" name="TextBox 40"/>
          <p:cNvSpPr txBox="1"/>
          <p:nvPr/>
        </p:nvSpPr>
        <p:spPr>
          <a:xfrm>
            <a:off x="1520513" y="2623999"/>
            <a:ext cx="901850" cy="369332"/>
          </a:xfrm>
          <a:prstGeom prst="rect">
            <a:avLst/>
          </a:prstGeom>
          <a:noFill/>
        </p:spPr>
        <p:txBody>
          <a:bodyPr wrap="none" rtlCol="0">
            <a:spAutoFit/>
          </a:bodyPr>
          <a:lstStyle/>
          <a:p>
            <a:r>
              <a:rPr lang="en-US" dirty="0"/>
              <a:t>x</a:t>
            </a:r>
            <a:r>
              <a:rPr lang="en-US" dirty="0" smtClean="0"/>
              <a:t>-drone</a:t>
            </a:r>
            <a:endParaRPr lang="en-US" dirty="0"/>
          </a:p>
        </p:txBody>
      </p:sp>
      <p:sp>
        <p:nvSpPr>
          <p:cNvPr id="42" name="TextBox 41"/>
          <p:cNvSpPr txBox="1"/>
          <p:nvPr/>
        </p:nvSpPr>
        <p:spPr>
          <a:xfrm>
            <a:off x="1518398" y="3367228"/>
            <a:ext cx="903965" cy="369332"/>
          </a:xfrm>
          <a:prstGeom prst="rect">
            <a:avLst/>
          </a:prstGeom>
          <a:noFill/>
        </p:spPr>
        <p:txBody>
          <a:bodyPr wrap="none" rtlCol="0">
            <a:spAutoFit/>
          </a:bodyPr>
          <a:lstStyle/>
          <a:p>
            <a:r>
              <a:rPr lang="en-US" dirty="0" smtClean="0"/>
              <a:t>y-drone</a:t>
            </a:r>
            <a:endParaRPr lang="en-US" dirty="0"/>
          </a:p>
        </p:txBody>
      </p:sp>
      <p:sp>
        <p:nvSpPr>
          <p:cNvPr id="43" name="TextBox 42"/>
          <p:cNvSpPr txBox="1"/>
          <p:nvPr/>
        </p:nvSpPr>
        <p:spPr>
          <a:xfrm>
            <a:off x="1582292" y="4029804"/>
            <a:ext cx="776175" cy="369332"/>
          </a:xfrm>
          <a:prstGeom prst="rect">
            <a:avLst/>
          </a:prstGeom>
          <a:noFill/>
        </p:spPr>
        <p:txBody>
          <a:bodyPr wrap="none" rtlCol="0">
            <a:spAutoFit/>
          </a:bodyPr>
          <a:lstStyle/>
          <a:p>
            <a:r>
              <a:rPr lang="en-US" dirty="0" smtClean="0"/>
              <a:t>x- ob1</a:t>
            </a:r>
            <a:endParaRPr lang="en-US" dirty="0"/>
          </a:p>
        </p:txBody>
      </p:sp>
      <p:sp>
        <p:nvSpPr>
          <p:cNvPr id="44" name="TextBox 43"/>
          <p:cNvSpPr txBox="1"/>
          <p:nvPr/>
        </p:nvSpPr>
        <p:spPr>
          <a:xfrm>
            <a:off x="1600460" y="4715541"/>
            <a:ext cx="720582" cy="369332"/>
          </a:xfrm>
          <a:prstGeom prst="rect">
            <a:avLst/>
          </a:prstGeom>
          <a:noFill/>
        </p:spPr>
        <p:txBody>
          <a:bodyPr wrap="none" rtlCol="0">
            <a:spAutoFit/>
          </a:bodyPr>
          <a:lstStyle/>
          <a:p>
            <a:r>
              <a:rPr lang="en-US" dirty="0" smtClean="0"/>
              <a:t>y-ob1</a:t>
            </a:r>
            <a:endParaRPr lang="en-US" dirty="0"/>
          </a:p>
        </p:txBody>
      </p:sp>
      <p:sp>
        <p:nvSpPr>
          <p:cNvPr id="45" name="TextBox 44"/>
          <p:cNvSpPr txBox="1"/>
          <p:nvPr/>
        </p:nvSpPr>
        <p:spPr>
          <a:xfrm>
            <a:off x="1612747" y="5439044"/>
            <a:ext cx="718466" cy="369332"/>
          </a:xfrm>
          <a:prstGeom prst="rect">
            <a:avLst/>
          </a:prstGeom>
          <a:noFill/>
        </p:spPr>
        <p:txBody>
          <a:bodyPr wrap="none" rtlCol="0">
            <a:spAutoFit/>
          </a:bodyPr>
          <a:lstStyle/>
          <a:p>
            <a:r>
              <a:rPr lang="en-US" dirty="0" smtClean="0"/>
              <a:t>x-ob2</a:t>
            </a:r>
            <a:endParaRPr lang="en-US" dirty="0"/>
          </a:p>
        </p:txBody>
      </p:sp>
      <p:sp>
        <p:nvSpPr>
          <p:cNvPr id="46" name="TextBox 45"/>
          <p:cNvSpPr txBox="1"/>
          <p:nvPr/>
        </p:nvSpPr>
        <p:spPr>
          <a:xfrm>
            <a:off x="1622689" y="6214239"/>
            <a:ext cx="720582" cy="369332"/>
          </a:xfrm>
          <a:prstGeom prst="rect">
            <a:avLst/>
          </a:prstGeom>
          <a:noFill/>
        </p:spPr>
        <p:txBody>
          <a:bodyPr wrap="none" rtlCol="0">
            <a:spAutoFit/>
          </a:bodyPr>
          <a:lstStyle/>
          <a:p>
            <a:r>
              <a:rPr lang="en-US" dirty="0"/>
              <a:t>y</a:t>
            </a:r>
            <a:r>
              <a:rPr lang="en-US" dirty="0" smtClean="0"/>
              <a:t>-ob2</a:t>
            </a:r>
            <a:endParaRPr lang="en-US" dirty="0"/>
          </a:p>
        </p:txBody>
      </p:sp>
      <p:sp>
        <p:nvSpPr>
          <p:cNvPr id="48" name="Oval 47"/>
          <p:cNvSpPr/>
          <p:nvPr/>
        </p:nvSpPr>
        <p:spPr>
          <a:xfrm>
            <a:off x="3980954" y="3692700"/>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48" idx="6"/>
            <a:endCxn id="4" idx="2"/>
          </p:cNvCxnSpPr>
          <p:nvPr/>
        </p:nvCxnSpPr>
        <p:spPr>
          <a:xfrm>
            <a:off x="4420901" y="3912674"/>
            <a:ext cx="2177588" cy="33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 idx="6"/>
          </p:cNvCxnSpPr>
          <p:nvPr/>
        </p:nvCxnSpPr>
        <p:spPr>
          <a:xfrm flipV="1">
            <a:off x="7038436" y="4249777"/>
            <a:ext cx="6735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013939" y="4081226"/>
            <a:ext cx="2844048" cy="369332"/>
          </a:xfrm>
          <a:prstGeom prst="rect">
            <a:avLst/>
          </a:prstGeom>
          <a:noFill/>
        </p:spPr>
        <p:txBody>
          <a:bodyPr wrap="none" rtlCol="0">
            <a:spAutoFit/>
          </a:bodyPr>
          <a:lstStyle/>
          <a:p>
            <a:r>
              <a:rPr lang="en-US" dirty="0" smtClean="0">
                <a:latin typeface="Consolas" panose="020B0609020204030204" pitchFamily="49" charset="0"/>
              </a:rPr>
              <a:t>Value between 0 and 1</a:t>
            </a:r>
            <a:endParaRPr lang="en-US" dirty="0">
              <a:latin typeface="Consolas" panose="020B0609020204030204" pitchFamily="49" charset="0"/>
            </a:endParaRPr>
          </a:p>
        </p:txBody>
      </p:sp>
      <p:sp>
        <p:nvSpPr>
          <p:cNvPr id="65" name="Right Arrow 64"/>
          <p:cNvSpPr/>
          <p:nvPr/>
        </p:nvSpPr>
        <p:spPr>
          <a:xfrm rot="16200000">
            <a:off x="8281358" y="2924355"/>
            <a:ext cx="1154605" cy="76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8281358" y="4927594"/>
            <a:ext cx="1154605" cy="76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427514" y="438774"/>
            <a:ext cx="10059164" cy="630942"/>
          </a:xfrm>
          <a:prstGeom prst="rect">
            <a:avLst/>
          </a:prstGeom>
          <a:noFill/>
        </p:spPr>
        <p:txBody>
          <a:bodyPr wrap="none" rtlCol="0">
            <a:spAutoFit/>
          </a:bodyPr>
          <a:lstStyle/>
          <a:p>
            <a:pPr algn="ctr"/>
            <a:r>
              <a:rPr lang="en-US" sz="3500" dirty="0" smtClean="0">
                <a:latin typeface="Consolas" panose="020B0609020204030204" pitchFamily="49" charset="0"/>
              </a:rPr>
              <a:t>Example of how the NN controls the drone</a:t>
            </a:r>
            <a:endParaRPr lang="en-US" sz="3500" dirty="0">
              <a:latin typeface="Consolas" panose="020B0609020204030204" pitchFamily="49" charset="0"/>
            </a:endParaRPr>
          </a:p>
        </p:txBody>
      </p:sp>
      <p:sp>
        <p:nvSpPr>
          <p:cNvPr id="68" name="TextBox 67"/>
          <p:cNvSpPr txBox="1"/>
          <p:nvPr/>
        </p:nvSpPr>
        <p:spPr>
          <a:xfrm>
            <a:off x="1529169" y="1335891"/>
            <a:ext cx="907621" cy="369332"/>
          </a:xfrm>
          <a:prstGeom prst="rect">
            <a:avLst/>
          </a:prstGeom>
          <a:noFill/>
        </p:spPr>
        <p:txBody>
          <a:bodyPr wrap="none" rtlCol="0">
            <a:spAutoFit/>
          </a:bodyPr>
          <a:lstStyle/>
          <a:p>
            <a:r>
              <a:rPr lang="en-US" b="1" dirty="0" smtClean="0">
                <a:solidFill>
                  <a:srgbClr val="FF0000"/>
                </a:solidFill>
              </a:rPr>
              <a:t>INPUTS</a:t>
            </a:r>
            <a:endParaRPr lang="en-US" b="1" dirty="0">
              <a:solidFill>
                <a:srgbClr val="FF0000"/>
              </a:solidFill>
            </a:endParaRPr>
          </a:p>
        </p:txBody>
      </p:sp>
      <p:sp>
        <p:nvSpPr>
          <p:cNvPr id="69" name="TextBox 68"/>
          <p:cNvSpPr txBox="1"/>
          <p:nvPr/>
        </p:nvSpPr>
        <p:spPr>
          <a:xfrm>
            <a:off x="6457096" y="3538091"/>
            <a:ext cx="963725" cy="369332"/>
          </a:xfrm>
          <a:prstGeom prst="rect">
            <a:avLst/>
          </a:prstGeom>
          <a:noFill/>
        </p:spPr>
        <p:txBody>
          <a:bodyPr wrap="none" rtlCol="0">
            <a:spAutoFit/>
          </a:bodyPr>
          <a:lstStyle/>
          <a:p>
            <a:r>
              <a:rPr lang="en-US" b="1" dirty="0" smtClean="0">
                <a:solidFill>
                  <a:srgbClr val="FF0000"/>
                </a:solidFill>
              </a:rPr>
              <a:t>OUTPUT</a:t>
            </a:r>
            <a:endParaRPr lang="en-US" b="1" dirty="0">
              <a:solidFill>
                <a:srgbClr val="FF0000"/>
              </a:solidFill>
            </a:endParaRPr>
          </a:p>
        </p:txBody>
      </p:sp>
      <p:sp>
        <p:nvSpPr>
          <p:cNvPr id="70" name="TextBox 69"/>
          <p:cNvSpPr txBox="1"/>
          <p:nvPr/>
        </p:nvSpPr>
        <p:spPr>
          <a:xfrm>
            <a:off x="8223163" y="2157709"/>
            <a:ext cx="2052741" cy="369332"/>
          </a:xfrm>
          <a:prstGeom prst="rect">
            <a:avLst/>
          </a:prstGeom>
          <a:noFill/>
        </p:spPr>
        <p:txBody>
          <a:bodyPr wrap="none" rtlCol="0">
            <a:spAutoFit/>
          </a:bodyPr>
          <a:lstStyle/>
          <a:p>
            <a:r>
              <a:rPr lang="en-US" b="1" dirty="0" smtClean="0">
                <a:solidFill>
                  <a:srgbClr val="FF0000"/>
                </a:solidFill>
              </a:rPr>
              <a:t>“UP” move is made</a:t>
            </a:r>
            <a:endParaRPr lang="en-US" b="1" dirty="0">
              <a:solidFill>
                <a:srgbClr val="FF0000"/>
              </a:solidFill>
            </a:endParaRPr>
          </a:p>
        </p:txBody>
      </p:sp>
      <p:sp>
        <p:nvSpPr>
          <p:cNvPr id="71" name="TextBox 70"/>
          <p:cNvSpPr txBox="1"/>
          <p:nvPr/>
        </p:nvSpPr>
        <p:spPr>
          <a:xfrm>
            <a:off x="8223163" y="5958958"/>
            <a:ext cx="2416111" cy="369332"/>
          </a:xfrm>
          <a:prstGeom prst="rect">
            <a:avLst/>
          </a:prstGeom>
          <a:noFill/>
        </p:spPr>
        <p:txBody>
          <a:bodyPr wrap="none" rtlCol="0">
            <a:spAutoFit/>
          </a:bodyPr>
          <a:lstStyle/>
          <a:p>
            <a:r>
              <a:rPr lang="en-US" b="1" dirty="0" smtClean="0">
                <a:solidFill>
                  <a:srgbClr val="FF0000"/>
                </a:solidFill>
              </a:rPr>
              <a:t>“DOWN” move is made</a:t>
            </a:r>
            <a:endParaRPr lang="en-US" b="1" dirty="0">
              <a:solidFill>
                <a:srgbClr val="FF0000"/>
              </a:solidFill>
            </a:endParaRPr>
          </a:p>
        </p:txBody>
      </p:sp>
      <p:sp>
        <p:nvSpPr>
          <p:cNvPr id="72" name="TextBox 71"/>
          <p:cNvSpPr txBox="1"/>
          <p:nvPr/>
        </p:nvSpPr>
        <p:spPr>
          <a:xfrm>
            <a:off x="9484915" y="3168758"/>
            <a:ext cx="944489" cy="369332"/>
          </a:xfrm>
          <a:prstGeom prst="rect">
            <a:avLst/>
          </a:prstGeom>
          <a:noFill/>
        </p:spPr>
        <p:txBody>
          <a:bodyPr wrap="none" rtlCol="0">
            <a:spAutoFit/>
          </a:bodyPr>
          <a:lstStyle/>
          <a:p>
            <a:r>
              <a:rPr lang="en-US" b="1" dirty="0" smtClean="0">
                <a:solidFill>
                  <a:srgbClr val="00B050"/>
                </a:solidFill>
                <a:latin typeface="Consolas" panose="020B0609020204030204" pitchFamily="49" charset="0"/>
              </a:rPr>
              <a:t>&gt;= 0.5</a:t>
            </a:r>
            <a:endParaRPr lang="en-US" b="1" dirty="0">
              <a:solidFill>
                <a:srgbClr val="00B050"/>
              </a:solidFill>
              <a:latin typeface="Consolas" panose="020B0609020204030204" pitchFamily="49" charset="0"/>
            </a:endParaRPr>
          </a:p>
        </p:txBody>
      </p:sp>
      <p:sp>
        <p:nvSpPr>
          <p:cNvPr id="73" name="TextBox 72"/>
          <p:cNvSpPr txBox="1"/>
          <p:nvPr/>
        </p:nvSpPr>
        <p:spPr>
          <a:xfrm>
            <a:off x="9484915" y="4937356"/>
            <a:ext cx="817853" cy="369332"/>
          </a:xfrm>
          <a:prstGeom prst="rect">
            <a:avLst/>
          </a:prstGeom>
          <a:noFill/>
        </p:spPr>
        <p:txBody>
          <a:bodyPr wrap="none" rtlCol="0">
            <a:spAutoFit/>
          </a:bodyPr>
          <a:lstStyle/>
          <a:p>
            <a:r>
              <a:rPr lang="en-US" b="1" dirty="0">
                <a:solidFill>
                  <a:srgbClr val="00B050"/>
                </a:solidFill>
                <a:latin typeface="Consolas" panose="020B0609020204030204" pitchFamily="49" charset="0"/>
              </a:rPr>
              <a:t>&lt;</a:t>
            </a:r>
            <a:r>
              <a:rPr lang="en-US" b="1" dirty="0" smtClean="0">
                <a:solidFill>
                  <a:srgbClr val="00B050"/>
                </a:solidFill>
                <a:latin typeface="Consolas" panose="020B0609020204030204" pitchFamily="49" charset="0"/>
              </a:rPr>
              <a:t> 0.5</a:t>
            </a:r>
            <a:endParaRPr lang="en-US" b="1"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159479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Steps of evolution</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marL="457200" indent="-457200" algn="just">
              <a:buFont typeface="+mj-lt"/>
              <a:buAutoNum type="arabicParenR"/>
            </a:pPr>
            <a:r>
              <a:rPr lang="en-US" dirty="0" smtClean="0">
                <a:latin typeface="Consolas" panose="020B0609020204030204" pitchFamily="49" charset="0"/>
              </a:rPr>
              <a:t>Randomly generate a starting population of neural networks (20 organisms).</a:t>
            </a:r>
          </a:p>
          <a:p>
            <a:pPr marL="457200" indent="-457200" algn="just">
              <a:buFont typeface="+mj-lt"/>
              <a:buAutoNum type="arabicParenR"/>
            </a:pPr>
            <a:r>
              <a:rPr lang="en-US" dirty="0" smtClean="0">
                <a:latin typeface="Consolas" panose="020B0609020204030204" pitchFamily="49" charset="0"/>
              </a:rPr>
              <a:t>Evaluate each Neural Network(organism) at the task and assign a fitness value.</a:t>
            </a:r>
          </a:p>
          <a:p>
            <a:pPr marL="457200" indent="-457200" algn="just">
              <a:buFont typeface="+mj-lt"/>
              <a:buAutoNum type="arabicParenR"/>
            </a:pPr>
            <a:r>
              <a:rPr lang="en-US" dirty="0" smtClean="0">
                <a:latin typeface="Consolas" panose="020B0609020204030204" pitchFamily="49" charset="0"/>
              </a:rPr>
              <a:t>Mark the winners (highest fitness scores).</a:t>
            </a:r>
          </a:p>
          <a:p>
            <a:pPr marL="457200" indent="-457200" algn="just">
              <a:buFont typeface="+mj-lt"/>
              <a:buAutoNum type="arabicParenR"/>
            </a:pPr>
            <a:r>
              <a:rPr lang="en-US" dirty="0" smtClean="0">
                <a:latin typeface="Consolas" panose="020B0609020204030204" pitchFamily="49" charset="0"/>
              </a:rPr>
              <a:t>Perform Crossover.</a:t>
            </a:r>
          </a:p>
          <a:p>
            <a:pPr marL="457200" indent="-457200" algn="just">
              <a:buFont typeface="+mj-lt"/>
              <a:buAutoNum type="arabicParenR"/>
            </a:pPr>
            <a:r>
              <a:rPr lang="en-US" dirty="0" smtClean="0">
                <a:latin typeface="Consolas" panose="020B0609020204030204" pitchFamily="49" charset="0"/>
              </a:rPr>
              <a:t>Perform Mutation.</a:t>
            </a:r>
          </a:p>
          <a:p>
            <a:pPr marL="457200" indent="-457200" algn="just">
              <a:buFont typeface="+mj-lt"/>
              <a:buAutoNum type="arabicParenR"/>
            </a:pPr>
            <a:r>
              <a:rPr lang="en-US" dirty="0" smtClean="0">
                <a:latin typeface="Consolas" panose="020B0609020204030204" pitchFamily="49" charset="0"/>
              </a:rPr>
              <a:t>By doing steps 4 and 5, we have generated a new population of neural networks.</a:t>
            </a:r>
          </a:p>
          <a:p>
            <a:pPr marL="457200" indent="-457200" algn="just">
              <a:buFont typeface="+mj-lt"/>
              <a:buAutoNum type="arabicParenR"/>
            </a:pPr>
            <a:r>
              <a:rPr lang="en-US" dirty="0" smtClean="0">
                <a:latin typeface="Consolas" panose="020B0609020204030204" pitchFamily="49" charset="0"/>
              </a:rPr>
              <a:t>Repeat from step 2.</a:t>
            </a:r>
          </a:p>
          <a:p>
            <a:pPr algn="just"/>
            <a:endParaRPr lang="en-US" dirty="0" smtClean="0">
              <a:latin typeface="Consolas" panose="020B0609020204030204" pitchFamily="49" charset="0"/>
            </a:endParaRPr>
          </a:p>
        </p:txBody>
      </p:sp>
    </p:spTree>
    <p:extLst>
      <p:ext uri="{BB962C8B-B14F-4D97-AF65-F5344CB8AC3E}">
        <p14:creationId xmlns:p14="http://schemas.microsoft.com/office/powerpoint/2010/main" val="36214669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2553008955"/>
              </p:ext>
            </p:extLst>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1086"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92311418"/>
              </p:ext>
            </p:extLst>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1087"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53855116"/>
              </p:ext>
            </p:extLst>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1088"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9070442"/>
              </p:ext>
            </p:extLst>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1089"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324109023"/>
              </p:ext>
            </p:extLst>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1090"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Tree>
    <p:extLst>
      <p:ext uri="{BB962C8B-B14F-4D97-AF65-F5344CB8AC3E}">
        <p14:creationId xmlns:p14="http://schemas.microsoft.com/office/powerpoint/2010/main" val="25329345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2110"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2111"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2112"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2113"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2114"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
        <p:nvSpPr>
          <p:cNvPr id="2" name="TextBox 1"/>
          <p:cNvSpPr txBox="1"/>
          <p:nvPr/>
        </p:nvSpPr>
        <p:spPr>
          <a:xfrm>
            <a:off x="2931112" y="2234242"/>
            <a:ext cx="476412" cy="338554"/>
          </a:xfrm>
          <a:prstGeom prst="rect">
            <a:avLst/>
          </a:prstGeom>
          <a:noFill/>
        </p:spPr>
        <p:txBody>
          <a:bodyPr wrap="none" rtlCol="0">
            <a:spAutoFit/>
          </a:bodyPr>
          <a:lstStyle/>
          <a:p>
            <a:r>
              <a:rPr lang="en-US" sz="1600" dirty="0" smtClean="0"/>
              <a:t>0.5</a:t>
            </a:r>
            <a:endParaRPr lang="en-US" sz="1600" dirty="0"/>
          </a:p>
        </p:txBody>
      </p:sp>
      <p:sp>
        <p:nvSpPr>
          <p:cNvPr id="9" name="TextBox 8"/>
          <p:cNvSpPr txBox="1"/>
          <p:nvPr/>
        </p:nvSpPr>
        <p:spPr>
          <a:xfrm>
            <a:off x="2970557" y="3042249"/>
            <a:ext cx="476412" cy="338554"/>
          </a:xfrm>
          <a:prstGeom prst="rect">
            <a:avLst/>
          </a:prstGeom>
          <a:noFill/>
        </p:spPr>
        <p:txBody>
          <a:bodyPr wrap="none" rtlCol="0">
            <a:spAutoFit/>
          </a:bodyPr>
          <a:lstStyle/>
          <a:p>
            <a:r>
              <a:rPr lang="en-US" sz="1600" dirty="0" smtClean="0"/>
              <a:t>0.6</a:t>
            </a:r>
            <a:endParaRPr lang="en-US" sz="1600" dirty="0"/>
          </a:p>
        </p:txBody>
      </p:sp>
      <p:sp>
        <p:nvSpPr>
          <p:cNvPr id="10" name="TextBox 9"/>
          <p:cNvSpPr txBox="1"/>
          <p:nvPr/>
        </p:nvSpPr>
        <p:spPr>
          <a:xfrm>
            <a:off x="6344297" y="2234242"/>
            <a:ext cx="468398" cy="338554"/>
          </a:xfrm>
          <a:prstGeom prst="rect">
            <a:avLst/>
          </a:prstGeom>
          <a:noFill/>
        </p:spPr>
        <p:txBody>
          <a:bodyPr wrap="none" rtlCol="0">
            <a:spAutoFit/>
          </a:bodyPr>
          <a:lstStyle/>
          <a:p>
            <a:r>
              <a:rPr lang="en-US" sz="1600" dirty="0" smtClean="0"/>
              <a:t>0.1</a:t>
            </a:r>
            <a:endParaRPr lang="en-US" sz="1600" dirty="0"/>
          </a:p>
        </p:txBody>
      </p:sp>
      <p:sp>
        <p:nvSpPr>
          <p:cNvPr id="11" name="TextBox 10"/>
          <p:cNvSpPr txBox="1"/>
          <p:nvPr/>
        </p:nvSpPr>
        <p:spPr>
          <a:xfrm>
            <a:off x="6344387" y="3164077"/>
            <a:ext cx="476412" cy="338554"/>
          </a:xfrm>
          <a:prstGeom prst="rect">
            <a:avLst/>
          </a:prstGeom>
          <a:noFill/>
        </p:spPr>
        <p:txBody>
          <a:bodyPr wrap="none" rtlCol="0">
            <a:spAutoFit/>
          </a:bodyPr>
          <a:lstStyle/>
          <a:p>
            <a:r>
              <a:rPr lang="en-US" sz="1600" dirty="0" smtClean="0"/>
              <a:t>0.4</a:t>
            </a:r>
            <a:endParaRPr lang="en-US" sz="1600" dirty="0"/>
          </a:p>
        </p:txBody>
      </p:sp>
      <p:sp>
        <p:nvSpPr>
          <p:cNvPr id="18" name="TextBox 17"/>
          <p:cNvSpPr txBox="1"/>
          <p:nvPr/>
        </p:nvSpPr>
        <p:spPr>
          <a:xfrm>
            <a:off x="9648214" y="2219537"/>
            <a:ext cx="476412" cy="338554"/>
          </a:xfrm>
          <a:prstGeom prst="rect">
            <a:avLst/>
          </a:prstGeom>
          <a:noFill/>
        </p:spPr>
        <p:txBody>
          <a:bodyPr wrap="none" rtlCol="0">
            <a:spAutoFit/>
          </a:bodyPr>
          <a:lstStyle/>
          <a:p>
            <a:r>
              <a:rPr lang="en-US" sz="1600" dirty="0" smtClean="0"/>
              <a:t>0.9</a:t>
            </a:r>
            <a:endParaRPr lang="en-US" sz="1600" dirty="0"/>
          </a:p>
        </p:txBody>
      </p:sp>
      <p:sp>
        <p:nvSpPr>
          <p:cNvPr id="19" name="TextBox 18"/>
          <p:cNvSpPr txBox="1"/>
          <p:nvPr/>
        </p:nvSpPr>
        <p:spPr>
          <a:xfrm>
            <a:off x="9669349" y="3061389"/>
            <a:ext cx="476412" cy="338554"/>
          </a:xfrm>
          <a:prstGeom prst="rect">
            <a:avLst/>
          </a:prstGeom>
          <a:noFill/>
        </p:spPr>
        <p:txBody>
          <a:bodyPr wrap="none" rtlCol="0">
            <a:spAutoFit/>
          </a:bodyPr>
          <a:lstStyle/>
          <a:p>
            <a:r>
              <a:rPr lang="en-US" sz="1600" dirty="0" smtClean="0"/>
              <a:t>0.2</a:t>
            </a:r>
            <a:endParaRPr lang="en-US" sz="1600" dirty="0"/>
          </a:p>
        </p:txBody>
      </p:sp>
      <p:sp>
        <p:nvSpPr>
          <p:cNvPr id="20" name="TextBox 19"/>
          <p:cNvSpPr txBox="1"/>
          <p:nvPr/>
        </p:nvSpPr>
        <p:spPr>
          <a:xfrm>
            <a:off x="4181966" y="4456982"/>
            <a:ext cx="475002" cy="338554"/>
          </a:xfrm>
          <a:prstGeom prst="rect">
            <a:avLst/>
          </a:prstGeom>
          <a:noFill/>
        </p:spPr>
        <p:txBody>
          <a:bodyPr wrap="none" rtlCol="0">
            <a:spAutoFit/>
          </a:bodyPr>
          <a:lstStyle/>
          <a:p>
            <a:r>
              <a:rPr lang="en-US" sz="1600" dirty="0" smtClean="0"/>
              <a:t>1.0</a:t>
            </a:r>
            <a:endParaRPr lang="en-US" sz="1600" dirty="0"/>
          </a:p>
        </p:txBody>
      </p:sp>
      <p:sp>
        <p:nvSpPr>
          <p:cNvPr id="21" name="TextBox 20"/>
          <p:cNvSpPr txBox="1"/>
          <p:nvPr/>
        </p:nvSpPr>
        <p:spPr>
          <a:xfrm>
            <a:off x="4181966" y="5348093"/>
            <a:ext cx="476412" cy="338554"/>
          </a:xfrm>
          <a:prstGeom prst="rect">
            <a:avLst/>
          </a:prstGeom>
          <a:noFill/>
        </p:spPr>
        <p:txBody>
          <a:bodyPr wrap="none" rtlCol="0">
            <a:spAutoFit/>
          </a:bodyPr>
          <a:lstStyle/>
          <a:p>
            <a:r>
              <a:rPr lang="en-US" sz="1600" dirty="0" smtClean="0"/>
              <a:t>0.2</a:t>
            </a:r>
            <a:endParaRPr lang="en-US" sz="1600" dirty="0"/>
          </a:p>
        </p:txBody>
      </p:sp>
      <p:sp>
        <p:nvSpPr>
          <p:cNvPr id="22" name="TextBox 21"/>
          <p:cNvSpPr txBox="1"/>
          <p:nvPr/>
        </p:nvSpPr>
        <p:spPr>
          <a:xfrm>
            <a:off x="8423263" y="4477148"/>
            <a:ext cx="476412" cy="338554"/>
          </a:xfrm>
          <a:prstGeom prst="rect">
            <a:avLst/>
          </a:prstGeom>
          <a:noFill/>
        </p:spPr>
        <p:txBody>
          <a:bodyPr wrap="none" rtlCol="0">
            <a:spAutoFit/>
          </a:bodyPr>
          <a:lstStyle/>
          <a:p>
            <a:r>
              <a:rPr lang="en-US" sz="1600" dirty="0" smtClean="0"/>
              <a:t>0.8</a:t>
            </a:r>
            <a:endParaRPr lang="en-US" sz="1600" dirty="0"/>
          </a:p>
        </p:txBody>
      </p:sp>
      <p:sp>
        <p:nvSpPr>
          <p:cNvPr id="23" name="TextBox 22"/>
          <p:cNvSpPr txBox="1"/>
          <p:nvPr/>
        </p:nvSpPr>
        <p:spPr>
          <a:xfrm>
            <a:off x="8463610" y="5215950"/>
            <a:ext cx="476412" cy="338554"/>
          </a:xfrm>
          <a:prstGeom prst="rect">
            <a:avLst/>
          </a:prstGeom>
          <a:noFill/>
        </p:spPr>
        <p:txBody>
          <a:bodyPr wrap="none" rtlCol="0">
            <a:spAutoFit/>
          </a:bodyPr>
          <a:lstStyle/>
          <a:p>
            <a:r>
              <a:rPr lang="en-US" sz="1600" dirty="0" smtClean="0"/>
              <a:t>0.7</a:t>
            </a:r>
            <a:endParaRPr lang="en-US" sz="1600" dirty="0"/>
          </a:p>
        </p:txBody>
      </p:sp>
      <p:cxnSp>
        <p:nvCxnSpPr>
          <p:cNvPr id="4" name="Straight Arrow Connector 3"/>
          <p:cNvCxnSpPr/>
          <p:nvPr/>
        </p:nvCxnSpPr>
        <p:spPr>
          <a:xfrm>
            <a:off x="153550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1535502" y="3301348"/>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922808" y="3380803"/>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85667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8155997" y="3344481"/>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141194"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2872303" y="5517370"/>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2822062"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6973312" y="5554504"/>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6973313"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37378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3139"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3140"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3141"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3142"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3143"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
        <p:nvSpPr>
          <p:cNvPr id="2" name="TextBox 1"/>
          <p:cNvSpPr txBox="1"/>
          <p:nvPr/>
        </p:nvSpPr>
        <p:spPr>
          <a:xfrm>
            <a:off x="2931112" y="2234242"/>
            <a:ext cx="476412" cy="338554"/>
          </a:xfrm>
          <a:prstGeom prst="rect">
            <a:avLst/>
          </a:prstGeom>
          <a:noFill/>
        </p:spPr>
        <p:txBody>
          <a:bodyPr wrap="none" rtlCol="0">
            <a:spAutoFit/>
          </a:bodyPr>
          <a:lstStyle/>
          <a:p>
            <a:r>
              <a:rPr lang="en-US" sz="1600" dirty="0" smtClean="0"/>
              <a:t>0.5</a:t>
            </a:r>
            <a:endParaRPr lang="en-US" sz="1600" dirty="0"/>
          </a:p>
        </p:txBody>
      </p:sp>
      <p:sp>
        <p:nvSpPr>
          <p:cNvPr id="9" name="TextBox 8"/>
          <p:cNvSpPr txBox="1"/>
          <p:nvPr/>
        </p:nvSpPr>
        <p:spPr>
          <a:xfrm>
            <a:off x="2970557" y="3042249"/>
            <a:ext cx="476412" cy="338554"/>
          </a:xfrm>
          <a:prstGeom prst="rect">
            <a:avLst/>
          </a:prstGeom>
          <a:noFill/>
        </p:spPr>
        <p:txBody>
          <a:bodyPr wrap="none" rtlCol="0">
            <a:spAutoFit/>
          </a:bodyPr>
          <a:lstStyle/>
          <a:p>
            <a:r>
              <a:rPr lang="en-US" sz="1600" dirty="0" smtClean="0"/>
              <a:t>0.6</a:t>
            </a:r>
            <a:endParaRPr lang="en-US" sz="1600" dirty="0"/>
          </a:p>
        </p:txBody>
      </p:sp>
      <p:sp>
        <p:nvSpPr>
          <p:cNvPr id="10" name="TextBox 9"/>
          <p:cNvSpPr txBox="1"/>
          <p:nvPr/>
        </p:nvSpPr>
        <p:spPr>
          <a:xfrm>
            <a:off x="6344297" y="2234242"/>
            <a:ext cx="468398" cy="338554"/>
          </a:xfrm>
          <a:prstGeom prst="rect">
            <a:avLst/>
          </a:prstGeom>
          <a:noFill/>
        </p:spPr>
        <p:txBody>
          <a:bodyPr wrap="none" rtlCol="0">
            <a:spAutoFit/>
          </a:bodyPr>
          <a:lstStyle/>
          <a:p>
            <a:r>
              <a:rPr lang="en-US" sz="1600" dirty="0" smtClean="0"/>
              <a:t>0.1</a:t>
            </a:r>
            <a:endParaRPr lang="en-US" sz="1600" dirty="0"/>
          </a:p>
        </p:txBody>
      </p:sp>
      <p:sp>
        <p:nvSpPr>
          <p:cNvPr id="11" name="TextBox 10"/>
          <p:cNvSpPr txBox="1"/>
          <p:nvPr/>
        </p:nvSpPr>
        <p:spPr>
          <a:xfrm>
            <a:off x="6344387" y="3164077"/>
            <a:ext cx="476412" cy="338554"/>
          </a:xfrm>
          <a:prstGeom prst="rect">
            <a:avLst/>
          </a:prstGeom>
          <a:noFill/>
        </p:spPr>
        <p:txBody>
          <a:bodyPr wrap="none" rtlCol="0">
            <a:spAutoFit/>
          </a:bodyPr>
          <a:lstStyle/>
          <a:p>
            <a:r>
              <a:rPr lang="en-US" sz="1600" dirty="0" smtClean="0"/>
              <a:t>0.4</a:t>
            </a:r>
            <a:endParaRPr lang="en-US" sz="1600" dirty="0"/>
          </a:p>
        </p:txBody>
      </p:sp>
      <p:sp>
        <p:nvSpPr>
          <p:cNvPr id="18" name="TextBox 17"/>
          <p:cNvSpPr txBox="1"/>
          <p:nvPr/>
        </p:nvSpPr>
        <p:spPr>
          <a:xfrm>
            <a:off x="9648214" y="2219537"/>
            <a:ext cx="476412" cy="338554"/>
          </a:xfrm>
          <a:prstGeom prst="rect">
            <a:avLst/>
          </a:prstGeom>
          <a:noFill/>
        </p:spPr>
        <p:txBody>
          <a:bodyPr wrap="none" rtlCol="0">
            <a:spAutoFit/>
          </a:bodyPr>
          <a:lstStyle/>
          <a:p>
            <a:r>
              <a:rPr lang="en-US" sz="1600" dirty="0" smtClean="0"/>
              <a:t>0.9</a:t>
            </a:r>
            <a:endParaRPr lang="en-US" sz="1600" dirty="0"/>
          </a:p>
        </p:txBody>
      </p:sp>
      <p:sp>
        <p:nvSpPr>
          <p:cNvPr id="19" name="TextBox 18"/>
          <p:cNvSpPr txBox="1"/>
          <p:nvPr/>
        </p:nvSpPr>
        <p:spPr>
          <a:xfrm>
            <a:off x="9669349" y="3061389"/>
            <a:ext cx="476412" cy="338554"/>
          </a:xfrm>
          <a:prstGeom prst="rect">
            <a:avLst/>
          </a:prstGeom>
          <a:noFill/>
        </p:spPr>
        <p:txBody>
          <a:bodyPr wrap="none" rtlCol="0">
            <a:spAutoFit/>
          </a:bodyPr>
          <a:lstStyle/>
          <a:p>
            <a:r>
              <a:rPr lang="en-US" sz="1600" dirty="0" smtClean="0"/>
              <a:t>0.2</a:t>
            </a:r>
            <a:endParaRPr lang="en-US" sz="1600" dirty="0"/>
          </a:p>
        </p:txBody>
      </p:sp>
      <p:sp>
        <p:nvSpPr>
          <p:cNvPr id="20" name="TextBox 19"/>
          <p:cNvSpPr txBox="1"/>
          <p:nvPr/>
        </p:nvSpPr>
        <p:spPr>
          <a:xfrm>
            <a:off x="4181966" y="4456982"/>
            <a:ext cx="475002" cy="338554"/>
          </a:xfrm>
          <a:prstGeom prst="rect">
            <a:avLst/>
          </a:prstGeom>
          <a:noFill/>
        </p:spPr>
        <p:txBody>
          <a:bodyPr wrap="none" rtlCol="0">
            <a:spAutoFit/>
          </a:bodyPr>
          <a:lstStyle/>
          <a:p>
            <a:r>
              <a:rPr lang="en-US" sz="1600" dirty="0" smtClean="0"/>
              <a:t>1.0</a:t>
            </a:r>
            <a:endParaRPr lang="en-US" sz="1600" dirty="0"/>
          </a:p>
        </p:txBody>
      </p:sp>
      <p:sp>
        <p:nvSpPr>
          <p:cNvPr id="21" name="TextBox 20"/>
          <p:cNvSpPr txBox="1"/>
          <p:nvPr/>
        </p:nvSpPr>
        <p:spPr>
          <a:xfrm>
            <a:off x="4181966" y="5348093"/>
            <a:ext cx="476412" cy="338554"/>
          </a:xfrm>
          <a:prstGeom prst="rect">
            <a:avLst/>
          </a:prstGeom>
          <a:noFill/>
        </p:spPr>
        <p:txBody>
          <a:bodyPr wrap="none" rtlCol="0">
            <a:spAutoFit/>
          </a:bodyPr>
          <a:lstStyle/>
          <a:p>
            <a:r>
              <a:rPr lang="en-US" sz="1600" dirty="0" smtClean="0"/>
              <a:t>0.2</a:t>
            </a:r>
            <a:endParaRPr lang="en-US" sz="1600" dirty="0"/>
          </a:p>
        </p:txBody>
      </p:sp>
      <p:sp>
        <p:nvSpPr>
          <p:cNvPr id="22" name="TextBox 21"/>
          <p:cNvSpPr txBox="1"/>
          <p:nvPr/>
        </p:nvSpPr>
        <p:spPr>
          <a:xfrm>
            <a:off x="8423263" y="4477148"/>
            <a:ext cx="476412" cy="338554"/>
          </a:xfrm>
          <a:prstGeom prst="rect">
            <a:avLst/>
          </a:prstGeom>
          <a:noFill/>
        </p:spPr>
        <p:txBody>
          <a:bodyPr wrap="none" rtlCol="0">
            <a:spAutoFit/>
          </a:bodyPr>
          <a:lstStyle/>
          <a:p>
            <a:r>
              <a:rPr lang="en-US" sz="1600" dirty="0" smtClean="0"/>
              <a:t>0.8</a:t>
            </a:r>
            <a:endParaRPr lang="en-US" sz="1600" dirty="0"/>
          </a:p>
        </p:txBody>
      </p:sp>
      <p:sp>
        <p:nvSpPr>
          <p:cNvPr id="23" name="TextBox 22"/>
          <p:cNvSpPr txBox="1"/>
          <p:nvPr/>
        </p:nvSpPr>
        <p:spPr>
          <a:xfrm>
            <a:off x="8463610" y="5215950"/>
            <a:ext cx="476412" cy="338554"/>
          </a:xfrm>
          <a:prstGeom prst="rect">
            <a:avLst/>
          </a:prstGeom>
          <a:noFill/>
        </p:spPr>
        <p:txBody>
          <a:bodyPr wrap="none" rtlCol="0">
            <a:spAutoFit/>
          </a:bodyPr>
          <a:lstStyle/>
          <a:p>
            <a:r>
              <a:rPr lang="en-US" sz="1600" dirty="0" smtClean="0"/>
              <a:t>0.7</a:t>
            </a:r>
            <a:endParaRPr lang="en-US" sz="1600" dirty="0"/>
          </a:p>
        </p:txBody>
      </p:sp>
      <p:cxnSp>
        <p:nvCxnSpPr>
          <p:cNvPr id="4" name="Straight Arrow Connector 3"/>
          <p:cNvCxnSpPr/>
          <p:nvPr/>
        </p:nvCxnSpPr>
        <p:spPr>
          <a:xfrm>
            <a:off x="153550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1535502" y="3301348"/>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922808" y="3380803"/>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85667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8155997" y="3344481"/>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141194"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2872303" y="5517370"/>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2822062"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6973312" y="5554504"/>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6973313"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4236893" y="1278836"/>
            <a:ext cx="3570208" cy="400110"/>
          </a:xfrm>
          <a:prstGeom prst="rect">
            <a:avLst/>
          </a:prstGeom>
          <a:noFill/>
        </p:spPr>
        <p:txBody>
          <a:bodyPr wrap="none" rtlCol="0">
            <a:spAutoFit/>
          </a:bodyPr>
          <a:lstStyle/>
          <a:p>
            <a:r>
              <a:rPr lang="en-US" sz="2000" dirty="0" smtClean="0">
                <a:solidFill>
                  <a:srgbClr val="FF0000"/>
                </a:solidFill>
                <a:latin typeface="Consolas" panose="020B0609020204030204" pitchFamily="49" charset="0"/>
              </a:rPr>
              <a:t>ASSIGNING FITNESS VALUES</a:t>
            </a:r>
            <a:endParaRPr lang="en-US" sz="2000" dirty="0">
              <a:solidFill>
                <a:srgbClr val="FF0000"/>
              </a:solidFill>
              <a:latin typeface="Consolas" panose="020B0609020204030204" pitchFamily="49" charset="0"/>
            </a:endParaRPr>
          </a:p>
        </p:txBody>
      </p:sp>
      <p:sp>
        <p:nvSpPr>
          <p:cNvPr id="7" name="TextBox 6"/>
          <p:cNvSpPr txBox="1"/>
          <p:nvPr/>
        </p:nvSpPr>
        <p:spPr>
          <a:xfrm>
            <a:off x="3578783" y="2172686"/>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50</a:t>
            </a:r>
            <a:endParaRPr lang="en-US" sz="2400" dirty="0">
              <a:solidFill>
                <a:srgbClr val="00B050"/>
              </a:solidFill>
              <a:latin typeface="Consolas" panose="020B0609020204030204" pitchFamily="49" charset="0"/>
            </a:endParaRPr>
          </a:p>
        </p:txBody>
      </p:sp>
      <p:sp>
        <p:nvSpPr>
          <p:cNvPr id="33" name="TextBox 32"/>
          <p:cNvSpPr txBox="1"/>
          <p:nvPr/>
        </p:nvSpPr>
        <p:spPr>
          <a:xfrm>
            <a:off x="10272456" y="2195307"/>
            <a:ext cx="354584"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4" name="TextBox 33"/>
          <p:cNvSpPr txBox="1"/>
          <p:nvPr/>
        </p:nvSpPr>
        <p:spPr>
          <a:xfrm>
            <a:off x="6972368" y="2195307"/>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7</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5" name="TextBox 34"/>
          <p:cNvSpPr txBox="1"/>
          <p:nvPr/>
        </p:nvSpPr>
        <p:spPr>
          <a:xfrm>
            <a:off x="9021920" y="4354037"/>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15</a:t>
            </a:r>
            <a:endParaRPr lang="en-US" sz="2400" dirty="0">
              <a:solidFill>
                <a:srgbClr val="00B050"/>
              </a:solidFill>
              <a:latin typeface="Consolas" panose="020B0609020204030204" pitchFamily="49" charset="0"/>
            </a:endParaRPr>
          </a:p>
        </p:txBody>
      </p:sp>
      <p:sp>
        <p:nvSpPr>
          <p:cNvPr id="36" name="TextBox 35"/>
          <p:cNvSpPr txBox="1"/>
          <p:nvPr/>
        </p:nvSpPr>
        <p:spPr>
          <a:xfrm>
            <a:off x="4917333" y="4395426"/>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1</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6587577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nvGraphicFramePr>
        <p:xfrm>
          <a:off x="2058119" y="2061804"/>
          <a:ext cx="2050505" cy="1483653"/>
        </p:xfrm>
        <a:graphic>
          <a:graphicData uri="http://schemas.openxmlformats.org/presentationml/2006/ole">
            <mc:AlternateContent xmlns:mc="http://schemas.openxmlformats.org/markup-compatibility/2006">
              <mc:Choice xmlns:v="urn:schemas-microsoft-com:vml" Requires="v">
                <p:oleObj spid="_x0000_s4153"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2058119" y="2061804"/>
                        <a:ext cx="2050505" cy="1483653"/>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5445425" y="2061803"/>
          <a:ext cx="2050505" cy="1483653"/>
        </p:xfrm>
        <a:graphic>
          <a:graphicData uri="http://schemas.openxmlformats.org/presentationml/2006/ole">
            <mc:AlternateContent xmlns:mc="http://schemas.openxmlformats.org/markup-compatibility/2006">
              <mc:Choice xmlns:v="urn:schemas-microsoft-com:vml" Requires="v">
                <p:oleObj spid="_x0000_s4154"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5445425" y="2061803"/>
                        <a:ext cx="2050505" cy="1483653"/>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8723462" y="2061802"/>
          <a:ext cx="2050505" cy="1483653"/>
        </p:xfrm>
        <a:graphic>
          <a:graphicData uri="http://schemas.openxmlformats.org/presentationml/2006/ole">
            <mc:AlternateContent xmlns:mc="http://schemas.openxmlformats.org/markup-compatibility/2006">
              <mc:Choice xmlns:v="urn:schemas-microsoft-com:vml" Requires="v">
                <p:oleObj spid="_x0000_s4155" name="Image" r:id="rId6" imgW="4037760" imgH="2920320" progId="Photoshop.Image.12">
                  <p:embed/>
                </p:oleObj>
              </mc:Choice>
              <mc:Fallback>
                <p:oleObj name="Image" r:id="rId6" imgW="4037760" imgH="2920320" progId="Photoshop.Image.12">
                  <p:embed/>
                  <p:pic>
                    <p:nvPicPr>
                      <p:cNvPr id="0" name=""/>
                      <p:cNvPicPr/>
                      <p:nvPr/>
                    </p:nvPicPr>
                    <p:blipFill>
                      <a:blip r:embed="rId4"/>
                      <a:stretch>
                        <a:fillRect/>
                      </a:stretch>
                    </p:blipFill>
                    <p:spPr>
                      <a:xfrm>
                        <a:off x="8723462" y="2061802"/>
                        <a:ext cx="2050505" cy="1483653"/>
                      </a:xfrm>
                      <a:prstGeom prst="rect">
                        <a:avLst/>
                      </a:prstGeom>
                    </p:spPr>
                  </p:pic>
                </p:oleObj>
              </mc:Fallback>
            </mc:AlternateContent>
          </a:graphicData>
        </a:graphic>
      </p:graphicFrame>
      <p:graphicFrame>
        <p:nvGraphicFramePr>
          <p:cNvPr id="15" name="Object 14"/>
          <p:cNvGraphicFramePr>
            <a:graphicFrameLocks noChangeAspect="1"/>
          </p:cNvGraphicFramePr>
          <p:nvPr/>
        </p:nvGraphicFramePr>
        <p:xfrm>
          <a:off x="3394920" y="4267291"/>
          <a:ext cx="2050505" cy="1483653"/>
        </p:xfrm>
        <a:graphic>
          <a:graphicData uri="http://schemas.openxmlformats.org/presentationml/2006/ole">
            <mc:AlternateContent xmlns:mc="http://schemas.openxmlformats.org/markup-compatibility/2006">
              <mc:Choice xmlns:v="urn:schemas-microsoft-com:vml" Requires="v">
                <p:oleObj spid="_x0000_s4156" name="Image" r:id="rId7" imgW="4037760" imgH="2920320" progId="Photoshop.Image.12">
                  <p:embed/>
                </p:oleObj>
              </mc:Choice>
              <mc:Fallback>
                <p:oleObj name="Image" r:id="rId7" imgW="4037760" imgH="2920320" progId="Photoshop.Image.12">
                  <p:embed/>
                  <p:pic>
                    <p:nvPicPr>
                      <p:cNvPr id="0" name=""/>
                      <p:cNvPicPr/>
                      <p:nvPr/>
                    </p:nvPicPr>
                    <p:blipFill>
                      <a:blip r:embed="rId4"/>
                      <a:stretch>
                        <a:fillRect/>
                      </a:stretch>
                    </p:blipFill>
                    <p:spPr>
                      <a:xfrm>
                        <a:off x="3394920" y="4267291"/>
                        <a:ext cx="2050505" cy="1483653"/>
                      </a:xfrm>
                      <a:prstGeom prst="rect">
                        <a:avLst/>
                      </a:prstGeom>
                    </p:spPr>
                  </p:pic>
                </p:oleObj>
              </mc:Fallback>
            </mc:AlternateContent>
          </a:graphicData>
        </a:graphic>
      </p:graphicFrame>
      <p:graphicFrame>
        <p:nvGraphicFramePr>
          <p:cNvPr id="16" name="Object 15"/>
          <p:cNvGraphicFramePr>
            <a:graphicFrameLocks noChangeAspect="1"/>
          </p:cNvGraphicFramePr>
          <p:nvPr/>
        </p:nvGraphicFramePr>
        <p:xfrm>
          <a:off x="7495930" y="4267290"/>
          <a:ext cx="2050505" cy="1483653"/>
        </p:xfrm>
        <a:graphic>
          <a:graphicData uri="http://schemas.openxmlformats.org/presentationml/2006/ole">
            <mc:AlternateContent xmlns:mc="http://schemas.openxmlformats.org/markup-compatibility/2006">
              <mc:Choice xmlns:v="urn:schemas-microsoft-com:vml" Requires="v">
                <p:oleObj spid="_x0000_s4157" name="Image" r:id="rId8" imgW="4037760" imgH="2920320" progId="Photoshop.Image.12">
                  <p:embed/>
                </p:oleObj>
              </mc:Choice>
              <mc:Fallback>
                <p:oleObj name="Image" r:id="rId8" imgW="4037760" imgH="2920320" progId="Photoshop.Image.12">
                  <p:embed/>
                  <p:pic>
                    <p:nvPicPr>
                      <p:cNvPr id="0" name=""/>
                      <p:cNvPicPr/>
                      <p:nvPr/>
                    </p:nvPicPr>
                    <p:blipFill>
                      <a:blip r:embed="rId4"/>
                      <a:stretch>
                        <a:fillRect/>
                      </a:stretch>
                    </p:blipFill>
                    <p:spPr>
                      <a:xfrm>
                        <a:off x="7495930" y="4267290"/>
                        <a:ext cx="2050505" cy="1483653"/>
                      </a:xfrm>
                      <a:prstGeom prst="rect">
                        <a:avLst/>
                      </a:prstGeom>
                    </p:spPr>
                  </p:pic>
                </p:oleObj>
              </mc:Fallback>
            </mc:AlternateContent>
          </a:graphicData>
        </a:graphic>
      </p:graphicFrame>
      <p:sp>
        <p:nvSpPr>
          <p:cNvPr id="17" name="TextBox 16"/>
          <p:cNvSpPr txBox="1"/>
          <p:nvPr/>
        </p:nvSpPr>
        <p:spPr>
          <a:xfrm>
            <a:off x="1723223" y="577970"/>
            <a:ext cx="9494907" cy="553998"/>
          </a:xfrm>
          <a:prstGeom prst="rect">
            <a:avLst/>
          </a:prstGeom>
          <a:noFill/>
        </p:spPr>
        <p:txBody>
          <a:bodyPr wrap="none" rtlCol="0">
            <a:spAutoFit/>
          </a:bodyPr>
          <a:lstStyle/>
          <a:p>
            <a:r>
              <a:rPr lang="en-US" sz="3000" dirty="0" smtClean="0">
                <a:latin typeface="Consolas" panose="020B0609020204030204" pitchFamily="49" charset="0"/>
              </a:rPr>
              <a:t>Initial Random Population of Neural Networks</a:t>
            </a:r>
            <a:endParaRPr lang="en-US" sz="3000" dirty="0">
              <a:latin typeface="Consolas" panose="020B0609020204030204" pitchFamily="49" charset="0"/>
            </a:endParaRPr>
          </a:p>
        </p:txBody>
      </p:sp>
      <p:sp>
        <p:nvSpPr>
          <p:cNvPr id="2" name="TextBox 1"/>
          <p:cNvSpPr txBox="1"/>
          <p:nvPr/>
        </p:nvSpPr>
        <p:spPr>
          <a:xfrm>
            <a:off x="2931112" y="2234242"/>
            <a:ext cx="476412" cy="338554"/>
          </a:xfrm>
          <a:prstGeom prst="rect">
            <a:avLst/>
          </a:prstGeom>
          <a:noFill/>
        </p:spPr>
        <p:txBody>
          <a:bodyPr wrap="none" rtlCol="0">
            <a:spAutoFit/>
          </a:bodyPr>
          <a:lstStyle/>
          <a:p>
            <a:r>
              <a:rPr lang="en-US" sz="1600" dirty="0" smtClean="0"/>
              <a:t>0.5</a:t>
            </a:r>
            <a:endParaRPr lang="en-US" sz="1600" dirty="0"/>
          </a:p>
        </p:txBody>
      </p:sp>
      <p:sp>
        <p:nvSpPr>
          <p:cNvPr id="9" name="TextBox 8"/>
          <p:cNvSpPr txBox="1"/>
          <p:nvPr/>
        </p:nvSpPr>
        <p:spPr>
          <a:xfrm>
            <a:off x="2970557" y="3042249"/>
            <a:ext cx="476412" cy="338554"/>
          </a:xfrm>
          <a:prstGeom prst="rect">
            <a:avLst/>
          </a:prstGeom>
          <a:noFill/>
        </p:spPr>
        <p:txBody>
          <a:bodyPr wrap="none" rtlCol="0">
            <a:spAutoFit/>
          </a:bodyPr>
          <a:lstStyle/>
          <a:p>
            <a:r>
              <a:rPr lang="en-US" sz="1600" dirty="0" smtClean="0"/>
              <a:t>0.6</a:t>
            </a:r>
            <a:endParaRPr lang="en-US" sz="1600" dirty="0"/>
          </a:p>
        </p:txBody>
      </p:sp>
      <p:sp>
        <p:nvSpPr>
          <p:cNvPr id="10" name="TextBox 9"/>
          <p:cNvSpPr txBox="1"/>
          <p:nvPr/>
        </p:nvSpPr>
        <p:spPr>
          <a:xfrm>
            <a:off x="6344297" y="2234242"/>
            <a:ext cx="468398" cy="338554"/>
          </a:xfrm>
          <a:prstGeom prst="rect">
            <a:avLst/>
          </a:prstGeom>
          <a:noFill/>
        </p:spPr>
        <p:txBody>
          <a:bodyPr wrap="none" rtlCol="0">
            <a:spAutoFit/>
          </a:bodyPr>
          <a:lstStyle/>
          <a:p>
            <a:r>
              <a:rPr lang="en-US" sz="1600" dirty="0" smtClean="0"/>
              <a:t>0.1</a:t>
            </a:r>
            <a:endParaRPr lang="en-US" sz="1600" dirty="0"/>
          </a:p>
        </p:txBody>
      </p:sp>
      <p:sp>
        <p:nvSpPr>
          <p:cNvPr id="11" name="TextBox 10"/>
          <p:cNvSpPr txBox="1"/>
          <p:nvPr/>
        </p:nvSpPr>
        <p:spPr>
          <a:xfrm>
            <a:off x="6344387" y="3164077"/>
            <a:ext cx="476412" cy="338554"/>
          </a:xfrm>
          <a:prstGeom prst="rect">
            <a:avLst/>
          </a:prstGeom>
          <a:noFill/>
        </p:spPr>
        <p:txBody>
          <a:bodyPr wrap="none" rtlCol="0">
            <a:spAutoFit/>
          </a:bodyPr>
          <a:lstStyle/>
          <a:p>
            <a:r>
              <a:rPr lang="en-US" sz="1600" dirty="0" smtClean="0"/>
              <a:t>0.4</a:t>
            </a:r>
            <a:endParaRPr lang="en-US" sz="1600" dirty="0"/>
          </a:p>
        </p:txBody>
      </p:sp>
      <p:sp>
        <p:nvSpPr>
          <p:cNvPr id="18" name="TextBox 17"/>
          <p:cNvSpPr txBox="1"/>
          <p:nvPr/>
        </p:nvSpPr>
        <p:spPr>
          <a:xfrm>
            <a:off x="9648214" y="2219537"/>
            <a:ext cx="476412" cy="338554"/>
          </a:xfrm>
          <a:prstGeom prst="rect">
            <a:avLst/>
          </a:prstGeom>
          <a:noFill/>
        </p:spPr>
        <p:txBody>
          <a:bodyPr wrap="none" rtlCol="0">
            <a:spAutoFit/>
          </a:bodyPr>
          <a:lstStyle/>
          <a:p>
            <a:r>
              <a:rPr lang="en-US" sz="1600" dirty="0" smtClean="0"/>
              <a:t>0.9</a:t>
            </a:r>
            <a:endParaRPr lang="en-US" sz="1600" dirty="0"/>
          </a:p>
        </p:txBody>
      </p:sp>
      <p:sp>
        <p:nvSpPr>
          <p:cNvPr id="19" name="TextBox 18"/>
          <p:cNvSpPr txBox="1"/>
          <p:nvPr/>
        </p:nvSpPr>
        <p:spPr>
          <a:xfrm>
            <a:off x="9669349" y="3061389"/>
            <a:ext cx="476412" cy="338554"/>
          </a:xfrm>
          <a:prstGeom prst="rect">
            <a:avLst/>
          </a:prstGeom>
          <a:noFill/>
        </p:spPr>
        <p:txBody>
          <a:bodyPr wrap="none" rtlCol="0">
            <a:spAutoFit/>
          </a:bodyPr>
          <a:lstStyle/>
          <a:p>
            <a:r>
              <a:rPr lang="en-US" sz="1600" dirty="0" smtClean="0"/>
              <a:t>0.2</a:t>
            </a:r>
            <a:endParaRPr lang="en-US" sz="1600" dirty="0"/>
          </a:p>
        </p:txBody>
      </p:sp>
      <p:sp>
        <p:nvSpPr>
          <p:cNvPr id="20" name="TextBox 19"/>
          <p:cNvSpPr txBox="1"/>
          <p:nvPr/>
        </p:nvSpPr>
        <p:spPr>
          <a:xfrm>
            <a:off x="4181966" y="4456982"/>
            <a:ext cx="475002" cy="338554"/>
          </a:xfrm>
          <a:prstGeom prst="rect">
            <a:avLst/>
          </a:prstGeom>
          <a:noFill/>
        </p:spPr>
        <p:txBody>
          <a:bodyPr wrap="none" rtlCol="0">
            <a:spAutoFit/>
          </a:bodyPr>
          <a:lstStyle/>
          <a:p>
            <a:r>
              <a:rPr lang="en-US" sz="1600" dirty="0" smtClean="0"/>
              <a:t>1.0</a:t>
            </a:r>
            <a:endParaRPr lang="en-US" sz="1600" dirty="0"/>
          </a:p>
        </p:txBody>
      </p:sp>
      <p:sp>
        <p:nvSpPr>
          <p:cNvPr id="21" name="TextBox 20"/>
          <p:cNvSpPr txBox="1"/>
          <p:nvPr/>
        </p:nvSpPr>
        <p:spPr>
          <a:xfrm>
            <a:off x="4181966" y="5348093"/>
            <a:ext cx="476412" cy="338554"/>
          </a:xfrm>
          <a:prstGeom prst="rect">
            <a:avLst/>
          </a:prstGeom>
          <a:noFill/>
        </p:spPr>
        <p:txBody>
          <a:bodyPr wrap="none" rtlCol="0">
            <a:spAutoFit/>
          </a:bodyPr>
          <a:lstStyle/>
          <a:p>
            <a:r>
              <a:rPr lang="en-US" sz="1600" dirty="0" smtClean="0"/>
              <a:t>0.2</a:t>
            </a:r>
            <a:endParaRPr lang="en-US" sz="1600" dirty="0"/>
          </a:p>
        </p:txBody>
      </p:sp>
      <p:sp>
        <p:nvSpPr>
          <p:cNvPr id="22" name="TextBox 21"/>
          <p:cNvSpPr txBox="1"/>
          <p:nvPr/>
        </p:nvSpPr>
        <p:spPr>
          <a:xfrm>
            <a:off x="8423263" y="4477148"/>
            <a:ext cx="476412" cy="338554"/>
          </a:xfrm>
          <a:prstGeom prst="rect">
            <a:avLst/>
          </a:prstGeom>
          <a:noFill/>
        </p:spPr>
        <p:txBody>
          <a:bodyPr wrap="none" rtlCol="0">
            <a:spAutoFit/>
          </a:bodyPr>
          <a:lstStyle/>
          <a:p>
            <a:r>
              <a:rPr lang="en-US" sz="1600" dirty="0" smtClean="0"/>
              <a:t>0.8</a:t>
            </a:r>
            <a:endParaRPr lang="en-US" sz="1600" dirty="0"/>
          </a:p>
        </p:txBody>
      </p:sp>
      <p:sp>
        <p:nvSpPr>
          <p:cNvPr id="23" name="TextBox 22"/>
          <p:cNvSpPr txBox="1"/>
          <p:nvPr/>
        </p:nvSpPr>
        <p:spPr>
          <a:xfrm>
            <a:off x="8463610" y="5215950"/>
            <a:ext cx="476412" cy="338554"/>
          </a:xfrm>
          <a:prstGeom prst="rect">
            <a:avLst/>
          </a:prstGeom>
          <a:noFill/>
        </p:spPr>
        <p:txBody>
          <a:bodyPr wrap="none" rtlCol="0">
            <a:spAutoFit/>
          </a:bodyPr>
          <a:lstStyle/>
          <a:p>
            <a:r>
              <a:rPr lang="en-US" sz="1600" dirty="0" smtClean="0"/>
              <a:t>0.7</a:t>
            </a:r>
            <a:endParaRPr lang="en-US" sz="1600" dirty="0"/>
          </a:p>
        </p:txBody>
      </p:sp>
      <p:cxnSp>
        <p:nvCxnSpPr>
          <p:cNvPr id="4" name="Straight Arrow Connector 3"/>
          <p:cNvCxnSpPr/>
          <p:nvPr/>
        </p:nvCxnSpPr>
        <p:spPr>
          <a:xfrm>
            <a:off x="153550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1535502" y="3301348"/>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922808" y="3380803"/>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856672"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8155997" y="3344481"/>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141194" y="240351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2872303" y="5517370"/>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2822062"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6973312" y="5554504"/>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6973313" y="4626259"/>
            <a:ext cx="5226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4236893" y="1278836"/>
            <a:ext cx="4698722" cy="400110"/>
          </a:xfrm>
          <a:prstGeom prst="rect">
            <a:avLst/>
          </a:prstGeom>
          <a:noFill/>
        </p:spPr>
        <p:txBody>
          <a:bodyPr wrap="none" rtlCol="0">
            <a:spAutoFit/>
          </a:bodyPr>
          <a:lstStyle/>
          <a:p>
            <a:r>
              <a:rPr lang="en-US" sz="2000" dirty="0" smtClean="0">
                <a:solidFill>
                  <a:srgbClr val="FF0000"/>
                </a:solidFill>
                <a:latin typeface="Consolas" panose="020B0609020204030204" pitchFamily="49" charset="0"/>
              </a:rPr>
              <a:t>MARKING WINNERS FOR REPRODUCTION</a:t>
            </a:r>
            <a:endParaRPr lang="en-US" sz="2000" dirty="0">
              <a:solidFill>
                <a:srgbClr val="FF0000"/>
              </a:solidFill>
              <a:latin typeface="Consolas" panose="020B0609020204030204" pitchFamily="49" charset="0"/>
            </a:endParaRPr>
          </a:p>
        </p:txBody>
      </p:sp>
      <p:sp>
        <p:nvSpPr>
          <p:cNvPr id="7" name="TextBox 6"/>
          <p:cNvSpPr txBox="1"/>
          <p:nvPr/>
        </p:nvSpPr>
        <p:spPr>
          <a:xfrm>
            <a:off x="3578783" y="2172686"/>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50</a:t>
            </a:r>
            <a:endParaRPr lang="en-US" sz="2400" dirty="0">
              <a:solidFill>
                <a:srgbClr val="00B050"/>
              </a:solidFill>
              <a:latin typeface="Consolas" panose="020B0609020204030204" pitchFamily="49" charset="0"/>
            </a:endParaRPr>
          </a:p>
        </p:txBody>
      </p:sp>
      <p:sp>
        <p:nvSpPr>
          <p:cNvPr id="33" name="TextBox 32"/>
          <p:cNvSpPr txBox="1"/>
          <p:nvPr/>
        </p:nvSpPr>
        <p:spPr>
          <a:xfrm>
            <a:off x="10272456" y="2195307"/>
            <a:ext cx="354584"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4" name="TextBox 33"/>
          <p:cNvSpPr txBox="1"/>
          <p:nvPr/>
        </p:nvSpPr>
        <p:spPr>
          <a:xfrm>
            <a:off x="6972368" y="2195307"/>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7</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5" name="TextBox 34"/>
          <p:cNvSpPr txBox="1"/>
          <p:nvPr/>
        </p:nvSpPr>
        <p:spPr>
          <a:xfrm>
            <a:off x="9021920" y="4354037"/>
            <a:ext cx="524503" cy="461665"/>
          </a:xfrm>
          <a:prstGeom prst="rect">
            <a:avLst/>
          </a:prstGeom>
          <a:noFill/>
        </p:spPr>
        <p:txBody>
          <a:bodyPr wrap="none" rtlCol="0">
            <a:spAutoFit/>
          </a:bodyPr>
          <a:lstStyle/>
          <a:p>
            <a:r>
              <a:rPr lang="en-US" sz="2400" dirty="0" smtClean="0">
                <a:solidFill>
                  <a:srgbClr val="00B050"/>
                </a:solidFill>
                <a:latin typeface="Consolas" panose="020B0609020204030204" pitchFamily="49" charset="0"/>
              </a:rPr>
              <a:t>15</a:t>
            </a:r>
            <a:endParaRPr lang="en-US" sz="2400" dirty="0">
              <a:solidFill>
                <a:srgbClr val="00B050"/>
              </a:solidFill>
              <a:latin typeface="Consolas" panose="020B0609020204030204" pitchFamily="49" charset="0"/>
            </a:endParaRPr>
          </a:p>
        </p:txBody>
      </p:sp>
      <p:sp>
        <p:nvSpPr>
          <p:cNvPr id="36" name="TextBox 35"/>
          <p:cNvSpPr txBox="1"/>
          <p:nvPr/>
        </p:nvSpPr>
        <p:spPr>
          <a:xfrm>
            <a:off x="4917333" y="4395426"/>
            <a:ext cx="524503" cy="461665"/>
          </a:xfrm>
          <a:prstGeom prst="rect">
            <a:avLst/>
          </a:prstGeom>
          <a:noFill/>
        </p:spPr>
        <p:txBody>
          <a:bodyPr wrap="none" rtlCol="0">
            <a:spAutoFit/>
          </a:bodyPr>
          <a:lstStyle/>
          <a:p>
            <a:r>
              <a:rPr lang="en-US" sz="2400" dirty="0">
                <a:solidFill>
                  <a:srgbClr val="00B050"/>
                </a:solidFill>
                <a:latin typeface="Consolas" panose="020B0609020204030204" pitchFamily="49" charset="0"/>
              </a:rPr>
              <a:t>1</a:t>
            </a:r>
            <a:r>
              <a:rPr lang="en-US" sz="2400" dirty="0" smtClean="0">
                <a:solidFill>
                  <a:srgbClr val="00B050"/>
                </a:solidFill>
                <a:latin typeface="Consolas" panose="020B0609020204030204" pitchFamily="49" charset="0"/>
              </a:rPr>
              <a:t>0</a:t>
            </a:r>
            <a:endParaRPr lang="en-US" sz="2400" dirty="0">
              <a:solidFill>
                <a:srgbClr val="00B050"/>
              </a:solidFill>
              <a:latin typeface="Consolas" panose="020B0609020204030204" pitchFamily="49" charset="0"/>
            </a:endParaRPr>
          </a:p>
        </p:txBody>
      </p:sp>
      <p:sp>
        <p:nvSpPr>
          <p:cNvPr id="3" name="Oval 2"/>
          <p:cNvSpPr/>
          <p:nvPr/>
        </p:nvSpPr>
        <p:spPr>
          <a:xfrm>
            <a:off x="1164566" y="1768415"/>
            <a:ext cx="3364302" cy="2337759"/>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7" name="Oval 36"/>
          <p:cNvSpPr/>
          <p:nvPr/>
        </p:nvSpPr>
        <p:spPr>
          <a:xfrm>
            <a:off x="4548981" y="1704118"/>
            <a:ext cx="3364302" cy="2337759"/>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0910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6955"/>
          </a:xfrm>
        </p:spPr>
        <p:txBody>
          <a:bodyPr/>
          <a:lstStyle/>
          <a:p>
            <a:pPr algn="ctr"/>
            <a:r>
              <a:rPr lang="en-US" dirty="0" smtClean="0">
                <a:latin typeface="Consolas" panose="020B0609020204030204" pitchFamily="49" charset="0"/>
              </a:rPr>
              <a:t>CROSSOVER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latin typeface="Consolas" panose="020B0609020204030204" pitchFamily="49" charset="0"/>
              </a:rPr>
              <a:t>We simply retain the winners to the next generation. </a:t>
            </a:r>
          </a:p>
          <a:p>
            <a:r>
              <a:rPr lang="en-US" dirty="0">
                <a:latin typeface="Consolas" panose="020B0609020204030204" pitchFamily="49" charset="0"/>
              </a:rPr>
              <a:t>T</a:t>
            </a:r>
            <a:r>
              <a:rPr lang="en-US" dirty="0" smtClean="0">
                <a:latin typeface="Consolas" panose="020B0609020204030204" pitchFamily="49" charset="0"/>
              </a:rPr>
              <a:t>wo winners are selected at selected at random to crossover using NEAT’s special crossover function.</a:t>
            </a:r>
          </a:p>
          <a:p>
            <a:r>
              <a:rPr lang="en-US" dirty="0" smtClean="0">
                <a:latin typeface="Consolas" panose="020B0609020204030204" pitchFamily="49" charset="0"/>
              </a:rPr>
              <a:t>This crossover function ensures that there’s no loss in information.</a:t>
            </a:r>
          </a:p>
          <a:p>
            <a:r>
              <a:rPr lang="en-US" dirty="0" smtClean="0">
                <a:latin typeface="Consolas" panose="020B0609020204030204" pitchFamily="49" charset="0"/>
              </a:rPr>
              <a:t>Here, the link weights can be increased or perturbed depending on probability.</a:t>
            </a:r>
            <a:endParaRPr lang="en-US" dirty="0">
              <a:latin typeface="Consolas" panose="020B0609020204030204" pitchFamily="49" charset="0"/>
            </a:endParaRPr>
          </a:p>
        </p:txBody>
      </p:sp>
    </p:spTree>
    <p:extLst>
      <p:ext uri="{BB962C8B-B14F-4D97-AF65-F5344CB8AC3E}">
        <p14:creationId xmlns:p14="http://schemas.microsoft.com/office/powerpoint/2010/main" val="36532078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Objective</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latin typeface="Consolas" panose="020B0609020204030204" pitchFamily="49" charset="0"/>
              </a:rPr>
              <a:t>To evolve a neural network from scratch to control a drone to evade randomly generated obstacles.</a:t>
            </a:r>
          </a:p>
          <a:p>
            <a:endParaRPr lang="en-US" dirty="0">
              <a:latin typeface="Consolas" panose="020B0609020204030204" pitchFamily="49" charset="0"/>
            </a:endParaRPr>
          </a:p>
          <a:p>
            <a:r>
              <a:rPr lang="en-US" dirty="0" smtClean="0">
                <a:latin typeface="Consolas" panose="020B0609020204030204" pitchFamily="49" charset="0"/>
              </a:rPr>
              <a:t>Neural Network is evolved using an algorithm called </a:t>
            </a:r>
            <a:r>
              <a:rPr lang="en-US" dirty="0" err="1" smtClean="0">
                <a:latin typeface="Consolas" panose="020B0609020204030204" pitchFamily="49" charset="0"/>
              </a:rPr>
              <a:t>NeuroEvolution</a:t>
            </a:r>
            <a:r>
              <a:rPr lang="en-US" dirty="0" smtClean="0">
                <a:latin typeface="Consolas" panose="020B0609020204030204" pitchFamily="49" charset="0"/>
              </a:rPr>
              <a:t> through Augmenting Topologies.</a:t>
            </a:r>
            <a:endParaRPr lang="en-US" dirty="0">
              <a:latin typeface="Consolas" panose="020B0609020204030204" pitchFamily="49" charset="0"/>
            </a:endParaRPr>
          </a:p>
        </p:txBody>
      </p:sp>
    </p:spTree>
    <p:extLst>
      <p:ext uri="{BB962C8B-B14F-4D97-AF65-F5344CB8AC3E}">
        <p14:creationId xmlns:p14="http://schemas.microsoft.com/office/powerpoint/2010/main" val="2977028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7558"/>
          </a:xfrm>
        </p:spPr>
        <p:txBody>
          <a:bodyPr/>
          <a:lstStyle/>
          <a:p>
            <a:pPr algn="ctr"/>
            <a:r>
              <a:rPr lang="en-US" dirty="0" smtClean="0">
                <a:latin typeface="Consolas" panose="020B0609020204030204" pitchFamily="49" charset="0"/>
              </a:rPr>
              <a:t>MUTATION : Two Types</a:t>
            </a:r>
            <a:endParaRPr lang="en-US" dirty="0">
              <a:latin typeface="Consolas" panose="020B0609020204030204" pitchFamily="49"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95316462"/>
              </p:ext>
            </p:extLst>
          </p:nvPr>
        </p:nvGraphicFramePr>
        <p:xfrm>
          <a:off x="1557787" y="1998544"/>
          <a:ext cx="2050505" cy="1483653"/>
        </p:xfrm>
        <a:graphic>
          <a:graphicData uri="http://schemas.openxmlformats.org/presentationml/2006/ole">
            <mc:AlternateContent xmlns:mc="http://schemas.openxmlformats.org/markup-compatibility/2006">
              <mc:Choice xmlns:v="urn:schemas-microsoft-com:vml" Requires="v">
                <p:oleObj spid="_x0000_s5134"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1557787" y="1998544"/>
                        <a:ext cx="2050505" cy="1483653"/>
                      </a:xfrm>
                      <a:prstGeom prst="rect">
                        <a:avLst/>
                      </a:prstGeom>
                    </p:spPr>
                  </p:pic>
                </p:oleObj>
              </mc:Fallback>
            </mc:AlternateContent>
          </a:graphicData>
        </a:graphic>
      </p:graphicFrame>
      <p:sp>
        <p:nvSpPr>
          <p:cNvPr id="6" name="Oval 5"/>
          <p:cNvSpPr/>
          <p:nvPr/>
        </p:nvSpPr>
        <p:spPr>
          <a:xfrm>
            <a:off x="8436634" y="2182483"/>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436634" y="3298258"/>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346612" y="2520396"/>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p:cNvSpPr/>
          <p:nvPr/>
        </p:nvSpPr>
        <p:spPr>
          <a:xfrm>
            <a:off x="9891623" y="2539132"/>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6" idx="6"/>
            <a:endCxn id="9" idx="2"/>
          </p:cNvCxnSpPr>
          <p:nvPr/>
        </p:nvCxnSpPr>
        <p:spPr>
          <a:xfrm>
            <a:off x="8876581" y="2402457"/>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6"/>
            <a:endCxn id="8" idx="2"/>
          </p:cNvCxnSpPr>
          <p:nvPr/>
        </p:nvCxnSpPr>
        <p:spPr>
          <a:xfrm flipV="1">
            <a:off x="10331570" y="2740370"/>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8" idx="2"/>
          </p:cNvCxnSpPr>
          <p:nvPr/>
        </p:nvCxnSpPr>
        <p:spPr>
          <a:xfrm flipV="1">
            <a:off x="8876581" y="2740370"/>
            <a:ext cx="2470031" cy="77786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7787" y="4758906"/>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557787" y="5874681"/>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67765" y="5096819"/>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Oval 20"/>
          <p:cNvSpPr/>
          <p:nvPr/>
        </p:nvSpPr>
        <p:spPr>
          <a:xfrm>
            <a:off x="3012776" y="5115555"/>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6"/>
            <a:endCxn id="21" idx="2"/>
          </p:cNvCxnSpPr>
          <p:nvPr/>
        </p:nvCxnSpPr>
        <p:spPr>
          <a:xfrm>
            <a:off x="1997734" y="4978880"/>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6"/>
            <a:endCxn id="20" idx="2"/>
          </p:cNvCxnSpPr>
          <p:nvPr/>
        </p:nvCxnSpPr>
        <p:spPr>
          <a:xfrm flipV="1">
            <a:off x="3452723" y="5316793"/>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6"/>
            <a:endCxn id="20" idx="2"/>
          </p:cNvCxnSpPr>
          <p:nvPr/>
        </p:nvCxnSpPr>
        <p:spPr>
          <a:xfrm flipV="1">
            <a:off x="1997734" y="5316793"/>
            <a:ext cx="2470031" cy="77786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436634" y="4538933"/>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436634" y="5654708"/>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346612" y="4876846"/>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p:cNvSpPr/>
          <p:nvPr/>
        </p:nvSpPr>
        <p:spPr>
          <a:xfrm>
            <a:off x="9891623" y="4895582"/>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5" idx="6"/>
            <a:endCxn id="28" idx="2"/>
          </p:cNvCxnSpPr>
          <p:nvPr/>
        </p:nvCxnSpPr>
        <p:spPr>
          <a:xfrm>
            <a:off x="8876581" y="4758907"/>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6"/>
            <a:endCxn id="27" idx="2"/>
          </p:cNvCxnSpPr>
          <p:nvPr/>
        </p:nvCxnSpPr>
        <p:spPr>
          <a:xfrm flipV="1">
            <a:off x="10331570" y="5096820"/>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6"/>
            <a:endCxn id="27" idx="2"/>
          </p:cNvCxnSpPr>
          <p:nvPr/>
        </p:nvCxnSpPr>
        <p:spPr>
          <a:xfrm flipV="1">
            <a:off x="8876581" y="5096820"/>
            <a:ext cx="2470031" cy="77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6"/>
            <a:endCxn id="28" idx="2"/>
          </p:cNvCxnSpPr>
          <p:nvPr/>
        </p:nvCxnSpPr>
        <p:spPr>
          <a:xfrm flipV="1">
            <a:off x="8876581" y="5115556"/>
            <a:ext cx="1015042" cy="759126"/>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93102" y="2829464"/>
            <a:ext cx="2527540" cy="2587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7" name="Straight Arrow Connector 36"/>
          <p:cNvCxnSpPr/>
          <p:nvPr/>
        </p:nvCxnSpPr>
        <p:spPr>
          <a:xfrm>
            <a:off x="5333999" y="5083879"/>
            <a:ext cx="2527540" cy="2587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8" name="TextBox 37"/>
          <p:cNvSpPr txBox="1"/>
          <p:nvPr/>
        </p:nvSpPr>
        <p:spPr>
          <a:xfrm>
            <a:off x="5525393" y="2407026"/>
            <a:ext cx="1704313" cy="369332"/>
          </a:xfrm>
          <a:prstGeom prst="rect">
            <a:avLst/>
          </a:prstGeom>
          <a:noFill/>
        </p:spPr>
        <p:txBody>
          <a:bodyPr wrap="none" rtlCol="0">
            <a:spAutoFit/>
          </a:bodyPr>
          <a:lstStyle/>
          <a:p>
            <a:r>
              <a:rPr lang="en-US" dirty="0" smtClean="0">
                <a:latin typeface="Consolas" panose="020B0609020204030204" pitchFamily="49" charset="0"/>
              </a:rPr>
              <a:t>Add new node</a:t>
            </a:r>
            <a:endParaRPr lang="en-US" dirty="0">
              <a:latin typeface="Consolas" panose="020B0609020204030204" pitchFamily="49" charset="0"/>
            </a:endParaRPr>
          </a:p>
        </p:txBody>
      </p:sp>
      <p:sp>
        <p:nvSpPr>
          <p:cNvPr id="39" name="TextBox 38"/>
          <p:cNvSpPr txBox="1"/>
          <p:nvPr/>
        </p:nvSpPr>
        <p:spPr>
          <a:xfrm>
            <a:off x="5632242" y="4628418"/>
            <a:ext cx="1704313" cy="369332"/>
          </a:xfrm>
          <a:prstGeom prst="rect">
            <a:avLst/>
          </a:prstGeom>
          <a:noFill/>
        </p:spPr>
        <p:txBody>
          <a:bodyPr wrap="none" rtlCol="0">
            <a:spAutoFit/>
          </a:bodyPr>
          <a:lstStyle/>
          <a:p>
            <a:r>
              <a:rPr lang="en-US" dirty="0" smtClean="0">
                <a:latin typeface="Consolas" panose="020B0609020204030204" pitchFamily="49" charset="0"/>
              </a:rPr>
              <a:t>Add new link</a:t>
            </a:r>
            <a:endParaRPr lang="en-US" dirty="0">
              <a:latin typeface="Consolas" panose="020B0609020204030204" pitchFamily="49" charset="0"/>
            </a:endParaRPr>
          </a:p>
        </p:txBody>
      </p:sp>
    </p:spTree>
    <p:extLst>
      <p:ext uri="{BB962C8B-B14F-4D97-AF65-F5344CB8AC3E}">
        <p14:creationId xmlns:p14="http://schemas.microsoft.com/office/powerpoint/2010/main" val="37616217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80691"/>
          </a:xfrm>
        </p:spPr>
        <p:txBody>
          <a:bodyPr/>
          <a:lstStyle/>
          <a:p>
            <a:pPr algn="ctr"/>
            <a:r>
              <a:rPr lang="en-US" dirty="0" smtClean="0">
                <a:latin typeface="Consolas" panose="020B0609020204030204" pitchFamily="49" charset="0"/>
              </a:rPr>
              <a:t>Next generation</a:t>
            </a:r>
            <a:endParaRPr lang="en-US" dirty="0">
              <a:latin typeface="Consolas" panose="020B0609020204030204" pitchFamily="49"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8867140"/>
              </p:ext>
            </p:extLst>
          </p:nvPr>
        </p:nvGraphicFramePr>
        <p:xfrm>
          <a:off x="1695810" y="1966913"/>
          <a:ext cx="2050505" cy="1483653"/>
        </p:xfrm>
        <a:graphic>
          <a:graphicData uri="http://schemas.openxmlformats.org/presentationml/2006/ole">
            <mc:AlternateContent xmlns:mc="http://schemas.openxmlformats.org/markup-compatibility/2006">
              <mc:Choice xmlns:v="urn:schemas-microsoft-com:vml" Requires="v">
                <p:oleObj spid="_x0000_s6171" name="Image" r:id="rId3" imgW="4037760" imgH="2920320" progId="Photoshop.Image.12">
                  <p:embed/>
                </p:oleObj>
              </mc:Choice>
              <mc:Fallback>
                <p:oleObj name="Image" r:id="rId3" imgW="4037760" imgH="2920320" progId="Photoshop.Image.12">
                  <p:embed/>
                  <p:pic>
                    <p:nvPicPr>
                      <p:cNvPr id="0" name=""/>
                      <p:cNvPicPr/>
                      <p:nvPr/>
                    </p:nvPicPr>
                    <p:blipFill>
                      <a:blip r:embed="rId4"/>
                      <a:stretch>
                        <a:fillRect/>
                      </a:stretch>
                    </p:blipFill>
                    <p:spPr>
                      <a:xfrm>
                        <a:off x="1695810" y="1966913"/>
                        <a:ext cx="2050505" cy="1483653"/>
                      </a:xfrm>
                      <a:prstGeom prst="rect">
                        <a:avLst/>
                      </a:prstGeom>
                    </p:spPr>
                  </p:pic>
                </p:oleObj>
              </mc:Fallback>
            </mc:AlternateContent>
          </a:graphicData>
        </a:graphic>
      </p:graphicFrame>
      <p:sp>
        <p:nvSpPr>
          <p:cNvPr id="5" name="Oval 4"/>
          <p:cNvSpPr/>
          <p:nvPr/>
        </p:nvSpPr>
        <p:spPr>
          <a:xfrm>
            <a:off x="4925683" y="1966913"/>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925683" y="3082688"/>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35661" y="2304826"/>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p:cNvSpPr/>
          <p:nvPr/>
        </p:nvSpPr>
        <p:spPr>
          <a:xfrm>
            <a:off x="6380672" y="2323562"/>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5" idx="6"/>
            <a:endCxn id="8" idx="2"/>
          </p:cNvCxnSpPr>
          <p:nvPr/>
        </p:nvCxnSpPr>
        <p:spPr>
          <a:xfrm>
            <a:off x="5365630" y="2186887"/>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6"/>
            <a:endCxn id="7" idx="2"/>
          </p:cNvCxnSpPr>
          <p:nvPr/>
        </p:nvCxnSpPr>
        <p:spPr>
          <a:xfrm flipV="1">
            <a:off x="6820619" y="2524800"/>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a:endCxn id="7" idx="2"/>
          </p:cNvCxnSpPr>
          <p:nvPr/>
        </p:nvCxnSpPr>
        <p:spPr>
          <a:xfrm flipV="1">
            <a:off x="5365630" y="2524800"/>
            <a:ext cx="2470031" cy="7778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95810" y="4606505"/>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95810" y="5722280"/>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5788" y="4944418"/>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3150799" y="4963154"/>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2" idx="6"/>
            <a:endCxn id="15" idx="2"/>
          </p:cNvCxnSpPr>
          <p:nvPr/>
        </p:nvCxnSpPr>
        <p:spPr>
          <a:xfrm>
            <a:off x="2135757" y="4826479"/>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6"/>
            <a:endCxn id="14" idx="2"/>
          </p:cNvCxnSpPr>
          <p:nvPr/>
        </p:nvCxnSpPr>
        <p:spPr>
          <a:xfrm flipV="1">
            <a:off x="3590746" y="5164392"/>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6"/>
            <a:endCxn id="14" idx="2"/>
          </p:cNvCxnSpPr>
          <p:nvPr/>
        </p:nvCxnSpPr>
        <p:spPr>
          <a:xfrm flipV="1">
            <a:off x="2135757" y="5164392"/>
            <a:ext cx="2470031" cy="77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6"/>
            <a:endCxn id="15" idx="2"/>
          </p:cNvCxnSpPr>
          <p:nvPr/>
        </p:nvCxnSpPr>
        <p:spPr>
          <a:xfrm flipV="1">
            <a:off x="2135757" y="5183128"/>
            <a:ext cx="1015042" cy="759126"/>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940725" y="4469830"/>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940725" y="5585605"/>
            <a:ext cx="439947" cy="439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50703" y="4807743"/>
            <a:ext cx="439947" cy="439947"/>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p:cNvSpPr/>
          <p:nvPr/>
        </p:nvSpPr>
        <p:spPr>
          <a:xfrm>
            <a:off x="7395714" y="4826479"/>
            <a:ext cx="439947" cy="4399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1" idx="6"/>
            <a:endCxn id="24" idx="2"/>
          </p:cNvCxnSpPr>
          <p:nvPr/>
        </p:nvCxnSpPr>
        <p:spPr>
          <a:xfrm>
            <a:off x="6380672" y="4689804"/>
            <a:ext cx="1015042" cy="35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 idx="6"/>
            <a:endCxn id="23" idx="2"/>
          </p:cNvCxnSpPr>
          <p:nvPr/>
        </p:nvCxnSpPr>
        <p:spPr>
          <a:xfrm flipV="1">
            <a:off x="7835661" y="5027717"/>
            <a:ext cx="1015042" cy="18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6"/>
            <a:endCxn id="23" idx="2"/>
          </p:cNvCxnSpPr>
          <p:nvPr/>
        </p:nvCxnSpPr>
        <p:spPr>
          <a:xfrm flipV="1">
            <a:off x="6380672" y="5027717"/>
            <a:ext cx="2470031" cy="7778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8" name="Object 27"/>
          <p:cNvGraphicFramePr>
            <a:graphicFrameLocks noChangeAspect="1"/>
          </p:cNvGraphicFramePr>
          <p:nvPr>
            <p:extLst>
              <p:ext uri="{D42A27DB-BD31-4B8C-83A1-F6EECF244321}">
                <p14:modId xmlns:p14="http://schemas.microsoft.com/office/powerpoint/2010/main" val="320210614"/>
              </p:ext>
            </p:extLst>
          </p:nvPr>
        </p:nvGraphicFramePr>
        <p:xfrm>
          <a:off x="9172036" y="2723139"/>
          <a:ext cx="2050505" cy="1483653"/>
        </p:xfrm>
        <a:graphic>
          <a:graphicData uri="http://schemas.openxmlformats.org/presentationml/2006/ole">
            <mc:AlternateContent xmlns:mc="http://schemas.openxmlformats.org/markup-compatibility/2006">
              <mc:Choice xmlns:v="urn:schemas-microsoft-com:vml" Requires="v">
                <p:oleObj spid="_x0000_s6172" name="Image" r:id="rId5" imgW="4037760" imgH="2920320" progId="Photoshop.Image.12">
                  <p:embed/>
                </p:oleObj>
              </mc:Choice>
              <mc:Fallback>
                <p:oleObj name="Image" r:id="rId5" imgW="4037760" imgH="2920320" progId="Photoshop.Image.12">
                  <p:embed/>
                  <p:pic>
                    <p:nvPicPr>
                      <p:cNvPr id="0" name=""/>
                      <p:cNvPicPr/>
                      <p:nvPr/>
                    </p:nvPicPr>
                    <p:blipFill>
                      <a:blip r:embed="rId4"/>
                      <a:stretch>
                        <a:fillRect/>
                      </a:stretch>
                    </p:blipFill>
                    <p:spPr>
                      <a:xfrm>
                        <a:off x="9172036" y="2723139"/>
                        <a:ext cx="2050505" cy="1483653"/>
                      </a:xfrm>
                      <a:prstGeom prst="rect">
                        <a:avLst/>
                      </a:prstGeom>
                    </p:spPr>
                  </p:pic>
                </p:oleObj>
              </mc:Fallback>
            </mc:AlternateContent>
          </a:graphicData>
        </a:graphic>
      </p:graphicFrame>
    </p:spTree>
    <p:extLst>
      <p:ext uri="{BB962C8B-B14F-4D97-AF65-F5344CB8AC3E}">
        <p14:creationId xmlns:p14="http://schemas.microsoft.com/office/powerpoint/2010/main" val="736327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EVOLUTION</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latin typeface="Consolas" panose="020B0609020204030204" pitchFamily="49" charset="0"/>
              </a:rPr>
              <a:t>This process is repeated again and again to produce better and better neural networks that is good at performing our task.</a:t>
            </a:r>
          </a:p>
          <a:p>
            <a:endParaRPr lang="en-US" dirty="0" smtClean="0">
              <a:latin typeface="Consolas" panose="020B0609020204030204" pitchFamily="49" charset="0"/>
            </a:endParaRPr>
          </a:p>
          <a:p>
            <a:r>
              <a:rPr lang="en-US" dirty="0" smtClean="0">
                <a:latin typeface="Consolas" panose="020B0609020204030204" pitchFamily="49" charset="0"/>
              </a:rPr>
              <a:t>Every generation, a new set of population is generated.</a:t>
            </a:r>
          </a:p>
          <a:p>
            <a:endParaRPr lang="en-US" dirty="0" smtClean="0">
              <a:latin typeface="Consolas" panose="020B0609020204030204" pitchFamily="49" charset="0"/>
            </a:endParaRPr>
          </a:p>
          <a:p>
            <a:r>
              <a:rPr lang="en-US" dirty="0" smtClean="0">
                <a:latin typeface="Consolas" panose="020B0609020204030204" pitchFamily="49" charset="0"/>
              </a:rPr>
              <a:t>We are essentially building/evolving an optimum neural network from scratch that is best suited to perform our task.</a:t>
            </a:r>
            <a:endParaRPr lang="en-US" dirty="0">
              <a:latin typeface="Consolas" panose="020B0609020204030204" pitchFamily="49" charset="0"/>
            </a:endParaRPr>
          </a:p>
        </p:txBody>
      </p:sp>
    </p:spTree>
    <p:extLst>
      <p:ext uri="{BB962C8B-B14F-4D97-AF65-F5344CB8AC3E}">
        <p14:creationId xmlns:p14="http://schemas.microsoft.com/office/powerpoint/2010/main" val="31732729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anose="020B0609020204030204" pitchFamily="49" charset="0"/>
              </a:rPr>
              <a:t>Future scope</a:t>
            </a:r>
            <a:endParaRPr lang="en-IN"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latin typeface="Consolas" panose="020B0609020204030204" pitchFamily="49" charset="0"/>
              </a:rPr>
              <a:t>The algorithm can be applied in real world scenarios  for terrain </a:t>
            </a:r>
            <a:r>
              <a:rPr lang="en-US" dirty="0" smtClean="0">
                <a:latin typeface="Consolas" panose="020B0609020204030204" pitchFamily="49" charset="0"/>
              </a:rPr>
              <a:t>traversal.</a:t>
            </a:r>
            <a:endParaRPr lang="en-US" dirty="0" smtClean="0">
              <a:latin typeface="Consolas" panose="020B0609020204030204" pitchFamily="49" charset="0"/>
            </a:endParaRPr>
          </a:p>
          <a:p>
            <a:r>
              <a:rPr lang="en-US" dirty="0" smtClean="0">
                <a:latin typeface="Consolas" panose="020B0609020204030204" pitchFamily="49" charset="0"/>
              </a:rPr>
              <a:t>Areas of application include mining, exploration etc.</a:t>
            </a:r>
          </a:p>
          <a:p>
            <a:r>
              <a:rPr lang="en-US" dirty="0" smtClean="0">
                <a:latin typeface="Consolas" panose="020B0609020204030204" pitchFamily="49" charset="0"/>
              </a:rPr>
              <a:t>A fully trained drone can be used to serve military purposes</a:t>
            </a:r>
            <a:r>
              <a:rPr lang="en-US" dirty="0" smtClean="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6826262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anose="020B0609020204030204" pitchFamily="49" charset="0"/>
              </a:rPr>
              <a:t>References</a:t>
            </a:r>
            <a:r>
              <a:rPr lang="en-US" dirty="0" smtClean="0">
                <a:latin typeface="Consolas" panose="020B0609020204030204" pitchFamily="49" charset="0"/>
              </a:rPr>
              <a:t>	</a:t>
            </a:r>
            <a:endParaRPr lang="en-IN" dirty="0">
              <a:latin typeface="Consolas" panose="020B0609020204030204" pitchFamily="49" charset="0"/>
            </a:endParaRPr>
          </a:p>
        </p:txBody>
      </p:sp>
      <p:sp>
        <p:nvSpPr>
          <p:cNvPr id="3" name="Content Placeholder 2"/>
          <p:cNvSpPr>
            <a:spLocks noGrp="1"/>
          </p:cNvSpPr>
          <p:nvPr>
            <p:ph idx="1"/>
          </p:nvPr>
        </p:nvSpPr>
        <p:spPr/>
        <p:txBody>
          <a:bodyPr/>
          <a:lstStyle/>
          <a:p>
            <a:r>
              <a:rPr lang="en-IN" dirty="0">
                <a:latin typeface="Consolas" panose="020B0609020204030204" pitchFamily="49" charset="0"/>
              </a:rPr>
              <a:t>Evolving Neural Networks through Augmenting </a:t>
            </a:r>
            <a:r>
              <a:rPr lang="en-IN" dirty="0" smtClean="0">
                <a:latin typeface="Consolas" panose="020B0609020204030204" pitchFamily="49" charset="0"/>
              </a:rPr>
              <a:t>Topologies ( Kenneth </a:t>
            </a:r>
            <a:r>
              <a:rPr lang="en-IN" dirty="0">
                <a:latin typeface="Consolas" panose="020B0609020204030204" pitchFamily="49" charset="0"/>
              </a:rPr>
              <a:t>O. </a:t>
            </a:r>
            <a:r>
              <a:rPr lang="en-IN" dirty="0" smtClean="0">
                <a:latin typeface="Consolas" panose="020B0609020204030204" pitchFamily="49" charset="0"/>
              </a:rPr>
              <a:t>Stanley)</a:t>
            </a:r>
          </a:p>
          <a:p>
            <a:r>
              <a:rPr lang="en-IN" dirty="0">
                <a:latin typeface="Consolas" panose="020B0609020204030204" pitchFamily="49" charset="0"/>
              </a:rPr>
              <a:t>Angeline, P. J., Saunders, G. M., and Pollack, J. B. (1993). An evolutionary algorithm that constructs recurrent neural </a:t>
            </a:r>
            <a:r>
              <a:rPr lang="en-IN" dirty="0" smtClean="0">
                <a:latin typeface="Consolas" panose="020B0609020204030204" pitchFamily="49" charset="0"/>
              </a:rPr>
              <a:t>networks</a:t>
            </a:r>
          </a:p>
          <a:p>
            <a:r>
              <a:rPr lang="en-IN" dirty="0">
                <a:latin typeface="Consolas" panose="020B0609020204030204" pitchFamily="49" charset="0"/>
              </a:rPr>
              <a:t>Goldberg, D. E. (1989). Genetic Algorithms in Search, Optimization and Machine Learning. </a:t>
            </a:r>
            <a:r>
              <a:rPr lang="en-IN" dirty="0" smtClean="0">
                <a:latin typeface="Consolas" panose="020B0609020204030204" pitchFamily="49" charset="0"/>
              </a:rPr>
              <a:t>Addison Wesley</a:t>
            </a:r>
            <a:r>
              <a:rPr lang="en-IN" dirty="0">
                <a:latin typeface="Consolas" panose="020B0609020204030204" pitchFamily="49" charset="0"/>
              </a:rPr>
              <a:t>, Reading, Massachusetts. </a:t>
            </a:r>
          </a:p>
        </p:txBody>
      </p:sp>
    </p:spTree>
    <p:extLst>
      <p:ext uri="{BB962C8B-B14F-4D97-AF65-F5344CB8AC3E}">
        <p14:creationId xmlns:p14="http://schemas.microsoft.com/office/powerpoint/2010/main" val="2410186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053" y="2678502"/>
            <a:ext cx="9601200" cy="1485900"/>
          </a:xfrm>
        </p:spPr>
        <p:txBody>
          <a:bodyPr/>
          <a:lstStyle/>
          <a:p>
            <a:pPr algn="ctr"/>
            <a:r>
              <a:rPr lang="en-US" dirty="0">
                <a:latin typeface="Adobe Gothic Std B" panose="020B0800000000000000" pitchFamily="34" charset="-128"/>
                <a:ea typeface="Adobe Gothic Std B" panose="020B0800000000000000" pitchFamily="34" charset="-128"/>
              </a:rPr>
              <a:t>t</a:t>
            </a:r>
            <a:r>
              <a:rPr lang="en-US" dirty="0" smtClean="0">
                <a:latin typeface="Adobe Gothic Std B" panose="020B0800000000000000" pitchFamily="34" charset="-128"/>
                <a:ea typeface="Adobe Gothic Std B" panose="020B0800000000000000" pitchFamily="34" charset="-128"/>
              </a:rPr>
              <a:t>hank you.</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61182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418381"/>
            <a:ext cx="9601200" cy="720306"/>
          </a:xfrm>
        </p:spPr>
        <p:txBody>
          <a:bodyPr/>
          <a:lstStyle/>
          <a:p>
            <a:pPr algn="ctr"/>
            <a:r>
              <a:rPr lang="en-US" dirty="0" smtClean="0">
                <a:latin typeface="Adobe Gothic Std B" panose="020B0800000000000000" pitchFamily="34" charset="-128"/>
                <a:ea typeface="Adobe Gothic Std B" panose="020B0800000000000000" pitchFamily="34" charset="-128"/>
              </a:rPr>
              <a:t>Modules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599" y="1837427"/>
            <a:ext cx="10153291" cy="2898476"/>
          </a:xfrm>
        </p:spPr>
        <p:txBody>
          <a:bodyPr>
            <a:normAutofit/>
          </a:bodyPr>
          <a:lstStyle/>
          <a:p>
            <a:pPr algn="just"/>
            <a:r>
              <a:rPr lang="en-US" dirty="0" smtClean="0">
                <a:latin typeface="Consolas" panose="020B0609020204030204" pitchFamily="49" charset="0"/>
              </a:rPr>
              <a:t>Our project has mainly 2 modules.</a:t>
            </a:r>
          </a:p>
          <a:p>
            <a:pPr marL="0" indent="0" algn="just">
              <a:buNone/>
            </a:pPr>
            <a:endParaRPr lang="en-US" dirty="0" smtClean="0">
              <a:latin typeface="Consolas" panose="020B0609020204030204" pitchFamily="49" charset="0"/>
            </a:endParaRPr>
          </a:p>
          <a:p>
            <a:pPr lvl="1" algn="just"/>
            <a:r>
              <a:rPr lang="en-US" dirty="0" smtClean="0">
                <a:latin typeface="Consolas" panose="020B0609020204030204" pitchFamily="49" charset="0"/>
              </a:rPr>
              <a:t>The Drone Simulation Module which displays and controls the graphics of the drone traversing a random environment</a:t>
            </a:r>
          </a:p>
          <a:p>
            <a:pPr lvl="1" algn="just"/>
            <a:endParaRPr lang="en-US" dirty="0" smtClean="0">
              <a:latin typeface="Consolas" panose="020B0609020204030204" pitchFamily="49" charset="0"/>
            </a:endParaRPr>
          </a:p>
          <a:p>
            <a:pPr lvl="1" algn="just"/>
            <a:r>
              <a:rPr lang="en-US" dirty="0" smtClean="0">
                <a:latin typeface="Consolas" panose="020B0609020204030204" pitchFamily="49" charset="0"/>
              </a:rPr>
              <a:t>The Artificial Intelligence module which implements the N.E.A.T algorithm from scratch and uses it to control the drone. </a:t>
            </a:r>
            <a:endParaRPr lang="en-US" dirty="0">
              <a:latin typeface="Consolas" panose="020B0609020204030204" pitchFamily="49" charset="0"/>
            </a:endParaRPr>
          </a:p>
        </p:txBody>
      </p:sp>
    </p:spTree>
    <p:extLst>
      <p:ext uri="{BB962C8B-B14F-4D97-AF65-F5344CB8AC3E}">
        <p14:creationId xmlns:p14="http://schemas.microsoft.com/office/powerpoint/2010/main" val="35457829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Simulation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handle the various graphics and physics simulations of the drone traversing a randomly generated environment.</a:t>
            </a: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Made in C++ using OpenGL, SOIL and SDL libraries.</a:t>
            </a:r>
          </a:p>
          <a:p>
            <a:pPr lvl="1">
              <a:buFont typeface="Wingdings" panose="05000000000000000000" pitchFamily="2" charset="2"/>
              <a:buChar char="q"/>
            </a:pPr>
            <a:r>
              <a:rPr lang="en-US" dirty="0" smtClean="0">
                <a:latin typeface="Consolas" panose="020B0609020204030204" pitchFamily="49" charset="0"/>
              </a:rPr>
              <a:t>OpenGL for graphics</a:t>
            </a:r>
          </a:p>
          <a:p>
            <a:pPr lvl="1">
              <a:buFont typeface="Wingdings" panose="05000000000000000000" pitchFamily="2" charset="2"/>
              <a:buChar char="q"/>
            </a:pPr>
            <a:r>
              <a:rPr lang="en-US" dirty="0" smtClean="0">
                <a:latin typeface="Consolas" panose="020B0609020204030204" pitchFamily="49" charset="0"/>
              </a:rPr>
              <a:t>SOIL for image and texture rendering.</a:t>
            </a:r>
          </a:p>
          <a:p>
            <a:pPr lvl="1">
              <a:buFont typeface="Wingdings" panose="05000000000000000000" pitchFamily="2" charset="2"/>
              <a:buChar char="q"/>
            </a:pPr>
            <a:r>
              <a:rPr lang="en-US" dirty="0" smtClean="0">
                <a:latin typeface="Consolas" panose="020B0609020204030204" pitchFamily="49" charset="0"/>
              </a:rPr>
              <a:t>SDL for other media like sound effects if any.</a:t>
            </a:r>
          </a:p>
        </p:txBody>
      </p:sp>
    </p:spTree>
    <p:extLst>
      <p:ext uri="{BB962C8B-B14F-4D97-AF65-F5344CB8AC3E}">
        <p14:creationId xmlns:p14="http://schemas.microsoft.com/office/powerpoint/2010/main" val="5672678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Artificial Intelligence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take in the inputs to the neural network from the simulation module, compute the output and relay it back to the simulation for the drone to make the appropriate move.</a:t>
            </a:r>
          </a:p>
          <a:p>
            <a:pPr>
              <a:buFont typeface="Wingdings" panose="05000000000000000000" pitchFamily="2" charset="2"/>
              <a:buChar char="q"/>
            </a:pPr>
            <a:r>
              <a:rPr lang="en-US" dirty="0" smtClean="0">
                <a:latin typeface="Consolas" panose="020B0609020204030204" pitchFamily="49" charset="0"/>
              </a:rPr>
              <a:t>In this module, we implement the “</a:t>
            </a:r>
            <a:r>
              <a:rPr lang="en-US" dirty="0" err="1" smtClean="0">
                <a:latin typeface="Consolas" panose="020B0609020204030204" pitchFamily="49" charset="0"/>
              </a:rPr>
              <a:t>NeuroEvolution</a:t>
            </a:r>
            <a:r>
              <a:rPr lang="en-US" dirty="0" smtClean="0">
                <a:latin typeface="Consolas" panose="020B0609020204030204" pitchFamily="49" charset="0"/>
              </a:rPr>
              <a:t> through Augmenting Topologies” algorithm from scratch.</a:t>
            </a: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Completely made in pure C++14</a:t>
            </a:r>
          </a:p>
        </p:txBody>
      </p:sp>
    </p:spTree>
    <p:extLst>
      <p:ext uri="{BB962C8B-B14F-4D97-AF65-F5344CB8AC3E}">
        <p14:creationId xmlns:p14="http://schemas.microsoft.com/office/powerpoint/2010/main" val="4296558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Data Flow</a:t>
            </a:r>
            <a:endParaRPr lang="en-US" dirty="0">
              <a:latin typeface="Adobe Gothic Std B" panose="020B0800000000000000" pitchFamily="34" charset="-128"/>
              <a:ea typeface="Adobe Gothic Std B" panose="020B0800000000000000"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789" y="2014538"/>
            <a:ext cx="7368821" cy="4144962"/>
          </a:xfrm>
        </p:spPr>
      </p:pic>
    </p:spTree>
    <p:extLst>
      <p:ext uri="{BB962C8B-B14F-4D97-AF65-F5344CB8AC3E}">
        <p14:creationId xmlns:p14="http://schemas.microsoft.com/office/powerpoint/2010/main" val="3606906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53" y="2600864"/>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N.E.A.T. Algorithm</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7449397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Adobe Fan Heiti Std B" panose="020B0700000000000000" pitchFamily="34" charset="-128"/>
                <a:ea typeface="Adobe Fan Heiti Std B" panose="020B0700000000000000" pitchFamily="34" charset="-128"/>
              </a:rPr>
              <a:t>What are genetic algorithms?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069676" y="2475779"/>
            <a:ext cx="8384875" cy="4787661"/>
          </a:xfrm>
        </p:spPr>
        <p:txBody>
          <a:bodyPr/>
          <a:lstStyle/>
          <a:p>
            <a:r>
              <a:rPr lang="en-US" dirty="0" smtClean="0">
                <a:solidFill>
                  <a:schemeClr val="tx1"/>
                </a:solidFill>
                <a:latin typeface="Consolas" panose="020B0609020204030204" pitchFamily="49" charset="0"/>
              </a:rPr>
              <a:t>A genetic </a:t>
            </a:r>
            <a:r>
              <a:rPr lang="en-US" dirty="0">
                <a:solidFill>
                  <a:schemeClr val="tx1"/>
                </a:solidFill>
                <a:latin typeface="Consolas" panose="020B0609020204030204" pitchFamily="49" charset="0"/>
              </a:rPr>
              <a:t>algorithm is a search heuristic which mimics the process of natural selection in evolution.</a:t>
            </a:r>
          </a:p>
          <a:p>
            <a:r>
              <a:rPr lang="en-US" dirty="0">
                <a:solidFill>
                  <a:schemeClr val="tx1"/>
                </a:solidFill>
                <a:latin typeface="Consolas" panose="020B0609020204030204" pitchFamily="49" charset="0"/>
              </a:rPr>
              <a:t>It is routinely used to generate useful solutions to optimization and search problems.</a:t>
            </a:r>
          </a:p>
          <a:p>
            <a:r>
              <a:rPr lang="en-US" dirty="0">
                <a:solidFill>
                  <a:schemeClr val="tx1"/>
                </a:solidFill>
                <a:latin typeface="Consolas" panose="020B0609020204030204" pitchFamily="49" charset="0"/>
              </a:rPr>
              <a:t>Genetic algorithms </a:t>
            </a:r>
            <a:r>
              <a:rPr lang="en-US" dirty="0" smtClean="0">
                <a:solidFill>
                  <a:schemeClr val="tx1"/>
                </a:solidFill>
                <a:latin typeface="Consolas" panose="020B0609020204030204" pitchFamily="49" charset="0"/>
              </a:rPr>
              <a:t>use </a:t>
            </a:r>
            <a:r>
              <a:rPr lang="en-US" dirty="0">
                <a:solidFill>
                  <a:schemeClr val="tx1"/>
                </a:solidFill>
                <a:latin typeface="Consolas" panose="020B0609020204030204" pitchFamily="49" charset="0"/>
              </a:rPr>
              <a:t>techniques inspired by natural evolution, such </a:t>
            </a:r>
            <a:r>
              <a:rPr lang="en-US" dirty="0" smtClean="0">
                <a:solidFill>
                  <a:schemeClr val="tx1"/>
                </a:solidFill>
                <a:latin typeface="Consolas" panose="020B0609020204030204" pitchFamily="49" charset="0"/>
              </a:rPr>
              <a:t>as inheritance</a:t>
            </a:r>
            <a:r>
              <a:rPr lang="en-US" dirty="0">
                <a:solidFill>
                  <a:schemeClr val="tx1"/>
                </a:solidFill>
                <a:latin typeface="Consolas" panose="020B0609020204030204" pitchFamily="49" charset="0"/>
              </a:rPr>
              <a:t>, mutation, selection and </a:t>
            </a:r>
            <a:r>
              <a:rPr lang="en-US" dirty="0" smtClean="0">
                <a:solidFill>
                  <a:schemeClr val="tx1"/>
                </a:solidFill>
                <a:latin typeface="Consolas" panose="020B0609020204030204" pitchFamily="49" charset="0"/>
              </a:rPr>
              <a:t>crossover</a:t>
            </a:r>
            <a:r>
              <a:rPr lang="en-US" dirty="0">
                <a:solidFill>
                  <a:schemeClr val="tx1"/>
                </a:solidFill>
                <a:latin typeface="Consolas" panose="020B0609020204030204" pitchFamily="49"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10597339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Consolas" panose="020B0609020204030204" pitchFamily="49" charset="0"/>
                <a:ea typeface="Adobe Fan Heiti Std B" panose="020B0700000000000000" pitchFamily="34" charset="-128"/>
              </a:rPr>
              <a:t>Main operations of a GA</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061049" y="2760452"/>
            <a:ext cx="8384875" cy="3071003"/>
          </a:xfrm>
        </p:spPr>
        <p:txBody>
          <a:bodyPr/>
          <a:lstStyle/>
          <a:p>
            <a:r>
              <a:rPr lang="en-US" dirty="0" smtClean="0">
                <a:solidFill>
                  <a:schemeClr val="tx1"/>
                </a:solidFill>
                <a:latin typeface="Consolas" panose="020B0609020204030204" pitchFamily="49" charset="0"/>
              </a:rPr>
              <a:t>Most genetic algorithms have mainly 3 operations in common: </a:t>
            </a:r>
          </a:p>
          <a:p>
            <a:pPr lvl="1"/>
            <a:r>
              <a:rPr lang="en-US" dirty="0" smtClean="0">
                <a:solidFill>
                  <a:schemeClr val="tx1"/>
                </a:solidFill>
                <a:latin typeface="Consolas" panose="020B0609020204030204" pitchFamily="49" charset="0"/>
              </a:rPr>
              <a:t>Reproduction/Selection</a:t>
            </a:r>
          </a:p>
          <a:p>
            <a:pPr lvl="1"/>
            <a:r>
              <a:rPr lang="en-US" dirty="0" smtClean="0">
                <a:solidFill>
                  <a:schemeClr val="tx1"/>
                </a:solidFill>
                <a:latin typeface="Consolas" panose="020B0609020204030204" pitchFamily="49" charset="0"/>
              </a:rPr>
              <a:t>Crossover</a:t>
            </a:r>
          </a:p>
          <a:p>
            <a:pPr lvl="1"/>
            <a:r>
              <a:rPr lang="en-US" dirty="0" smtClean="0">
                <a:solidFill>
                  <a:schemeClr val="tx1"/>
                </a:solidFill>
                <a:latin typeface="Consolas" panose="020B0609020204030204" pitchFamily="49" charset="0"/>
              </a:rPr>
              <a:t>Mutation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4173446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718</TotalTime>
  <Words>847</Words>
  <Application>Microsoft Office PowerPoint</Application>
  <PresentationFormat>Widescreen</PresentationFormat>
  <Paragraphs>149</Paragraphs>
  <Slides>25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Adobe Fan Heiti Std B</vt:lpstr>
      <vt:lpstr>Adobe Gothic Std B</vt:lpstr>
      <vt:lpstr>AR ESSENCE</vt:lpstr>
      <vt:lpstr>Calibri</vt:lpstr>
      <vt:lpstr>Consolas</vt:lpstr>
      <vt:lpstr>Courier New</vt:lpstr>
      <vt:lpstr>Franklin Gothic Book</vt:lpstr>
      <vt:lpstr>Wingdings</vt:lpstr>
      <vt:lpstr>Crop</vt:lpstr>
      <vt:lpstr>Image</vt:lpstr>
      <vt:lpstr>Drone-X</vt:lpstr>
      <vt:lpstr>Objective</vt:lpstr>
      <vt:lpstr>Modules</vt:lpstr>
      <vt:lpstr>The Simulation Module</vt:lpstr>
      <vt:lpstr>The Artificial Intelligence Module</vt:lpstr>
      <vt:lpstr>Data Flow</vt:lpstr>
      <vt:lpstr>The N.E.A.T. Algorithm</vt:lpstr>
      <vt:lpstr>What are genetic algorithms?</vt:lpstr>
      <vt:lpstr>Main operations of a GA</vt:lpstr>
      <vt:lpstr>N.E.A.T.</vt:lpstr>
      <vt:lpstr>How we apply NEAT to control our drone</vt:lpstr>
      <vt:lpstr>PowerPoint Presentation</vt:lpstr>
      <vt:lpstr>PowerPoint Presentation</vt:lpstr>
      <vt:lpstr>Steps of evolution</vt:lpstr>
      <vt:lpstr>PowerPoint Presentation</vt:lpstr>
      <vt:lpstr>PowerPoint Presentation</vt:lpstr>
      <vt:lpstr>PowerPoint Presentation</vt:lpstr>
      <vt:lpstr>PowerPoint Presentation</vt:lpstr>
      <vt:lpstr>CROSSOVER</vt:lpstr>
      <vt:lpstr>MUTATION : Two Types</vt:lpstr>
      <vt:lpstr>Next generation</vt:lpstr>
      <vt:lpstr>EVOLUTION</vt:lpstr>
      <vt:lpstr>Future scope</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Mario-machine</dc:title>
  <dc:creator>Jayaram Pillai</dc:creator>
  <cp:lastModifiedBy>Jayaram Pillai</cp:lastModifiedBy>
  <cp:revision>78</cp:revision>
  <dcterms:created xsi:type="dcterms:W3CDTF">2016-07-13T12:41:07Z</dcterms:created>
  <dcterms:modified xsi:type="dcterms:W3CDTF">2017-04-27T02:52:38Z</dcterms:modified>
</cp:coreProperties>
</file>