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56"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8154C-331C-4C52-AC06-18FC10B90A9D}"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F89BC-7EDF-4D51-8FFD-42621069B7A8}" type="slidenum">
              <a:rPr lang="en-US" smtClean="0"/>
              <a:t>‹#›</a:t>
            </a:fld>
            <a:endParaRPr lang="en-US"/>
          </a:p>
        </p:txBody>
      </p:sp>
    </p:spTree>
    <p:extLst>
      <p:ext uri="{BB962C8B-B14F-4D97-AF65-F5344CB8AC3E}">
        <p14:creationId xmlns:p14="http://schemas.microsoft.com/office/powerpoint/2010/main" val="4170107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50B34F8E-FF3F-435B-A519-24CB37F04C50}" type="slidenum">
              <a:rPr lang="en-US"/>
              <a:pPr eaLnBrk="1" hangingPunct="1"/>
              <a:t>4</a:t>
            </a:fld>
            <a:endParaRPr lang="en-US"/>
          </a:p>
        </p:txBody>
      </p:sp>
      <p:sp>
        <p:nvSpPr>
          <p:cNvPr id="68611" name="Rectangle 2"/>
          <p:cNvSpPr>
            <a:spLocks noGrp="1" noRot="1" noChangeAspect="1" noChangeArrowheads="1" noTextEdit="1"/>
          </p:cNvSpPr>
          <p:nvPr>
            <p:ph type="sldImg"/>
          </p:nvPr>
        </p:nvSpPr>
        <p:spPr>
          <a:xfrm>
            <a:off x="385763" y="687388"/>
            <a:ext cx="6091237" cy="3427412"/>
          </a:xfrm>
          <a:ln/>
        </p:spPr>
      </p:sp>
      <p:sp>
        <p:nvSpPr>
          <p:cNvPr id="68612"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extLst>
      <p:ext uri="{BB962C8B-B14F-4D97-AF65-F5344CB8AC3E}">
        <p14:creationId xmlns:p14="http://schemas.microsoft.com/office/powerpoint/2010/main" val="2479414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B4B0B3-87BA-499E-8956-750921F049A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412281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4B0B3-87BA-499E-8956-750921F049A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259323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4B0B3-87BA-499E-8956-750921F049A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238649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B4B0B3-87BA-499E-8956-750921F049A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288830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B4B0B3-87BA-499E-8956-750921F049A7}"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143408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B4B0B3-87BA-499E-8956-750921F049A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59188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B4B0B3-87BA-499E-8956-750921F049A7}"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275130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B4B0B3-87BA-499E-8956-750921F049A7}"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364988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4B0B3-87BA-499E-8956-750921F049A7}"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63527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4B0B3-87BA-499E-8956-750921F049A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209141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4B0B3-87BA-499E-8956-750921F049A7}"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F9941-512C-4158-84E4-484F59F1EF5A}" type="slidenum">
              <a:rPr lang="en-US" smtClean="0"/>
              <a:t>‹#›</a:t>
            </a:fld>
            <a:endParaRPr lang="en-US"/>
          </a:p>
        </p:txBody>
      </p:sp>
    </p:spTree>
    <p:extLst>
      <p:ext uri="{BB962C8B-B14F-4D97-AF65-F5344CB8AC3E}">
        <p14:creationId xmlns:p14="http://schemas.microsoft.com/office/powerpoint/2010/main" val="411165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4B0B3-87BA-499E-8956-750921F049A7}" type="datetimeFigureOut">
              <a:rPr lang="en-US" smtClean="0"/>
              <a:t>10/12/2021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F9941-512C-4158-84E4-484F59F1EF5A}" type="slidenum">
              <a:rPr lang="en-US" smtClean="0"/>
              <a:t>‹#›</a:t>
            </a:fld>
            <a:endParaRPr lang="en-US"/>
          </a:p>
        </p:txBody>
      </p:sp>
    </p:spTree>
    <p:extLst>
      <p:ext uri="{BB962C8B-B14F-4D97-AF65-F5344CB8AC3E}">
        <p14:creationId xmlns:p14="http://schemas.microsoft.com/office/powerpoint/2010/main" val="37713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oleObject" Target="../embeddings/oleObject4.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BigData</a:t>
            </a:r>
            <a:r>
              <a:rPr lang="en-US" dirty="0" smtClean="0"/>
              <a:t> Minor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6393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Recommendation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2. Recommendation:</a:t>
            </a:r>
            <a:r>
              <a:rPr lang="en-US" dirty="0"/>
              <a:t> By tracking customer spending habit, shopping behavior, Big retails store provide a recommendation to the customer. E-commerce site like Amazon, Walmart, Flipkart does product recommendation. They track what product a customer is searching, based on that data they recommend that type of product to that customer.</a:t>
            </a:r>
          </a:p>
          <a:p>
            <a:pPr lvl="1" algn="just"/>
            <a:r>
              <a:rPr lang="en-US" dirty="0"/>
              <a:t>As an example, suppose any customer searched bed cover on Amazon. So, Amazon got data that customer may be interested to buy bed cover. Next time when that customer will go to any google page, advertisement of various bed covers will be seen. Thus, advertisement of the right product to the right customer can be sent.</a:t>
            </a:r>
          </a:p>
          <a:p>
            <a:pPr algn="just"/>
            <a:r>
              <a:rPr lang="en-US" dirty="0"/>
              <a:t>YouTube also shows recommend video based on user’s previous liked, watched video type. Based on the content of a video, the user is watching, relevant advertisement is shown during video running. </a:t>
            </a:r>
            <a:endParaRPr lang="en-US" dirty="0" smtClean="0"/>
          </a:p>
          <a:p>
            <a:pPr lvl="1" algn="just"/>
            <a:r>
              <a:rPr lang="en-US" dirty="0" smtClean="0"/>
              <a:t>As </a:t>
            </a:r>
            <a:r>
              <a:rPr lang="en-US" dirty="0"/>
              <a:t>an example suppose someone watching a tutorial video of Big data, then advertisement of some other big data course will be shown during that video.</a:t>
            </a:r>
          </a:p>
          <a:p>
            <a:endParaRPr lang="en-US" dirty="0"/>
          </a:p>
        </p:txBody>
      </p:sp>
    </p:spTree>
    <p:extLst>
      <p:ext uri="{BB962C8B-B14F-4D97-AF65-F5344CB8AC3E}">
        <p14:creationId xmlns:p14="http://schemas.microsoft.com/office/powerpoint/2010/main" val="2342752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Smart Traffic System</a:t>
            </a:r>
            <a:endParaRPr lang="en-US" dirty="0"/>
          </a:p>
        </p:txBody>
      </p:sp>
      <p:sp>
        <p:nvSpPr>
          <p:cNvPr id="3" name="Content Placeholder 2"/>
          <p:cNvSpPr>
            <a:spLocks noGrp="1"/>
          </p:cNvSpPr>
          <p:nvPr>
            <p:ph idx="1"/>
          </p:nvPr>
        </p:nvSpPr>
        <p:spPr/>
        <p:txBody>
          <a:bodyPr/>
          <a:lstStyle/>
          <a:p>
            <a:pPr algn="just"/>
            <a:r>
              <a:rPr lang="en-US" b="1" dirty="0"/>
              <a:t>3. Smart Traffic System:</a:t>
            </a:r>
            <a:r>
              <a:rPr lang="en-US" dirty="0"/>
              <a:t> </a:t>
            </a:r>
            <a:endParaRPr lang="en-US" dirty="0" smtClean="0"/>
          </a:p>
          <a:p>
            <a:pPr algn="just"/>
            <a:r>
              <a:rPr lang="en-US" dirty="0" smtClean="0"/>
              <a:t>Data </a:t>
            </a:r>
            <a:r>
              <a:rPr lang="en-US" dirty="0"/>
              <a:t>about the condition of the traffic of different road, collected through camera kept beside the road, at entry and exit point of the city, GPS device placed in the vehicle (Ola, Uber cab, etc.). </a:t>
            </a:r>
            <a:endParaRPr lang="en-US" dirty="0" smtClean="0"/>
          </a:p>
          <a:p>
            <a:pPr algn="just"/>
            <a:r>
              <a:rPr lang="en-US" dirty="0" smtClean="0"/>
              <a:t>All </a:t>
            </a:r>
            <a:r>
              <a:rPr lang="en-US" dirty="0"/>
              <a:t>such data are analyzed and jam-free or less jam way, less time taking ways are recommended. </a:t>
            </a:r>
            <a:endParaRPr lang="en-US" dirty="0" smtClean="0"/>
          </a:p>
          <a:p>
            <a:pPr algn="just"/>
            <a:r>
              <a:rPr lang="en-US" dirty="0" smtClean="0"/>
              <a:t>Such </a:t>
            </a:r>
            <a:r>
              <a:rPr lang="en-US" dirty="0"/>
              <a:t>a way smart traffic system can be built in the city by Big data analysis. </a:t>
            </a:r>
            <a:endParaRPr lang="en-US" dirty="0" smtClean="0"/>
          </a:p>
          <a:p>
            <a:pPr algn="just"/>
            <a:r>
              <a:rPr lang="en-US" dirty="0" smtClean="0"/>
              <a:t>One </a:t>
            </a:r>
            <a:r>
              <a:rPr lang="en-US" dirty="0"/>
              <a:t>more profit is fuel consumption can be reduced.</a:t>
            </a:r>
          </a:p>
          <a:p>
            <a:endParaRPr lang="en-US" dirty="0"/>
          </a:p>
        </p:txBody>
      </p:sp>
    </p:spTree>
    <p:extLst>
      <p:ext uri="{BB962C8B-B14F-4D97-AF65-F5344CB8AC3E}">
        <p14:creationId xmlns:p14="http://schemas.microsoft.com/office/powerpoint/2010/main" val="997507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Secure Air Traffic System</a:t>
            </a:r>
            <a:endParaRPr lang="en-US" dirty="0"/>
          </a:p>
        </p:txBody>
      </p:sp>
      <p:sp>
        <p:nvSpPr>
          <p:cNvPr id="3" name="Content Placeholder 2"/>
          <p:cNvSpPr>
            <a:spLocks noGrp="1"/>
          </p:cNvSpPr>
          <p:nvPr>
            <p:ph idx="1"/>
          </p:nvPr>
        </p:nvSpPr>
        <p:spPr/>
        <p:txBody>
          <a:bodyPr/>
          <a:lstStyle/>
          <a:p>
            <a:pPr algn="just"/>
            <a:r>
              <a:rPr lang="en-US" b="1" dirty="0"/>
              <a:t>4. Secure Air Traffic System:</a:t>
            </a:r>
            <a:r>
              <a:rPr lang="en-US" dirty="0"/>
              <a:t> At various places of flight (like propeller </a:t>
            </a:r>
            <a:r>
              <a:rPr lang="en-US" dirty="0" err="1"/>
              <a:t>etc</a:t>
            </a:r>
            <a:r>
              <a:rPr lang="en-US" dirty="0"/>
              <a:t>) sensors present. These sensors capture data like the speed of flight, moisture, temperature, other environmental condition. Based on such data analysis, an environmental parameter within flight are set up and varied.</a:t>
            </a:r>
          </a:p>
          <a:p>
            <a:pPr algn="just"/>
            <a:r>
              <a:rPr lang="en-US" dirty="0"/>
              <a:t>By analyzing flight’s machine-generated data, it can be estimated how long the machine can operate flawlessly when it to be </a:t>
            </a:r>
            <a:r>
              <a:rPr lang="en-US" dirty="0" smtClean="0"/>
              <a:t>replaced/repaired</a:t>
            </a:r>
            <a:r>
              <a:rPr lang="en-US" dirty="0"/>
              <a:t>.</a:t>
            </a:r>
          </a:p>
          <a:p>
            <a:endParaRPr lang="en-US" dirty="0"/>
          </a:p>
        </p:txBody>
      </p:sp>
    </p:spTree>
    <p:extLst>
      <p:ext uri="{BB962C8B-B14F-4D97-AF65-F5344CB8AC3E}">
        <p14:creationId xmlns:p14="http://schemas.microsoft.com/office/powerpoint/2010/main" val="30610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Auto Driving Car</a:t>
            </a:r>
            <a:endParaRPr lang="en-US" dirty="0"/>
          </a:p>
        </p:txBody>
      </p:sp>
      <p:sp>
        <p:nvSpPr>
          <p:cNvPr id="3" name="Content Placeholder 2"/>
          <p:cNvSpPr>
            <a:spLocks noGrp="1"/>
          </p:cNvSpPr>
          <p:nvPr>
            <p:ph idx="1"/>
          </p:nvPr>
        </p:nvSpPr>
        <p:spPr/>
        <p:txBody>
          <a:bodyPr/>
          <a:lstStyle/>
          <a:p>
            <a:r>
              <a:rPr lang="en-US" b="1" dirty="0"/>
              <a:t>5. Auto Driving Car:</a:t>
            </a:r>
            <a:r>
              <a:rPr lang="en-US" dirty="0"/>
              <a:t> Big data analysis helps drive a car without human interpretation. In the various spot of car camera, a sensor placed, that gather data like the size of the surrounding car, obstacle, distance from those, etc. These data are being analyzed, then various calculation like how many angles to rotate, what should be speed, when to stop, </a:t>
            </a:r>
            <a:r>
              <a:rPr lang="en-US" dirty="0" err="1"/>
              <a:t>etc</a:t>
            </a:r>
            <a:r>
              <a:rPr lang="en-US" dirty="0"/>
              <a:t> carried out. These calculations help to take action automatically.</a:t>
            </a:r>
          </a:p>
          <a:p>
            <a:endParaRPr lang="en-US" dirty="0"/>
          </a:p>
        </p:txBody>
      </p:sp>
    </p:spTree>
    <p:extLst>
      <p:ext uri="{BB962C8B-B14F-4D97-AF65-F5344CB8AC3E}">
        <p14:creationId xmlns:p14="http://schemas.microsoft.com/office/powerpoint/2010/main" val="69054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Virtual Personal Assistant Tool</a:t>
            </a:r>
            <a:endParaRPr lang="en-US" dirty="0"/>
          </a:p>
        </p:txBody>
      </p:sp>
      <p:sp>
        <p:nvSpPr>
          <p:cNvPr id="3" name="Content Placeholder 2"/>
          <p:cNvSpPr>
            <a:spLocks noGrp="1"/>
          </p:cNvSpPr>
          <p:nvPr>
            <p:ph idx="1"/>
          </p:nvPr>
        </p:nvSpPr>
        <p:spPr/>
        <p:txBody>
          <a:bodyPr/>
          <a:lstStyle/>
          <a:p>
            <a:r>
              <a:rPr lang="en-US" b="1" dirty="0"/>
              <a:t>6. Virtual Personal Assistant Tool:</a:t>
            </a:r>
            <a:r>
              <a:rPr lang="en-US" dirty="0"/>
              <a:t> Big data analysis helps virtual personal assistant tool (like Siri in Apple Device, Cortana in Windows, Google Assistant in Android) to provide the answer of the various question asked by users. This tool tracks the location of the user, their local time, season, other data related to question asked, etc. Analyzing all such data, it provides an answer.</a:t>
            </a:r>
          </a:p>
          <a:p>
            <a:r>
              <a:rPr lang="en-US" dirty="0"/>
              <a:t>As an example, suppose one user asks “Do I need to take Umbrella?”, the tool collects data like location of the user, season and weather condition at that location, then analyze these data to conclude if there is a chance of raining, then provide the answer.</a:t>
            </a:r>
          </a:p>
          <a:p>
            <a:endParaRPr lang="en-US" dirty="0"/>
          </a:p>
        </p:txBody>
      </p:sp>
    </p:spTree>
    <p:extLst>
      <p:ext uri="{BB962C8B-B14F-4D97-AF65-F5344CB8AC3E}">
        <p14:creationId xmlns:p14="http://schemas.microsoft.com/office/powerpoint/2010/main" val="4196409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a:t>
            </a:r>
            <a:r>
              <a:rPr lang="en-US" b="1" dirty="0" err="1" smtClean="0"/>
              <a:t>IoT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7. </a:t>
            </a:r>
            <a:r>
              <a:rPr lang="en-US" b="1" dirty="0" err="1"/>
              <a:t>IoT</a:t>
            </a:r>
            <a:r>
              <a:rPr lang="en-US" b="1" dirty="0"/>
              <a:t>:</a:t>
            </a:r>
            <a:endParaRPr lang="en-US" dirty="0"/>
          </a:p>
          <a:p>
            <a:pPr lvl="0"/>
            <a:r>
              <a:rPr lang="en-US" dirty="0"/>
              <a:t>Manufacturing company install IOT sensor into machines to collect operational data. Analyzing such data, it can be predicted how long machine will work without any problem when it requires repairing so that company can take action before the situation when machine facing a lot of issues or gets totally down. Thus, the cost to replace the whole machine can be saved.</a:t>
            </a:r>
          </a:p>
          <a:p>
            <a:pPr lvl="0"/>
            <a:r>
              <a:rPr lang="en-US" dirty="0"/>
              <a:t>In the Healthcare field, Big data is providing a significant contribution. Using big data tool, data regarding patient experience is collected and is used by doctors to give better treatment. </a:t>
            </a:r>
            <a:r>
              <a:rPr lang="en-US" dirty="0" err="1"/>
              <a:t>IoT</a:t>
            </a:r>
            <a:r>
              <a:rPr lang="en-US" dirty="0"/>
              <a:t> device can sense a symptom of probable coming disease in the human body and prevent it from giving advance treatment.</a:t>
            </a:r>
            <a:br>
              <a:rPr lang="en-US" dirty="0"/>
            </a:br>
            <a:r>
              <a:rPr lang="en-US" dirty="0" err="1"/>
              <a:t>IoT</a:t>
            </a:r>
            <a:r>
              <a:rPr lang="en-US" dirty="0"/>
              <a:t> Sensor placed near-patient, new-born baby constantly keeps track of various health condition like heart bit rate, blood presser, etc. Whenever any parameter crosses the safe limit, an alarm sent to a doctor, so that they can take step remotely very soon.</a:t>
            </a:r>
          </a:p>
          <a:p>
            <a:endParaRPr lang="en-US" dirty="0"/>
          </a:p>
        </p:txBody>
      </p:sp>
    </p:spTree>
    <p:extLst>
      <p:ext uri="{BB962C8B-B14F-4D97-AF65-F5344CB8AC3E}">
        <p14:creationId xmlns:p14="http://schemas.microsoft.com/office/powerpoint/2010/main" val="785875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Education Sector</a:t>
            </a:r>
            <a:endParaRPr lang="en-US" dirty="0"/>
          </a:p>
        </p:txBody>
      </p:sp>
      <p:sp>
        <p:nvSpPr>
          <p:cNvPr id="3" name="Content Placeholder 2"/>
          <p:cNvSpPr>
            <a:spLocks noGrp="1"/>
          </p:cNvSpPr>
          <p:nvPr>
            <p:ph idx="1"/>
          </p:nvPr>
        </p:nvSpPr>
        <p:spPr/>
        <p:txBody>
          <a:bodyPr/>
          <a:lstStyle/>
          <a:p>
            <a:r>
              <a:rPr lang="en-US" b="1" dirty="0"/>
              <a:t>8. Education Sector:</a:t>
            </a:r>
            <a:r>
              <a:rPr lang="en-US" dirty="0"/>
              <a:t> Online educational course conducting organization utilize big data to search candidate, interested in that course. If someone searches for YouTube tutorial video on a subject, then online or offline course provider organization on that subject send ad online to that person about their course.</a:t>
            </a:r>
          </a:p>
          <a:p>
            <a:endParaRPr lang="en-US" dirty="0"/>
          </a:p>
        </p:txBody>
      </p:sp>
    </p:spTree>
    <p:extLst>
      <p:ext uri="{BB962C8B-B14F-4D97-AF65-F5344CB8AC3E}">
        <p14:creationId xmlns:p14="http://schemas.microsoft.com/office/powerpoint/2010/main" val="1065341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Energy Sector</a:t>
            </a:r>
            <a:endParaRPr lang="en-US" dirty="0"/>
          </a:p>
        </p:txBody>
      </p:sp>
      <p:sp>
        <p:nvSpPr>
          <p:cNvPr id="3" name="Content Placeholder 2"/>
          <p:cNvSpPr>
            <a:spLocks noGrp="1"/>
          </p:cNvSpPr>
          <p:nvPr>
            <p:ph idx="1"/>
          </p:nvPr>
        </p:nvSpPr>
        <p:spPr/>
        <p:txBody>
          <a:bodyPr/>
          <a:lstStyle/>
          <a:p>
            <a:r>
              <a:rPr lang="en-US" b="1" dirty="0"/>
              <a:t>9. Energy Sector:</a:t>
            </a:r>
            <a:r>
              <a:rPr lang="en-US" dirty="0"/>
              <a:t> Smart electric meter read consumed power every 15 minutes and sends this read data to the server, where data analyzed and it can be estimated what is the time in a day when the power load is less throughout the city. By this system manufacturing unit or housekeeper are suggested the time when they should drive their heavy machine in the night time when power load less to enjoy less electricity bill.</a:t>
            </a:r>
          </a:p>
          <a:p>
            <a:endParaRPr lang="en-US" dirty="0"/>
          </a:p>
        </p:txBody>
      </p:sp>
    </p:spTree>
    <p:extLst>
      <p:ext uri="{BB962C8B-B14F-4D97-AF65-F5344CB8AC3E}">
        <p14:creationId xmlns:p14="http://schemas.microsoft.com/office/powerpoint/2010/main" val="2339273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10. Media and Entertainment Sector</a:t>
            </a:r>
            <a:endParaRPr lang="en-US" dirty="0"/>
          </a:p>
        </p:txBody>
      </p:sp>
      <p:sp>
        <p:nvSpPr>
          <p:cNvPr id="3" name="Content Placeholder 2"/>
          <p:cNvSpPr>
            <a:spLocks noGrp="1"/>
          </p:cNvSpPr>
          <p:nvPr>
            <p:ph idx="1"/>
          </p:nvPr>
        </p:nvSpPr>
        <p:spPr/>
        <p:txBody>
          <a:bodyPr/>
          <a:lstStyle/>
          <a:p>
            <a:r>
              <a:rPr lang="en-US" b="1" dirty="0"/>
              <a:t>10. Media and Entertainment Sector:</a:t>
            </a:r>
            <a:r>
              <a:rPr lang="en-US" dirty="0"/>
              <a:t> Media and entertainment service providing company like Netflix, Amazon Prime, Spotify do analysis on data collected from their users. Data like what type of video, music users are watching, listening most, how long users are spending on site, </a:t>
            </a:r>
            <a:r>
              <a:rPr lang="en-US" dirty="0" err="1"/>
              <a:t>etc</a:t>
            </a:r>
            <a:r>
              <a:rPr lang="en-US" dirty="0"/>
              <a:t> are collected and analyzed to set the next business strategy.</a:t>
            </a:r>
          </a:p>
          <a:p>
            <a:endParaRPr lang="en-US" dirty="0"/>
          </a:p>
        </p:txBody>
      </p:sp>
    </p:spTree>
    <p:extLst>
      <p:ext uri="{BB962C8B-B14F-4D97-AF65-F5344CB8AC3E}">
        <p14:creationId xmlns:p14="http://schemas.microsoft.com/office/powerpoint/2010/main" val="2404984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Big Data </a:t>
            </a:r>
            <a:br>
              <a:rPr lang="en-US" dirty="0" smtClean="0"/>
            </a:br>
            <a:r>
              <a:rPr lang="en-US" dirty="0" smtClean="0"/>
              <a:t>&amp; Basic Data Analysis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6203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92500"/>
          </a:bodyPr>
          <a:lstStyle/>
          <a:p>
            <a:r>
              <a:rPr lang="en-US" dirty="0" smtClean="0"/>
              <a:t>Data</a:t>
            </a:r>
          </a:p>
          <a:p>
            <a:r>
              <a:rPr lang="en-US" dirty="0" smtClean="0"/>
              <a:t>Big Data</a:t>
            </a:r>
          </a:p>
          <a:p>
            <a:pPr lvl="1"/>
            <a:r>
              <a:rPr lang="en-US" dirty="0"/>
              <a:t>Big data is predicted to transform almost everything about how we live our lives. </a:t>
            </a:r>
            <a:endParaRPr lang="en-US" dirty="0" smtClean="0"/>
          </a:p>
          <a:p>
            <a:pPr lvl="1"/>
            <a:r>
              <a:rPr lang="en-US" dirty="0" smtClean="0"/>
              <a:t>From </a:t>
            </a:r>
            <a:r>
              <a:rPr lang="en-US" dirty="0"/>
              <a:t>healthcare to finance, </a:t>
            </a:r>
            <a:endParaRPr lang="en-US" dirty="0" smtClean="0"/>
          </a:p>
          <a:p>
            <a:pPr lvl="1"/>
            <a:r>
              <a:rPr lang="en-US" dirty="0" smtClean="0"/>
              <a:t>from </a:t>
            </a:r>
            <a:r>
              <a:rPr lang="en-US" dirty="0"/>
              <a:t>advertising to entertainment, </a:t>
            </a:r>
            <a:endParaRPr lang="en-US" dirty="0" smtClean="0"/>
          </a:p>
          <a:p>
            <a:pPr lvl="1"/>
            <a:r>
              <a:rPr lang="en-US" dirty="0" smtClean="0"/>
              <a:t>unprecedented </a:t>
            </a:r>
            <a:r>
              <a:rPr lang="en-US" dirty="0"/>
              <a:t>amounts of data are being generated and stored, </a:t>
            </a:r>
            <a:endParaRPr lang="en-US" dirty="0" smtClean="0"/>
          </a:p>
          <a:p>
            <a:pPr marL="457200" lvl="1" indent="0">
              <a:buNone/>
            </a:pPr>
            <a:endParaRPr lang="en-US" dirty="0" smtClean="0"/>
          </a:p>
          <a:p>
            <a:pPr marL="457200" lvl="1" indent="0">
              <a:buNone/>
            </a:pPr>
            <a:r>
              <a:rPr lang="en-US" dirty="0" smtClean="0"/>
              <a:t>So skilled </a:t>
            </a:r>
            <a:r>
              <a:rPr lang="en-US" dirty="0"/>
              <a:t>professionals are needed to analyze that data for important insights and fill positions in the growing tech sector.</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239553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3529148" y="559617"/>
            <a:ext cx="8763000" cy="609600"/>
          </a:xfrm>
        </p:spPr>
        <p:txBody>
          <a:bodyPr vert="horz" lIns="0" tIns="45720" rIns="0" bIns="45720" rtlCol="0" anchor="ctr">
            <a:normAutofit fontScale="90000"/>
          </a:bodyPr>
          <a:lstStyle/>
          <a:p>
            <a:pPr>
              <a:defRPr/>
            </a:pPr>
            <a:r>
              <a:rPr lang="en-US" dirty="0" smtClean="0"/>
              <a:t>Big Data </a:t>
            </a:r>
            <a:r>
              <a:rPr lang="en-US" dirty="0" err="1" smtClean="0"/>
              <a:t>EveryWhere</a:t>
            </a:r>
            <a:r>
              <a:rPr lang="en-US" dirty="0" smtClean="0"/>
              <a:t>! </a:t>
            </a:r>
            <a:endParaRPr lang="en-US" dirty="0"/>
          </a:p>
        </p:txBody>
      </p:sp>
      <p:sp>
        <p:nvSpPr>
          <p:cNvPr id="16387" name="Rectangle 2"/>
          <p:cNvSpPr>
            <a:spLocks noGrp="1" noChangeArrowheads="1"/>
          </p:cNvSpPr>
          <p:nvPr>
            <p:ph idx="1"/>
          </p:nvPr>
        </p:nvSpPr>
        <p:spPr>
          <a:xfrm>
            <a:off x="2037806" y="1972490"/>
            <a:ext cx="8401594" cy="5114109"/>
          </a:xfrm>
        </p:spPr>
        <p:txBody>
          <a:bodyPr>
            <a:normAutofit/>
          </a:bodyPr>
          <a:lstStyle/>
          <a:p>
            <a:r>
              <a:rPr lang="en-US" dirty="0" smtClean="0"/>
              <a:t>Lots of data is being collected </a:t>
            </a:r>
            <a:br>
              <a:rPr lang="en-US" dirty="0" smtClean="0"/>
            </a:br>
            <a:r>
              <a:rPr lang="en-US" dirty="0" smtClean="0"/>
              <a:t>and warehoused </a:t>
            </a:r>
          </a:p>
          <a:p>
            <a:pPr lvl="1"/>
            <a:r>
              <a:rPr lang="en-US" dirty="0" smtClean="0"/>
              <a:t>Web data, e-commerce</a:t>
            </a:r>
          </a:p>
          <a:p>
            <a:pPr lvl="1"/>
            <a:r>
              <a:rPr lang="en-US" dirty="0" smtClean="0"/>
              <a:t>purchases at department/</a:t>
            </a:r>
            <a:br>
              <a:rPr lang="en-US" dirty="0" smtClean="0"/>
            </a:br>
            <a:r>
              <a:rPr lang="en-US" dirty="0" smtClean="0"/>
              <a:t>grocery stores</a:t>
            </a:r>
          </a:p>
          <a:p>
            <a:pPr lvl="1"/>
            <a:r>
              <a:rPr lang="en-US" dirty="0" smtClean="0"/>
              <a:t>Bank/Credit Card </a:t>
            </a:r>
            <a:br>
              <a:rPr lang="en-US" dirty="0" smtClean="0"/>
            </a:br>
            <a:r>
              <a:rPr lang="en-US" dirty="0" smtClean="0"/>
              <a:t>transactions</a:t>
            </a:r>
          </a:p>
          <a:p>
            <a:pPr lvl="1"/>
            <a:r>
              <a:rPr lang="en-US" dirty="0" smtClean="0"/>
              <a:t>Social Network</a:t>
            </a:r>
          </a:p>
        </p:txBody>
      </p:sp>
      <p:graphicFrame>
        <p:nvGraphicFramePr>
          <p:cNvPr id="16388" name="Object 3"/>
          <p:cNvGraphicFramePr>
            <a:graphicFrameLocks noChangeAspect="1"/>
          </p:cNvGraphicFramePr>
          <p:nvPr>
            <p:extLst>
              <p:ext uri="{D42A27DB-BD31-4B8C-83A1-F6EECF244321}">
                <p14:modId xmlns:p14="http://schemas.microsoft.com/office/powerpoint/2010/main" val="4259816411"/>
              </p:ext>
            </p:extLst>
          </p:nvPr>
        </p:nvGraphicFramePr>
        <p:xfrm>
          <a:off x="8138161" y="2827212"/>
          <a:ext cx="3304902" cy="3605569"/>
        </p:xfrm>
        <a:graphic>
          <a:graphicData uri="http://schemas.openxmlformats.org/presentationml/2006/ole">
            <mc:AlternateContent xmlns:mc="http://schemas.openxmlformats.org/markup-compatibility/2006">
              <mc:Choice xmlns:v="urn:schemas-microsoft-com:vml" Requires="v">
                <p:oleObj spid="_x0000_s1038" name="VISIO" r:id="rId4" imgW="2142744" imgH="2343912" progId="Visio.Drawing.6">
                  <p:embed/>
                </p:oleObj>
              </mc:Choice>
              <mc:Fallback>
                <p:oleObj name="VISIO" r:id="rId4" imgW="2142744" imgH="2343912" progId="Visio.Drawing.6">
                  <p:embed/>
                  <p:pic>
                    <p:nvPicPr>
                      <p:cNvPr id="1638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8161" y="2827212"/>
                        <a:ext cx="3304902" cy="3605569"/>
                      </a:xfrm>
                      <a:prstGeom prst="rect">
                        <a:avLst/>
                      </a:prstGeom>
                      <a:noFill/>
                      <a:ln>
                        <a:noFill/>
                      </a:ln>
                      <a:effectLst/>
                      <a:extLst/>
                    </p:spPr>
                  </p:pic>
                </p:oleObj>
              </mc:Fallback>
            </mc:AlternateContent>
          </a:graphicData>
        </a:graphic>
      </p:graphicFrame>
      <p:pic>
        <p:nvPicPr>
          <p:cNvPr id="16389" name="Picture 5" descr="story-3dimensiona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5874" y="1283108"/>
            <a:ext cx="19653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90" name="Object 6"/>
          <p:cNvGraphicFramePr>
            <a:graphicFrameLocks noChangeAspect="1"/>
          </p:cNvGraphicFramePr>
          <p:nvPr>
            <p:extLst>
              <p:ext uri="{D42A27DB-BD31-4B8C-83A1-F6EECF244321}">
                <p14:modId xmlns:p14="http://schemas.microsoft.com/office/powerpoint/2010/main" val="4056763699"/>
              </p:ext>
            </p:extLst>
          </p:nvPr>
        </p:nvGraphicFramePr>
        <p:xfrm>
          <a:off x="6717416" y="2308209"/>
          <a:ext cx="1396410" cy="1386712"/>
        </p:xfrm>
        <a:graphic>
          <a:graphicData uri="http://schemas.openxmlformats.org/presentationml/2006/ole">
            <mc:AlternateContent xmlns:mc="http://schemas.openxmlformats.org/markup-compatibility/2006">
              <mc:Choice xmlns:v="urn:schemas-microsoft-com:vml" Requires="v">
                <p:oleObj spid="_x0000_s1039" name="VISIO" r:id="rId7" imgW="617220" imgH="615696" progId="Visio.Drawing.6">
                  <p:embed/>
                </p:oleObj>
              </mc:Choice>
              <mc:Fallback>
                <p:oleObj name="VISIO" r:id="rId7" imgW="617220" imgH="615696" progId="Visio.Drawing.6">
                  <p:embed/>
                  <p:pic>
                    <p:nvPicPr>
                      <p:cNvPr id="16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7416" y="2308209"/>
                        <a:ext cx="1396410" cy="1386712"/>
                      </a:xfrm>
                      <a:prstGeom prst="rect">
                        <a:avLst/>
                      </a:prstGeom>
                      <a:noFill/>
                      <a:ln>
                        <a:noFill/>
                      </a:ln>
                      <a:effectLst/>
                      <a:extLst/>
                    </p:spPr>
                  </p:pic>
                </p:oleObj>
              </mc:Fallback>
            </mc:AlternateContent>
          </a:graphicData>
        </a:graphic>
      </p:graphicFrame>
      <p:graphicFrame>
        <p:nvGraphicFramePr>
          <p:cNvPr id="16391" name="Object 7"/>
          <p:cNvGraphicFramePr>
            <a:graphicFrameLocks noChangeAspect="1"/>
          </p:cNvGraphicFramePr>
          <p:nvPr>
            <p:extLst>
              <p:ext uri="{D42A27DB-BD31-4B8C-83A1-F6EECF244321}">
                <p14:modId xmlns:p14="http://schemas.microsoft.com/office/powerpoint/2010/main" val="2593247201"/>
              </p:ext>
            </p:extLst>
          </p:nvPr>
        </p:nvGraphicFramePr>
        <p:xfrm>
          <a:off x="6819542" y="1261522"/>
          <a:ext cx="1654533" cy="1359629"/>
        </p:xfrm>
        <a:graphic>
          <a:graphicData uri="http://schemas.openxmlformats.org/presentationml/2006/ole">
            <mc:AlternateContent xmlns:mc="http://schemas.openxmlformats.org/markup-compatibility/2006">
              <mc:Choice xmlns:v="urn:schemas-microsoft-com:vml" Requires="v">
                <p:oleObj spid="_x0000_s1040" name="VISIO" r:id="rId9" imgW="806196" imgH="662940" progId="Visio.Drawing.6">
                  <p:embed/>
                </p:oleObj>
              </mc:Choice>
              <mc:Fallback>
                <p:oleObj name="VISIO" r:id="rId9" imgW="806196" imgH="662940" progId="Visio.Drawing.6">
                  <p:embed/>
                  <p:pic>
                    <p:nvPicPr>
                      <p:cNvPr id="1639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9542" y="1261522"/>
                        <a:ext cx="1654533" cy="1359629"/>
                      </a:xfrm>
                      <a:prstGeom prst="rect">
                        <a:avLst/>
                      </a:prstGeom>
                      <a:noFill/>
                      <a:ln>
                        <a:noFill/>
                      </a:ln>
                      <a:effectLst/>
                      <a:extLst/>
                    </p:spPr>
                  </p:pic>
                </p:oleObj>
              </mc:Fallback>
            </mc:AlternateContent>
          </a:graphicData>
        </a:graphic>
      </p:graphicFrame>
      <p:graphicFrame>
        <p:nvGraphicFramePr>
          <p:cNvPr id="16392" name="Object 8"/>
          <p:cNvGraphicFramePr>
            <a:graphicFrameLocks noChangeAspect="1"/>
          </p:cNvGraphicFramePr>
          <p:nvPr>
            <p:extLst>
              <p:ext uri="{D42A27DB-BD31-4B8C-83A1-F6EECF244321}">
                <p14:modId xmlns:p14="http://schemas.microsoft.com/office/powerpoint/2010/main" val="2321743741"/>
              </p:ext>
            </p:extLst>
          </p:nvPr>
        </p:nvGraphicFramePr>
        <p:xfrm>
          <a:off x="5727746" y="4529544"/>
          <a:ext cx="1979340" cy="2076615"/>
        </p:xfrm>
        <a:graphic>
          <a:graphicData uri="http://schemas.openxmlformats.org/presentationml/2006/ole">
            <mc:AlternateContent xmlns:mc="http://schemas.openxmlformats.org/markup-compatibility/2006">
              <mc:Choice xmlns:v="urn:schemas-microsoft-com:vml" Requires="v">
                <p:oleObj spid="_x0000_s1041" name="VISIO" r:id="rId11" imgW="1661160" imgH="1748028" progId="Visio.Drawing.6">
                  <p:embed/>
                </p:oleObj>
              </mc:Choice>
              <mc:Fallback>
                <p:oleObj name="VISIO" r:id="rId11" imgW="1661160" imgH="1748028" progId="Visio.Drawing.6">
                  <p:embed/>
                  <p:pic>
                    <p:nvPicPr>
                      <p:cNvPr id="1639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7746" y="4529544"/>
                        <a:ext cx="1979340" cy="207661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0319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How much data?</a:t>
            </a:r>
          </a:p>
        </p:txBody>
      </p:sp>
      <p:sp>
        <p:nvSpPr>
          <p:cNvPr id="10243" name="Content Placeholder 2"/>
          <p:cNvSpPr>
            <a:spLocks noGrp="1"/>
          </p:cNvSpPr>
          <p:nvPr>
            <p:ph idx="1"/>
          </p:nvPr>
        </p:nvSpPr>
        <p:spPr>
          <a:xfrm>
            <a:off x="1676400" y="1219201"/>
            <a:ext cx="8534400" cy="4525963"/>
          </a:xfrm>
        </p:spPr>
        <p:txBody>
          <a:bodyPr/>
          <a:lstStyle/>
          <a:p>
            <a:r>
              <a:rPr lang="en-US" dirty="0"/>
              <a:t>Google processes 20 PB a day (2008)</a:t>
            </a:r>
          </a:p>
          <a:p>
            <a:r>
              <a:rPr lang="en-US" dirty="0"/>
              <a:t>Wayback Machine has 3 PB + 100 TB/month (3/2009)</a:t>
            </a:r>
          </a:p>
          <a:p>
            <a:r>
              <a:rPr lang="en-US" dirty="0"/>
              <a:t>Facebook has 2.5 PB of user data + 15 TB/day (4/2009) </a:t>
            </a:r>
          </a:p>
          <a:p>
            <a:r>
              <a:rPr lang="en-US" dirty="0"/>
              <a:t>eBay has 6.5 PB of user data + 50 TB/day (5/2009)</a:t>
            </a:r>
          </a:p>
          <a:p>
            <a:r>
              <a:rPr lang="en-US" dirty="0"/>
              <a:t>CERN’s Large </a:t>
            </a:r>
            <a:r>
              <a:rPr lang="en-US" dirty="0" err="1"/>
              <a:t>Hydron</a:t>
            </a:r>
            <a:r>
              <a:rPr lang="en-US" dirty="0"/>
              <a:t> Collider (LHC) generates 15 PB a year </a:t>
            </a:r>
          </a:p>
          <a:p>
            <a:endParaRPr lang="en-US" dirty="0" smtClean="0"/>
          </a:p>
          <a:p>
            <a:endParaRPr lang="en-US" dirty="0" smtClean="0"/>
          </a:p>
          <a:p>
            <a:endParaRPr lang="en-US" dirty="0" smtClean="0"/>
          </a:p>
          <a:p>
            <a:endParaRPr lang="en-US" dirty="0" smtClean="0"/>
          </a:p>
        </p:txBody>
      </p:sp>
      <p:pic>
        <p:nvPicPr>
          <p:cNvPr id="8196" name="Picture 5" descr="bill_gates_01.jpg"/>
          <p:cNvPicPr>
            <a:picLocks noChangeAspect="1"/>
          </p:cNvPicPr>
          <p:nvPr/>
        </p:nvPicPr>
        <p:blipFill>
          <a:blip r:embed="rId2" cstate="print"/>
          <a:srcRect/>
          <a:stretch>
            <a:fillRect/>
          </a:stretch>
        </p:blipFill>
        <p:spPr bwMode="auto">
          <a:xfrm>
            <a:off x="3429001" y="43434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6858000" y="4724400"/>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dirty="0">
                <a:solidFill>
                  <a:srgbClr val="FF0000"/>
                </a:solidFill>
              </a:rPr>
              <a:t>640K</a:t>
            </a:r>
            <a:r>
              <a:rPr lang="en-US" dirty="0"/>
              <a:t> </a:t>
            </a:r>
            <a:r>
              <a:rPr lang="en-US" dirty="0">
                <a:solidFill>
                  <a:schemeClr val="bg2"/>
                </a:solidFill>
              </a:rPr>
              <a:t>ought to be enough for anybody.</a:t>
            </a:r>
          </a:p>
        </p:txBody>
      </p:sp>
    </p:spTree>
    <p:extLst>
      <p:ext uri="{BB962C8B-B14F-4D97-AF65-F5344CB8AC3E}">
        <p14:creationId xmlns:p14="http://schemas.microsoft.com/office/powerpoint/2010/main" val="3454294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hc26.jpg"/>
          <p:cNvPicPr>
            <a:picLocks noChangeAspect="1"/>
          </p:cNvPicPr>
          <p:nvPr/>
        </p:nvPicPr>
        <p:blipFill>
          <a:blip r:embed="rId2" cstate="print"/>
          <a:srcRect/>
          <a:stretch>
            <a:fillRect/>
          </a:stretch>
        </p:blipFill>
        <p:spPr bwMode="auto">
          <a:xfrm>
            <a:off x="1524000" y="501650"/>
            <a:ext cx="9144000" cy="5854700"/>
          </a:xfrm>
          <a:prstGeom prst="rect">
            <a:avLst/>
          </a:prstGeom>
          <a:noFill/>
          <a:ln w="9525">
            <a:noFill/>
            <a:miter lim="800000"/>
            <a:headEnd/>
            <a:tailEnd/>
          </a:ln>
        </p:spPr>
      </p:pic>
      <p:sp>
        <p:nvSpPr>
          <p:cNvPr id="5" name="TextBox 4"/>
          <p:cNvSpPr txBox="1">
            <a:spLocks noChangeArrowheads="1"/>
          </p:cNvSpPr>
          <p:nvPr/>
        </p:nvSpPr>
        <p:spPr bwMode="auto">
          <a:xfrm>
            <a:off x="1524000" y="6611938"/>
            <a:ext cx="2362200" cy="246062"/>
          </a:xfrm>
          <a:prstGeom prst="rect">
            <a:avLst/>
          </a:prstGeom>
          <a:noFill/>
          <a:ln w="9525">
            <a:noFill/>
            <a:miter lim="800000"/>
            <a:headEnd/>
            <a:tailEnd/>
          </a:ln>
        </p:spPr>
        <p:txBody>
          <a:bodyPr>
            <a:spAutoFit/>
          </a:bodyPr>
          <a:lstStyle/>
          <a:p>
            <a:r>
              <a:rPr lang="en-US" sz="1000" dirty="0" err="1">
                <a:solidFill>
                  <a:schemeClr val="bg1"/>
                </a:solidFill>
              </a:rPr>
              <a:t>Maximilien</a:t>
            </a:r>
            <a:r>
              <a:rPr lang="en-US" sz="1000" dirty="0">
                <a:solidFill>
                  <a:schemeClr val="bg1"/>
                </a:solidFill>
              </a:rPr>
              <a:t> Brice, © CERN</a:t>
            </a:r>
            <a:endParaRPr lang="en-US" sz="1000" dirty="0">
              <a:solidFill>
                <a:schemeClr val="bg1"/>
              </a:solidFill>
            </a:endParaRPr>
          </a:p>
        </p:txBody>
      </p:sp>
    </p:spTree>
    <p:extLst>
      <p:ext uri="{BB962C8B-B14F-4D97-AF65-F5344CB8AC3E}">
        <p14:creationId xmlns:p14="http://schemas.microsoft.com/office/powerpoint/2010/main" val="354914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of Data</a:t>
            </a:r>
            <a:endParaRPr lang="en-US" dirty="0"/>
          </a:p>
        </p:txBody>
      </p:sp>
      <p:sp>
        <p:nvSpPr>
          <p:cNvPr id="3" name="Content Placeholder 2"/>
          <p:cNvSpPr>
            <a:spLocks noGrp="1"/>
          </p:cNvSpPr>
          <p:nvPr>
            <p:ph idx="1"/>
          </p:nvPr>
        </p:nvSpPr>
        <p:spPr>
          <a:xfrm>
            <a:off x="1981200" y="1447801"/>
            <a:ext cx="8229600" cy="4525963"/>
          </a:xfrm>
        </p:spPr>
        <p:txBody>
          <a:bodyPr>
            <a:normAutofit/>
          </a:bodyPr>
          <a:lstStyle/>
          <a:p>
            <a:r>
              <a:rPr lang="en-US" dirty="0" smtClean="0"/>
              <a:t>Relational Data (Tables/Transaction/Legacy Data)</a:t>
            </a:r>
          </a:p>
          <a:p>
            <a:r>
              <a:rPr lang="en-US" dirty="0" smtClean="0"/>
              <a:t>Text Data (Web)</a:t>
            </a:r>
          </a:p>
          <a:p>
            <a:r>
              <a:rPr lang="en-US" dirty="0" smtClean="0"/>
              <a:t>Semi-structured Data (XML) </a:t>
            </a:r>
          </a:p>
          <a:p>
            <a:r>
              <a:rPr lang="en-US" dirty="0" smtClean="0"/>
              <a:t>Graph Data</a:t>
            </a:r>
          </a:p>
          <a:p>
            <a:pPr lvl="1"/>
            <a:r>
              <a:rPr lang="en-US" dirty="0" smtClean="0"/>
              <a:t>Social Network, Semantic Web (RDF), … </a:t>
            </a:r>
          </a:p>
          <a:p>
            <a:pPr marL="457200" lvl="1" indent="0">
              <a:buNone/>
            </a:pPr>
            <a:endParaRPr lang="en-US" dirty="0" smtClean="0"/>
          </a:p>
          <a:p>
            <a:r>
              <a:rPr lang="en-US" dirty="0" smtClean="0"/>
              <a:t>Streaming Data </a:t>
            </a:r>
          </a:p>
          <a:p>
            <a:pPr lvl="1"/>
            <a:r>
              <a:rPr lang="en-US" dirty="0" smtClean="0"/>
              <a:t>You can only scan the data once</a:t>
            </a:r>
          </a:p>
          <a:p>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786345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these data?</a:t>
            </a:r>
            <a:endParaRPr lang="en-US" dirty="0"/>
          </a:p>
        </p:txBody>
      </p:sp>
      <p:sp>
        <p:nvSpPr>
          <p:cNvPr id="3" name="Content Placeholder 2"/>
          <p:cNvSpPr>
            <a:spLocks noGrp="1"/>
          </p:cNvSpPr>
          <p:nvPr>
            <p:ph idx="1"/>
          </p:nvPr>
        </p:nvSpPr>
        <p:spPr/>
        <p:txBody>
          <a:bodyPr/>
          <a:lstStyle/>
          <a:p>
            <a:r>
              <a:rPr lang="en-US" dirty="0" smtClean="0"/>
              <a:t>Aggregation and Statistics </a:t>
            </a:r>
          </a:p>
          <a:p>
            <a:pPr lvl="1"/>
            <a:r>
              <a:rPr lang="en-US" dirty="0" smtClean="0"/>
              <a:t>Data warehouse and OLAP</a:t>
            </a:r>
          </a:p>
          <a:p>
            <a:r>
              <a:rPr lang="en-US" dirty="0" smtClean="0"/>
              <a:t>Indexing, Searching, and Querying</a:t>
            </a:r>
          </a:p>
          <a:p>
            <a:pPr lvl="1"/>
            <a:r>
              <a:rPr lang="en-US" dirty="0" smtClean="0"/>
              <a:t>Keyword based search </a:t>
            </a:r>
          </a:p>
          <a:p>
            <a:pPr lvl="1"/>
            <a:r>
              <a:rPr lang="en-US" dirty="0" smtClean="0"/>
              <a:t>Pattern matching (XML/RDF)</a:t>
            </a:r>
          </a:p>
          <a:p>
            <a:r>
              <a:rPr lang="en-US" dirty="0" smtClean="0"/>
              <a:t>Knowledge discovery</a:t>
            </a:r>
          </a:p>
          <a:p>
            <a:pPr lvl="1"/>
            <a:r>
              <a:rPr lang="en-US" dirty="0" smtClean="0"/>
              <a:t>Data Mining</a:t>
            </a:r>
          </a:p>
          <a:p>
            <a:pPr lvl="1"/>
            <a:r>
              <a:rPr lang="en-US" dirty="0" smtClean="0"/>
              <a:t>Statistical Modeling</a:t>
            </a:r>
          </a:p>
          <a:p>
            <a:pPr lvl="1"/>
            <a:endParaRPr lang="en-US" dirty="0" smtClean="0"/>
          </a:p>
          <a:p>
            <a:endParaRPr lang="en-US" dirty="0"/>
          </a:p>
        </p:txBody>
      </p:sp>
    </p:spTree>
    <p:extLst>
      <p:ext uri="{BB962C8B-B14F-4D97-AF65-F5344CB8AC3E}">
        <p14:creationId xmlns:p14="http://schemas.microsoft.com/office/powerpoint/2010/main" val="1740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2063" cy="1325563"/>
          </a:xfrm>
        </p:spPr>
        <p:txBody>
          <a:bodyPr/>
          <a:lstStyle/>
          <a:p>
            <a:r>
              <a:rPr lang="en-US" b="1" dirty="0" smtClean="0"/>
              <a:t>1. Tracking Customer Spending Habit, Shopping Behavior</a:t>
            </a:r>
            <a:endParaRPr lang="en-US" dirty="0"/>
          </a:p>
        </p:txBody>
      </p:sp>
      <p:sp>
        <p:nvSpPr>
          <p:cNvPr id="3" name="Content Placeholder 2"/>
          <p:cNvSpPr>
            <a:spLocks noGrp="1"/>
          </p:cNvSpPr>
          <p:nvPr>
            <p:ph idx="1"/>
          </p:nvPr>
        </p:nvSpPr>
        <p:spPr>
          <a:xfrm>
            <a:off x="838200" y="1825625"/>
            <a:ext cx="11062062" cy="4627426"/>
          </a:xfrm>
        </p:spPr>
        <p:txBody>
          <a:bodyPr>
            <a:normAutofit fontScale="85000" lnSpcReduction="20000"/>
          </a:bodyPr>
          <a:lstStyle/>
          <a:p>
            <a:pPr algn="just"/>
            <a:r>
              <a:rPr lang="en-US" b="1" dirty="0"/>
              <a:t>1. Tracking Customer Spending Habit, Shopping Behavior:</a:t>
            </a:r>
            <a:r>
              <a:rPr lang="en-US" dirty="0"/>
              <a:t> </a:t>
            </a:r>
            <a:endParaRPr lang="en-US" dirty="0" smtClean="0"/>
          </a:p>
          <a:p>
            <a:pPr algn="just"/>
            <a:r>
              <a:rPr lang="en-US" dirty="0" smtClean="0"/>
              <a:t>In </a:t>
            </a:r>
            <a:r>
              <a:rPr lang="en-US" dirty="0"/>
              <a:t>big retails store (like Amazon, Walmart, Big Bazar etc.) management team has to keep data of </a:t>
            </a:r>
            <a:endParaRPr lang="en-US" dirty="0" smtClean="0"/>
          </a:p>
          <a:p>
            <a:pPr algn="just"/>
            <a:r>
              <a:rPr lang="en-US" dirty="0" smtClean="0"/>
              <a:t>customer’s </a:t>
            </a:r>
            <a:r>
              <a:rPr lang="en-US" dirty="0"/>
              <a:t>spending habit (in which product customer spent, in which band they wish to spent, how frequently they spent), </a:t>
            </a:r>
            <a:endParaRPr lang="en-US" dirty="0" smtClean="0"/>
          </a:p>
          <a:p>
            <a:pPr algn="just"/>
            <a:r>
              <a:rPr lang="en-US" dirty="0" smtClean="0"/>
              <a:t>shopping </a:t>
            </a:r>
            <a:r>
              <a:rPr lang="en-US" dirty="0"/>
              <a:t>behavior, </a:t>
            </a:r>
            <a:endParaRPr lang="en-US" dirty="0" smtClean="0"/>
          </a:p>
          <a:p>
            <a:pPr algn="just"/>
            <a:r>
              <a:rPr lang="en-US" dirty="0" smtClean="0"/>
              <a:t>customer’s </a:t>
            </a:r>
            <a:r>
              <a:rPr lang="en-US" dirty="0"/>
              <a:t>most liked product (so that they can keep those products in the store). </a:t>
            </a:r>
            <a:endParaRPr lang="en-US" dirty="0" smtClean="0"/>
          </a:p>
          <a:p>
            <a:pPr marL="0" indent="0" algn="just">
              <a:buNone/>
            </a:pPr>
            <a:r>
              <a:rPr lang="en-US" dirty="0" smtClean="0"/>
              <a:t>Which </a:t>
            </a:r>
            <a:r>
              <a:rPr lang="en-US" dirty="0"/>
              <a:t>product is being searched/sold most, based on that data, production/collection rate of that product get fixed.</a:t>
            </a:r>
          </a:p>
          <a:p>
            <a:pPr algn="just"/>
            <a:r>
              <a:rPr lang="en-US" dirty="0"/>
              <a:t>Banking sector uses their customer’s spending behavior-related data so that they can provide the offer to a particular customer to buy his particular liked product by using bank’s credit or debit card with discount or cashback. </a:t>
            </a:r>
            <a:endParaRPr lang="en-US" dirty="0" smtClean="0"/>
          </a:p>
          <a:p>
            <a:pPr marL="0" indent="0" algn="just">
              <a:buNone/>
            </a:pPr>
            <a:r>
              <a:rPr lang="en-US" dirty="0" smtClean="0"/>
              <a:t>By </a:t>
            </a:r>
            <a:r>
              <a:rPr lang="en-US" dirty="0"/>
              <a:t>this way, they can send the right offer to the right person at the right time.</a:t>
            </a:r>
          </a:p>
          <a:p>
            <a:endParaRPr lang="en-US" dirty="0"/>
          </a:p>
        </p:txBody>
      </p:sp>
    </p:spTree>
    <p:extLst>
      <p:ext uri="{BB962C8B-B14F-4D97-AF65-F5344CB8AC3E}">
        <p14:creationId xmlns:p14="http://schemas.microsoft.com/office/powerpoint/2010/main" val="2014075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1321</Words>
  <Application>Microsoft Office PowerPoint</Application>
  <PresentationFormat>Widescreen</PresentationFormat>
  <Paragraphs>86</Paragraphs>
  <Slides>18</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Calibri</vt:lpstr>
      <vt:lpstr>Calibri Light</vt:lpstr>
      <vt:lpstr>Office Theme</vt:lpstr>
      <vt:lpstr>VISIO</vt:lpstr>
      <vt:lpstr>BigData Minor</vt:lpstr>
      <vt:lpstr>Introduction to Big Data  &amp; Basic Data Analysis</vt:lpstr>
      <vt:lpstr>Data</vt:lpstr>
      <vt:lpstr>Big Data EveryWhere! </vt:lpstr>
      <vt:lpstr>How much data?</vt:lpstr>
      <vt:lpstr>PowerPoint Presentation</vt:lpstr>
      <vt:lpstr>Type of Data</vt:lpstr>
      <vt:lpstr>What to do with these data?</vt:lpstr>
      <vt:lpstr>1. Tracking Customer Spending Habit, Shopping Behavior</vt:lpstr>
      <vt:lpstr>2. Recommendation</vt:lpstr>
      <vt:lpstr>3. Smart Traffic System</vt:lpstr>
      <vt:lpstr>4. Secure Air Traffic System</vt:lpstr>
      <vt:lpstr>5. Auto Driving Car</vt:lpstr>
      <vt:lpstr>6. Virtual Personal Assistant Tool</vt:lpstr>
      <vt:lpstr>7. IoT</vt:lpstr>
      <vt:lpstr>8. Education Sector</vt:lpstr>
      <vt:lpstr>9. Energy Sector</vt:lpstr>
      <vt:lpstr>10. Media and Entertainment Sector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&amp; Basic Data Analysis</dc:title>
  <dc:creator>Staff</dc:creator>
  <cp:lastModifiedBy>Staff</cp:lastModifiedBy>
  <cp:revision>5</cp:revision>
  <dcterms:created xsi:type="dcterms:W3CDTF">2021-10-12T08:15:16Z</dcterms:created>
  <dcterms:modified xsi:type="dcterms:W3CDTF">2021-10-12T09:06:43Z</dcterms:modified>
</cp:coreProperties>
</file>