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3" r:id="rId8"/>
    <p:sldId id="261" r:id="rId9"/>
    <p:sldId id="265" r:id="rId10"/>
    <p:sldId id="266" r:id="rId11"/>
    <p:sldId id="267" r:id="rId12"/>
    <p:sldId id="270" r:id="rId13"/>
    <p:sldId id="271" r:id="rId14"/>
    <p:sldId id="272" r:id="rId15"/>
    <p:sldId id="268" r:id="rId16"/>
    <p:sldId id="269"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6" autoAdjust="0"/>
    <p:restoredTop sz="94660"/>
  </p:normalViewPr>
  <p:slideViewPr>
    <p:cSldViewPr snapToGrid="0">
      <p:cViewPr varScale="1">
        <p:scale>
          <a:sx n="39" d="100"/>
          <a:sy n="39" d="100"/>
        </p:scale>
        <p:origin x="82"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334155-A7CA-43C9-B0AB-3390D059C411}"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98912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334155-A7CA-43C9-B0AB-3390D059C411}"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140031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334155-A7CA-43C9-B0AB-3390D059C411}"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223751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334155-A7CA-43C9-B0AB-3390D059C411}"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31770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334155-A7CA-43C9-B0AB-3390D059C411}"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57151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334155-A7CA-43C9-B0AB-3390D059C411}"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2321019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334155-A7CA-43C9-B0AB-3390D059C411}" type="datetimeFigureOut">
              <a:rPr lang="en-IN" smtClean="0"/>
              <a:t>31-03-2025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3539601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334155-A7CA-43C9-B0AB-3390D059C411}" type="datetimeFigureOut">
              <a:rPr lang="en-IN" smtClean="0"/>
              <a:t>31-03-2025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39342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34155-A7CA-43C9-B0AB-3390D059C411}" type="datetimeFigureOut">
              <a:rPr lang="en-IN" smtClean="0"/>
              <a:t>31-03-2025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959878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334155-A7CA-43C9-B0AB-3390D059C411}"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145253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334155-A7CA-43C9-B0AB-3390D059C411}"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6383EC-82E8-4754-953E-3B56428AEFF8}" type="slidenum">
              <a:rPr lang="en-IN" smtClean="0"/>
              <a:t>‹#›</a:t>
            </a:fld>
            <a:endParaRPr lang="en-IN"/>
          </a:p>
        </p:txBody>
      </p:sp>
    </p:spTree>
    <p:extLst>
      <p:ext uri="{BB962C8B-B14F-4D97-AF65-F5344CB8AC3E}">
        <p14:creationId xmlns:p14="http://schemas.microsoft.com/office/powerpoint/2010/main" val="377529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34155-A7CA-43C9-B0AB-3390D059C411}" type="datetimeFigureOut">
              <a:rPr lang="en-IN" smtClean="0"/>
              <a:t>31-03-2025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6383EC-82E8-4754-953E-3B56428AEFF8}" type="slidenum">
              <a:rPr lang="en-IN" smtClean="0"/>
              <a:t>‹#›</a:t>
            </a:fld>
            <a:endParaRPr lang="en-IN"/>
          </a:p>
        </p:txBody>
      </p:sp>
    </p:spTree>
    <p:extLst>
      <p:ext uri="{BB962C8B-B14F-4D97-AF65-F5344CB8AC3E}">
        <p14:creationId xmlns:p14="http://schemas.microsoft.com/office/powerpoint/2010/main" val="3399480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06" y="1806108"/>
            <a:ext cx="11761694" cy="2387600"/>
          </a:xfrm>
        </p:spPr>
        <p:txBody>
          <a:bodyPr>
            <a:normAutofit fontScale="90000"/>
          </a:bodyPr>
          <a:lstStyle/>
          <a:p>
            <a:r>
              <a:rPr lang="en-US" sz="16600" b="1" dirty="0" smtClean="0">
                <a:solidFill>
                  <a:srgbClr val="FF0000"/>
                </a:solidFill>
              </a:rPr>
              <a:t>ADA</a:t>
            </a:r>
            <a:r>
              <a:rPr lang="en-US" sz="16600" b="1" dirty="0" smtClean="0"/>
              <a:t> </a:t>
            </a:r>
            <a:r>
              <a:rPr lang="en-US" sz="16600" b="1" dirty="0" smtClean="0">
                <a:solidFill>
                  <a:srgbClr val="FF0000"/>
                </a:solidFill>
              </a:rPr>
              <a:t>Boost</a:t>
            </a:r>
            <a:br>
              <a:rPr lang="en-US" sz="16600" b="1" dirty="0" smtClean="0">
                <a:solidFill>
                  <a:srgbClr val="FF0000"/>
                </a:solidFill>
              </a:rPr>
            </a:br>
            <a:r>
              <a:rPr lang="en-US" sz="8900" b="1" dirty="0" smtClean="0">
                <a:solidFill>
                  <a:srgbClr val="FF0000"/>
                </a:solidFill>
              </a:rPr>
              <a:t>Regression</a:t>
            </a:r>
            <a:endParaRPr lang="en-IN" sz="16600" b="1" dirty="0">
              <a:solidFill>
                <a:srgbClr val="FF0000"/>
              </a:solidFill>
            </a:endParaRPr>
          </a:p>
        </p:txBody>
      </p:sp>
      <p:sp>
        <p:nvSpPr>
          <p:cNvPr id="3" name="Subtitle 2"/>
          <p:cNvSpPr>
            <a:spLocks noGrp="1"/>
          </p:cNvSpPr>
          <p:nvPr>
            <p:ph type="subTitle" idx="1"/>
          </p:nvPr>
        </p:nvSpPr>
        <p:spPr>
          <a:xfrm>
            <a:off x="1613647" y="4193708"/>
            <a:ext cx="9144000" cy="1655762"/>
          </a:xfrm>
        </p:spPr>
        <p:txBody>
          <a:bodyPr>
            <a:normAutofit/>
          </a:bodyPr>
          <a:lstStyle/>
          <a:p>
            <a:r>
              <a:rPr lang="en-US" sz="5400" b="1" dirty="0" smtClean="0"/>
              <a:t>Version</a:t>
            </a:r>
            <a:r>
              <a:rPr lang="en-US" sz="5400" dirty="0" smtClean="0"/>
              <a:t> </a:t>
            </a:r>
            <a:r>
              <a:rPr lang="en-US" sz="5400" b="1" dirty="0" smtClean="0"/>
              <a:t>one</a:t>
            </a:r>
            <a:endParaRPr lang="en-IN" sz="5400" b="1" dirty="0"/>
          </a:p>
        </p:txBody>
      </p:sp>
    </p:spTree>
    <p:extLst>
      <p:ext uri="{BB962C8B-B14F-4D97-AF65-F5344CB8AC3E}">
        <p14:creationId xmlns:p14="http://schemas.microsoft.com/office/powerpoint/2010/main" val="153840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 Work flow:</a:t>
            </a:r>
            <a:endParaRPr lang="en-IN" dirty="0"/>
          </a:p>
        </p:txBody>
      </p:sp>
      <p:pic>
        <p:nvPicPr>
          <p:cNvPr id="4" name="Picture 3"/>
          <p:cNvPicPr>
            <a:picLocks noChangeAspect="1"/>
          </p:cNvPicPr>
          <p:nvPr/>
        </p:nvPicPr>
        <p:blipFill>
          <a:blip r:embed="rId2"/>
          <a:stretch>
            <a:fillRect/>
          </a:stretch>
        </p:blipFill>
        <p:spPr>
          <a:xfrm>
            <a:off x="1073426" y="1690688"/>
            <a:ext cx="10448950" cy="4783534"/>
          </a:xfrm>
          <a:prstGeom prst="rect">
            <a:avLst/>
          </a:prstGeom>
        </p:spPr>
      </p:pic>
    </p:spTree>
    <p:extLst>
      <p:ext uri="{BB962C8B-B14F-4D97-AF65-F5344CB8AC3E}">
        <p14:creationId xmlns:p14="http://schemas.microsoft.com/office/powerpoint/2010/main" val="173616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IN" dirty="0"/>
          </a:p>
        </p:txBody>
      </p:sp>
      <p:sp>
        <p:nvSpPr>
          <p:cNvPr id="3" name="Content Placeholder 2"/>
          <p:cNvSpPr>
            <a:spLocks noGrp="1"/>
          </p:cNvSpPr>
          <p:nvPr>
            <p:ph idx="1"/>
          </p:nvPr>
        </p:nvSpPr>
        <p:spPr/>
        <p:txBody>
          <a:bodyPr/>
          <a:lstStyle/>
          <a:p>
            <a:r>
              <a:rPr lang="en-US" dirty="0" smtClean="0"/>
              <a:t>Gradient boosting is an ensemble technique which constructs multiple base learners sequentially to get the best possible strong learner by reducing the mistakes made by the previous models.</a:t>
            </a:r>
            <a:endParaRPr lang="en-US" b="1" dirty="0" smtClean="0"/>
          </a:p>
          <a:p>
            <a:r>
              <a:rPr lang="en-US" dirty="0" smtClean="0"/>
              <a:t>An </a:t>
            </a:r>
            <a:r>
              <a:rPr lang="en-US" b="1" dirty="0" smtClean="0"/>
              <a:t>ensemble learning technique</a:t>
            </a:r>
            <a:r>
              <a:rPr lang="en-US" dirty="0" smtClean="0"/>
              <a:t> that builds models sequentially.</a:t>
            </a:r>
          </a:p>
          <a:p>
            <a:r>
              <a:rPr lang="en-US" dirty="0" smtClean="0"/>
              <a:t>Each model </a:t>
            </a:r>
            <a:r>
              <a:rPr lang="en-US" b="1" dirty="0" smtClean="0"/>
              <a:t>corrects errors</a:t>
            </a:r>
            <a:r>
              <a:rPr lang="en-US" dirty="0" smtClean="0"/>
              <a:t> made by previous models.</a:t>
            </a:r>
          </a:p>
          <a:p>
            <a:r>
              <a:rPr lang="en-US" dirty="0" smtClean="0"/>
              <a:t>Uses </a:t>
            </a:r>
            <a:r>
              <a:rPr lang="en-US" b="1" dirty="0" smtClean="0"/>
              <a:t>gradient descent optimization</a:t>
            </a:r>
            <a:r>
              <a:rPr lang="en-US" dirty="0" smtClean="0"/>
              <a:t> to minimize the loss.</a:t>
            </a:r>
          </a:p>
          <a:p>
            <a:r>
              <a:rPr lang="en-US" dirty="0" smtClean="0"/>
              <a:t>Helps in </a:t>
            </a:r>
            <a:r>
              <a:rPr lang="en-US" b="1" dirty="0" smtClean="0"/>
              <a:t>reducing bias and variance</a:t>
            </a:r>
            <a:r>
              <a:rPr lang="en-US" dirty="0" smtClean="0"/>
              <a:t> effectively.</a:t>
            </a:r>
          </a:p>
          <a:p>
            <a:endParaRPr lang="en-IN" dirty="0"/>
          </a:p>
        </p:txBody>
      </p:sp>
    </p:spTree>
    <p:extLst>
      <p:ext uri="{BB962C8B-B14F-4D97-AF65-F5344CB8AC3E}">
        <p14:creationId xmlns:p14="http://schemas.microsoft.com/office/powerpoint/2010/main" val="315733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IN" dirty="0"/>
          </a:p>
        </p:txBody>
      </p:sp>
      <p:sp>
        <p:nvSpPr>
          <p:cNvPr id="3" name="Content Placeholder 2"/>
          <p:cNvSpPr>
            <a:spLocks noGrp="1"/>
          </p:cNvSpPr>
          <p:nvPr>
            <p:ph idx="1"/>
          </p:nvPr>
        </p:nvSpPr>
        <p:spPr/>
        <p:txBody>
          <a:bodyPr/>
          <a:lstStyle/>
          <a:p>
            <a:r>
              <a:rPr lang="en-IN" b="1" dirty="0" smtClean="0"/>
              <a:t>K</a:t>
            </a:r>
            <a:r>
              <a:rPr lang="en-IN" sz="3200" b="1" dirty="0" smtClean="0"/>
              <a:t>ey Features of GBR</a:t>
            </a:r>
          </a:p>
          <a:p>
            <a:r>
              <a:rPr lang="en-IN" sz="3200" dirty="0" smtClean="0"/>
              <a:t>✅ </a:t>
            </a:r>
            <a:r>
              <a:rPr lang="en-IN" sz="3200" b="1" dirty="0" smtClean="0"/>
              <a:t>Handles Non-Linearity</a:t>
            </a:r>
            <a:r>
              <a:rPr lang="en-IN" sz="3200" dirty="0" smtClean="0"/>
              <a:t> – Captures complex patterns.</a:t>
            </a:r>
            <a:br>
              <a:rPr lang="en-IN" sz="3200" dirty="0" smtClean="0"/>
            </a:br>
            <a:r>
              <a:rPr lang="en-IN" sz="3200" dirty="0" smtClean="0"/>
              <a:t>✅ </a:t>
            </a:r>
            <a:r>
              <a:rPr lang="en-IN" sz="3200" b="1" dirty="0" smtClean="0"/>
              <a:t>Reduces Bias &amp; Variance</a:t>
            </a:r>
            <a:r>
              <a:rPr lang="en-IN" sz="3200" dirty="0" smtClean="0"/>
              <a:t> – More robust than single models.</a:t>
            </a:r>
            <a:br>
              <a:rPr lang="en-IN" sz="3200" dirty="0" smtClean="0"/>
            </a:br>
            <a:r>
              <a:rPr lang="en-IN" sz="3200" dirty="0" smtClean="0"/>
              <a:t>✅ </a:t>
            </a:r>
            <a:r>
              <a:rPr lang="en-IN" sz="3200" b="1" dirty="0" smtClean="0"/>
              <a:t>Feature Importance</a:t>
            </a:r>
            <a:r>
              <a:rPr lang="en-IN" sz="3200" dirty="0" smtClean="0"/>
              <a:t> – Identifies key predictors.</a:t>
            </a:r>
            <a:br>
              <a:rPr lang="en-IN" sz="3200" dirty="0" smtClean="0"/>
            </a:br>
            <a:r>
              <a:rPr lang="en-IN" sz="3200" dirty="0" smtClean="0"/>
              <a:t>✅ </a:t>
            </a:r>
            <a:r>
              <a:rPr lang="en-IN" sz="3200" b="1" dirty="0" smtClean="0"/>
              <a:t>Works with Missing Data</a:t>
            </a:r>
            <a:r>
              <a:rPr lang="en-IN" sz="3200" dirty="0" smtClean="0"/>
              <a:t> – Handles </a:t>
            </a:r>
            <a:r>
              <a:rPr lang="en-IN" sz="3200" dirty="0" err="1" smtClean="0"/>
              <a:t>NaNs</a:t>
            </a:r>
            <a:r>
              <a:rPr lang="en-IN" sz="3200" dirty="0" smtClean="0"/>
              <a:t> effectively.</a:t>
            </a:r>
            <a:br>
              <a:rPr lang="en-IN" sz="3200" dirty="0" smtClean="0"/>
            </a:br>
            <a:r>
              <a:rPr lang="en-IN" sz="3200" dirty="0" smtClean="0"/>
              <a:t>✅ </a:t>
            </a:r>
            <a:r>
              <a:rPr lang="en-IN" sz="3200" b="1" dirty="0" smtClean="0"/>
              <a:t>Highly Customizable</a:t>
            </a:r>
            <a:r>
              <a:rPr lang="en-IN" sz="3200" dirty="0" smtClean="0"/>
              <a:t> – Offers multiple tuning parameters.</a:t>
            </a:r>
            <a:endParaRPr lang="en-IN" sz="3200" dirty="0"/>
          </a:p>
        </p:txBody>
      </p:sp>
    </p:spTree>
    <p:extLst>
      <p:ext uri="{BB962C8B-B14F-4D97-AF65-F5344CB8AC3E}">
        <p14:creationId xmlns:p14="http://schemas.microsoft.com/office/powerpoint/2010/main" val="336649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IN" dirty="0"/>
          </a:p>
        </p:txBody>
      </p:sp>
      <p:sp>
        <p:nvSpPr>
          <p:cNvPr id="3" name="Content Placeholder 2"/>
          <p:cNvSpPr>
            <a:spLocks noGrp="1"/>
          </p:cNvSpPr>
          <p:nvPr>
            <p:ph idx="1"/>
          </p:nvPr>
        </p:nvSpPr>
        <p:spPr/>
        <p:txBody>
          <a:bodyPr>
            <a:normAutofit/>
          </a:bodyPr>
          <a:lstStyle/>
          <a:p>
            <a:r>
              <a:rPr lang="en-US" sz="3200" b="1" dirty="0" smtClean="0"/>
              <a:t>How GBR Works?</a:t>
            </a:r>
          </a:p>
          <a:p>
            <a:r>
              <a:rPr lang="en-US" sz="3200" dirty="0" smtClean="0"/>
              <a:t>1️. Start with a simple model (</a:t>
            </a:r>
            <a:r>
              <a:rPr lang="en-US" sz="3200" b="1" dirty="0" smtClean="0"/>
              <a:t>weak learner</a:t>
            </a:r>
            <a:r>
              <a:rPr lang="en-US" sz="3200" dirty="0" smtClean="0"/>
              <a:t>, usually a Decision Tree).</a:t>
            </a:r>
            <a:br>
              <a:rPr lang="en-US" sz="3200" dirty="0" smtClean="0"/>
            </a:br>
            <a:r>
              <a:rPr lang="en-US" sz="3200" dirty="0" smtClean="0"/>
              <a:t>2️. Compute the error (</a:t>
            </a:r>
            <a:r>
              <a:rPr lang="en-US" sz="3200" b="1" dirty="0" smtClean="0"/>
              <a:t>residuals</a:t>
            </a:r>
            <a:r>
              <a:rPr lang="en-US" sz="3200" dirty="0" smtClean="0"/>
              <a:t>) of the predictions.</a:t>
            </a:r>
            <a:br>
              <a:rPr lang="en-US" sz="3200" dirty="0" smtClean="0"/>
            </a:br>
            <a:r>
              <a:rPr lang="en-US" sz="3200" dirty="0" smtClean="0"/>
              <a:t>3️. Fit a new model to correct these residuals.</a:t>
            </a:r>
            <a:br>
              <a:rPr lang="en-US" sz="3200" dirty="0" smtClean="0"/>
            </a:br>
            <a:r>
              <a:rPr lang="en-US" sz="3200" dirty="0" smtClean="0"/>
              <a:t>4️. Repeat the process iteratively.</a:t>
            </a:r>
            <a:br>
              <a:rPr lang="en-US" sz="3200" dirty="0" smtClean="0"/>
            </a:br>
            <a:r>
              <a:rPr lang="en-US" sz="3200" dirty="0" smtClean="0"/>
              <a:t>5️. Combine all models for the final output.</a:t>
            </a:r>
            <a:endParaRPr lang="en-US" sz="3200" dirty="0"/>
          </a:p>
        </p:txBody>
      </p:sp>
    </p:spTree>
    <p:extLst>
      <p:ext uri="{BB962C8B-B14F-4D97-AF65-F5344CB8AC3E}">
        <p14:creationId xmlns:p14="http://schemas.microsoft.com/office/powerpoint/2010/main" val="173436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Boosting:</a:t>
            </a:r>
            <a:endParaRPr lang="en-IN" dirty="0"/>
          </a:p>
        </p:txBody>
      </p:sp>
      <p:sp>
        <p:nvSpPr>
          <p:cNvPr id="3" name="Content Placeholder 2"/>
          <p:cNvSpPr>
            <a:spLocks noGrp="1"/>
          </p:cNvSpPr>
          <p:nvPr>
            <p:ph idx="1"/>
          </p:nvPr>
        </p:nvSpPr>
        <p:spPr/>
        <p:txBody>
          <a:bodyPr>
            <a:normAutofit lnSpcReduction="10000"/>
          </a:bodyPr>
          <a:lstStyle/>
          <a:p>
            <a:r>
              <a:rPr lang="en-US" b="1" dirty="0" smtClean="0"/>
              <a:t>Advantages:</a:t>
            </a:r>
            <a:r>
              <a:rPr lang="en-US" dirty="0" smtClean="0"/>
              <a:t/>
            </a:r>
            <a:br>
              <a:rPr lang="en-US" dirty="0" smtClean="0"/>
            </a:br>
            <a:r>
              <a:rPr lang="en-US" dirty="0" smtClean="0"/>
              <a:t>✔ High predictive accuracy.</a:t>
            </a:r>
            <a:br>
              <a:rPr lang="en-US" dirty="0" smtClean="0"/>
            </a:br>
            <a:r>
              <a:rPr lang="en-US" dirty="0" smtClean="0"/>
              <a:t>✔ Works well with structured/tabular data.</a:t>
            </a:r>
            <a:br>
              <a:rPr lang="en-US" dirty="0" smtClean="0"/>
            </a:br>
            <a:r>
              <a:rPr lang="en-US" dirty="0" smtClean="0"/>
              <a:t>✔ Handles missing values effectively.</a:t>
            </a:r>
            <a:br>
              <a:rPr lang="en-US" dirty="0" smtClean="0"/>
            </a:br>
            <a:r>
              <a:rPr lang="en-US" dirty="0" smtClean="0"/>
              <a:t>✔ Supports feature selection via importance ranking.</a:t>
            </a:r>
          </a:p>
          <a:p>
            <a:endParaRPr lang="en-US" dirty="0"/>
          </a:p>
          <a:p>
            <a:r>
              <a:rPr lang="en-US" dirty="0" smtClean="0"/>
              <a:t>Disadvantages:</a:t>
            </a:r>
          </a:p>
          <a:p>
            <a:r>
              <a:rPr lang="en-US" dirty="0" smtClean="0"/>
              <a:t>Can be slow for large datasets.</a:t>
            </a:r>
          </a:p>
          <a:p>
            <a:r>
              <a:rPr lang="en-US" dirty="0" smtClean="0"/>
              <a:t>More prone to overfitting in </a:t>
            </a:r>
            <a:r>
              <a:rPr lang="en-US" dirty="0" err="1" smtClean="0"/>
              <a:t>n_estimators</a:t>
            </a:r>
            <a:r>
              <a:rPr lang="en-US" dirty="0" smtClean="0"/>
              <a:t> is too high.</a:t>
            </a:r>
          </a:p>
          <a:p>
            <a:r>
              <a:rPr lang="en-US" dirty="0" smtClean="0"/>
              <a:t>Require </a:t>
            </a:r>
            <a:r>
              <a:rPr lang="en-US" dirty="0" err="1" smtClean="0"/>
              <a:t>carefull</a:t>
            </a:r>
            <a:r>
              <a:rPr lang="en-US" dirty="0" smtClean="0"/>
              <a:t> tuning of </a:t>
            </a:r>
            <a:r>
              <a:rPr lang="en-US" dirty="0" err="1" smtClean="0"/>
              <a:t>hyperparameters</a:t>
            </a:r>
            <a:r>
              <a:rPr lang="en-US" dirty="0" smtClean="0"/>
              <a:t>.</a:t>
            </a:r>
            <a:endParaRPr lang="en-US" dirty="0"/>
          </a:p>
        </p:txBody>
      </p:sp>
    </p:spTree>
    <p:extLst>
      <p:ext uri="{BB962C8B-B14F-4D97-AF65-F5344CB8AC3E}">
        <p14:creationId xmlns:p14="http://schemas.microsoft.com/office/powerpoint/2010/main" val="876526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1" y="2392708"/>
            <a:ext cx="10515600" cy="1325563"/>
          </a:xfrm>
        </p:spPr>
        <p:txBody>
          <a:bodyPr>
            <a:normAutofit fontScale="90000"/>
          </a:bodyPr>
          <a:lstStyle/>
          <a:p>
            <a:r>
              <a:rPr lang="en-US" b="1" dirty="0" smtClean="0"/>
              <a:t>XG Boosting:</a:t>
            </a:r>
            <a:r>
              <a:rPr lang="en-US" dirty="0" smtClean="0"/>
              <a:t/>
            </a:r>
            <a:br>
              <a:rPr lang="en-US" dirty="0" smtClean="0"/>
            </a:br>
            <a:r>
              <a:rPr lang="en-US" dirty="0"/>
              <a:t> </a:t>
            </a:r>
            <a:r>
              <a:rPr lang="en-US" dirty="0" smtClean="0"/>
              <a:t> </a:t>
            </a:r>
            <a:br>
              <a:rPr lang="en-US" dirty="0" smtClean="0"/>
            </a:br>
            <a:r>
              <a:rPr lang="en-US" b="1" dirty="0" smtClean="0"/>
              <a:t>What is </a:t>
            </a:r>
            <a:r>
              <a:rPr lang="en-US" b="1" dirty="0" err="1" smtClean="0"/>
              <a:t>XGBoost</a:t>
            </a:r>
            <a:r>
              <a:rPr lang="en-US" b="1" dirty="0" smtClean="0"/>
              <a:t>?</a:t>
            </a:r>
            <a:br>
              <a:rPr lang="en-US" b="1" dirty="0" smtClean="0"/>
            </a:br>
            <a:r>
              <a:rPr lang="en-US" sz="4000" b="1" dirty="0" smtClean="0"/>
              <a:t>Extreme Gradient Boosting (</a:t>
            </a:r>
            <a:r>
              <a:rPr lang="en-US" sz="4000" b="1" dirty="0" err="1" smtClean="0"/>
              <a:t>XGBoost</a:t>
            </a:r>
            <a:r>
              <a:rPr lang="en-US" sz="4000" b="1" dirty="0" smtClean="0"/>
              <a:t>)</a:t>
            </a:r>
            <a:r>
              <a:rPr lang="en-US" sz="4000" dirty="0" smtClean="0"/>
              <a:t> is an advanced ensemble learning method.</a:t>
            </a:r>
            <a:br>
              <a:rPr lang="en-US" sz="4000" dirty="0" smtClean="0"/>
            </a:br>
            <a:r>
              <a:rPr lang="en-US" sz="4000" dirty="0" smtClean="0"/>
              <a:t>Designed for </a:t>
            </a:r>
            <a:r>
              <a:rPr lang="en-US" sz="4000" b="1" dirty="0" smtClean="0"/>
              <a:t>high performance and efficiency</a:t>
            </a:r>
            <a:r>
              <a:rPr lang="en-US" sz="4000" dirty="0" smtClean="0"/>
              <a:t>.</a:t>
            </a:r>
            <a:br>
              <a:rPr lang="en-US" sz="4000" dirty="0" smtClean="0"/>
            </a:br>
            <a:r>
              <a:rPr lang="en-US" sz="4000" dirty="0" smtClean="0"/>
              <a:t>Uses </a:t>
            </a:r>
            <a:r>
              <a:rPr lang="en-US" sz="4000" b="1" dirty="0" smtClean="0"/>
              <a:t>gradient boosting framework</a:t>
            </a:r>
            <a:r>
              <a:rPr lang="en-US" sz="4000" dirty="0" smtClean="0"/>
              <a:t> with additional optimizations.</a:t>
            </a:r>
            <a:br>
              <a:rPr lang="en-US" sz="4000" dirty="0" smtClean="0"/>
            </a:br>
            <a:r>
              <a:rPr lang="en-US" sz="4000" dirty="0" smtClean="0"/>
              <a:t>Works well with </a:t>
            </a:r>
            <a:r>
              <a:rPr lang="en-US" sz="4000" b="1" dirty="0" smtClean="0"/>
              <a:t>large datasets and missing values</a:t>
            </a:r>
            <a:r>
              <a:rPr lang="en-US" dirty="0" smtClean="0"/>
              <a:t>.</a:t>
            </a:r>
            <a:endParaRPr lang="en-US" dirty="0"/>
          </a:p>
        </p:txBody>
      </p:sp>
    </p:spTree>
    <p:extLst>
      <p:ext uri="{BB962C8B-B14F-4D97-AF65-F5344CB8AC3E}">
        <p14:creationId xmlns:p14="http://schemas.microsoft.com/office/powerpoint/2010/main" val="278144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635" y="3386621"/>
            <a:ext cx="10515600" cy="1325563"/>
          </a:xfrm>
        </p:spPr>
        <p:txBody>
          <a:bodyPr>
            <a:noAutofit/>
          </a:bodyPr>
          <a:lstStyle/>
          <a:p>
            <a:r>
              <a:rPr lang="en-IN" sz="3200" b="1" dirty="0" smtClean="0"/>
              <a:t>Key Features of </a:t>
            </a:r>
            <a:r>
              <a:rPr lang="en-IN" sz="3200" b="1" dirty="0" err="1" smtClean="0"/>
              <a:t>XGBoost</a:t>
            </a:r>
            <a:r>
              <a:rPr lang="en-IN" sz="3200" b="1" dirty="0" smtClean="0"/>
              <a:t/>
            </a:r>
            <a:br>
              <a:rPr lang="en-IN" sz="3200" b="1" dirty="0" smtClean="0"/>
            </a:br>
            <a:r>
              <a:rPr lang="en-IN" sz="3200" dirty="0" smtClean="0"/>
              <a:t>✅ </a:t>
            </a:r>
            <a:r>
              <a:rPr lang="en-IN" sz="3200" b="1" dirty="0" smtClean="0"/>
              <a:t>Faster than Gradient Boosting</a:t>
            </a:r>
            <a:r>
              <a:rPr lang="en-IN" sz="3200" dirty="0" smtClean="0"/>
              <a:t> – Efficient memory usage and parallel computation.</a:t>
            </a:r>
            <a:br>
              <a:rPr lang="en-IN" sz="3200" dirty="0" smtClean="0"/>
            </a:br>
            <a:r>
              <a:rPr lang="en-IN" sz="3200" dirty="0" smtClean="0"/>
              <a:t>✅ </a:t>
            </a:r>
            <a:r>
              <a:rPr lang="en-IN" sz="3200" b="1" dirty="0" smtClean="0"/>
              <a:t>Handles Missing Values</a:t>
            </a:r>
            <a:r>
              <a:rPr lang="en-IN" sz="3200" dirty="0" smtClean="0"/>
              <a:t> – Automatically learns the best path for </a:t>
            </a:r>
            <a:r>
              <a:rPr lang="en-IN" sz="3200" dirty="0" err="1" smtClean="0"/>
              <a:t>NaNs</a:t>
            </a:r>
            <a:r>
              <a:rPr lang="en-IN" sz="3200" dirty="0" smtClean="0"/>
              <a:t>.</a:t>
            </a:r>
            <a:br>
              <a:rPr lang="en-IN" sz="3200" dirty="0" smtClean="0"/>
            </a:br>
            <a:r>
              <a:rPr lang="en-IN" sz="3200" dirty="0" smtClean="0"/>
              <a:t>✅ </a:t>
            </a:r>
            <a:r>
              <a:rPr lang="en-IN" sz="3200" b="1" dirty="0" smtClean="0"/>
              <a:t>Regularization (L1 &amp; L2)</a:t>
            </a:r>
            <a:r>
              <a:rPr lang="en-IN" sz="3200" dirty="0" smtClean="0"/>
              <a:t> – Prevents overfitting effectively.</a:t>
            </a:r>
            <a:br>
              <a:rPr lang="en-IN" sz="3200" dirty="0" smtClean="0"/>
            </a:br>
            <a:r>
              <a:rPr lang="en-IN" sz="3200" dirty="0" smtClean="0"/>
              <a:t>✅ </a:t>
            </a:r>
            <a:r>
              <a:rPr lang="en-IN" sz="3200" b="1" dirty="0" smtClean="0"/>
              <a:t>Tree Pruning &amp; Shrinkage</a:t>
            </a:r>
            <a:r>
              <a:rPr lang="en-IN" sz="3200" dirty="0" smtClean="0"/>
              <a:t> – Reduces complexity while maintaining accuracy.</a:t>
            </a:r>
            <a:br>
              <a:rPr lang="en-IN" sz="3200" dirty="0" smtClean="0"/>
            </a:br>
            <a:r>
              <a:rPr lang="en-IN" sz="3200" dirty="0" smtClean="0"/>
              <a:t>✅ </a:t>
            </a:r>
            <a:r>
              <a:rPr lang="en-IN" sz="3200" b="1" dirty="0" smtClean="0"/>
              <a:t>Highly Scalable</a:t>
            </a:r>
            <a:r>
              <a:rPr lang="en-IN" sz="3200" dirty="0" smtClean="0"/>
              <a:t> – Works well with large datasets.</a:t>
            </a:r>
            <a:endParaRPr lang="en-IN" sz="3200" dirty="0"/>
          </a:p>
        </p:txBody>
      </p:sp>
    </p:spTree>
    <p:extLst>
      <p:ext uri="{BB962C8B-B14F-4D97-AF65-F5344CB8AC3E}">
        <p14:creationId xmlns:p14="http://schemas.microsoft.com/office/powerpoint/2010/main" val="60805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smtClean="0"/>
              <a:t>Advantages:</a:t>
            </a:r>
            <a:r>
              <a:rPr lang="en-IN" dirty="0" smtClean="0"/>
              <a:t/>
            </a:r>
            <a:br>
              <a:rPr lang="en-IN" dirty="0" smtClean="0"/>
            </a:br>
            <a:r>
              <a:rPr lang="en-IN" dirty="0" smtClean="0"/>
              <a:t>✔ Extremely fast and efficient.</a:t>
            </a:r>
            <a:br>
              <a:rPr lang="en-IN" dirty="0" smtClean="0"/>
            </a:br>
            <a:r>
              <a:rPr lang="en-IN" dirty="0" smtClean="0"/>
              <a:t>✔ Handles missing values automatically.</a:t>
            </a:r>
            <a:br>
              <a:rPr lang="en-IN" dirty="0" smtClean="0"/>
            </a:br>
            <a:r>
              <a:rPr lang="en-IN" dirty="0" smtClean="0"/>
              <a:t>✔ Works well with large datasets.</a:t>
            </a:r>
            <a:br>
              <a:rPr lang="en-IN" dirty="0" smtClean="0"/>
            </a:br>
            <a:r>
              <a:rPr lang="en-IN" dirty="0" smtClean="0"/>
              <a:t>✔ Reduces overfitting using regularization.</a:t>
            </a:r>
            <a:br>
              <a:rPr lang="en-IN" dirty="0" smtClean="0"/>
            </a:br>
            <a:r>
              <a:rPr lang="en-IN" dirty="0" smtClean="0"/>
              <a:t>✔ Provides feature importance ranking.</a:t>
            </a:r>
          </a:p>
          <a:p>
            <a:pPr marL="0" indent="0">
              <a:buNone/>
            </a:pPr>
            <a:endParaRPr lang="en-US" dirty="0"/>
          </a:p>
          <a:p>
            <a:pPr marL="0" indent="0">
              <a:buNone/>
            </a:pPr>
            <a:r>
              <a:rPr lang="en-US" dirty="0" smtClean="0"/>
              <a:t>❌ </a:t>
            </a:r>
            <a:r>
              <a:rPr lang="en-US" b="1" dirty="0" smtClean="0"/>
              <a:t>Disadvantages:</a:t>
            </a:r>
            <a:r>
              <a:rPr lang="en-US" dirty="0" smtClean="0"/>
              <a:t/>
            </a:r>
            <a:br>
              <a:rPr lang="en-US" dirty="0" smtClean="0"/>
            </a:br>
            <a:r>
              <a:rPr lang="en-US" dirty="0" smtClean="0"/>
              <a:t>✘ Requires </a:t>
            </a:r>
            <a:r>
              <a:rPr lang="en-US" b="1" dirty="0" smtClean="0"/>
              <a:t>tuning</a:t>
            </a:r>
            <a:r>
              <a:rPr lang="en-US" dirty="0" smtClean="0"/>
              <a:t> for best performance.</a:t>
            </a:r>
            <a:br>
              <a:rPr lang="en-US" dirty="0" smtClean="0"/>
            </a:br>
            <a:r>
              <a:rPr lang="en-US" dirty="0" smtClean="0"/>
              <a:t>✘ Can be computationally expensive for very large datasets.</a:t>
            </a:r>
            <a:br>
              <a:rPr lang="en-US" dirty="0" smtClean="0"/>
            </a:br>
            <a:r>
              <a:rPr lang="en-US" dirty="0" smtClean="0"/>
              <a:t>✘ More complex compared to simpler models like Linear Regression.</a:t>
            </a:r>
          </a:p>
          <a:p>
            <a:pPr marL="0" indent="0">
              <a:buNone/>
            </a:pPr>
            <a:endParaRPr lang="en-IN" dirty="0"/>
          </a:p>
        </p:txBody>
      </p:sp>
    </p:spTree>
    <p:extLst>
      <p:ext uri="{BB962C8B-B14F-4D97-AF65-F5344CB8AC3E}">
        <p14:creationId xmlns:p14="http://schemas.microsoft.com/office/powerpoint/2010/main" val="11458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475"/>
            <a:ext cx="10515600" cy="1325563"/>
          </a:xfrm>
        </p:spPr>
        <p:txBody>
          <a:bodyPr>
            <a:normAutofit/>
          </a:bodyPr>
          <a:lstStyle/>
          <a:p>
            <a:r>
              <a:rPr lang="en-US" dirty="0" smtClean="0"/>
              <a:t>Ada Boost Regression:</a:t>
            </a:r>
            <a:endParaRPr lang="en-IN" dirty="0"/>
          </a:p>
        </p:txBody>
      </p:sp>
      <p:sp>
        <p:nvSpPr>
          <p:cNvPr id="5" name="Content Placeholder 4"/>
          <p:cNvSpPr>
            <a:spLocks noGrp="1"/>
          </p:cNvSpPr>
          <p:nvPr>
            <p:ph idx="1"/>
          </p:nvPr>
        </p:nvSpPr>
        <p:spPr>
          <a:xfrm>
            <a:off x="484094" y="1081088"/>
            <a:ext cx="10869706" cy="5095875"/>
          </a:xfrm>
        </p:spPr>
        <p:txBody>
          <a:bodyPr/>
          <a:lstStyle/>
          <a:p>
            <a:r>
              <a:rPr lang="en-US" dirty="0" smtClean="0"/>
              <a:t>In machine learning, Boosting is an ensemble meta-algorithm for primarily reducing bias and also variance in supervised learning.</a:t>
            </a:r>
          </a:p>
          <a:p>
            <a:endParaRPr lang="en-US" dirty="0"/>
          </a:p>
          <a:p>
            <a:r>
              <a:rPr lang="en-US" dirty="0" smtClean="0"/>
              <a:t>Adaptive Boosting are Ensemble technique only</a:t>
            </a:r>
            <a:endParaRPr lang="en-IN" dirty="0"/>
          </a:p>
          <a:p>
            <a:r>
              <a:rPr lang="en-US" dirty="0" smtClean="0"/>
              <a:t>It is a sequential Learning process.</a:t>
            </a:r>
          </a:p>
          <a:p>
            <a:r>
              <a:rPr lang="en-US" dirty="0" smtClean="0"/>
              <a:t>It learns from the previous results.</a:t>
            </a:r>
          </a:p>
          <a:p>
            <a:r>
              <a:rPr lang="en-US" dirty="0" smtClean="0"/>
              <a:t>Here depth of the tree not beyond one leaves. </a:t>
            </a:r>
            <a:r>
              <a:rPr lang="en-US" dirty="0" err="1" smtClean="0"/>
              <a:t>Max_Depth</a:t>
            </a:r>
            <a:r>
              <a:rPr lang="en-US" dirty="0" smtClean="0"/>
              <a:t> = 1 (Stumps)</a:t>
            </a:r>
          </a:p>
          <a:p>
            <a:r>
              <a:rPr lang="en-US" dirty="0" smtClean="0"/>
              <a:t>Multiple stumps will create along with one root node and two leafs.</a:t>
            </a:r>
          </a:p>
          <a:p>
            <a:endParaRPr lang="en-IN" dirty="0"/>
          </a:p>
        </p:txBody>
      </p:sp>
    </p:spTree>
    <p:extLst>
      <p:ext uri="{BB962C8B-B14F-4D97-AF65-F5344CB8AC3E}">
        <p14:creationId xmlns:p14="http://schemas.microsoft.com/office/powerpoint/2010/main" val="58991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4475"/>
            <a:ext cx="10515600" cy="1325563"/>
          </a:xfrm>
        </p:spPr>
        <p:txBody>
          <a:bodyPr>
            <a:normAutofit/>
          </a:bodyPr>
          <a:lstStyle/>
          <a:p>
            <a:r>
              <a:rPr lang="en-US" dirty="0" smtClean="0"/>
              <a:t>General Boosting Methods :</a:t>
            </a:r>
            <a:endParaRPr lang="en-IN"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73127020"/>
              </p:ext>
            </p:extLst>
          </p:nvPr>
        </p:nvGraphicFramePr>
        <p:xfrm>
          <a:off x="484188" y="1081086"/>
          <a:ext cx="3988422" cy="3093348"/>
        </p:xfrm>
        <a:graphic>
          <a:graphicData uri="http://schemas.openxmlformats.org/drawingml/2006/table">
            <a:tbl>
              <a:tblPr firstRow="1" bandRow="1">
                <a:tableStyleId>{5C22544A-7EE6-4342-B048-85BDC9FD1C3A}</a:tableStyleId>
              </a:tblPr>
              <a:tblGrid>
                <a:gridCol w="664737">
                  <a:extLst>
                    <a:ext uri="{9D8B030D-6E8A-4147-A177-3AD203B41FA5}">
                      <a16:colId xmlns:a16="http://schemas.microsoft.com/office/drawing/2014/main" val="2237721587"/>
                    </a:ext>
                  </a:extLst>
                </a:gridCol>
                <a:gridCol w="664737">
                  <a:extLst>
                    <a:ext uri="{9D8B030D-6E8A-4147-A177-3AD203B41FA5}">
                      <a16:colId xmlns:a16="http://schemas.microsoft.com/office/drawing/2014/main" val="1108962350"/>
                    </a:ext>
                  </a:extLst>
                </a:gridCol>
                <a:gridCol w="664737">
                  <a:extLst>
                    <a:ext uri="{9D8B030D-6E8A-4147-A177-3AD203B41FA5}">
                      <a16:colId xmlns:a16="http://schemas.microsoft.com/office/drawing/2014/main" val="3086548675"/>
                    </a:ext>
                  </a:extLst>
                </a:gridCol>
                <a:gridCol w="664737">
                  <a:extLst>
                    <a:ext uri="{9D8B030D-6E8A-4147-A177-3AD203B41FA5}">
                      <a16:colId xmlns:a16="http://schemas.microsoft.com/office/drawing/2014/main" val="3410525719"/>
                    </a:ext>
                  </a:extLst>
                </a:gridCol>
                <a:gridCol w="664737">
                  <a:extLst>
                    <a:ext uri="{9D8B030D-6E8A-4147-A177-3AD203B41FA5}">
                      <a16:colId xmlns:a16="http://schemas.microsoft.com/office/drawing/2014/main" val="4073656762"/>
                    </a:ext>
                  </a:extLst>
                </a:gridCol>
                <a:gridCol w="664737">
                  <a:extLst>
                    <a:ext uri="{9D8B030D-6E8A-4147-A177-3AD203B41FA5}">
                      <a16:colId xmlns:a16="http://schemas.microsoft.com/office/drawing/2014/main" val="3659244052"/>
                    </a:ext>
                  </a:extLst>
                </a:gridCol>
              </a:tblGrid>
              <a:tr h="773337">
                <a:tc>
                  <a:txBody>
                    <a:bodyPr/>
                    <a:lstStyle/>
                    <a:p>
                      <a:r>
                        <a:rPr lang="en-US" dirty="0" smtClean="0"/>
                        <a:t>s.no</a:t>
                      </a:r>
                      <a:endParaRPr lang="en-IN" dirty="0"/>
                    </a:p>
                  </a:txBody>
                  <a:tcPr/>
                </a:tc>
                <a:tc>
                  <a:txBody>
                    <a:bodyPr/>
                    <a:lstStyle/>
                    <a:p>
                      <a:r>
                        <a:rPr lang="en-US" dirty="0" smtClean="0"/>
                        <a:t>F1</a:t>
                      </a:r>
                      <a:endParaRPr lang="en-IN" dirty="0"/>
                    </a:p>
                  </a:txBody>
                  <a:tcPr/>
                </a:tc>
                <a:tc>
                  <a:txBody>
                    <a:bodyPr/>
                    <a:lstStyle/>
                    <a:p>
                      <a:r>
                        <a:rPr lang="en-US" dirty="0" smtClean="0"/>
                        <a:t>F2</a:t>
                      </a:r>
                      <a:endParaRPr lang="en-IN" dirty="0"/>
                    </a:p>
                  </a:txBody>
                  <a:tcPr/>
                </a:tc>
                <a:tc>
                  <a:txBody>
                    <a:bodyPr/>
                    <a:lstStyle/>
                    <a:p>
                      <a:r>
                        <a:rPr lang="en-US" dirty="0" smtClean="0"/>
                        <a:t>F</a:t>
                      </a:r>
                      <a:r>
                        <a:rPr lang="en-IN" dirty="0" smtClean="0"/>
                        <a:t>3</a:t>
                      </a:r>
                      <a:endParaRPr lang="en-IN" dirty="0"/>
                    </a:p>
                  </a:txBody>
                  <a:tcPr/>
                </a:tc>
                <a:tc>
                  <a:txBody>
                    <a:bodyPr/>
                    <a:lstStyle/>
                    <a:p>
                      <a:r>
                        <a:rPr lang="en-US" dirty="0" smtClean="0"/>
                        <a:t>o/p</a:t>
                      </a:r>
                      <a:endParaRPr lang="en-IN" dirty="0"/>
                    </a:p>
                  </a:txBody>
                  <a:tcPr/>
                </a:tc>
                <a:tc>
                  <a:txBody>
                    <a:bodyPr/>
                    <a:lstStyle/>
                    <a:p>
                      <a:r>
                        <a:rPr lang="en-US" dirty="0" smtClean="0"/>
                        <a:t>Weights</a:t>
                      </a:r>
                      <a:endParaRPr lang="en-IN" dirty="0"/>
                    </a:p>
                  </a:txBody>
                  <a:tcPr/>
                </a:tc>
                <a:extLst>
                  <a:ext uri="{0D108BD9-81ED-4DB2-BD59-A6C34878D82A}">
                    <a16:rowId xmlns:a16="http://schemas.microsoft.com/office/drawing/2014/main" val="4098121713"/>
                  </a:ext>
                </a:extLst>
              </a:tr>
              <a:tr h="773337">
                <a:tc>
                  <a:txBody>
                    <a:bodyPr/>
                    <a:lstStyle/>
                    <a:p>
                      <a:r>
                        <a:rPr lang="en-US" dirty="0" smtClean="0"/>
                        <a:t>1</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US" dirty="0" smtClean="0"/>
                        <a:t>1/3</a:t>
                      </a:r>
                    </a:p>
                    <a:p>
                      <a:endParaRPr lang="en-IN" dirty="0"/>
                    </a:p>
                  </a:txBody>
                  <a:tcPr/>
                </a:tc>
                <a:extLst>
                  <a:ext uri="{0D108BD9-81ED-4DB2-BD59-A6C34878D82A}">
                    <a16:rowId xmlns:a16="http://schemas.microsoft.com/office/drawing/2014/main" val="2407789634"/>
                  </a:ext>
                </a:extLst>
              </a:tr>
              <a:tr h="773337">
                <a:tc>
                  <a:txBody>
                    <a:bodyPr/>
                    <a:lstStyle/>
                    <a:p>
                      <a:r>
                        <a:rPr lang="en-US" dirty="0" smtClean="0"/>
                        <a:t>2</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US" dirty="0" smtClean="0"/>
                        <a:t>1/3</a:t>
                      </a:r>
                      <a:endParaRPr lang="en-IN" dirty="0"/>
                    </a:p>
                  </a:txBody>
                  <a:tcPr/>
                </a:tc>
                <a:extLst>
                  <a:ext uri="{0D108BD9-81ED-4DB2-BD59-A6C34878D82A}">
                    <a16:rowId xmlns:a16="http://schemas.microsoft.com/office/drawing/2014/main" val="2177092086"/>
                  </a:ext>
                </a:extLst>
              </a:tr>
              <a:tr h="773337">
                <a:tc>
                  <a:txBody>
                    <a:bodyPr/>
                    <a:lstStyle/>
                    <a:p>
                      <a:r>
                        <a:rPr lang="en-US" dirty="0" smtClean="0"/>
                        <a:t>3</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r>
                        <a:rPr lang="en-US" dirty="0" smtClean="0"/>
                        <a:t>1/3</a:t>
                      </a:r>
                      <a:endParaRPr lang="en-IN" dirty="0"/>
                    </a:p>
                  </a:txBody>
                  <a:tcPr/>
                </a:tc>
                <a:extLst>
                  <a:ext uri="{0D108BD9-81ED-4DB2-BD59-A6C34878D82A}">
                    <a16:rowId xmlns:a16="http://schemas.microsoft.com/office/drawing/2014/main" val="2359831701"/>
                  </a:ext>
                </a:extLst>
              </a:tr>
            </a:tbl>
          </a:graphicData>
        </a:graphic>
      </p:graphicFrame>
      <p:sp>
        <p:nvSpPr>
          <p:cNvPr id="4" name="Rectangle 3"/>
          <p:cNvSpPr/>
          <p:nvPr/>
        </p:nvSpPr>
        <p:spPr>
          <a:xfrm>
            <a:off x="4956798" y="2385391"/>
            <a:ext cx="1451113" cy="1053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BL1</a:t>
            </a:r>
            <a:endParaRPr lang="en-IN" dirty="0"/>
          </a:p>
        </p:txBody>
      </p:sp>
      <p:sp>
        <p:nvSpPr>
          <p:cNvPr id="6" name="Rectangle 5"/>
          <p:cNvSpPr/>
          <p:nvPr/>
        </p:nvSpPr>
        <p:spPr>
          <a:xfrm>
            <a:off x="7030278" y="3647660"/>
            <a:ext cx="1451113" cy="1053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BL2</a:t>
            </a:r>
            <a:endParaRPr lang="en-IN" dirty="0"/>
          </a:p>
        </p:txBody>
      </p:sp>
      <p:sp>
        <p:nvSpPr>
          <p:cNvPr id="7" name="Rectangle 6"/>
          <p:cNvSpPr/>
          <p:nvPr/>
        </p:nvSpPr>
        <p:spPr>
          <a:xfrm>
            <a:off x="9362660" y="4492485"/>
            <a:ext cx="1451113" cy="10535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BL3</a:t>
            </a:r>
            <a:endParaRPr lang="en-IN" dirty="0"/>
          </a:p>
        </p:txBody>
      </p:sp>
      <p:sp>
        <p:nvSpPr>
          <p:cNvPr id="9" name="Rectangle 8"/>
          <p:cNvSpPr/>
          <p:nvPr/>
        </p:nvSpPr>
        <p:spPr>
          <a:xfrm>
            <a:off x="10180861" y="751957"/>
            <a:ext cx="669478" cy="6582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ysClr val="windowText" lastClr="000000"/>
                </a:solidFill>
              </a:rPr>
              <a:t>Root</a:t>
            </a:r>
          </a:p>
          <a:p>
            <a:pPr algn="ctr"/>
            <a:r>
              <a:rPr lang="en-US" dirty="0" smtClean="0">
                <a:solidFill>
                  <a:sysClr val="windowText" lastClr="000000"/>
                </a:solidFill>
              </a:rPr>
              <a:t>node</a:t>
            </a:r>
            <a:endParaRPr lang="en-IN" dirty="0">
              <a:solidFill>
                <a:sysClr val="windowText" lastClr="000000"/>
              </a:solidFill>
            </a:endParaRPr>
          </a:p>
        </p:txBody>
      </p:sp>
      <p:sp>
        <p:nvSpPr>
          <p:cNvPr id="10" name="Rectangle 9"/>
          <p:cNvSpPr/>
          <p:nvPr/>
        </p:nvSpPr>
        <p:spPr>
          <a:xfrm>
            <a:off x="11019300" y="1799392"/>
            <a:ext cx="669478" cy="6582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p:cNvSpPr/>
          <p:nvPr/>
        </p:nvSpPr>
        <p:spPr>
          <a:xfrm>
            <a:off x="9491867" y="1831897"/>
            <a:ext cx="669478" cy="6582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3" name="Straight Arrow Connector 12"/>
          <p:cNvCxnSpPr>
            <a:stCxn id="9" idx="2"/>
          </p:cNvCxnSpPr>
          <p:nvPr/>
        </p:nvCxnSpPr>
        <p:spPr>
          <a:xfrm flipH="1">
            <a:off x="10180861" y="1410218"/>
            <a:ext cx="334739" cy="718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a:endCxn id="10" idx="1"/>
          </p:cNvCxnSpPr>
          <p:nvPr/>
        </p:nvCxnSpPr>
        <p:spPr>
          <a:xfrm>
            <a:off x="10515600" y="1410218"/>
            <a:ext cx="503700" cy="71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2"/>
          </p:cNvCxnSpPr>
          <p:nvPr/>
        </p:nvCxnSpPr>
        <p:spPr>
          <a:xfrm flipH="1">
            <a:off x="5680456" y="3438938"/>
            <a:ext cx="1899" cy="735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680456" y="4174433"/>
            <a:ext cx="1349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8012838" y="5161720"/>
            <a:ext cx="13498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969285" y="4681326"/>
            <a:ext cx="43553" cy="480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005512" y="249806"/>
            <a:ext cx="1354915" cy="400110"/>
          </a:xfrm>
          <a:prstGeom prst="rect">
            <a:avLst/>
          </a:prstGeom>
          <a:noFill/>
        </p:spPr>
        <p:txBody>
          <a:bodyPr wrap="square" rtlCol="0">
            <a:spAutoFit/>
          </a:bodyPr>
          <a:lstStyle/>
          <a:p>
            <a:r>
              <a:rPr lang="en-US" sz="2000" b="1" dirty="0" smtClean="0"/>
              <a:t>Stumps</a:t>
            </a:r>
            <a:endParaRPr lang="en-IN" sz="2000" b="1" dirty="0"/>
          </a:p>
        </p:txBody>
      </p:sp>
      <p:sp>
        <p:nvSpPr>
          <p:cNvPr id="31" name="TextBox 30"/>
          <p:cNvSpPr txBox="1"/>
          <p:nvPr/>
        </p:nvSpPr>
        <p:spPr>
          <a:xfrm>
            <a:off x="10045269" y="2646772"/>
            <a:ext cx="1643509" cy="400110"/>
          </a:xfrm>
          <a:prstGeom prst="rect">
            <a:avLst/>
          </a:prstGeom>
          <a:noFill/>
        </p:spPr>
        <p:txBody>
          <a:bodyPr wrap="square" rtlCol="0">
            <a:spAutoFit/>
          </a:bodyPr>
          <a:lstStyle/>
          <a:p>
            <a:r>
              <a:rPr lang="en-US" sz="2000" b="1" dirty="0" smtClean="0"/>
              <a:t>Leaf Nodes</a:t>
            </a:r>
            <a:endParaRPr lang="en-IN" sz="2000" b="1" dirty="0"/>
          </a:p>
        </p:txBody>
      </p:sp>
      <p:sp>
        <p:nvSpPr>
          <p:cNvPr id="32" name="TextBox 31"/>
          <p:cNvSpPr txBox="1"/>
          <p:nvPr/>
        </p:nvSpPr>
        <p:spPr>
          <a:xfrm>
            <a:off x="11341840" y="4921523"/>
            <a:ext cx="1643509" cy="400110"/>
          </a:xfrm>
          <a:prstGeom prst="rect">
            <a:avLst/>
          </a:prstGeom>
          <a:noFill/>
        </p:spPr>
        <p:txBody>
          <a:bodyPr wrap="square" rtlCol="0">
            <a:spAutoFit/>
          </a:bodyPr>
          <a:lstStyle/>
          <a:p>
            <a:r>
              <a:rPr lang="en-US" sz="2000" b="1" dirty="0" smtClean="0"/>
              <a:t>O/P</a:t>
            </a:r>
            <a:endParaRPr lang="en-IN" sz="2000" b="1" dirty="0"/>
          </a:p>
        </p:txBody>
      </p:sp>
      <p:cxnSp>
        <p:nvCxnSpPr>
          <p:cNvPr id="33" name="Straight Arrow Connector 32"/>
          <p:cNvCxnSpPr/>
          <p:nvPr/>
        </p:nvCxnSpPr>
        <p:spPr>
          <a:xfrm>
            <a:off x="10813773" y="5161720"/>
            <a:ext cx="4506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481391" y="3863126"/>
            <a:ext cx="2351310" cy="400110"/>
          </a:xfrm>
          <a:prstGeom prst="rect">
            <a:avLst/>
          </a:prstGeom>
          <a:noFill/>
        </p:spPr>
        <p:txBody>
          <a:bodyPr wrap="square" rtlCol="0">
            <a:spAutoFit/>
          </a:bodyPr>
          <a:lstStyle/>
          <a:p>
            <a:r>
              <a:rPr lang="en-US" sz="2000" b="1" dirty="0" smtClean="0"/>
              <a:t>Incorrect Classifier</a:t>
            </a:r>
            <a:endParaRPr lang="en-IN" sz="2000" b="1" dirty="0"/>
          </a:p>
        </p:txBody>
      </p:sp>
      <p:sp>
        <p:nvSpPr>
          <p:cNvPr id="37" name="TextBox 36"/>
          <p:cNvSpPr txBox="1"/>
          <p:nvPr/>
        </p:nvSpPr>
        <p:spPr>
          <a:xfrm>
            <a:off x="6580188" y="2512054"/>
            <a:ext cx="1643509" cy="707886"/>
          </a:xfrm>
          <a:prstGeom prst="rect">
            <a:avLst/>
          </a:prstGeom>
          <a:noFill/>
        </p:spPr>
        <p:txBody>
          <a:bodyPr wrap="square" rtlCol="0">
            <a:spAutoFit/>
          </a:bodyPr>
          <a:lstStyle/>
          <a:p>
            <a:r>
              <a:rPr lang="en-US" sz="2000" b="1" dirty="0" smtClean="0"/>
              <a:t>Incorrect Classifier</a:t>
            </a:r>
            <a:endParaRPr lang="en-IN" sz="2000" b="1" dirty="0"/>
          </a:p>
        </p:txBody>
      </p:sp>
      <p:sp>
        <p:nvSpPr>
          <p:cNvPr id="38" name="TextBox 37"/>
          <p:cNvSpPr txBox="1"/>
          <p:nvPr/>
        </p:nvSpPr>
        <p:spPr>
          <a:xfrm>
            <a:off x="4711858" y="1200259"/>
            <a:ext cx="1643509" cy="707886"/>
          </a:xfrm>
          <a:prstGeom prst="rect">
            <a:avLst/>
          </a:prstGeom>
          <a:noFill/>
        </p:spPr>
        <p:txBody>
          <a:bodyPr wrap="square" rtlCol="0">
            <a:spAutoFit/>
          </a:bodyPr>
          <a:lstStyle/>
          <a:p>
            <a:r>
              <a:rPr lang="en-US" sz="2000" b="1" dirty="0" smtClean="0"/>
              <a:t>W=1/n</a:t>
            </a:r>
          </a:p>
          <a:p>
            <a:endParaRPr lang="en-IN" sz="2000" b="1" dirty="0"/>
          </a:p>
        </p:txBody>
      </p:sp>
      <p:sp>
        <p:nvSpPr>
          <p:cNvPr id="39" name="TextBox 38"/>
          <p:cNvSpPr txBox="1"/>
          <p:nvPr/>
        </p:nvSpPr>
        <p:spPr>
          <a:xfrm>
            <a:off x="8687749" y="6178019"/>
            <a:ext cx="3771290" cy="400110"/>
          </a:xfrm>
          <a:prstGeom prst="rect">
            <a:avLst/>
          </a:prstGeom>
          <a:noFill/>
        </p:spPr>
        <p:txBody>
          <a:bodyPr wrap="square" rtlCol="0">
            <a:spAutoFit/>
          </a:bodyPr>
          <a:lstStyle/>
          <a:p>
            <a:r>
              <a:rPr lang="en-US" sz="2000" b="1" dirty="0" smtClean="0"/>
              <a:t>Steps to follow – On next slide</a:t>
            </a:r>
            <a:endParaRPr lang="en-IN" sz="2000" b="1" dirty="0"/>
          </a:p>
        </p:txBody>
      </p:sp>
    </p:spTree>
    <p:extLst>
      <p:ext uri="{BB962C8B-B14F-4D97-AF65-F5344CB8AC3E}">
        <p14:creationId xmlns:p14="http://schemas.microsoft.com/office/powerpoint/2010/main" val="89852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62" y="127734"/>
            <a:ext cx="10515600" cy="355844"/>
          </a:xfrm>
        </p:spPr>
        <p:txBody>
          <a:bodyPr>
            <a:normAutofit fontScale="90000"/>
          </a:bodyPr>
          <a:lstStyle/>
          <a:p>
            <a:r>
              <a:rPr lang="en-US" dirty="0" smtClean="0"/>
              <a:t>Ada Boosting</a:t>
            </a:r>
            <a:endParaRPr lang="en-IN" dirty="0"/>
          </a:p>
        </p:txBody>
      </p:sp>
      <p:pic>
        <p:nvPicPr>
          <p:cNvPr id="4" name="Picture 3"/>
          <p:cNvPicPr>
            <a:picLocks noChangeAspect="1"/>
          </p:cNvPicPr>
          <p:nvPr/>
        </p:nvPicPr>
        <p:blipFill>
          <a:blip r:embed="rId2"/>
          <a:stretch>
            <a:fillRect/>
          </a:stretch>
        </p:blipFill>
        <p:spPr>
          <a:xfrm>
            <a:off x="142462" y="1953535"/>
            <a:ext cx="6735416" cy="4632155"/>
          </a:xfrm>
          <a:prstGeom prst="rect">
            <a:avLst/>
          </a:prstGeom>
        </p:spPr>
      </p:pic>
      <p:sp>
        <p:nvSpPr>
          <p:cNvPr id="6" name="TextBox 5"/>
          <p:cNvSpPr txBox="1"/>
          <p:nvPr/>
        </p:nvSpPr>
        <p:spPr>
          <a:xfrm>
            <a:off x="545123" y="1169377"/>
            <a:ext cx="3569677" cy="369332"/>
          </a:xfrm>
          <a:prstGeom prst="rect">
            <a:avLst/>
          </a:prstGeom>
          <a:noFill/>
        </p:spPr>
        <p:txBody>
          <a:bodyPr wrap="square" rtlCol="0">
            <a:spAutoFit/>
          </a:bodyPr>
          <a:lstStyle/>
          <a:p>
            <a:r>
              <a:rPr lang="en-US" dirty="0" smtClean="0"/>
              <a:t>Step 1. Creating First Base Learner</a:t>
            </a:r>
            <a:endParaRPr lang="en-IN" dirty="0"/>
          </a:p>
        </p:txBody>
      </p:sp>
      <p:sp>
        <p:nvSpPr>
          <p:cNvPr id="9" name="TextBox 8"/>
          <p:cNvSpPr txBox="1"/>
          <p:nvPr/>
        </p:nvSpPr>
        <p:spPr>
          <a:xfrm>
            <a:off x="7116417" y="2284453"/>
            <a:ext cx="4691269"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have 3 categorical feature.</a:t>
            </a:r>
          </a:p>
          <a:p>
            <a:pPr marL="285750" indent="-285750">
              <a:buFont typeface="Arial" panose="020B0604020202020204" pitchFamily="34" charset="0"/>
              <a:buChar char="•"/>
            </a:pPr>
            <a:r>
              <a:rPr lang="en-US" dirty="0" smtClean="0"/>
              <a:t>Find the best </a:t>
            </a:r>
            <a:r>
              <a:rPr lang="en-US" dirty="0" err="1" smtClean="0"/>
              <a:t>gini</a:t>
            </a:r>
            <a:r>
              <a:rPr lang="en-US" dirty="0" smtClean="0"/>
              <a:t> index or Info gain</a:t>
            </a:r>
          </a:p>
          <a:p>
            <a:pPr marL="285750" indent="-285750">
              <a:buFont typeface="Arial" panose="020B0604020202020204" pitchFamily="34" charset="0"/>
              <a:buChar char="•"/>
            </a:pPr>
            <a:r>
              <a:rPr lang="en-US" dirty="0" smtClean="0"/>
              <a:t> for suppose F2 was the best Gini or Entropy</a:t>
            </a:r>
          </a:p>
          <a:p>
            <a:pPr marL="285750" indent="-285750">
              <a:buFont typeface="Arial" panose="020B0604020202020204" pitchFamily="34" charset="0"/>
              <a:buChar char="•"/>
            </a:pPr>
            <a:r>
              <a:rPr lang="en-US" dirty="0" smtClean="0"/>
              <a:t>For that entropy with each O/P – we need to assign sample weight based on no of rows</a:t>
            </a:r>
          </a:p>
          <a:p>
            <a:pPr marL="285750" indent="-285750">
              <a:buFont typeface="Arial" panose="020B0604020202020204" pitchFamily="34" charset="0"/>
              <a:buChar char="•"/>
            </a:pPr>
            <a:r>
              <a:rPr lang="en-US" dirty="0" smtClean="0"/>
              <a:t>Then, it will classify the o/p and find correct and error prediction</a:t>
            </a:r>
          </a:p>
          <a:p>
            <a:pPr marL="285750" indent="-285750">
              <a:buFont typeface="Arial" panose="020B0604020202020204" pitchFamily="34" charset="0"/>
              <a:buChar char="•"/>
            </a:pPr>
            <a:r>
              <a:rPr lang="en-US" dirty="0" smtClean="0"/>
              <a:t>Now it found one miss classify 2</a:t>
            </a:r>
            <a:r>
              <a:rPr lang="en-US" baseline="30000" dirty="0" smtClean="0"/>
              <a:t>nd</a:t>
            </a:r>
            <a:r>
              <a:rPr lang="en-US" dirty="0" smtClean="0"/>
              <a:t> row</a:t>
            </a:r>
          </a:p>
          <a:p>
            <a:pPr marL="285750" indent="-285750">
              <a:buFont typeface="Arial" panose="020B0604020202020204" pitchFamily="34" charset="0"/>
              <a:buChar char="•"/>
            </a:pPr>
            <a:r>
              <a:rPr lang="en-US" dirty="0" smtClean="0"/>
              <a:t>Now again we need to add weight for that miss classified data</a:t>
            </a:r>
          </a:p>
          <a:p>
            <a:pPr marL="285750" indent="-285750">
              <a:buFont typeface="Arial" panose="020B0604020202020204" pitchFamily="34" charset="0"/>
              <a:buChar char="•"/>
            </a:pPr>
            <a:r>
              <a:rPr lang="en-US" dirty="0" smtClean="0"/>
              <a:t>So, here we found 1 error then I’ll will take 1/5 as total error. If suppose I got 3 error then I need to take 3/5 as total error.</a:t>
            </a:r>
          </a:p>
          <a:p>
            <a:pPr marL="285750" indent="-285750">
              <a:buFont typeface="Arial" panose="020B0604020202020204" pitchFamily="34" charset="0"/>
              <a:buChar char="•"/>
            </a:pPr>
            <a:r>
              <a:rPr lang="en-US" b="1" dirty="0" smtClean="0"/>
              <a:t>Follow step 2- next slide</a:t>
            </a:r>
            <a:endParaRPr lang="en-IN" b="1" dirty="0"/>
          </a:p>
        </p:txBody>
      </p:sp>
    </p:spTree>
    <p:extLst>
      <p:ext uri="{BB962C8B-B14F-4D97-AF65-F5344CB8AC3E}">
        <p14:creationId xmlns:p14="http://schemas.microsoft.com/office/powerpoint/2010/main" val="187982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537" y="325370"/>
            <a:ext cx="10515600" cy="509518"/>
          </a:xfrm>
        </p:spPr>
        <p:txBody>
          <a:bodyPr>
            <a:normAutofit fontScale="90000"/>
          </a:bodyPr>
          <a:lstStyle/>
          <a:p>
            <a:r>
              <a:rPr lang="en-US" dirty="0" smtClean="0"/>
              <a:t>Ada Boosting : </a:t>
            </a:r>
            <a:endParaRPr lang="en-IN" dirty="0"/>
          </a:p>
        </p:txBody>
      </p:sp>
      <p:pic>
        <p:nvPicPr>
          <p:cNvPr id="4" name="Picture 3"/>
          <p:cNvPicPr>
            <a:picLocks noChangeAspect="1"/>
          </p:cNvPicPr>
          <p:nvPr/>
        </p:nvPicPr>
        <p:blipFill>
          <a:blip r:embed="rId2"/>
          <a:stretch>
            <a:fillRect/>
          </a:stretch>
        </p:blipFill>
        <p:spPr>
          <a:xfrm>
            <a:off x="139146" y="1841643"/>
            <a:ext cx="6679097" cy="4195478"/>
          </a:xfrm>
          <a:prstGeom prst="rect">
            <a:avLst/>
          </a:prstGeom>
        </p:spPr>
      </p:pic>
      <p:sp>
        <p:nvSpPr>
          <p:cNvPr id="5" name="TextBox 4"/>
          <p:cNvSpPr txBox="1"/>
          <p:nvPr/>
        </p:nvSpPr>
        <p:spPr>
          <a:xfrm>
            <a:off x="278294" y="1034978"/>
            <a:ext cx="5943602" cy="646331"/>
          </a:xfrm>
          <a:prstGeom prst="rect">
            <a:avLst/>
          </a:prstGeom>
          <a:noFill/>
        </p:spPr>
        <p:txBody>
          <a:bodyPr wrap="square" rtlCol="0">
            <a:spAutoFit/>
          </a:bodyPr>
          <a:lstStyle/>
          <a:p>
            <a:r>
              <a:rPr lang="en-US" dirty="0" smtClean="0"/>
              <a:t>Step 2. Calculate the total error</a:t>
            </a:r>
          </a:p>
          <a:p>
            <a:r>
              <a:rPr lang="en-US" dirty="0" smtClean="0"/>
              <a:t>Step 3. Calculate the performance of the stump.</a:t>
            </a:r>
            <a:endParaRPr lang="en-IN" dirty="0"/>
          </a:p>
        </p:txBody>
      </p:sp>
      <p:sp>
        <p:nvSpPr>
          <p:cNvPr id="6" name="TextBox 5"/>
          <p:cNvSpPr txBox="1"/>
          <p:nvPr/>
        </p:nvSpPr>
        <p:spPr>
          <a:xfrm>
            <a:off x="7089912" y="2557260"/>
            <a:ext cx="4876801" cy="1754326"/>
          </a:xfrm>
          <a:prstGeom prst="rect">
            <a:avLst/>
          </a:prstGeom>
          <a:noFill/>
        </p:spPr>
        <p:txBody>
          <a:bodyPr wrap="square" rtlCol="0">
            <a:spAutoFit/>
          </a:bodyPr>
          <a:lstStyle/>
          <a:p>
            <a:r>
              <a:rPr lang="en-US" dirty="0" smtClean="0"/>
              <a:t>Step 2:</a:t>
            </a:r>
          </a:p>
          <a:p>
            <a:pPr marL="285750" indent="-285750">
              <a:buFont typeface="Arial" panose="020B0604020202020204" pitchFamily="34" charset="0"/>
              <a:buChar char="•"/>
            </a:pPr>
            <a:r>
              <a:rPr lang="en-US" dirty="0" smtClean="0"/>
              <a:t>Found total error</a:t>
            </a:r>
          </a:p>
          <a:p>
            <a:pPr marL="285750" indent="-285750">
              <a:buFont typeface="Arial" panose="020B0604020202020204" pitchFamily="34" charset="0"/>
              <a:buChar char="•"/>
            </a:pPr>
            <a:r>
              <a:rPr lang="en-US" dirty="0" smtClean="0"/>
              <a:t>Now step 3: we need to calculate the performance of the stump</a:t>
            </a:r>
          </a:p>
          <a:p>
            <a:pPr marL="285750" indent="-285750">
              <a:buFont typeface="Arial" panose="020B0604020202020204" pitchFamily="34" charset="0"/>
              <a:buChar char="•"/>
            </a:pPr>
            <a:r>
              <a:rPr lang="en-US" dirty="0" smtClean="0"/>
              <a:t>Once we got the result</a:t>
            </a:r>
          </a:p>
          <a:p>
            <a:pPr marL="285750" indent="-285750">
              <a:buFont typeface="Arial" panose="020B0604020202020204" pitchFamily="34" charset="0"/>
              <a:buChar char="•"/>
            </a:pPr>
            <a:r>
              <a:rPr lang="en-US" dirty="0" smtClean="0"/>
              <a:t>Then, step 4: </a:t>
            </a:r>
            <a:r>
              <a:rPr lang="en-US" dirty="0" err="1" smtClean="0"/>
              <a:t>Nxt</a:t>
            </a:r>
            <a:r>
              <a:rPr lang="en-US" dirty="0" smtClean="0"/>
              <a:t> slide. </a:t>
            </a:r>
          </a:p>
        </p:txBody>
      </p:sp>
    </p:spTree>
    <p:extLst>
      <p:ext uri="{BB962C8B-B14F-4D97-AF65-F5344CB8AC3E}">
        <p14:creationId xmlns:p14="http://schemas.microsoft.com/office/powerpoint/2010/main" val="19874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345"/>
            <a:ext cx="3143569" cy="180763"/>
          </a:xfrm>
        </p:spPr>
        <p:txBody>
          <a:bodyPr>
            <a:normAutofit fontScale="90000"/>
          </a:bodyPr>
          <a:lstStyle/>
          <a:p>
            <a:r>
              <a:rPr lang="en-US" dirty="0" smtClean="0"/>
              <a:t>Ada Boosting</a:t>
            </a:r>
            <a:endParaRPr lang="en-IN" dirty="0"/>
          </a:p>
        </p:txBody>
      </p:sp>
      <p:pic>
        <p:nvPicPr>
          <p:cNvPr id="4" name="Picture 3"/>
          <p:cNvPicPr>
            <a:picLocks noChangeAspect="1"/>
          </p:cNvPicPr>
          <p:nvPr/>
        </p:nvPicPr>
        <p:blipFill>
          <a:blip r:embed="rId2"/>
          <a:stretch>
            <a:fillRect/>
          </a:stretch>
        </p:blipFill>
        <p:spPr>
          <a:xfrm>
            <a:off x="0" y="1011170"/>
            <a:ext cx="11187643" cy="4383592"/>
          </a:xfrm>
          <a:prstGeom prst="rect">
            <a:avLst/>
          </a:prstGeom>
        </p:spPr>
      </p:pic>
      <p:sp>
        <p:nvSpPr>
          <p:cNvPr id="5" name="TextBox 4"/>
          <p:cNvSpPr txBox="1"/>
          <p:nvPr/>
        </p:nvSpPr>
        <p:spPr>
          <a:xfrm>
            <a:off x="1401" y="540107"/>
            <a:ext cx="3569677" cy="369332"/>
          </a:xfrm>
          <a:prstGeom prst="rect">
            <a:avLst/>
          </a:prstGeom>
          <a:noFill/>
        </p:spPr>
        <p:txBody>
          <a:bodyPr wrap="square" rtlCol="0">
            <a:spAutoFit/>
          </a:bodyPr>
          <a:lstStyle/>
          <a:p>
            <a:r>
              <a:rPr lang="en-US" dirty="0" smtClean="0"/>
              <a:t>Step 4. Updating the weights</a:t>
            </a:r>
            <a:endParaRPr lang="en-IN" dirty="0"/>
          </a:p>
        </p:txBody>
      </p:sp>
      <p:sp>
        <p:nvSpPr>
          <p:cNvPr id="6" name="TextBox 5"/>
          <p:cNvSpPr txBox="1"/>
          <p:nvPr/>
        </p:nvSpPr>
        <p:spPr>
          <a:xfrm>
            <a:off x="0" y="5496492"/>
            <a:ext cx="11430000" cy="1477328"/>
          </a:xfrm>
          <a:prstGeom prst="rect">
            <a:avLst/>
          </a:prstGeom>
          <a:noFill/>
        </p:spPr>
        <p:txBody>
          <a:bodyPr wrap="square" rtlCol="0">
            <a:spAutoFit/>
          </a:bodyPr>
          <a:lstStyle/>
          <a:p>
            <a:r>
              <a:rPr lang="en-US" dirty="0" smtClean="0"/>
              <a:t>Step 4. Here, we need to find the updated weight (by </a:t>
            </a:r>
            <a:r>
              <a:rPr lang="en-US" dirty="0" err="1" smtClean="0"/>
              <a:t>cal</a:t>
            </a:r>
            <a:r>
              <a:rPr lang="en-US" dirty="0" smtClean="0"/>
              <a:t> sample </a:t>
            </a:r>
            <a:r>
              <a:rPr lang="en-US" dirty="0" err="1" smtClean="0"/>
              <a:t>veight</a:t>
            </a:r>
            <a:r>
              <a:rPr lang="en-US" dirty="0" smtClean="0"/>
              <a:t> * log e. = new sample </a:t>
            </a:r>
            <a:r>
              <a:rPr lang="en-US" dirty="0" err="1" smtClean="0"/>
              <a:t>wight</a:t>
            </a:r>
            <a:r>
              <a:rPr lang="en-US" dirty="0"/>
              <a:t> </a:t>
            </a:r>
            <a:r>
              <a:rPr lang="en-US" dirty="0" smtClean="0"/>
              <a:t>(misclassified weight)</a:t>
            </a:r>
          </a:p>
          <a:p>
            <a:r>
              <a:rPr lang="en-US" dirty="0" smtClean="0"/>
              <a:t>Now we need to find correctly classified data by same formula but instead of + performance here we use –(performance) to find correctly classified weight.</a:t>
            </a:r>
          </a:p>
          <a:p>
            <a:r>
              <a:rPr lang="en-US" dirty="0" smtClean="0"/>
              <a:t> </a:t>
            </a:r>
            <a:endParaRPr lang="en-IN" dirty="0"/>
          </a:p>
        </p:txBody>
      </p:sp>
    </p:spTree>
    <p:extLst>
      <p:ext uri="{BB962C8B-B14F-4D97-AF65-F5344CB8AC3E}">
        <p14:creationId xmlns:p14="http://schemas.microsoft.com/office/powerpoint/2010/main" val="271886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6" y="136526"/>
            <a:ext cx="10515600" cy="232752"/>
          </a:xfrm>
        </p:spPr>
        <p:txBody>
          <a:bodyPr>
            <a:normAutofit fontScale="90000"/>
          </a:bodyPr>
          <a:lstStyle/>
          <a:p>
            <a:r>
              <a:rPr lang="en-US" dirty="0" smtClean="0"/>
              <a:t>Ada Boosting</a:t>
            </a:r>
            <a:endParaRPr lang="en-IN" dirty="0"/>
          </a:p>
        </p:txBody>
      </p:sp>
      <p:sp>
        <p:nvSpPr>
          <p:cNvPr id="4" name="Title 1"/>
          <p:cNvSpPr txBox="1">
            <a:spLocks/>
          </p:cNvSpPr>
          <p:nvPr/>
        </p:nvSpPr>
        <p:spPr>
          <a:xfrm>
            <a:off x="99646" y="596657"/>
            <a:ext cx="10515600" cy="232752"/>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Ada Boosting</a:t>
            </a:r>
            <a:endParaRPr lang="en-IN" dirty="0"/>
          </a:p>
        </p:txBody>
      </p:sp>
      <p:pic>
        <p:nvPicPr>
          <p:cNvPr id="3" name="Picture 2"/>
          <p:cNvPicPr>
            <a:picLocks noChangeAspect="1"/>
          </p:cNvPicPr>
          <p:nvPr/>
        </p:nvPicPr>
        <p:blipFill>
          <a:blip r:embed="rId2"/>
          <a:stretch>
            <a:fillRect/>
          </a:stretch>
        </p:blipFill>
        <p:spPr>
          <a:xfrm>
            <a:off x="0" y="1056788"/>
            <a:ext cx="12031461" cy="4242616"/>
          </a:xfrm>
          <a:prstGeom prst="rect">
            <a:avLst/>
          </a:prstGeom>
        </p:spPr>
      </p:pic>
      <p:sp>
        <p:nvSpPr>
          <p:cNvPr id="5" name="Title 1"/>
          <p:cNvSpPr txBox="1">
            <a:spLocks/>
          </p:cNvSpPr>
          <p:nvPr/>
        </p:nvSpPr>
        <p:spPr>
          <a:xfrm>
            <a:off x="99646" y="5705687"/>
            <a:ext cx="11931815" cy="95900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t>Step 6: we need add the weights for miss classified and correct one.</a:t>
            </a:r>
          </a:p>
          <a:p>
            <a:pPr marL="342900" indent="-342900">
              <a:buFont typeface="Arial" panose="020B0604020202020204" pitchFamily="34" charset="0"/>
              <a:buChar char="•"/>
            </a:pPr>
            <a:r>
              <a:rPr lang="en-US" sz="2400" dirty="0" smtClean="0"/>
              <a:t>Updated weight – after adding all weight 0.799 but we need 1. so we need to normalized the data.</a:t>
            </a:r>
          </a:p>
          <a:p>
            <a:pPr marL="342900" indent="-342900">
              <a:buFont typeface="Arial" panose="020B0604020202020204" pitchFamily="34" charset="0"/>
              <a:buChar char="•"/>
            </a:pPr>
            <a:r>
              <a:rPr lang="en-US" sz="2400" dirty="0" smtClean="0"/>
              <a:t>Like = 0.1/0.799 = 0.13 – Normalized weight</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70570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46" y="136526"/>
            <a:ext cx="10515600" cy="232752"/>
          </a:xfrm>
        </p:spPr>
        <p:txBody>
          <a:bodyPr>
            <a:normAutofit fontScale="90000"/>
          </a:bodyPr>
          <a:lstStyle/>
          <a:p>
            <a:r>
              <a:rPr lang="en-US" dirty="0" smtClean="0"/>
              <a:t>Ada Boosting</a:t>
            </a:r>
            <a:endParaRPr lang="en-IN" dirty="0"/>
          </a:p>
        </p:txBody>
      </p:sp>
      <p:sp>
        <p:nvSpPr>
          <p:cNvPr id="4" name="Title 1"/>
          <p:cNvSpPr txBox="1">
            <a:spLocks/>
          </p:cNvSpPr>
          <p:nvPr/>
        </p:nvSpPr>
        <p:spPr>
          <a:xfrm>
            <a:off x="99646" y="596657"/>
            <a:ext cx="10515600" cy="232752"/>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Ada Boosting</a:t>
            </a:r>
            <a:endParaRPr lang="en-IN" dirty="0"/>
          </a:p>
        </p:txBody>
      </p:sp>
      <p:pic>
        <p:nvPicPr>
          <p:cNvPr id="5" name="Picture 4"/>
          <p:cNvPicPr>
            <a:picLocks noChangeAspect="1"/>
          </p:cNvPicPr>
          <p:nvPr/>
        </p:nvPicPr>
        <p:blipFill>
          <a:blip r:embed="rId2"/>
          <a:stretch>
            <a:fillRect/>
          </a:stretch>
        </p:blipFill>
        <p:spPr>
          <a:xfrm>
            <a:off x="99646" y="1056788"/>
            <a:ext cx="12092354" cy="3873022"/>
          </a:xfrm>
          <a:prstGeom prst="rect">
            <a:avLst/>
          </a:prstGeom>
        </p:spPr>
      </p:pic>
      <p:sp>
        <p:nvSpPr>
          <p:cNvPr id="6" name="Title 1"/>
          <p:cNvSpPr txBox="1">
            <a:spLocks/>
          </p:cNvSpPr>
          <p:nvPr/>
        </p:nvSpPr>
        <p:spPr>
          <a:xfrm>
            <a:off x="99646" y="5040813"/>
            <a:ext cx="10515600" cy="471964"/>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Note : After taking maximum observation it will check for the maximum results and it will conclude that majority number.</a:t>
            </a:r>
            <a:endParaRPr lang="en-IN" dirty="0"/>
          </a:p>
        </p:txBody>
      </p:sp>
    </p:spTree>
    <p:extLst>
      <p:ext uri="{BB962C8B-B14F-4D97-AF65-F5344CB8AC3E}">
        <p14:creationId xmlns:p14="http://schemas.microsoft.com/office/powerpoint/2010/main" val="2607617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0306" y="1806108"/>
            <a:ext cx="11761694" cy="2387600"/>
          </a:xfrm>
        </p:spPr>
        <p:txBody>
          <a:bodyPr>
            <a:normAutofit fontScale="90000"/>
          </a:bodyPr>
          <a:lstStyle/>
          <a:p>
            <a:r>
              <a:rPr lang="en-US" sz="10700" b="1" dirty="0" smtClean="0">
                <a:solidFill>
                  <a:srgbClr val="FF0000"/>
                </a:solidFill>
              </a:rPr>
              <a:t>Gradient</a:t>
            </a:r>
            <a:r>
              <a:rPr lang="en-US" sz="10700" b="1" dirty="0" smtClean="0"/>
              <a:t> </a:t>
            </a:r>
            <a:r>
              <a:rPr lang="en-US" sz="10700" b="1" dirty="0" smtClean="0">
                <a:solidFill>
                  <a:srgbClr val="FF0000"/>
                </a:solidFill>
              </a:rPr>
              <a:t>Boosting</a:t>
            </a:r>
            <a:r>
              <a:rPr lang="en-US" sz="16600" b="1" dirty="0" smtClean="0">
                <a:solidFill>
                  <a:srgbClr val="FF0000"/>
                </a:solidFill>
              </a:rPr>
              <a:t/>
            </a:r>
            <a:br>
              <a:rPr lang="en-US" sz="16600" b="1" dirty="0" smtClean="0">
                <a:solidFill>
                  <a:srgbClr val="FF0000"/>
                </a:solidFill>
              </a:rPr>
            </a:br>
            <a:r>
              <a:rPr lang="en-US" sz="8900" b="1" dirty="0" smtClean="0">
                <a:solidFill>
                  <a:srgbClr val="FF0000"/>
                </a:solidFill>
              </a:rPr>
              <a:t>Regression</a:t>
            </a:r>
            <a:endParaRPr lang="en-IN" sz="16600" b="1" dirty="0">
              <a:solidFill>
                <a:srgbClr val="FF0000"/>
              </a:solidFill>
            </a:endParaRPr>
          </a:p>
        </p:txBody>
      </p:sp>
      <p:sp>
        <p:nvSpPr>
          <p:cNvPr id="3" name="Subtitle 2"/>
          <p:cNvSpPr>
            <a:spLocks noGrp="1"/>
          </p:cNvSpPr>
          <p:nvPr>
            <p:ph type="subTitle" idx="1"/>
          </p:nvPr>
        </p:nvSpPr>
        <p:spPr>
          <a:xfrm>
            <a:off x="1613647" y="4193708"/>
            <a:ext cx="9144000" cy="1655762"/>
          </a:xfrm>
        </p:spPr>
        <p:txBody>
          <a:bodyPr>
            <a:normAutofit/>
          </a:bodyPr>
          <a:lstStyle/>
          <a:p>
            <a:r>
              <a:rPr lang="en-US" sz="5400" b="1" dirty="0" smtClean="0"/>
              <a:t>Version</a:t>
            </a:r>
            <a:r>
              <a:rPr lang="en-US" sz="5400" dirty="0" smtClean="0"/>
              <a:t> </a:t>
            </a:r>
            <a:r>
              <a:rPr lang="en-US" sz="5400" b="1" dirty="0" smtClean="0"/>
              <a:t>one</a:t>
            </a:r>
            <a:endParaRPr lang="en-IN" sz="5400" b="1" dirty="0"/>
          </a:p>
        </p:txBody>
      </p:sp>
    </p:spTree>
    <p:extLst>
      <p:ext uri="{BB962C8B-B14F-4D97-AF65-F5344CB8AC3E}">
        <p14:creationId xmlns:p14="http://schemas.microsoft.com/office/powerpoint/2010/main" val="1151483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554</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ADA Boost Regression</vt:lpstr>
      <vt:lpstr>Ada Boost Regression:</vt:lpstr>
      <vt:lpstr>General Boosting Methods :</vt:lpstr>
      <vt:lpstr>Ada Boosting</vt:lpstr>
      <vt:lpstr>Ada Boosting : </vt:lpstr>
      <vt:lpstr>Ada Boosting</vt:lpstr>
      <vt:lpstr>Ada Boosting</vt:lpstr>
      <vt:lpstr>Ada Boosting</vt:lpstr>
      <vt:lpstr>Gradient Boosting Regression</vt:lpstr>
      <vt:lpstr>Gradient Boosting Work flow:</vt:lpstr>
      <vt:lpstr>Gradient Boosting</vt:lpstr>
      <vt:lpstr>Gradient Boosting</vt:lpstr>
      <vt:lpstr>Gradient Boosting:</vt:lpstr>
      <vt:lpstr>Gradient Boosting:</vt:lpstr>
      <vt:lpstr>XG Boosting:    What is XGBoost? Extreme Gradient Boosting (XGBoost) is an advanced ensemble learning method. Designed for high performance and efficiency. Uses gradient boosting framework with additional optimizations. Works well with large datasets and missing values.</vt:lpstr>
      <vt:lpstr>Key Features of XGBoost ✅ Faster than Gradient Boosting – Efficient memory usage and parallel computation. ✅ Handles Missing Values – Automatically learns the best path for NaNs. ✅ Regularization (L1 &amp; L2) – Prevents overfitting effectively. ✅ Tree Pruning &amp; Shrinkage – Reduces complexity while maintaining accuracy. ✅ Highly Scalable – Works well with large datasets.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 Regression</dc:title>
  <dc:creator>Admin</dc:creator>
  <cp:lastModifiedBy>Admin</cp:lastModifiedBy>
  <cp:revision>15</cp:revision>
  <dcterms:created xsi:type="dcterms:W3CDTF">2025-03-31T08:04:12Z</dcterms:created>
  <dcterms:modified xsi:type="dcterms:W3CDTF">2025-03-31T14:53:45Z</dcterms:modified>
</cp:coreProperties>
</file>