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Clustering Algorithms - Simple Explanation with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Affinity Propagation, Mean-Shift, Spectral Clustering,</a:t>
            </a:r>
          </a:p>
          <a:p>
            <a:r>
              <a:rPr dirty="0"/>
              <a:t>Ward Hierarchical, Agglomerative, DBSCAN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Key Points Summary: Clustering in ML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01924"/>
              </p:ext>
            </p:extLst>
          </p:nvPr>
        </p:nvGraphicFramePr>
        <p:xfrm>
          <a:off x="457200" y="1600200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28780899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86603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Highlights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65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KMeans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Requires predefining k; fast and efficient for convex clusters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6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Mean-Shift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need to define k; auto-detects number of clusters; slower for big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18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Affinity Propagation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Automatically finds number of clusters using message-passing; no k needed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98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Spectral Clustering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Great for complex, non-convex clusters; needs k; uses graph theory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55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DBSCAN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Density-based; handles noise/outliers well; does not need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51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Agglomerative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Hierarchical; builds a tree-like structure of clusters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0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5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29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How to select </a:t>
            </a:r>
            <a:r>
              <a:rPr lang="en-US" sz="4800" dirty="0"/>
              <a:t>R</a:t>
            </a:r>
            <a:r>
              <a:rPr lang="en-US" sz="4800" dirty="0" smtClean="0"/>
              <a:t>ight clustering</a:t>
            </a:r>
            <a:endParaRPr lang="en-IN" sz="4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18457" y="1813307"/>
            <a:ext cx="664339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KMeans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know number of clusters.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spherical/convex.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Mean-Shift / Affinity Propagation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don’t know number of clusters.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want automatic cluster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Spectral Clustering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data has complex or non-convex shapes.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set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DBSCAN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has noise and variable density.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don’t want to predefine number of clusters.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6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646"/>
            <a:ext cx="8229600" cy="1143000"/>
          </a:xfrm>
        </p:spPr>
        <p:txBody>
          <a:bodyPr/>
          <a:lstStyle/>
          <a:p>
            <a:r>
              <a:rPr dirty="0"/>
              <a:t>1. Affinity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pPr marL="0" indent="0">
              <a:buNone/>
              <a:defRPr sz="1400"/>
            </a:pPr>
            <a:r>
              <a:rPr lang="en-US" b="1" dirty="0" smtClean="0"/>
              <a:t>	</a:t>
            </a:r>
            <a:r>
              <a:rPr b="1" dirty="0" smtClean="0"/>
              <a:t>Affinity </a:t>
            </a:r>
            <a:r>
              <a:rPr b="1" dirty="0"/>
              <a:t>Propagation is a clustering algorithm based on the concept of message passing between data points.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Advantages: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Does not </a:t>
            </a:r>
            <a:r>
              <a:rPr sz="2100" dirty="0"/>
              <a:t>require</a:t>
            </a:r>
            <a:r>
              <a:rPr dirty="0"/>
              <a:t> the number of clusters to be specified beforehand.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Can find clusters with complex shapes.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Disadvantages: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High computational complexity.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Sensitive to input preference parameter.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Example Code (</a:t>
            </a:r>
            <a:r>
              <a:rPr dirty="0" err="1"/>
              <a:t>Jupyter</a:t>
            </a:r>
            <a:r>
              <a:rPr dirty="0"/>
              <a:t> Notebook):</a:t>
            </a:r>
          </a:p>
          <a:p>
            <a:pPr lvl="1">
              <a:defRPr sz="1200" b="0">
                <a:latin typeface="Courier New"/>
              </a:defRPr>
            </a:pPr>
            <a:r>
              <a:rPr dirty="0"/>
              <a:t>from </a:t>
            </a:r>
            <a:r>
              <a:rPr dirty="0" err="1"/>
              <a:t>sklearn.cluster</a:t>
            </a:r>
            <a:r>
              <a:rPr dirty="0"/>
              <a:t> import </a:t>
            </a:r>
            <a:r>
              <a:rPr dirty="0" err="1"/>
              <a:t>AffinityPropagation</a:t>
            </a:r>
            <a:endParaRPr dirty="0"/>
          </a:p>
          <a:p>
            <a:pPr lvl="1">
              <a:defRPr sz="1200" b="0">
                <a:latin typeface="Courier New"/>
              </a:defRPr>
            </a:pPr>
            <a:r>
              <a:rPr dirty="0"/>
              <a:t>import pandas as </a:t>
            </a:r>
            <a:r>
              <a:rPr dirty="0" err="1"/>
              <a:t>pd</a:t>
            </a:r>
            <a:endParaRPr dirty="0"/>
          </a:p>
          <a:p>
            <a:pPr lvl="1">
              <a:defRPr sz="1200" b="0">
                <a:latin typeface="Courier New"/>
              </a:defRPr>
            </a:pPr>
            <a:r>
              <a:rPr dirty="0"/>
              <a:t>import </a:t>
            </a:r>
            <a:r>
              <a:rPr dirty="0" err="1"/>
              <a:t>matplotlib.pyplot</a:t>
            </a:r>
            <a:r>
              <a:rPr dirty="0"/>
              <a:t> as </a:t>
            </a:r>
            <a:r>
              <a:rPr dirty="0" err="1"/>
              <a:t>plt</a:t>
            </a:r>
            <a:endParaRPr dirty="0"/>
          </a:p>
          <a:p>
            <a:pPr>
              <a:defRPr sz="1400"/>
            </a:pPr>
            <a:endParaRPr dirty="0"/>
          </a:p>
          <a:p>
            <a:pPr lvl="1">
              <a:defRPr sz="1200" b="0">
                <a:latin typeface="Courier New"/>
              </a:defRPr>
            </a:pPr>
            <a:r>
              <a:rPr dirty="0" err="1"/>
              <a:t>df</a:t>
            </a:r>
            <a:r>
              <a:rPr dirty="0"/>
              <a:t> = </a:t>
            </a:r>
            <a:r>
              <a:rPr dirty="0" err="1"/>
              <a:t>pd.read_csv</a:t>
            </a:r>
            <a:r>
              <a:rPr dirty="0"/>
              <a:t>("mall_customers.csv")</a:t>
            </a:r>
          </a:p>
          <a:p>
            <a:pPr lvl="1">
              <a:defRPr sz="1200" b="0">
                <a:latin typeface="Courier New"/>
              </a:defRPr>
            </a:pPr>
            <a:r>
              <a:rPr dirty="0"/>
              <a:t>X = </a:t>
            </a:r>
            <a:r>
              <a:rPr dirty="0" err="1"/>
              <a:t>df</a:t>
            </a:r>
            <a:r>
              <a:rPr dirty="0"/>
              <a:t>[["Annual Income (k$)", "Spending Score (1-100)"]]</a:t>
            </a:r>
          </a:p>
          <a:p>
            <a:pPr>
              <a:defRPr sz="1400"/>
            </a:pPr>
            <a:endParaRPr dirty="0"/>
          </a:p>
          <a:p>
            <a:pPr lvl="1">
              <a:defRPr sz="1200" b="0">
                <a:latin typeface="Courier New"/>
              </a:defRPr>
            </a:pPr>
            <a:r>
              <a:rPr dirty="0"/>
              <a:t>model = </a:t>
            </a:r>
            <a:r>
              <a:rPr dirty="0" err="1"/>
              <a:t>AffinityPropagation</a:t>
            </a:r>
            <a:r>
              <a:rPr dirty="0"/>
              <a:t>()</a:t>
            </a:r>
          </a:p>
          <a:p>
            <a:pPr lvl="1">
              <a:defRPr sz="1200" b="0">
                <a:latin typeface="Courier New"/>
              </a:defRPr>
            </a:pPr>
            <a:r>
              <a:rPr dirty="0"/>
              <a:t>labels = </a:t>
            </a:r>
            <a:r>
              <a:rPr dirty="0" err="1"/>
              <a:t>model.fit_predict</a:t>
            </a:r>
            <a:r>
              <a:rPr dirty="0"/>
              <a:t>(X)</a:t>
            </a:r>
          </a:p>
          <a:p>
            <a:pPr>
              <a:defRPr sz="1400"/>
            </a:pPr>
            <a:endParaRPr dirty="0"/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plt.scatter</a:t>
            </a:r>
            <a:r>
              <a:rPr dirty="0"/>
              <a:t>(X["Annual Income (k$)"], X["Spending Score (1-100)"], c=labels, </a:t>
            </a:r>
            <a:r>
              <a:rPr dirty="0" err="1"/>
              <a:t>cmap</a:t>
            </a:r>
            <a:r>
              <a:rPr dirty="0"/>
              <a:t>='rainbow')</a:t>
            </a:r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plt.title</a:t>
            </a:r>
            <a:r>
              <a:rPr dirty="0"/>
              <a:t>("Affinity Propagation Clustering")</a:t>
            </a:r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plt.show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Affinity </a:t>
            </a:r>
            <a:r>
              <a:rPr lang="en-IN" dirty="0" err="1" smtClean="0"/>
              <a:t>PropagationAffinity</a:t>
            </a:r>
            <a:r>
              <a:rPr lang="en-IN" dirty="0" smtClean="0"/>
              <a:t> Propagation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                                                   Notes</a:t>
            </a:r>
          </a:p>
          <a:p>
            <a:r>
              <a:rPr lang="en-US" sz="2400" dirty="0" smtClean="0"/>
              <a:t>No </a:t>
            </a:r>
            <a:r>
              <a:rPr lang="en-US" sz="2400" dirty="0"/>
              <a:t>need to pre-define k — Affinity Propagation automatically chooses the number of clusters based on the similarity matrix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You don’t need to scale the data (but it may still help in some use cases).</a:t>
            </a:r>
          </a:p>
          <a:p>
            <a:r>
              <a:rPr lang="en-US" sz="2400" dirty="0"/>
              <a:t>It’s useful for discovering natural groupings in data like customer segmentation.</a:t>
            </a:r>
          </a:p>
        </p:txBody>
      </p:sp>
    </p:spTree>
    <p:extLst>
      <p:ext uri="{BB962C8B-B14F-4D97-AF65-F5344CB8AC3E}">
        <p14:creationId xmlns:p14="http://schemas.microsoft.com/office/powerpoint/2010/main" val="592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Mean-Shift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b="1" dirty="0" smtClean="0"/>
              <a:t>Mean-Shift </a:t>
            </a:r>
            <a:r>
              <a:rPr b="1" dirty="0"/>
              <a:t>clustering aims to discover blobs in a smooth density of data.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Advantages</a:t>
            </a:r>
            <a:r>
              <a:rPr dirty="0" smtClean="0"/>
              <a:t>:</a:t>
            </a:r>
            <a:endParaRPr lang="en-US" dirty="0" smtClean="0"/>
          </a:p>
          <a:p>
            <a:pPr marL="0" indent="0">
              <a:buNone/>
              <a:defRPr sz="1400"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dirty="0" smtClean="0"/>
              <a:t>- </a:t>
            </a:r>
            <a:r>
              <a:rPr dirty="0"/>
              <a:t>Does not require the number of clusters beforehand.</a:t>
            </a:r>
          </a:p>
          <a:p>
            <a:pPr marL="0" indent="0">
              <a:buNone/>
              <a:defRPr sz="1400"/>
            </a:pPr>
            <a:r>
              <a:rPr lang="en-US" dirty="0" smtClean="0"/>
              <a:t>         </a:t>
            </a:r>
            <a:r>
              <a:rPr dirty="0" smtClean="0"/>
              <a:t>- </a:t>
            </a:r>
            <a:r>
              <a:rPr dirty="0"/>
              <a:t>Can find arbitrarily shaped clusters.</a:t>
            </a:r>
          </a:p>
          <a:p>
            <a:pPr>
              <a:defRPr sz="1400"/>
            </a:pPr>
            <a:endParaRPr sz="3000" dirty="0"/>
          </a:p>
          <a:p>
            <a:pPr>
              <a:defRPr sz="1400"/>
            </a:pPr>
            <a:r>
              <a:rPr dirty="0"/>
              <a:t>Disadvantages:</a:t>
            </a:r>
          </a:p>
          <a:p>
            <a:pPr marL="0" indent="0">
              <a:buNone/>
              <a:defRPr sz="1400"/>
            </a:pPr>
            <a:r>
              <a:rPr lang="en-US" dirty="0" smtClean="0"/>
              <a:t>         </a:t>
            </a:r>
            <a:r>
              <a:rPr dirty="0" smtClean="0"/>
              <a:t>- </a:t>
            </a:r>
            <a:r>
              <a:rPr dirty="0"/>
              <a:t>Computationally intensive.</a:t>
            </a:r>
          </a:p>
          <a:p>
            <a:pPr marL="0" indent="0">
              <a:buNone/>
              <a:defRPr sz="1400"/>
            </a:pPr>
            <a:r>
              <a:rPr lang="en-US" dirty="0" smtClean="0"/>
              <a:t>         </a:t>
            </a:r>
            <a:r>
              <a:rPr dirty="0" smtClean="0"/>
              <a:t>- </a:t>
            </a:r>
            <a:r>
              <a:rPr dirty="0"/>
              <a:t>Bandwidth parameter affects results significantly.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Example Code (</a:t>
            </a:r>
            <a:r>
              <a:rPr dirty="0" err="1"/>
              <a:t>Jupyter</a:t>
            </a:r>
            <a:r>
              <a:rPr dirty="0"/>
              <a:t> Notebook):</a:t>
            </a:r>
          </a:p>
          <a:p>
            <a:pPr lvl="1">
              <a:defRPr sz="1200" b="0">
                <a:latin typeface="Courier New"/>
              </a:defRPr>
            </a:pPr>
            <a:r>
              <a:rPr dirty="0"/>
              <a:t>from </a:t>
            </a:r>
            <a:r>
              <a:rPr dirty="0" err="1"/>
              <a:t>sklearn.cluster</a:t>
            </a:r>
            <a:r>
              <a:rPr dirty="0"/>
              <a:t> import </a:t>
            </a:r>
            <a:r>
              <a:rPr dirty="0" err="1"/>
              <a:t>MeanShift</a:t>
            </a:r>
            <a:endParaRPr dirty="0"/>
          </a:p>
          <a:p>
            <a:pPr>
              <a:defRPr sz="1400"/>
            </a:pPr>
            <a:endParaRPr dirty="0"/>
          </a:p>
          <a:p>
            <a:pPr lvl="1">
              <a:defRPr sz="1200" b="0">
                <a:latin typeface="Courier New"/>
              </a:defRPr>
            </a:pPr>
            <a:r>
              <a:rPr dirty="0"/>
              <a:t>model = </a:t>
            </a:r>
            <a:r>
              <a:rPr dirty="0" err="1"/>
              <a:t>MeanShift</a:t>
            </a:r>
            <a:r>
              <a:rPr dirty="0"/>
              <a:t>()</a:t>
            </a:r>
          </a:p>
          <a:p>
            <a:pPr lvl="1">
              <a:defRPr sz="1200" b="0">
                <a:latin typeface="Courier New"/>
              </a:defRPr>
            </a:pPr>
            <a:r>
              <a:rPr dirty="0"/>
              <a:t>labels = </a:t>
            </a:r>
            <a:r>
              <a:rPr dirty="0" err="1"/>
              <a:t>model.fit_predict</a:t>
            </a:r>
            <a:r>
              <a:rPr dirty="0"/>
              <a:t>(X)</a:t>
            </a:r>
          </a:p>
          <a:p>
            <a:pPr>
              <a:defRPr sz="1400"/>
            </a:pPr>
            <a:endParaRPr dirty="0"/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plt.scatter</a:t>
            </a:r>
            <a:r>
              <a:rPr dirty="0"/>
              <a:t>(X["Annual Income (k$)"], X["Spending Score (1-100)"], c=labels, </a:t>
            </a:r>
            <a:r>
              <a:rPr dirty="0" err="1"/>
              <a:t>cmap</a:t>
            </a:r>
            <a:r>
              <a:rPr dirty="0"/>
              <a:t>='rainbow')</a:t>
            </a:r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plt.title</a:t>
            </a:r>
            <a:r>
              <a:rPr dirty="0"/>
              <a:t>("Mean-Shift Clustering")</a:t>
            </a:r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plt.show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K-Notes for Mean-Shift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Notes: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61258"/>
              </p:ext>
            </p:extLst>
          </p:nvPr>
        </p:nvGraphicFramePr>
        <p:xfrm>
          <a:off x="1063688" y="1396997"/>
          <a:ext cx="6997960" cy="452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80">
                  <a:extLst>
                    <a:ext uri="{9D8B030D-6E8A-4147-A177-3AD203B41FA5}">
                      <a16:colId xmlns:a16="http://schemas.microsoft.com/office/drawing/2014/main" val="1216473906"/>
                    </a:ext>
                  </a:extLst>
                </a:gridCol>
                <a:gridCol w="3498980">
                  <a:extLst>
                    <a:ext uri="{9D8B030D-6E8A-4147-A177-3AD203B41FA5}">
                      <a16:colId xmlns:a16="http://schemas.microsoft.com/office/drawing/2014/main" val="282448897"/>
                    </a:ext>
                  </a:extLst>
                </a:gridCol>
              </a:tblGrid>
              <a:tr h="470184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263120"/>
                  </a:ext>
                </a:extLst>
              </a:tr>
              <a:tr h="811552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Mean-Shift (non-parametric, no need to set 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346981"/>
                  </a:ext>
                </a:extLst>
              </a:tr>
              <a:tr h="811552">
                <a:tc>
                  <a:txBody>
                    <a:bodyPr/>
                    <a:lstStyle/>
                    <a:p>
                      <a:r>
                        <a:rPr lang="en-IN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Annual Income &amp; Spending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496969"/>
                  </a:ext>
                </a:extLst>
              </a:tr>
              <a:tr h="811552">
                <a:tc>
                  <a:txBody>
                    <a:bodyPr/>
                    <a:lstStyle/>
                    <a:p>
                      <a:r>
                        <a:rPr lang="en-IN"/>
                        <a:t>Preprocessing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 (raw values used, no StandardScaler)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929903"/>
                  </a:ext>
                </a:extLst>
              </a:tr>
              <a:tr h="811552">
                <a:tc>
                  <a:txBody>
                    <a:bodyPr/>
                    <a:lstStyle/>
                    <a:p>
                      <a:r>
                        <a:rPr lang="en-IN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Automatic number of clusters, center coordinates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389075"/>
                  </a:ext>
                </a:extLst>
              </a:tr>
              <a:tr h="811552">
                <a:tc>
                  <a:txBody>
                    <a:bodyPr/>
                    <a:lstStyle/>
                    <a:p>
                      <a:r>
                        <a:rPr lang="en-IN"/>
                        <a:t>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Silhouette Score for cluster quality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84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85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  <a:defRPr sz="1400"/>
            </a:pPr>
            <a:r>
              <a:rPr lang="en-US" b="1" dirty="0" smtClean="0"/>
              <a:t>	</a:t>
            </a:r>
            <a:r>
              <a:rPr b="1" dirty="0" smtClean="0"/>
              <a:t>Spectral </a:t>
            </a:r>
            <a:r>
              <a:rPr b="1" dirty="0"/>
              <a:t>Clustering uses the eigenvalues of a similarity matrix to reduce dimensionality before clustering.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Advantages: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Works well on non-convex clusters.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Can handle complex data structures.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Disadvantages: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Requires setting the number of clusters.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Computationally expensive for large datasets.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Example Code (</a:t>
            </a:r>
            <a:r>
              <a:rPr dirty="0" err="1"/>
              <a:t>Jupyter</a:t>
            </a:r>
            <a:r>
              <a:rPr dirty="0"/>
              <a:t> Notebook):</a:t>
            </a:r>
          </a:p>
          <a:p>
            <a:pPr lvl="1">
              <a:defRPr sz="1200" b="0">
                <a:latin typeface="Courier New"/>
              </a:defRPr>
            </a:pPr>
            <a:r>
              <a:rPr dirty="0"/>
              <a:t>from </a:t>
            </a:r>
            <a:r>
              <a:rPr dirty="0" err="1"/>
              <a:t>sklearn.cluster</a:t>
            </a:r>
            <a:r>
              <a:rPr dirty="0"/>
              <a:t> import </a:t>
            </a:r>
            <a:r>
              <a:rPr dirty="0" err="1"/>
              <a:t>SpectralClustering</a:t>
            </a:r>
            <a:endParaRPr dirty="0"/>
          </a:p>
          <a:p>
            <a:pPr>
              <a:defRPr sz="1400"/>
            </a:pPr>
            <a:endParaRPr dirty="0"/>
          </a:p>
          <a:p>
            <a:pPr lvl="1">
              <a:defRPr sz="1200" b="0">
                <a:latin typeface="Courier New"/>
              </a:defRPr>
            </a:pPr>
            <a:r>
              <a:rPr dirty="0"/>
              <a:t>model = </a:t>
            </a:r>
            <a:r>
              <a:rPr dirty="0" err="1"/>
              <a:t>SpectralClustering</a:t>
            </a:r>
            <a:r>
              <a:rPr dirty="0"/>
              <a:t>(</a:t>
            </a:r>
            <a:r>
              <a:rPr dirty="0" err="1"/>
              <a:t>n_clusters</a:t>
            </a:r>
            <a:r>
              <a:rPr dirty="0"/>
              <a:t>=5, affinity='</a:t>
            </a:r>
            <a:r>
              <a:rPr dirty="0" err="1"/>
              <a:t>nearest_neighbors</a:t>
            </a:r>
            <a:r>
              <a:rPr dirty="0"/>
              <a:t>')</a:t>
            </a:r>
          </a:p>
          <a:p>
            <a:pPr lvl="1">
              <a:defRPr sz="1200" b="0">
                <a:latin typeface="Courier New"/>
              </a:defRPr>
            </a:pPr>
            <a:r>
              <a:rPr dirty="0"/>
              <a:t>labels = </a:t>
            </a:r>
            <a:r>
              <a:rPr dirty="0" err="1"/>
              <a:t>model.fit_predict</a:t>
            </a:r>
            <a:r>
              <a:rPr dirty="0"/>
              <a:t>(X)</a:t>
            </a:r>
          </a:p>
          <a:p>
            <a:pPr>
              <a:defRPr sz="1400"/>
            </a:pPr>
            <a:endParaRPr dirty="0"/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plt.scatter</a:t>
            </a:r>
            <a:r>
              <a:rPr dirty="0"/>
              <a:t>(X["Annual Income (k$)"], X["Spending Score (1-100)"], c=labels, </a:t>
            </a:r>
            <a:r>
              <a:rPr dirty="0" err="1"/>
              <a:t>cmap</a:t>
            </a:r>
            <a:r>
              <a:rPr dirty="0"/>
              <a:t>='rainbow')</a:t>
            </a:r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plt.title</a:t>
            </a:r>
            <a:r>
              <a:rPr dirty="0"/>
              <a:t>("Spectral Clustering")</a:t>
            </a:r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plt.show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Ward 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b="1" dirty="0" smtClean="0"/>
              <a:t>Ward </a:t>
            </a:r>
            <a:r>
              <a:rPr b="1" dirty="0"/>
              <a:t>Hierarchical Clustering uses variance minimization to form hierarchical clusters.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Advantages: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Effective for small datasets.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Produces interpretable </a:t>
            </a:r>
            <a:r>
              <a:rPr dirty="0" err="1"/>
              <a:t>dendrograms</a:t>
            </a:r>
            <a:r>
              <a:rPr dirty="0"/>
              <a:t>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Disadvantages: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Not suitable for large datasets.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Requires pre-defining number of clusters.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Example Code (</a:t>
            </a:r>
            <a:r>
              <a:rPr dirty="0" err="1"/>
              <a:t>Jupyter</a:t>
            </a:r>
            <a:r>
              <a:rPr dirty="0"/>
              <a:t> Notebook):</a:t>
            </a:r>
          </a:p>
          <a:p>
            <a:pPr lvl="1">
              <a:defRPr sz="1200" b="0">
                <a:latin typeface="Courier New"/>
              </a:defRPr>
            </a:pPr>
            <a:r>
              <a:rPr dirty="0"/>
              <a:t>from </a:t>
            </a:r>
            <a:r>
              <a:rPr dirty="0" err="1"/>
              <a:t>scipy.cluster.hierarchy</a:t>
            </a:r>
            <a:r>
              <a:rPr dirty="0"/>
              <a:t> import </a:t>
            </a:r>
            <a:r>
              <a:rPr dirty="0" err="1"/>
              <a:t>dendrogram</a:t>
            </a:r>
            <a:r>
              <a:rPr dirty="0"/>
              <a:t>, linkage</a:t>
            </a:r>
          </a:p>
          <a:p>
            <a:pPr lvl="1">
              <a:defRPr sz="1200" b="0">
                <a:latin typeface="Courier New"/>
              </a:defRPr>
            </a:pPr>
            <a:r>
              <a:rPr dirty="0"/>
              <a:t>from </a:t>
            </a:r>
            <a:r>
              <a:rPr dirty="0" err="1"/>
              <a:t>sklearn.cluster</a:t>
            </a:r>
            <a:r>
              <a:rPr dirty="0"/>
              <a:t> import </a:t>
            </a:r>
            <a:r>
              <a:rPr dirty="0" err="1"/>
              <a:t>AgglomerativeClustering</a:t>
            </a:r>
            <a:endParaRPr dirty="0"/>
          </a:p>
          <a:p>
            <a:pPr>
              <a:defRPr sz="1400"/>
            </a:pPr>
            <a:endParaRPr dirty="0"/>
          </a:p>
          <a:p>
            <a:pPr lvl="1">
              <a:defRPr sz="1200" b="0">
                <a:latin typeface="Courier New"/>
              </a:defRPr>
            </a:pPr>
            <a:r>
              <a:rPr dirty="0"/>
              <a:t>linked = linkage(X, 'ward')</a:t>
            </a:r>
          </a:p>
          <a:p>
            <a:pPr>
              <a:defRPr sz="1400"/>
            </a:pPr>
            <a:r>
              <a:rPr dirty="0" err="1"/>
              <a:t>dendrogram</a:t>
            </a:r>
            <a:r>
              <a:rPr dirty="0"/>
              <a:t>(linked)</a:t>
            </a:r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plt.title</a:t>
            </a:r>
            <a:r>
              <a:rPr dirty="0"/>
              <a:t>("Ward Hierarchical </a:t>
            </a:r>
            <a:r>
              <a:rPr dirty="0" err="1"/>
              <a:t>Dendrogram</a:t>
            </a:r>
            <a:r>
              <a:rPr dirty="0"/>
              <a:t>")</a:t>
            </a:r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plt.show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Agglomerative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b="1" dirty="0" smtClean="0"/>
              <a:t>Agglomerative </a:t>
            </a:r>
            <a:r>
              <a:rPr b="1" dirty="0"/>
              <a:t>Clustering builds nested clusters by merging or splitting.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Advantages: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Simple and easy to understand.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Does not require specifying the number of clusters initially.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Disadvantages: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Computationally expensive for large datasets.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Sensitive to noise and outliers.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Example Code (</a:t>
            </a:r>
            <a:r>
              <a:rPr dirty="0" err="1"/>
              <a:t>Jupyter</a:t>
            </a:r>
            <a:r>
              <a:rPr dirty="0"/>
              <a:t> Notebook):</a:t>
            </a:r>
          </a:p>
          <a:p>
            <a:pPr lvl="1">
              <a:defRPr sz="1200" b="0">
                <a:latin typeface="Courier New"/>
              </a:defRPr>
            </a:pPr>
            <a:r>
              <a:rPr dirty="0"/>
              <a:t>from </a:t>
            </a:r>
            <a:r>
              <a:rPr dirty="0" err="1"/>
              <a:t>sklearn.cluster</a:t>
            </a:r>
            <a:r>
              <a:rPr dirty="0"/>
              <a:t> import </a:t>
            </a:r>
            <a:r>
              <a:rPr dirty="0" err="1"/>
              <a:t>AgglomerativeClustering</a:t>
            </a:r>
            <a:endParaRPr dirty="0"/>
          </a:p>
          <a:p>
            <a:pPr>
              <a:defRPr sz="1400"/>
            </a:pPr>
            <a:endParaRPr dirty="0"/>
          </a:p>
          <a:p>
            <a:pPr lvl="1">
              <a:defRPr sz="1200" b="0">
                <a:latin typeface="Courier New"/>
              </a:defRPr>
            </a:pPr>
            <a:r>
              <a:rPr dirty="0"/>
              <a:t>model = </a:t>
            </a:r>
            <a:r>
              <a:rPr dirty="0" err="1"/>
              <a:t>AgglomerativeClustering</a:t>
            </a:r>
            <a:r>
              <a:rPr dirty="0"/>
              <a:t>(</a:t>
            </a:r>
            <a:r>
              <a:rPr dirty="0" err="1"/>
              <a:t>n_clusters</a:t>
            </a:r>
            <a:r>
              <a:rPr dirty="0"/>
              <a:t>=5)</a:t>
            </a:r>
          </a:p>
          <a:p>
            <a:pPr lvl="1">
              <a:defRPr sz="1200" b="0">
                <a:latin typeface="Courier New"/>
              </a:defRPr>
            </a:pPr>
            <a:r>
              <a:rPr dirty="0"/>
              <a:t>labels = </a:t>
            </a:r>
            <a:r>
              <a:rPr dirty="0" err="1"/>
              <a:t>model.fit_predict</a:t>
            </a:r>
            <a:r>
              <a:rPr dirty="0"/>
              <a:t>(X)</a:t>
            </a:r>
          </a:p>
          <a:p>
            <a:pPr>
              <a:defRPr sz="1400"/>
            </a:pPr>
            <a:endParaRPr dirty="0"/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plt.scatter</a:t>
            </a:r>
            <a:r>
              <a:rPr dirty="0"/>
              <a:t>(X["Annual Income (k$)"], X["Spending Score (1-100)"], c=labels, </a:t>
            </a:r>
            <a:r>
              <a:rPr dirty="0" err="1"/>
              <a:t>cmap</a:t>
            </a:r>
            <a:r>
              <a:rPr dirty="0"/>
              <a:t>='rainbow')</a:t>
            </a:r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plt.title</a:t>
            </a:r>
            <a:r>
              <a:rPr dirty="0"/>
              <a:t>("Agglomerative Clustering")</a:t>
            </a:r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plt.show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b="1" dirty="0" smtClean="0"/>
              <a:t>DBSCAN </a:t>
            </a:r>
            <a:r>
              <a:rPr b="1" dirty="0"/>
              <a:t>(Density-Based Spatial Clustering of Applications with Noise) clusters based on density.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Advantages: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Does not require specifying the number of clusters.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Can detect outliers as noise.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Disadvantages: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Performance depends on parameters (eps and </a:t>
            </a:r>
            <a:r>
              <a:rPr dirty="0" err="1"/>
              <a:t>min_samples</a:t>
            </a:r>
            <a:r>
              <a:rPr dirty="0"/>
              <a:t>).</a:t>
            </a:r>
          </a:p>
          <a:p>
            <a:pPr marL="0" indent="0">
              <a:buNone/>
              <a:defRPr sz="1400"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Struggles with varying density clusters.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Example Code (</a:t>
            </a:r>
            <a:r>
              <a:rPr dirty="0" err="1"/>
              <a:t>Jupyter</a:t>
            </a:r>
            <a:r>
              <a:rPr dirty="0"/>
              <a:t> Notebook):</a:t>
            </a:r>
          </a:p>
          <a:p>
            <a:pPr lvl="1">
              <a:defRPr sz="1200" b="0">
                <a:latin typeface="Courier New"/>
              </a:defRPr>
            </a:pPr>
            <a:r>
              <a:rPr dirty="0"/>
              <a:t>from </a:t>
            </a:r>
            <a:r>
              <a:rPr dirty="0" err="1"/>
              <a:t>sklearn.cluster</a:t>
            </a:r>
            <a:r>
              <a:rPr dirty="0"/>
              <a:t> import DBSCAN</a:t>
            </a:r>
          </a:p>
          <a:p>
            <a:pPr>
              <a:defRPr sz="1400"/>
            </a:pPr>
            <a:endParaRPr dirty="0"/>
          </a:p>
          <a:p>
            <a:pPr lvl="1">
              <a:defRPr sz="1200" b="0">
                <a:latin typeface="Courier New"/>
              </a:defRPr>
            </a:pPr>
            <a:r>
              <a:rPr dirty="0"/>
              <a:t>model = DBSCAN(eps=5, </a:t>
            </a:r>
            <a:r>
              <a:rPr dirty="0" err="1"/>
              <a:t>min_samples</a:t>
            </a:r>
            <a:r>
              <a:rPr dirty="0"/>
              <a:t>=5)</a:t>
            </a:r>
          </a:p>
          <a:p>
            <a:pPr lvl="1">
              <a:defRPr sz="1200" b="0">
                <a:latin typeface="Courier New"/>
              </a:defRPr>
            </a:pPr>
            <a:r>
              <a:rPr dirty="0"/>
              <a:t>labels = </a:t>
            </a:r>
            <a:r>
              <a:rPr dirty="0" err="1"/>
              <a:t>model.fit_predict</a:t>
            </a:r>
            <a:r>
              <a:rPr dirty="0"/>
              <a:t>(X)</a:t>
            </a:r>
          </a:p>
          <a:p>
            <a:pPr>
              <a:defRPr sz="1400"/>
            </a:pPr>
            <a:endParaRPr dirty="0"/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plt.scatter</a:t>
            </a:r>
            <a:r>
              <a:rPr dirty="0"/>
              <a:t>(X["Annual Income (k$)"], X["Spending Score (1-100)"], c=labels, </a:t>
            </a:r>
            <a:r>
              <a:rPr dirty="0" err="1"/>
              <a:t>cmap</a:t>
            </a:r>
            <a:r>
              <a:rPr dirty="0"/>
              <a:t>='rainbow')</a:t>
            </a:r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plt.title</a:t>
            </a:r>
            <a:r>
              <a:rPr dirty="0"/>
              <a:t>("DBSCAN Clustering")</a:t>
            </a:r>
          </a:p>
          <a:p>
            <a:pPr lvl="1">
              <a:defRPr sz="1200" b="0">
                <a:latin typeface="Courier New"/>
              </a:defRPr>
            </a:pPr>
            <a:r>
              <a:rPr dirty="0" err="1"/>
              <a:t>plt.show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308</Words>
  <Application>Microsoft Office PowerPoint</Application>
  <PresentationFormat>On-screen Show (4:3)</PresentationFormat>
  <Paragraphs>181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Clustering Algorithms - Simple Explanation with Code</vt:lpstr>
      <vt:lpstr>1. Affinity Propagation</vt:lpstr>
      <vt:lpstr>Affinity PropagationAffinity Propagation</vt:lpstr>
      <vt:lpstr>2. Mean-Shift</vt:lpstr>
      <vt:lpstr>K-Notes for Mean-Shift</vt:lpstr>
      <vt:lpstr>3. Spectral Clustering</vt:lpstr>
      <vt:lpstr>4. Ward Hierarchical Clustering</vt:lpstr>
      <vt:lpstr>5. Agglomerative Clustering</vt:lpstr>
      <vt:lpstr>6. DBSCAN</vt:lpstr>
      <vt:lpstr>Key Points Summary: Clustering in ML</vt:lpstr>
      <vt:lpstr>How to select Right clustering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Algorithms - Simple Explanation with Code</dc:title>
  <dc:subject/>
  <dc:creator/>
  <cp:keywords/>
  <dc:description>generated using python-pptx</dc:description>
  <cp:lastModifiedBy>Admin</cp:lastModifiedBy>
  <cp:revision>16</cp:revision>
  <dcterms:created xsi:type="dcterms:W3CDTF">2013-01-27T09:14:16Z</dcterms:created>
  <dcterms:modified xsi:type="dcterms:W3CDTF">2025-04-16T12:17:11Z</dcterms:modified>
  <cp:category/>
</cp:coreProperties>
</file>