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0" r:id="rId4"/>
    <p:sldId id="261" r:id="rId5"/>
    <p:sldId id="257" r:id="rId6"/>
    <p:sldId id="258" r:id="rId7"/>
    <p:sldId id="25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8CB"/>
    <a:srgbClr val="F771AA"/>
    <a:srgbClr val="A38FBB"/>
    <a:srgbClr val="1CB65A"/>
    <a:srgbClr val="05CD39"/>
    <a:srgbClr val="B4DE86"/>
    <a:srgbClr val="1BF13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6985" autoAdjust="0"/>
    <p:restoredTop sz="94660"/>
  </p:normalViewPr>
  <p:slideViewPr>
    <p:cSldViewPr>
      <p:cViewPr varScale="1">
        <p:scale>
          <a:sx n="98" d="100"/>
          <a:sy n="98" d="100"/>
        </p:scale>
        <p:origin x="-34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2E4B6-B60F-4FE7-92C3-E903B60DF967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05AB5-4818-484F-8005-4F211A67A7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05AB5-4818-484F-8005-4F211A67A71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05AB5-4818-484F-8005-4F211A67A71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05AB5-4818-484F-8005-4F211A67A71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05AB5-4818-484F-8005-4F211A67A71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05AB5-4818-484F-8005-4F211A67A71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4D7-15E5-4DB8-B829-1E6419F03C6C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DD4-0C4C-4034-9068-AD7C608DE4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4D7-15E5-4DB8-B829-1E6419F03C6C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DD4-0C4C-4034-9068-AD7C608DE4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4D7-15E5-4DB8-B829-1E6419F03C6C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DD4-0C4C-4034-9068-AD7C608DE4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4D7-15E5-4DB8-B829-1E6419F03C6C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DD4-0C4C-4034-9068-AD7C608DE4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4D7-15E5-4DB8-B829-1E6419F03C6C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DD4-0C4C-4034-9068-AD7C608DE4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4D7-15E5-4DB8-B829-1E6419F03C6C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DD4-0C4C-4034-9068-AD7C608DE4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4D7-15E5-4DB8-B829-1E6419F03C6C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DD4-0C4C-4034-9068-AD7C608DE4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4D7-15E5-4DB8-B829-1E6419F03C6C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DD4-0C4C-4034-9068-AD7C608DE4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4D7-15E5-4DB8-B829-1E6419F03C6C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DD4-0C4C-4034-9068-AD7C608DE4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4D7-15E5-4DB8-B829-1E6419F03C6C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DD4-0C4C-4034-9068-AD7C608DE4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94D7-15E5-4DB8-B829-1E6419F03C6C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FDD4-0C4C-4034-9068-AD7C608DE4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94D7-15E5-4DB8-B829-1E6419F03C6C}" type="datetimeFigureOut">
              <a:rPr lang="en-US" smtClean="0"/>
              <a:pPr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5FDD4-0C4C-4034-9068-AD7C608DE4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7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28600" y="438150"/>
            <a:ext cx="1371600" cy="762000"/>
            <a:chOff x="228600" y="438150"/>
            <a:chExt cx="1371600" cy="76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228600" y="438150"/>
              <a:ext cx="1371600" cy="685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600" y="1047750"/>
              <a:ext cx="1371600" cy="1524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Euphemia" pitchFamily="34" charset="0"/>
                </a:rPr>
                <a:t>Bookings</a:t>
              </a:r>
              <a:endParaRPr lang="en-US" sz="800" dirty="0">
                <a:latin typeface="Euphemia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28600" y="438150"/>
            <a:ext cx="9144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Today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742950"/>
            <a:ext cx="9144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Total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3000" y="742950"/>
            <a:ext cx="4572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23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43000" y="454192"/>
            <a:ext cx="4572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23</a:t>
            </a:r>
            <a:endParaRPr lang="en-US" sz="1400" dirty="0">
              <a:solidFill>
                <a:srgbClr val="0070C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752600" y="438150"/>
            <a:ext cx="1371600" cy="762000"/>
            <a:chOff x="228600" y="438150"/>
            <a:chExt cx="1371600" cy="76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Rectangle 23"/>
            <p:cNvSpPr/>
            <p:nvPr/>
          </p:nvSpPr>
          <p:spPr>
            <a:xfrm>
              <a:off x="228600" y="438150"/>
              <a:ext cx="1371600" cy="685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8600" y="1047750"/>
              <a:ext cx="1371600" cy="1524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Euphemia" pitchFamily="34" charset="0"/>
                </a:rPr>
                <a:t>Current</a:t>
              </a:r>
              <a:endParaRPr lang="en-US" sz="800" dirty="0">
                <a:latin typeface="Euphemia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752600" y="438150"/>
            <a:ext cx="9144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Arrival</a:t>
            </a:r>
            <a:endParaRPr lang="en-US" sz="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52600" y="742950"/>
            <a:ext cx="9144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Occupied</a:t>
            </a:r>
            <a:endParaRPr lang="en-US" sz="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67000" y="742950"/>
            <a:ext cx="4572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20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67000" y="454192"/>
            <a:ext cx="4572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1314450"/>
            <a:ext cx="9144000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76600" y="438150"/>
            <a:ext cx="1371600" cy="685800"/>
          </a:xfrm>
          <a:prstGeom prst="rect">
            <a:avLst/>
          </a:prstGeom>
          <a:solidFill>
            <a:srgbClr val="B4D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3276600" y="1047750"/>
            <a:ext cx="1371600" cy="1524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Euphemia" pitchFamily="34" charset="0"/>
              </a:rPr>
              <a:t>No Show</a:t>
            </a:r>
            <a:endParaRPr lang="en-US" sz="800" dirty="0">
              <a:latin typeface="Euphemi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76600" y="438150"/>
            <a:ext cx="9144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Today</a:t>
            </a:r>
            <a:endParaRPr lang="en-US" sz="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76600" y="742950"/>
            <a:ext cx="9144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Month</a:t>
            </a:r>
            <a:endParaRPr lang="en-US" sz="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91000" y="742950"/>
            <a:ext cx="4572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20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91000" y="454192"/>
            <a:ext cx="4572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6800" y="2124075"/>
            <a:ext cx="78486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1066802" y="2135505"/>
          <a:ext cx="7848603" cy="2843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84321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1066800" y="2686050"/>
            <a:ext cx="78486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066802" y="2695575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152400" y="2695575"/>
            <a:ext cx="609600" cy="219075"/>
          </a:xfrm>
          <a:prstGeom prst="rect">
            <a:avLst/>
          </a:prstGeom>
          <a:solidFill>
            <a:srgbClr val="05CD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Type1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762000" y="2695575"/>
            <a:ext cx="304800" cy="219074"/>
          </a:xfrm>
          <a:prstGeom prst="rect">
            <a:avLst/>
          </a:prstGeom>
          <a:solidFill>
            <a:srgbClr val="05CD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30</a:t>
            </a:r>
            <a:endParaRPr lang="en-US" sz="800" dirty="0"/>
          </a:p>
        </p:txBody>
      </p:sp>
      <p:sp>
        <p:nvSpPr>
          <p:cNvPr id="61" name="Rectangle 60"/>
          <p:cNvSpPr/>
          <p:nvPr/>
        </p:nvSpPr>
        <p:spPr>
          <a:xfrm>
            <a:off x="123825" y="2686050"/>
            <a:ext cx="152400" cy="228600"/>
          </a:xfrm>
          <a:prstGeom prst="rect">
            <a:avLst/>
          </a:prstGeom>
          <a:solidFill>
            <a:srgbClr val="05C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en-US" sz="105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24775" y="38100"/>
            <a:ext cx="1371600" cy="2286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</a:rPr>
              <a:t>New Reservation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53175" y="38100"/>
            <a:ext cx="1371600" cy="2286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</a:rPr>
              <a:t>Reservation List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66797" y="3228975"/>
            <a:ext cx="78486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1066798" y="3238500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Rectangle 65"/>
          <p:cNvSpPr/>
          <p:nvPr/>
        </p:nvSpPr>
        <p:spPr>
          <a:xfrm>
            <a:off x="152397" y="3238500"/>
            <a:ext cx="609600" cy="219075"/>
          </a:xfrm>
          <a:prstGeom prst="rect">
            <a:avLst/>
          </a:prstGeom>
          <a:solidFill>
            <a:srgbClr val="05CD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Type2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761997" y="3238500"/>
            <a:ext cx="304800" cy="219074"/>
          </a:xfrm>
          <a:prstGeom prst="rect">
            <a:avLst/>
          </a:prstGeom>
          <a:solidFill>
            <a:srgbClr val="05CD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20</a:t>
            </a:r>
            <a:endParaRPr lang="en-US" sz="800" dirty="0"/>
          </a:p>
        </p:txBody>
      </p:sp>
      <p:sp>
        <p:nvSpPr>
          <p:cNvPr id="68" name="Rectangle 67"/>
          <p:cNvSpPr/>
          <p:nvPr/>
        </p:nvSpPr>
        <p:spPr>
          <a:xfrm>
            <a:off x="123822" y="3228975"/>
            <a:ext cx="152400" cy="228600"/>
          </a:xfrm>
          <a:prstGeom prst="rect">
            <a:avLst/>
          </a:prstGeom>
          <a:solidFill>
            <a:srgbClr val="05C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en-US" sz="105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943600" y="1657350"/>
            <a:ext cx="685800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Today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705600" y="1657350"/>
            <a:ext cx="685800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 Days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7543800" y="1657350"/>
            <a:ext cx="685800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30 Days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2" name="Isosceles Triangle 71"/>
          <p:cNvSpPr/>
          <p:nvPr/>
        </p:nvSpPr>
        <p:spPr>
          <a:xfrm rot="16200000">
            <a:off x="8258176" y="1695450"/>
            <a:ext cx="304800" cy="2286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 rot="16200000" flipV="1">
            <a:off x="8639176" y="1695450"/>
            <a:ext cx="304800" cy="2286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076325" y="3714750"/>
            <a:ext cx="78486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1076327" y="3724275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6" name="Rectangle 75"/>
          <p:cNvSpPr/>
          <p:nvPr/>
        </p:nvSpPr>
        <p:spPr>
          <a:xfrm>
            <a:off x="161925" y="3724275"/>
            <a:ext cx="609600" cy="219075"/>
          </a:xfrm>
          <a:prstGeom prst="rect">
            <a:avLst/>
          </a:prstGeom>
          <a:solidFill>
            <a:srgbClr val="05CD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Type3</a:t>
            </a:r>
            <a:endParaRPr lang="en-US" sz="1200" dirty="0"/>
          </a:p>
        </p:txBody>
      </p:sp>
      <p:sp>
        <p:nvSpPr>
          <p:cNvPr id="79" name="Rounded Rectangle 78"/>
          <p:cNvSpPr/>
          <p:nvPr/>
        </p:nvSpPr>
        <p:spPr>
          <a:xfrm>
            <a:off x="104775" y="2133600"/>
            <a:ext cx="914400" cy="2286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 smtClean="0"/>
              <a:t>Room Type</a:t>
            </a:r>
            <a:endParaRPr lang="en-US" sz="800" dirty="0"/>
          </a:p>
        </p:txBody>
      </p:sp>
      <p:sp>
        <p:nvSpPr>
          <p:cNvPr id="77" name="Rectangle 76"/>
          <p:cNvSpPr/>
          <p:nvPr/>
        </p:nvSpPr>
        <p:spPr>
          <a:xfrm>
            <a:off x="771525" y="3724275"/>
            <a:ext cx="304800" cy="219074"/>
          </a:xfrm>
          <a:prstGeom prst="rect">
            <a:avLst/>
          </a:prstGeom>
          <a:solidFill>
            <a:srgbClr val="05CD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20</a:t>
            </a:r>
            <a:endParaRPr lang="en-US" sz="800" dirty="0"/>
          </a:p>
        </p:txBody>
      </p:sp>
      <p:sp>
        <p:nvSpPr>
          <p:cNvPr id="78" name="Rectangle 77"/>
          <p:cNvSpPr/>
          <p:nvPr/>
        </p:nvSpPr>
        <p:spPr>
          <a:xfrm>
            <a:off x="133350" y="3714750"/>
            <a:ext cx="152400" cy="228600"/>
          </a:xfrm>
          <a:prstGeom prst="rect">
            <a:avLst/>
          </a:prstGeom>
          <a:solidFill>
            <a:srgbClr val="05C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en-US" sz="105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155334" y="2168768"/>
            <a:ext cx="142875" cy="152400"/>
          </a:xfrm>
          <a:prstGeom prst="ellipse">
            <a:avLst/>
          </a:prstGeom>
          <a:solidFill>
            <a:srgbClr val="A38FBB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066797" y="4171950"/>
            <a:ext cx="784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1066797" y="4181475"/>
          <a:ext cx="7848602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3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Rectangle 81"/>
          <p:cNvSpPr/>
          <p:nvPr/>
        </p:nvSpPr>
        <p:spPr>
          <a:xfrm>
            <a:off x="152397" y="4171951"/>
            <a:ext cx="609600" cy="2190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Total</a:t>
            </a:r>
            <a:endParaRPr lang="en-US" sz="1200" dirty="0"/>
          </a:p>
        </p:txBody>
      </p:sp>
      <p:sp>
        <p:nvSpPr>
          <p:cNvPr id="83" name="Rectangle 82"/>
          <p:cNvSpPr/>
          <p:nvPr/>
        </p:nvSpPr>
        <p:spPr>
          <a:xfrm>
            <a:off x="761997" y="4181475"/>
            <a:ext cx="304800" cy="219074"/>
          </a:xfrm>
          <a:prstGeom prst="rect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70</a:t>
            </a:r>
            <a:endParaRPr lang="en-US" sz="800" dirty="0"/>
          </a:p>
        </p:txBody>
      </p:sp>
      <p:sp>
        <p:nvSpPr>
          <p:cNvPr id="84" name="Rectangle 83"/>
          <p:cNvSpPr/>
          <p:nvPr/>
        </p:nvSpPr>
        <p:spPr>
          <a:xfrm>
            <a:off x="152400" y="4171950"/>
            <a:ext cx="123822" cy="228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</a:t>
            </a:r>
            <a:endParaRPr 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52400" y="1657350"/>
            <a:ext cx="1905000" cy="304800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Property Name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85726" y="2590800"/>
            <a:ext cx="8905875" cy="16573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7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1"/>
          <p:cNvGrpSpPr/>
          <p:nvPr/>
        </p:nvGrpSpPr>
        <p:grpSpPr>
          <a:xfrm>
            <a:off x="228600" y="438150"/>
            <a:ext cx="1371600" cy="762000"/>
            <a:chOff x="228600" y="438150"/>
            <a:chExt cx="1371600" cy="76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228600" y="438150"/>
              <a:ext cx="1371600" cy="685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600" y="1047750"/>
              <a:ext cx="1371600" cy="1524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Euphemia" pitchFamily="34" charset="0"/>
                </a:rPr>
                <a:t>Bookings</a:t>
              </a:r>
              <a:endParaRPr lang="en-US" sz="800" dirty="0">
                <a:latin typeface="Euphemia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28600" y="438150"/>
            <a:ext cx="9144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Today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742950"/>
            <a:ext cx="9144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Total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3000" y="742950"/>
            <a:ext cx="4572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23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43000" y="454192"/>
            <a:ext cx="4572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23</a:t>
            </a:r>
            <a:endParaRPr lang="en-US" sz="1400" dirty="0">
              <a:solidFill>
                <a:srgbClr val="0070C0"/>
              </a:solidFill>
            </a:endParaRPr>
          </a:p>
        </p:txBody>
      </p:sp>
      <p:grpSp>
        <p:nvGrpSpPr>
          <p:cNvPr id="3" name="Group 22"/>
          <p:cNvGrpSpPr/>
          <p:nvPr/>
        </p:nvGrpSpPr>
        <p:grpSpPr>
          <a:xfrm>
            <a:off x="1752600" y="438150"/>
            <a:ext cx="1371600" cy="762000"/>
            <a:chOff x="228600" y="438150"/>
            <a:chExt cx="1371600" cy="76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Rectangle 23"/>
            <p:cNvSpPr/>
            <p:nvPr/>
          </p:nvSpPr>
          <p:spPr>
            <a:xfrm>
              <a:off x="228600" y="438150"/>
              <a:ext cx="1371600" cy="685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8600" y="1047750"/>
              <a:ext cx="1371600" cy="1524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Euphemia" pitchFamily="34" charset="0"/>
                </a:rPr>
                <a:t>Current</a:t>
              </a:r>
              <a:endParaRPr lang="en-US" sz="800" dirty="0">
                <a:latin typeface="Euphemia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752600" y="438150"/>
            <a:ext cx="9144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Arrival</a:t>
            </a:r>
            <a:endParaRPr lang="en-US" sz="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52600" y="742950"/>
            <a:ext cx="9144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Occupied</a:t>
            </a:r>
            <a:endParaRPr lang="en-US" sz="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67000" y="742950"/>
            <a:ext cx="4572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20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67000" y="454192"/>
            <a:ext cx="4572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1314450"/>
            <a:ext cx="9144000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76600" y="438150"/>
            <a:ext cx="1371600" cy="685800"/>
          </a:xfrm>
          <a:prstGeom prst="rect">
            <a:avLst/>
          </a:prstGeom>
          <a:solidFill>
            <a:srgbClr val="B4D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3276600" y="1047750"/>
            <a:ext cx="1371600" cy="1524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Euphemia" pitchFamily="34" charset="0"/>
              </a:rPr>
              <a:t>No Show</a:t>
            </a:r>
            <a:endParaRPr lang="en-US" sz="800" dirty="0">
              <a:latin typeface="Euphemi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76600" y="438150"/>
            <a:ext cx="9144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Today</a:t>
            </a:r>
            <a:endParaRPr lang="en-US" sz="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76600" y="742950"/>
            <a:ext cx="9144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Month</a:t>
            </a:r>
            <a:endParaRPr lang="en-US" sz="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91000" y="742950"/>
            <a:ext cx="4572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20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91000" y="454192"/>
            <a:ext cx="4572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6800" y="2124075"/>
            <a:ext cx="78486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1066802" y="2135505"/>
          <a:ext cx="7848603" cy="2843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84321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1066800" y="2686050"/>
            <a:ext cx="78486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066802" y="2695575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152400" y="2695575"/>
            <a:ext cx="609600" cy="219075"/>
          </a:xfrm>
          <a:prstGeom prst="rect">
            <a:avLst/>
          </a:prstGeom>
          <a:solidFill>
            <a:srgbClr val="05CD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Type1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762000" y="2695575"/>
            <a:ext cx="304800" cy="219074"/>
          </a:xfrm>
          <a:prstGeom prst="rect">
            <a:avLst/>
          </a:prstGeom>
          <a:solidFill>
            <a:srgbClr val="05CD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30</a:t>
            </a:r>
            <a:endParaRPr lang="en-US" sz="800" dirty="0"/>
          </a:p>
        </p:txBody>
      </p:sp>
      <p:sp>
        <p:nvSpPr>
          <p:cNvPr id="61" name="Rectangle 60"/>
          <p:cNvSpPr/>
          <p:nvPr/>
        </p:nvSpPr>
        <p:spPr>
          <a:xfrm>
            <a:off x="123825" y="2686050"/>
            <a:ext cx="152400" cy="228600"/>
          </a:xfrm>
          <a:prstGeom prst="rect">
            <a:avLst/>
          </a:prstGeom>
          <a:solidFill>
            <a:srgbClr val="05C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en-US" sz="105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24775" y="38100"/>
            <a:ext cx="1371600" cy="2286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</a:rPr>
              <a:t>New Reservation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53175" y="38100"/>
            <a:ext cx="1371600" cy="2286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</a:rPr>
              <a:t>Reservation List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66800" y="4314825"/>
            <a:ext cx="78486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1066802" y="4324350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Rectangle 65"/>
          <p:cNvSpPr/>
          <p:nvPr/>
        </p:nvSpPr>
        <p:spPr>
          <a:xfrm>
            <a:off x="152400" y="4324350"/>
            <a:ext cx="609600" cy="219075"/>
          </a:xfrm>
          <a:prstGeom prst="rect">
            <a:avLst/>
          </a:prstGeom>
          <a:solidFill>
            <a:srgbClr val="05CD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Type2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762000" y="4324350"/>
            <a:ext cx="304800" cy="219074"/>
          </a:xfrm>
          <a:prstGeom prst="rect">
            <a:avLst/>
          </a:prstGeom>
          <a:solidFill>
            <a:srgbClr val="05CD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20</a:t>
            </a:r>
            <a:endParaRPr lang="en-US" sz="800" dirty="0"/>
          </a:p>
        </p:txBody>
      </p:sp>
      <p:sp>
        <p:nvSpPr>
          <p:cNvPr id="68" name="Rectangle 67"/>
          <p:cNvSpPr/>
          <p:nvPr/>
        </p:nvSpPr>
        <p:spPr>
          <a:xfrm>
            <a:off x="123825" y="4314825"/>
            <a:ext cx="152400" cy="228600"/>
          </a:xfrm>
          <a:prstGeom prst="rect">
            <a:avLst/>
          </a:prstGeom>
          <a:solidFill>
            <a:srgbClr val="05C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en-US" sz="105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943600" y="1657350"/>
            <a:ext cx="685800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Today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705600" y="1657350"/>
            <a:ext cx="685800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 Days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7543800" y="1657350"/>
            <a:ext cx="685800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30 Days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2" name="Isosceles Triangle 71"/>
          <p:cNvSpPr/>
          <p:nvPr/>
        </p:nvSpPr>
        <p:spPr>
          <a:xfrm rot="16200000">
            <a:off x="8258176" y="1695450"/>
            <a:ext cx="304800" cy="2286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 rot="16200000" flipV="1">
            <a:off x="8639176" y="1695450"/>
            <a:ext cx="304800" cy="2286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076328" y="4800600"/>
            <a:ext cx="78486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1076330" y="4810125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6" name="Rectangle 75"/>
          <p:cNvSpPr/>
          <p:nvPr/>
        </p:nvSpPr>
        <p:spPr>
          <a:xfrm>
            <a:off x="161928" y="4810125"/>
            <a:ext cx="609600" cy="219075"/>
          </a:xfrm>
          <a:prstGeom prst="rect">
            <a:avLst/>
          </a:prstGeom>
          <a:solidFill>
            <a:srgbClr val="05CD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Type3</a:t>
            </a:r>
            <a:endParaRPr lang="en-US" sz="1200" dirty="0"/>
          </a:p>
        </p:txBody>
      </p:sp>
      <p:sp>
        <p:nvSpPr>
          <p:cNvPr id="79" name="Rounded Rectangle 78"/>
          <p:cNvSpPr/>
          <p:nvPr/>
        </p:nvSpPr>
        <p:spPr>
          <a:xfrm>
            <a:off x="104775" y="2133600"/>
            <a:ext cx="914400" cy="2286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 smtClean="0"/>
              <a:t>Room Type</a:t>
            </a:r>
            <a:endParaRPr lang="en-US" sz="800" dirty="0"/>
          </a:p>
        </p:txBody>
      </p:sp>
      <p:sp>
        <p:nvSpPr>
          <p:cNvPr id="77" name="Rectangle 76"/>
          <p:cNvSpPr/>
          <p:nvPr/>
        </p:nvSpPr>
        <p:spPr>
          <a:xfrm>
            <a:off x="771528" y="4810125"/>
            <a:ext cx="304800" cy="219074"/>
          </a:xfrm>
          <a:prstGeom prst="rect">
            <a:avLst/>
          </a:prstGeom>
          <a:solidFill>
            <a:srgbClr val="05CD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20</a:t>
            </a:r>
            <a:endParaRPr lang="en-US" sz="800" dirty="0"/>
          </a:p>
        </p:txBody>
      </p:sp>
      <p:sp>
        <p:nvSpPr>
          <p:cNvPr id="78" name="Rectangle 77"/>
          <p:cNvSpPr/>
          <p:nvPr/>
        </p:nvSpPr>
        <p:spPr>
          <a:xfrm>
            <a:off x="133353" y="4800600"/>
            <a:ext cx="152400" cy="228600"/>
          </a:xfrm>
          <a:prstGeom prst="rect">
            <a:avLst/>
          </a:prstGeom>
          <a:solidFill>
            <a:srgbClr val="05C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en-US" sz="105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155334" y="2168768"/>
            <a:ext cx="142875" cy="152400"/>
          </a:xfrm>
          <a:prstGeom prst="ellipse">
            <a:avLst/>
          </a:prstGeom>
          <a:solidFill>
            <a:srgbClr val="A38FBB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066800" y="5257800"/>
            <a:ext cx="784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1066800" y="5267325"/>
          <a:ext cx="7848602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3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Rectangle 81"/>
          <p:cNvSpPr/>
          <p:nvPr/>
        </p:nvSpPr>
        <p:spPr>
          <a:xfrm>
            <a:off x="152400" y="5257801"/>
            <a:ext cx="609600" cy="2190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Total</a:t>
            </a:r>
            <a:endParaRPr lang="en-US" sz="1200" dirty="0"/>
          </a:p>
        </p:txBody>
      </p:sp>
      <p:sp>
        <p:nvSpPr>
          <p:cNvPr id="83" name="Rectangle 82"/>
          <p:cNvSpPr/>
          <p:nvPr/>
        </p:nvSpPr>
        <p:spPr>
          <a:xfrm>
            <a:off x="762000" y="5267325"/>
            <a:ext cx="304800" cy="219074"/>
          </a:xfrm>
          <a:prstGeom prst="rect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70</a:t>
            </a:r>
            <a:endParaRPr lang="en-US" sz="800" dirty="0"/>
          </a:p>
        </p:txBody>
      </p:sp>
      <p:sp>
        <p:nvSpPr>
          <p:cNvPr id="84" name="Rectangle 83"/>
          <p:cNvSpPr/>
          <p:nvPr/>
        </p:nvSpPr>
        <p:spPr>
          <a:xfrm>
            <a:off x="152403" y="5257800"/>
            <a:ext cx="123822" cy="228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</a:t>
            </a:r>
            <a:endParaRPr 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1073210" y="3028952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158808" y="3028951"/>
            <a:ext cx="609600" cy="2190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Reservation</a:t>
            </a:r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8408" y="3028951"/>
            <a:ext cx="304800" cy="2190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1071013" y="3343277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5" name="Rectangle 84"/>
          <p:cNvSpPr/>
          <p:nvPr/>
        </p:nvSpPr>
        <p:spPr>
          <a:xfrm>
            <a:off x="156611" y="3343276"/>
            <a:ext cx="609600" cy="2190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Booking Engine</a:t>
            </a:r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6211" y="3343276"/>
            <a:ext cx="304800" cy="2190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1066798" y="3648076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52397" y="3648076"/>
            <a:ext cx="609600" cy="2190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Booking.com</a:t>
            </a:r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1997" y="3648076"/>
            <a:ext cx="304800" cy="2190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1066802" y="3948662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1" name="Rectangle 90"/>
          <p:cNvSpPr/>
          <p:nvPr/>
        </p:nvSpPr>
        <p:spPr>
          <a:xfrm>
            <a:off x="152400" y="3948662"/>
            <a:ext cx="609600" cy="2190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makemytrip</a:t>
            </a:r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62000" y="3948662"/>
            <a:ext cx="304800" cy="2190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85800" y="590550"/>
            <a:ext cx="6934200" cy="533400"/>
          </a:xfrm>
          <a:prstGeom prst="roundRect">
            <a:avLst>
              <a:gd name="adj" fmla="val 25595"/>
            </a:avLst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85800" y="971550"/>
            <a:ext cx="6934200" cy="39624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0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685800" y="742950"/>
            <a:ext cx="6934200" cy="304800"/>
          </a:xfrm>
          <a:prstGeom prst="roundRect">
            <a:avLst>
              <a:gd name="adj" fmla="val 0"/>
            </a:avLst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6" name="Table 95"/>
          <p:cNvGraphicFramePr>
            <a:graphicFrameLocks noGrp="1"/>
          </p:cNvGraphicFramePr>
          <p:nvPr/>
        </p:nvGraphicFramePr>
        <p:xfrm>
          <a:off x="838200" y="1733550"/>
          <a:ext cx="35052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790"/>
                <a:gridCol w="740790"/>
                <a:gridCol w="1011810"/>
                <a:gridCol w="1011810"/>
              </a:tblGrid>
              <a:tr h="23876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From Date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To Date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Guest</a:t>
                      </a:r>
                      <a:r>
                        <a:rPr lang="en-US" sz="900" baseline="0" dirty="0" smtClean="0"/>
                        <a:t> 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Channel</a:t>
                      </a:r>
                      <a:endParaRPr lang="en-US" sz="900" dirty="0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12/03/2018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15/03/2018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Naresh</a:t>
                      </a:r>
                      <a:r>
                        <a:rPr lang="en-US" sz="900" dirty="0" smtClean="0"/>
                        <a:t> Kumar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Reservation</a:t>
                      </a:r>
                      <a:endParaRPr lang="en-US" sz="900" dirty="0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01/04/2018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10/04/2018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Dinesh</a:t>
                      </a:r>
                      <a:r>
                        <a:rPr lang="en-US" sz="900" dirty="0" smtClean="0"/>
                        <a:t> Kumar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Reservation</a:t>
                      </a:r>
                      <a:endParaRPr lang="en-US" sz="900" dirty="0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10/04/2018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15/04/2018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Navin</a:t>
                      </a:r>
                      <a:r>
                        <a:rPr lang="en-US" sz="900" dirty="0" smtClean="0"/>
                        <a:t> Kumar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Booking Engine</a:t>
                      </a:r>
                      <a:endParaRPr lang="en-US" sz="900" dirty="0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2133600" y="6593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 1 details On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janural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04800" y="1211818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Room Type: Type 1</a:t>
            </a:r>
            <a:endParaRPr lang="en-US" sz="1400" dirty="0"/>
          </a:p>
        </p:txBody>
      </p:sp>
      <p:cxnSp>
        <p:nvCxnSpPr>
          <p:cNvPr id="101" name="Straight Connector 100"/>
          <p:cNvCxnSpPr/>
          <p:nvPr/>
        </p:nvCxnSpPr>
        <p:spPr>
          <a:xfrm rot="5400000">
            <a:off x="3237706" y="2761456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943475" y="120015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Total Rooms</a:t>
            </a:r>
            <a:endParaRPr lang="en-US" sz="1100" dirty="0"/>
          </a:p>
        </p:txBody>
      </p:sp>
      <p:sp>
        <p:nvSpPr>
          <p:cNvPr id="107" name="Rectangle 106"/>
          <p:cNvSpPr/>
          <p:nvPr/>
        </p:nvSpPr>
        <p:spPr>
          <a:xfrm>
            <a:off x="6105525" y="121411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4953000" y="1514475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Occupied Rooms</a:t>
            </a:r>
            <a:endParaRPr lang="en-US" sz="1100" dirty="0"/>
          </a:p>
        </p:txBody>
      </p:sp>
      <p:sp>
        <p:nvSpPr>
          <p:cNvPr id="112" name="Rectangle 111"/>
          <p:cNvSpPr/>
          <p:nvPr/>
        </p:nvSpPr>
        <p:spPr>
          <a:xfrm>
            <a:off x="6115050" y="1528435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4953000" y="1819275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Available Rooms</a:t>
            </a:r>
            <a:endParaRPr lang="en-US" sz="1100" dirty="0"/>
          </a:p>
        </p:txBody>
      </p:sp>
      <p:sp>
        <p:nvSpPr>
          <p:cNvPr id="114" name="Rectangle 113"/>
          <p:cNvSpPr/>
          <p:nvPr/>
        </p:nvSpPr>
        <p:spPr>
          <a:xfrm>
            <a:off x="6115050" y="1833235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4876800" y="2419350"/>
          <a:ext cx="2667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20828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Channel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Allocated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 smtClean="0"/>
                        <a:t>Avaliable</a:t>
                      </a:r>
                      <a:endParaRPr lang="en-US" sz="900" dirty="0"/>
                    </a:p>
                  </a:txBody>
                  <a:tcPr/>
                </a:tc>
              </a:tr>
              <a:tr h="20828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Walk in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/>
                </a:tc>
              </a:tr>
              <a:tr h="20828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Booking Engine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</a:tr>
              <a:tr h="208280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Makemytrip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</a:tr>
              <a:tr h="20828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Booking.com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6" name="Rounded Rectangle 115"/>
          <p:cNvSpPr/>
          <p:nvPr/>
        </p:nvSpPr>
        <p:spPr>
          <a:xfrm>
            <a:off x="6477000" y="4552950"/>
            <a:ext cx="914400" cy="228600"/>
          </a:xfrm>
          <a:prstGeom prst="roundRect">
            <a:avLst/>
          </a:prstGeom>
          <a:solidFill>
            <a:srgbClr val="F771AA"/>
          </a:solidFill>
          <a:ln>
            <a:solidFill>
              <a:srgbClr val="FAA8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OK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85726" y="2590800"/>
            <a:ext cx="8905875" cy="16573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7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1"/>
          <p:cNvGrpSpPr/>
          <p:nvPr/>
        </p:nvGrpSpPr>
        <p:grpSpPr>
          <a:xfrm>
            <a:off x="228600" y="438150"/>
            <a:ext cx="1371600" cy="762000"/>
            <a:chOff x="228600" y="438150"/>
            <a:chExt cx="1371600" cy="76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228600" y="438150"/>
              <a:ext cx="1371600" cy="685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600" y="1047750"/>
              <a:ext cx="1371600" cy="1524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Euphemia" pitchFamily="34" charset="0"/>
                </a:rPr>
                <a:t>Bookings</a:t>
              </a:r>
              <a:endParaRPr lang="en-US" sz="800" dirty="0">
                <a:latin typeface="Euphemia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28600" y="438150"/>
            <a:ext cx="9144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Today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742950"/>
            <a:ext cx="9144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Total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3000" y="742950"/>
            <a:ext cx="4572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23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43000" y="454192"/>
            <a:ext cx="4572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23</a:t>
            </a:r>
            <a:endParaRPr lang="en-US" sz="1400" dirty="0">
              <a:solidFill>
                <a:srgbClr val="0070C0"/>
              </a:solidFill>
            </a:endParaRPr>
          </a:p>
        </p:txBody>
      </p:sp>
      <p:grpSp>
        <p:nvGrpSpPr>
          <p:cNvPr id="3" name="Group 22"/>
          <p:cNvGrpSpPr/>
          <p:nvPr/>
        </p:nvGrpSpPr>
        <p:grpSpPr>
          <a:xfrm>
            <a:off x="1752600" y="438150"/>
            <a:ext cx="1371600" cy="762000"/>
            <a:chOff x="228600" y="438150"/>
            <a:chExt cx="1371600" cy="76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Rectangle 23"/>
            <p:cNvSpPr/>
            <p:nvPr/>
          </p:nvSpPr>
          <p:spPr>
            <a:xfrm>
              <a:off x="228600" y="438150"/>
              <a:ext cx="1371600" cy="685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8600" y="1047750"/>
              <a:ext cx="1371600" cy="1524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Euphemia" pitchFamily="34" charset="0"/>
                </a:rPr>
                <a:t>Current</a:t>
              </a:r>
              <a:endParaRPr lang="en-US" sz="800" dirty="0">
                <a:latin typeface="Euphemia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752600" y="438150"/>
            <a:ext cx="9144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Arrival</a:t>
            </a:r>
            <a:endParaRPr lang="en-US" sz="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52600" y="742950"/>
            <a:ext cx="9144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Occupied</a:t>
            </a:r>
            <a:endParaRPr lang="en-US" sz="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67000" y="742950"/>
            <a:ext cx="4572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20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67000" y="454192"/>
            <a:ext cx="4572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1314450"/>
            <a:ext cx="9144000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76600" y="438150"/>
            <a:ext cx="1371600" cy="685800"/>
          </a:xfrm>
          <a:prstGeom prst="rect">
            <a:avLst/>
          </a:prstGeom>
          <a:solidFill>
            <a:srgbClr val="B4D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3276600" y="1047750"/>
            <a:ext cx="1371600" cy="1524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Euphemia" pitchFamily="34" charset="0"/>
              </a:rPr>
              <a:t>No Show</a:t>
            </a:r>
            <a:endParaRPr lang="en-US" sz="800" dirty="0">
              <a:latin typeface="Euphemi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76600" y="438150"/>
            <a:ext cx="9144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Today</a:t>
            </a:r>
            <a:endParaRPr lang="en-US" sz="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76600" y="742950"/>
            <a:ext cx="9144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Month</a:t>
            </a:r>
            <a:endParaRPr lang="en-US" sz="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91000" y="742950"/>
            <a:ext cx="4572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20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91000" y="454192"/>
            <a:ext cx="4572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6800" y="2124075"/>
            <a:ext cx="78486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1066802" y="2135505"/>
          <a:ext cx="7848603" cy="2843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84321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1066800" y="2686050"/>
            <a:ext cx="78486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066802" y="2695575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152400" y="2695575"/>
            <a:ext cx="609600" cy="219075"/>
          </a:xfrm>
          <a:prstGeom prst="rect">
            <a:avLst/>
          </a:prstGeom>
          <a:solidFill>
            <a:srgbClr val="05CD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Type1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762000" y="2695575"/>
            <a:ext cx="304800" cy="219074"/>
          </a:xfrm>
          <a:prstGeom prst="rect">
            <a:avLst/>
          </a:prstGeom>
          <a:solidFill>
            <a:srgbClr val="05CD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30</a:t>
            </a:r>
            <a:endParaRPr lang="en-US" sz="800" dirty="0"/>
          </a:p>
        </p:txBody>
      </p:sp>
      <p:sp>
        <p:nvSpPr>
          <p:cNvPr id="61" name="Rectangle 60"/>
          <p:cNvSpPr/>
          <p:nvPr/>
        </p:nvSpPr>
        <p:spPr>
          <a:xfrm>
            <a:off x="123825" y="2686050"/>
            <a:ext cx="152400" cy="228600"/>
          </a:xfrm>
          <a:prstGeom prst="rect">
            <a:avLst/>
          </a:prstGeom>
          <a:solidFill>
            <a:srgbClr val="05C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en-US" sz="105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24775" y="38100"/>
            <a:ext cx="1371600" cy="2286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</a:rPr>
              <a:t>New Reservation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53175" y="38100"/>
            <a:ext cx="1371600" cy="2286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</a:rPr>
              <a:t>Reservation List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66800" y="4314825"/>
            <a:ext cx="78486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1066802" y="4324350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Rectangle 65"/>
          <p:cNvSpPr/>
          <p:nvPr/>
        </p:nvSpPr>
        <p:spPr>
          <a:xfrm>
            <a:off x="152400" y="4324350"/>
            <a:ext cx="609600" cy="219075"/>
          </a:xfrm>
          <a:prstGeom prst="rect">
            <a:avLst/>
          </a:prstGeom>
          <a:solidFill>
            <a:srgbClr val="05CD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Type2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762000" y="4324350"/>
            <a:ext cx="304800" cy="219074"/>
          </a:xfrm>
          <a:prstGeom prst="rect">
            <a:avLst/>
          </a:prstGeom>
          <a:solidFill>
            <a:srgbClr val="05CD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20</a:t>
            </a:r>
            <a:endParaRPr lang="en-US" sz="800" dirty="0"/>
          </a:p>
        </p:txBody>
      </p:sp>
      <p:sp>
        <p:nvSpPr>
          <p:cNvPr id="68" name="Rectangle 67"/>
          <p:cNvSpPr/>
          <p:nvPr/>
        </p:nvSpPr>
        <p:spPr>
          <a:xfrm>
            <a:off x="123825" y="4314825"/>
            <a:ext cx="152400" cy="228600"/>
          </a:xfrm>
          <a:prstGeom prst="rect">
            <a:avLst/>
          </a:prstGeom>
          <a:solidFill>
            <a:srgbClr val="05C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en-US" sz="105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943600" y="1657350"/>
            <a:ext cx="685800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Today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705600" y="1657350"/>
            <a:ext cx="685800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 Days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7543800" y="1657350"/>
            <a:ext cx="685800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30 Days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2" name="Isosceles Triangle 71"/>
          <p:cNvSpPr/>
          <p:nvPr/>
        </p:nvSpPr>
        <p:spPr>
          <a:xfrm rot="16200000">
            <a:off x="8258176" y="1695450"/>
            <a:ext cx="304800" cy="2286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 rot="16200000" flipV="1">
            <a:off x="8639176" y="1695450"/>
            <a:ext cx="304800" cy="2286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076328" y="4800600"/>
            <a:ext cx="78486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1076330" y="4810125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6" name="Rectangle 75"/>
          <p:cNvSpPr/>
          <p:nvPr/>
        </p:nvSpPr>
        <p:spPr>
          <a:xfrm>
            <a:off x="161928" y="4810125"/>
            <a:ext cx="609600" cy="219075"/>
          </a:xfrm>
          <a:prstGeom prst="rect">
            <a:avLst/>
          </a:prstGeom>
          <a:solidFill>
            <a:srgbClr val="05CD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Type3</a:t>
            </a:r>
            <a:endParaRPr lang="en-US" sz="1200" dirty="0"/>
          </a:p>
        </p:txBody>
      </p:sp>
      <p:sp>
        <p:nvSpPr>
          <p:cNvPr id="79" name="Rounded Rectangle 78"/>
          <p:cNvSpPr/>
          <p:nvPr/>
        </p:nvSpPr>
        <p:spPr>
          <a:xfrm>
            <a:off x="104775" y="2133600"/>
            <a:ext cx="914400" cy="2286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 smtClean="0"/>
              <a:t>Room Type</a:t>
            </a:r>
            <a:endParaRPr lang="en-US" sz="800" dirty="0"/>
          </a:p>
        </p:txBody>
      </p:sp>
      <p:sp>
        <p:nvSpPr>
          <p:cNvPr id="77" name="Rectangle 76"/>
          <p:cNvSpPr/>
          <p:nvPr/>
        </p:nvSpPr>
        <p:spPr>
          <a:xfrm>
            <a:off x="771528" y="4810125"/>
            <a:ext cx="304800" cy="219074"/>
          </a:xfrm>
          <a:prstGeom prst="rect">
            <a:avLst/>
          </a:prstGeom>
          <a:solidFill>
            <a:srgbClr val="05CD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20</a:t>
            </a:r>
            <a:endParaRPr lang="en-US" sz="800" dirty="0"/>
          </a:p>
        </p:txBody>
      </p:sp>
      <p:sp>
        <p:nvSpPr>
          <p:cNvPr id="78" name="Rectangle 77"/>
          <p:cNvSpPr/>
          <p:nvPr/>
        </p:nvSpPr>
        <p:spPr>
          <a:xfrm>
            <a:off x="133353" y="4800600"/>
            <a:ext cx="152400" cy="228600"/>
          </a:xfrm>
          <a:prstGeom prst="rect">
            <a:avLst/>
          </a:prstGeom>
          <a:solidFill>
            <a:srgbClr val="05C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en-US" sz="105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155334" y="2168768"/>
            <a:ext cx="142875" cy="152400"/>
          </a:xfrm>
          <a:prstGeom prst="ellipse">
            <a:avLst/>
          </a:prstGeom>
          <a:solidFill>
            <a:srgbClr val="A38FBB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066800" y="5257800"/>
            <a:ext cx="784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1066800" y="5267325"/>
          <a:ext cx="7848602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3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Rectangle 81"/>
          <p:cNvSpPr/>
          <p:nvPr/>
        </p:nvSpPr>
        <p:spPr>
          <a:xfrm>
            <a:off x="152400" y="5257801"/>
            <a:ext cx="609600" cy="2190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Total</a:t>
            </a:r>
            <a:endParaRPr lang="en-US" sz="1200" dirty="0"/>
          </a:p>
        </p:txBody>
      </p:sp>
      <p:sp>
        <p:nvSpPr>
          <p:cNvPr id="83" name="Rectangle 82"/>
          <p:cNvSpPr/>
          <p:nvPr/>
        </p:nvSpPr>
        <p:spPr>
          <a:xfrm>
            <a:off x="762000" y="5267325"/>
            <a:ext cx="304800" cy="219074"/>
          </a:xfrm>
          <a:prstGeom prst="rect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70</a:t>
            </a:r>
            <a:endParaRPr lang="en-US" sz="800" dirty="0"/>
          </a:p>
        </p:txBody>
      </p:sp>
      <p:sp>
        <p:nvSpPr>
          <p:cNvPr id="84" name="Rectangle 83"/>
          <p:cNvSpPr/>
          <p:nvPr/>
        </p:nvSpPr>
        <p:spPr>
          <a:xfrm>
            <a:off x="152403" y="5257800"/>
            <a:ext cx="123822" cy="228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</a:t>
            </a:r>
            <a:endParaRPr 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1073210" y="3028952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158808" y="3028951"/>
            <a:ext cx="609600" cy="2190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Reservation</a:t>
            </a:r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8408" y="3028951"/>
            <a:ext cx="304800" cy="2190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1071013" y="3343277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5" name="Rectangle 84"/>
          <p:cNvSpPr/>
          <p:nvPr/>
        </p:nvSpPr>
        <p:spPr>
          <a:xfrm>
            <a:off x="156611" y="3343276"/>
            <a:ext cx="609600" cy="2190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Booking Engine</a:t>
            </a:r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6211" y="3343276"/>
            <a:ext cx="304800" cy="2190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1066798" y="3648076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52397" y="3648076"/>
            <a:ext cx="609600" cy="2190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Booking.com</a:t>
            </a:r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1997" y="3648076"/>
            <a:ext cx="304800" cy="2190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1066802" y="3948662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1" name="Rectangle 90"/>
          <p:cNvSpPr/>
          <p:nvPr/>
        </p:nvSpPr>
        <p:spPr>
          <a:xfrm>
            <a:off x="152400" y="3948662"/>
            <a:ext cx="609600" cy="2190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makemytrip</a:t>
            </a:r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62000" y="3948662"/>
            <a:ext cx="304800" cy="2190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85726" y="2590800"/>
            <a:ext cx="8905875" cy="16573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7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1"/>
          <p:cNvGrpSpPr/>
          <p:nvPr/>
        </p:nvGrpSpPr>
        <p:grpSpPr>
          <a:xfrm>
            <a:off x="228600" y="438150"/>
            <a:ext cx="1371600" cy="762000"/>
            <a:chOff x="228600" y="438150"/>
            <a:chExt cx="1371600" cy="76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228600" y="438150"/>
              <a:ext cx="1371600" cy="685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600" y="1047750"/>
              <a:ext cx="1371600" cy="1524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Euphemia" pitchFamily="34" charset="0"/>
                </a:rPr>
                <a:t>Bookings</a:t>
              </a:r>
              <a:endParaRPr lang="en-US" sz="800" dirty="0">
                <a:latin typeface="Euphemia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28600" y="438150"/>
            <a:ext cx="9144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Today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742950"/>
            <a:ext cx="9144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Total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3000" y="742950"/>
            <a:ext cx="4572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23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43000" y="454192"/>
            <a:ext cx="4572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23</a:t>
            </a:r>
            <a:endParaRPr lang="en-US" sz="1400" dirty="0">
              <a:solidFill>
                <a:srgbClr val="0070C0"/>
              </a:solidFill>
            </a:endParaRPr>
          </a:p>
        </p:txBody>
      </p:sp>
      <p:grpSp>
        <p:nvGrpSpPr>
          <p:cNvPr id="3" name="Group 22"/>
          <p:cNvGrpSpPr/>
          <p:nvPr/>
        </p:nvGrpSpPr>
        <p:grpSpPr>
          <a:xfrm>
            <a:off x="1752600" y="438150"/>
            <a:ext cx="1371600" cy="762000"/>
            <a:chOff x="228600" y="438150"/>
            <a:chExt cx="1371600" cy="76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Rectangle 23"/>
            <p:cNvSpPr/>
            <p:nvPr/>
          </p:nvSpPr>
          <p:spPr>
            <a:xfrm>
              <a:off x="228600" y="438150"/>
              <a:ext cx="1371600" cy="685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8600" y="1047750"/>
              <a:ext cx="1371600" cy="1524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Euphemia" pitchFamily="34" charset="0"/>
                </a:rPr>
                <a:t>Current</a:t>
              </a:r>
              <a:endParaRPr lang="en-US" sz="800" dirty="0">
                <a:latin typeface="Euphemia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752600" y="438150"/>
            <a:ext cx="9144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Arrival</a:t>
            </a:r>
            <a:endParaRPr lang="en-US" sz="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52600" y="742950"/>
            <a:ext cx="9144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Occupied</a:t>
            </a:r>
            <a:endParaRPr lang="en-US" sz="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67000" y="742950"/>
            <a:ext cx="4572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20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67000" y="454192"/>
            <a:ext cx="4572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1314450"/>
            <a:ext cx="9144000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76600" y="438150"/>
            <a:ext cx="1371600" cy="685800"/>
          </a:xfrm>
          <a:prstGeom prst="rect">
            <a:avLst/>
          </a:prstGeom>
          <a:solidFill>
            <a:srgbClr val="B4DE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3276600" y="1047750"/>
            <a:ext cx="1371600" cy="1524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Euphemia" pitchFamily="34" charset="0"/>
              </a:rPr>
              <a:t>No Show</a:t>
            </a:r>
            <a:endParaRPr lang="en-US" sz="800" dirty="0">
              <a:latin typeface="Euphemi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76600" y="438150"/>
            <a:ext cx="9144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Today</a:t>
            </a:r>
            <a:endParaRPr lang="en-US" sz="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76600" y="742950"/>
            <a:ext cx="9144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Month</a:t>
            </a:r>
            <a:endParaRPr lang="en-US" sz="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91000" y="742950"/>
            <a:ext cx="4572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20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91000" y="454192"/>
            <a:ext cx="457200" cy="304800"/>
          </a:xfrm>
          <a:prstGeom prst="rect">
            <a:avLst/>
          </a:prstGeom>
          <a:noFill/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6800" y="2124075"/>
            <a:ext cx="78486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1066802" y="2135505"/>
          <a:ext cx="7848603" cy="2843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84321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1066800" y="2686050"/>
            <a:ext cx="78486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066802" y="2695575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152400" y="2695575"/>
            <a:ext cx="609600" cy="219075"/>
          </a:xfrm>
          <a:prstGeom prst="rect">
            <a:avLst/>
          </a:prstGeom>
          <a:solidFill>
            <a:srgbClr val="05CD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Type1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762000" y="2695575"/>
            <a:ext cx="304800" cy="219074"/>
          </a:xfrm>
          <a:prstGeom prst="rect">
            <a:avLst/>
          </a:prstGeom>
          <a:solidFill>
            <a:srgbClr val="05CD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30</a:t>
            </a:r>
            <a:endParaRPr lang="en-US" sz="800" dirty="0"/>
          </a:p>
        </p:txBody>
      </p:sp>
      <p:sp>
        <p:nvSpPr>
          <p:cNvPr id="61" name="Rectangle 60"/>
          <p:cNvSpPr/>
          <p:nvPr/>
        </p:nvSpPr>
        <p:spPr>
          <a:xfrm>
            <a:off x="123825" y="2686050"/>
            <a:ext cx="152400" cy="228600"/>
          </a:xfrm>
          <a:prstGeom prst="rect">
            <a:avLst/>
          </a:prstGeom>
          <a:solidFill>
            <a:srgbClr val="05C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en-US" sz="105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724775" y="38100"/>
            <a:ext cx="1371600" cy="2286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</a:rPr>
              <a:t>New Reservation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53175" y="38100"/>
            <a:ext cx="1371600" cy="2286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</a:rPr>
              <a:t>Reservation List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66800" y="4314825"/>
            <a:ext cx="78486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1066802" y="4324350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Rectangle 65"/>
          <p:cNvSpPr/>
          <p:nvPr/>
        </p:nvSpPr>
        <p:spPr>
          <a:xfrm>
            <a:off x="152400" y="4324350"/>
            <a:ext cx="609600" cy="219075"/>
          </a:xfrm>
          <a:prstGeom prst="rect">
            <a:avLst/>
          </a:prstGeom>
          <a:solidFill>
            <a:srgbClr val="05CD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Type2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762000" y="4324350"/>
            <a:ext cx="304800" cy="219074"/>
          </a:xfrm>
          <a:prstGeom prst="rect">
            <a:avLst/>
          </a:prstGeom>
          <a:solidFill>
            <a:srgbClr val="05CD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20</a:t>
            </a:r>
            <a:endParaRPr lang="en-US" sz="800" dirty="0"/>
          </a:p>
        </p:txBody>
      </p:sp>
      <p:sp>
        <p:nvSpPr>
          <p:cNvPr id="68" name="Rectangle 67"/>
          <p:cNvSpPr/>
          <p:nvPr/>
        </p:nvSpPr>
        <p:spPr>
          <a:xfrm>
            <a:off x="123825" y="4314825"/>
            <a:ext cx="152400" cy="228600"/>
          </a:xfrm>
          <a:prstGeom prst="rect">
            <a:avLst/>
          </a:prstGeom>
          <a:solidFill>
            <a:srgbClr val="05C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en-US" sz="105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943600" y="1657350"/>
            <a:ext cx="685800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Today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705600" y="1657350"/>
            <a:ext cx="685800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 Days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7543800" y="1657350"/>
            <a:ext cx="685800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30 Days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2" name="Isosceles Triangle 71"/>
          <p:cNvSpPr/>
          <p:nvPr/>
        </p:nvSpPr>
        <p:spPr>
          <a:xfrm rot="16200000">
            <a:off x="8258176" y="1695450"/>
            <a:ext cx="304800" cy="2286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 rot="16200000" flipV="1">
            <a:off x="8639176" y="1695450"/>
            <a:ext cx="304800" cy="2286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076328" y="4800600"/>
            <a:ext cx="78486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1076330" y="4810125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6" name="Rectangle 75"/>
          <p:cNvSpPr/>
          <p:nvPr/>
        </p:nvSpPr>
        <p:spPr>
          <a:xfrm>
            <a:off x="161928" y="4810125"/>
            <a:ext cx="609600" cy="219075"/>
          </a:xfrm>
          <a:prstGeom prst="rect">
            <a:avLst/>
          </a:prstGeom>
          <a:solidFill>
            <a:srgbClr val="05CD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Type3</a:t>
            </a:r>
            <a:endParaRPr lang="en-US" sz="1200" dirty="0"/>
          </a:p>
        </p:txBody>
      </p:sp>
      <p:sp>
        <p:nvSpPr>
          <p:cNvPr id="79" name="Rounded Rectangle 78"/>
          <p:cNvSpPr/>
          <p:nvPr/>
        </p:nvSpPr>
        <p:spPr>
          <a:xfrm>
            <a:off x="104775" y="2133600"/>
            <a:ext cx="914400" cy="2286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 smtClean="0"/>
              <a:t>Room Type</a:t>
            </a:r>
            <a:endParaRPr lang="en-US" sz="800" dirty="0"/>
          </a:p>
        </p:txBody>
      </p:sp>
      <p:sp>
        <p:nvSpPr>
          <p:cNvPr id="77" name="Rectangle 76"/>
          <p:cNvSpPr/>
          <p:nvPr/>
        </p:nvSpPr>
        <p:spPr>
          <a:xfrm>
            <a:off x="771528" y="4810125"/>
            <a:ext cx="304800" cy="219074"/>
          </a:xfrm>
          <a:prstGeom prst="rect">
            <a:avLst/>
          </a:prstGeom>
          <a:solidFill>
            <a:srgbClr val="05CD39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20</a:t>
            </a:r>
            <a:endParaRPr lang="en-US" sz="800" dirty="0"/>
          </a:p>
        </p:txBody>
      </p:sp>
      <p:sp>
        <p:nvSpPr>
          <p:cNvPr id="78" name="Rectangle 77"/>
          <p:cNvSpPr/>
          <p:nvPr/>
        </p:nvSpPr>
        <p:spPr>
          <a:xfrm>
            <a:off x="133353" y="4800600"/>
            <a:ext cx="152400" cy="228600"/>
          </a:xfrm>
          <a:prstGeom prst="rect">
            <a:avLst/>
          </a:prstGeom>
          <a:solidFill>
            <a:srgbClr val="05C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en-US" sz="105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155334" y="2168768"/>
            <a:ext cx="142875" cy="152400"/>
          </a:xfrm>
          <a:prstGeom prst="ellipse">
            <a:avLst/>
          </a:prstGeom>
          <a:solidFill>
            <a:srgbClr val="A38FBB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066800" y="5257800"/>
            <a:ext cx="78486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1066800" y="5267325"/>
          <a:ext cx="7848602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3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Rectangle 81"/>
          <p:cNvSpPr/>
          <p:nvPr/>
        </p:nvSpPr>
        <p:spPr>
          <a:xfrm>
            <a:off x="152400" y="5257801"/>
            <a:ext cx="609600" cy="2190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Total</a:t>
            </a:r>
            <a:endParaRPr lang="en-US" sz="1200" dirty="0"/>
          </a:p>
        </p:txBody>
      </p:sp>
      <p:sp>
        <p:nvSpPr>
          <p:cNvPr id="83" name="Rectangle 82"/>
          <p:cNvSpPr/>
          <p:nvPr/>
        </p:nvSpPr>
        <p:spPr>
          <a:xfrm>
            <a:off x="762000" y="5267325"/>
            <a:ext cx="304800" cy="219074"/>
          </a:xfrm>
          <a:prstGeom prst="rect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70</a:t>
            </a:r>
            <a:endParaRPr lang="en-US" sz="800" dirty="0"/>
          </a:p>
        </p:txBody>
      </p:sp>
      <p:sp>
        <p:nvSpPr>
          <p:cNvPr id="84" name="Rectangle 83"/>
          <p:cNvSpPr/>
          <p:nvPr/>
        </p:nvSpPr>
        <p:spPr>
          <a:xfrm>
            <a:off x="152403" y="5257800"/>
            <a:ext cx="123822" cy="228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</a:t>
            </a:r>
            <a:endParaRPr 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1073210" y="3028952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" name="Rectangle 56"/>
          <p:cNvSpPr/>
          <p:nvPr/>
        </p:nvSpPr>
        <p:spPr>
          <a:xfrm>
            <a:off x="158808" y="3028951"/>
            <a:ext cx="609600" cy="2190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Reservation</a:t>
            </a:r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8408" y="3028951"/>
            <a:ext cx="304800" cy="2190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1071013" y="3343277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5" name="Rectangle 84"/>
          <p:cNvSpPr/>
          <p:nvPr/>
        </p:nvSpPr>
        <p:spPr>
          <a:xfrm>
            <a:off x="156611" y="3343276"/>
            <a:ext cx="609600" cy="2190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Booking Engine</a:t>
            </a:r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6211" y="3343276"/>
            <a:ext cx="304800" cy="2190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1066798" y="3648076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52397" y="3648076"/>
            <a:ext cx="609600" cy="2190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Booking.com</a:t>
            </a:r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1997" y="3648076"/>
            <a:ext cx="304800" cy="2190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1066802" y="3948662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1" name="Rectangle 90"/>
          <p:cNvSpPr/>
          <p:nvPr/>
        </p:nvSpPr>
        <p:spPr>
          <a:xfrm>
            <a:off x="152400" y="3948662"/>
            <a:ext cx="609600" cy="2190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makemytrip</a:t>
            </a:r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62000" y="3948662"/>
            <a:ext cx="304800" cy="21907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85800" y="590550"/>
            <a:ext cx="6934200" cy="533400"/>
          </a:xfrm>
          <a:prstGeom prst="roundRect">
            <a:avLst>
              <a:gd name="adj" fmla="val 25595"/>
            </a:avLst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85800" y="971550"/>
            <a:ext cx="6934200" cy="39624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0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685800" y="742950"/>
            <a:ext cx="6934200" cy="304800"/>
          </a:xfrm>
          <a:prstGeom prst="roundRect">
            <a:avLst>
              <a:gd name="adj" fmla="val 0"/>
            </a:avLst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6" name="Table 95"/>
          <p:cNvGraphicFramePr>
            <a:graphicFrameLocks noGrp="1"/>
          </p:cNvGraphicFramePr>
          <p:nvPr/>
        </p:nvGraphicFramePr>
        <p:xfrm>
          <a:off x="838200" y="1733550"/>
          <a:ext cx="35052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422400"/>
              </a:tblGrid>
              <a:tr h="23876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From Date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To Date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Guest</a:t>
                      </a:r>
                      <a:r>
                        <a:rPr lang="en-US" sz="900" baseline="0" dirty="0" smtClean="0"/>
                        <a:t> Name</a:t>
                      </a:r>
                      <a:endParaRPr lang="en-US" sz="900" dirty="0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12/03/2018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15/03/2018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Naresh</a:t>
                      </a:r>
                      <a:r>
                        <a:rPr lang="en-US" sz="900" dirty="0" smtClean="0"/>
                        <a:t> Kumar</a:t>
                      </a:r>
                      <a:endParaRPr lang="en-US" sz="900" dirty="0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2133600" y="6593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Walk-in Reservation on 8</a:t>
            </a:r>
            <a:r>
              <a:rPr lang="en-US" baseline="30000" dirty="0" smtClean="0"/>
              <a:t>th</a:t>
            </a:r>
            <a:r>
              <a:rPr lang="en-US" dirty="0" smtClean="0"/>
              <a:t> Jan 2018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09600" y="1211818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Room Type: Type 1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3067050" y="122872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Channel Type : Reservation</a:t>
            </a:r>
            <a:endParaRPr lang="en-US" sz="1400" dirty="0"/>
          </a:p>
        </p:txBody>
      </p:sp>
      <p:cxnSp>
        <p:nvCxnSpPr>
          <p:cNvPr id="101" name="Straight Connector 100"/>
          <p:cNvCxnSpPr/>
          <p:nvPr/>
        </p:nvCxnSpPr>
        <p:spPr>
          <a:xfrm rot="5400000">
            <a:off x="3390900" y="3067050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953000" y="203835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Allocated Rooms</a:t>
            </a:r>
            <a:endParaRPr lang="en-US" sz="1100" dirty="0"/>
          </a:p>
        </p:txBody>
      </p:sp>
      <p:sp>
        <p:nvSpPr>
          <p:cNvPr id="103" name="Rectangle 102"/>
          <p:cNvSpPr/>
          <p:nvPr/>
        </p:nvSpPr>
        <p:spPr>
          <a:xfrm>
            <a:off x="6115050" y="205231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4953000" y="2352675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Single </a:t>
            </a:r>
            <a:r>
              <a:rPr lang="en-US" sz="1100" dirty="0" err="1" smtClean="0"/>
              <a:t>Pax</a:t>
            </a:r>
            <a:r>
              <a:rPr lang="en-US" sz="1100" dirty="0" smtClean="0"/>
              <a:t> Rate</a:t>
            </a:r>
            <a:endParaRPr lang="en-US" sz="1100" dirty="0"/>
          </a:p>
        </p:txBody>
      </p:sp>
      <p:sp>
        <p:nvSpPr>
          <p:cNvPr id="105" name="Rectangle 104"/>
          <p:cNvSpPr/>
          <p:nvPr/>
        </p:nvSpPr>
        <p:spPr>
          <a:xfrm>
            <a:off x="6115050" y="2366635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943475" y="1724025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Total Rooms</a:t>
            </a:r>
            <a:endParaRPr lang="en-US" sz="1100" dirty="0"/>
          </a:p>
        </p:txBody>
      </p:sp>
      <p:sp>
        <p:nvSpPr>
          <p:cNvPr id="107" name="Rectangle 106"/>
          <p:cNvSpPr/>
          <p:nvPr/>
        </p:nvSpPr>
        <p:spPr>
          <a:xfrm>
            <a:off x="6105525" y="1737985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953000" y="269114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Double </a:t>
            </a:r>
            <a:r>
              <a:rPr lang="en-US" sz="1100" dirty="0" err="1" smtClean="0"/>
              <a:t>Pax</a:t>
            </a:r>
            <a:r>
              <a:rPr lang="en-US" sz="1100" dirty="0" smtClean="0"/>
              <a:t> Rate</a:t>
            </a:r>
            <a:endParaRPr lang="en-US" sz="1100" dirty="0"/>
          </a:p>
        </p:txBody>
      </p:sp>
      <p:sp>
        <p:nvSpPr>
          <p:cNvPr id="109" name="Rectangle 108"/>
          <p:cNvSpPr/>
          <p:nvPr/>
        </p:nvSpPr>
        <p:spPr>
          <a:xfrm>
            <a:off x="6115050" y="27051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953000" y="302895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 smtClean="0"/>
              <a:t>ExtraPax</a:t>
            </a:r>
            <a:r>
              <a:rPr lang="en-US" sz="1100" dirty="0" smtClean="0"/>
              <a:t> Rate</a:t>
            </a:r>
            <a:endParaRPr lang="en-US" sz="1100" dirty="0"/>
          </a:p>
        </p:txBody>
      </p:sp>
      <p:sp>
        <p:nvSpPr>
          <p:cNvPr id="111" name="Rectangle 110"/>
          <p:cNvSpPr/>
          <p:nvPr/>
        </p:nvSpPr>
        <p:spPr>
          <a:xfrm>
            <a:off x="6115050" y="304291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6324600" y="4552950"/>
            <a:ext cx="914400" cy="228600"/>
          </a:xfrm>
          <a:prstGeom prst="roundRect">
            <a:avLst/>
          </a:prstGeom>
          <a:solidFill>
            <a:srgbClr val="F771AA"/>
          </a:solidFill>
          <a:ln>
            <a:solidFill>
              <a:srgbClr val="FAA8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OK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7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32" name="Rectangle 31"/>
          <p:cNvSpPr/>
          <p:nvPr/>
        </p:nvSpPr>
        <p:spPr>
          <a:xfrm>
            <a:off x="0" y="1314450"/>
            <a:ext cx="9144000" cy="266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44" name="Rectangle 43"/>
          <p:cNvSpPr/>
          <p:nvPr/>
        </p:nvSpPr>
        <p:spPr>
          <a:xfrm>
            <a:off x="1066800" y="1695450"/>
            <a:ext cx="78486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1066802" y="1706880"/>
          <a:ext cx="7848603" cy="2843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84321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JN</a:t>
                      </a:r>
                    </a:p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JN</a:t>
                      </a:r>
                    </a:p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JN</a:t>
                      </a:r>
                    </a:p>
                    <a:p>
                      <a:pPr algn="ctr"/>
                      <a:r>
                        <a:rPr lang="en-US" sz="600" dirty="0" smtClean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1066800" y="2286000"/>
            <a:ext cx="78486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066802" y="2286000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1066800" y="2505075"/>
            <a:ext cx="78486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066802" y="2495550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1066800" y="3162300"/>
            <a:ext cx="78486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1066802" y="3162301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1066800" y="3381375"/>
            <a:ext cx="78486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1066802" y="3371850"/>
          <a:ext cx="7848603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361794"/>
                <a:gridCol w="375333"/>
                <a:gridCol w="29962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  <a:gridCol w="400697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7239002" y="0"/>
            <a:ext cx="1857375" cy="2667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</a:rPr>
              <a:t>New Reservation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334002" y="0"/>
            <a:ext cx="2133601" cy="2667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</a:rPr>
              <a:t>Reservation List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33338" y="361950"/>
            <a:ext cx="8729662" cy="4781550"/>
            <a:chOff x="-728661" y="285749"/>
            <a:chExt cx="8729662" cy="4781550"/>
          </a:xfrm>
        </p:grpSpPr>
        <p:grpSp>
          <p:nvGrpSpPr>
            <p:cNvPr id="2" name="Group 21"/>
            <p:cNvGrpSpPr/>
            <p:nvPr/>
          </p:nvGrpSpPr>
          <p:grpSpPr>
            <a:xfrm>
              <a:off x="228600" y="438150"/>
              <a:ext cx="1371600" cy="762000"/>
              <a:chOff x="228600" y="438150"/>
              <a:chExt cx="1371600" cy="762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 4"/>
              <p:cNvSpPr/>
              <p:nvPr/>
            </p:nvSpPr>
            <p:spPr>
              <a:xfrm>
                <a:off x="228600" y="438150"/>
                <a:ext cx="1371600" cy="685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spc="-15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8600" y="1047750"/>
                <a:ext cx="1371600" cy="15240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spc="-150" dirty="0" smtClean="0">
                    <a:latin typeface="Euphemia" pitchFamily="34" charset="0"/>
                  </a:rPr>
                  <a:t>Bookings</a:t>
                </a:r>
                <a:endParaRPr lang="en-US" sz="800" spc="-150" dirty="0">
                  <a:latin typeface="Euphemia" pitchFamily="34" charset="0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228600" y="438150"/>
              <a:ext cx="914400" cy="304800"/>
            </a:xfrm>
            <a:prstGeom prst="rect">
              <a:avLst/>
            </a:prstGeom>
            <a:noFill/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spc="-150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Today</a:t>
              </a:r>
              <a:endParaRPr lang="en-US" sz="1200" spc="-15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8600" y="742950"/>
              <a:ext cx="914400" cy="304800"/>
            </a:xfrm>
            <a:prstGeom prst="rect">
              <a:avLst/>
            </a:prstGeom>
            <a:noFill/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spc="-150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Total</a:t>
              </a:r>
              <a:endParaRPr lang="en-US" sz="900" spc="-15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43000" y="742950"/>
              <a:ext cx="457200" cy="304800"/>
            </a:xfrm>
            <a:prstGeom prst="rect">
              <a:avLst/>
            </a:prstGeom>
            <a:noFill/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pc="-150" dirty="0" smtClean="0">
                  <a:solidFill>
                    <a:srgbClr val="0070C0"/>
                  </a:solidFill>
                </a:rPr>
                <a:t>23</a:t>
              </a:r>
              <a:endParaRPr lang="en-US" sz="1400" spc="-150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43000" y="454191"/>
              <a:ext cx="457200" cy="304800"/>
            </a:xfrm>
            <a:prstGeom prst="rect">
              <a:avLst/>
            </a:prstGeom>
            <a:noFill/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pc="-150" dirty="0" smtClean="0">
                  <a:solidFill>
                    <a:srgbClr val="0070C0"/>
                  </a:solidFill>
                </a:rPr>
                <a:t>23</a:t>
              </a:r>
              <a:endParaRPr lang="en-US" sz="1400" spc="-150" dirty="0">
                <a:solidFill>
                  <a:srgbClr val="0070C0"/>
                </a:solidFill>
              </a:endParaRPr>
            </a:p>
          </p:txBody>
        </p:sp>
        <p:grpSp>
          <p:nvGrpSpPr>
            <p:cNvPr id="3" name="Group 22"/>
            <p:cNvGrpSpPr/>
            <p:nvPr/>
          </p:nvGrpSpPr>
          <p:grpSpPr>
            <a:xfrm>
              <a:off x="1752600" y="438150"/>
              <a:ext cx="1371600" cy="762000"/>
              <a:chOff x="228600" y="438150"/>
              <a:chExt cx="1371600" cy="762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Rectangle 23"/>
              <p:cNvSpPr/>
              <p:nvPr/>
            </p:nvSpPr>
            <p:spPr>
              <a:xfrm>
                <a:off x="228600" y="438150"/>
                <a:ext cx="1371600" cy="6858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spc="-15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8600" y="1047750"/>
                <a:ext cx="1371600" cy="152400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spc="-150" dirty="0" smtClean="0">
                    <a:latin typeface="Euphemia" pitchFamily="34" charset="0"/>
                  </a:rPr>
                  <a:t>Current</a:t>
                </a:r>
                <a:endParaRPr lang="en-US" sz="800" spc="-150" dirty="0">
                  <a:latin typeface="Euphemia" pitchFamily="34" charset="0"/>
                </a:endParaRP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1752600" y="438150"/>
              <a:ext cx="914400" cy="304800"/>
            </a:xfrm>
            <a:prstGeom prst="rect">
              <a:avLst/>
            </a:prstGeom>
            <a:noFill/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spc="-150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Arrival</a:t>
              </a:r>
              <a:endParaRPr lang="en-US" sz="800" spc="-15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52600" y="742950"/>
              <a:ext cx="914400" cy="304800"/>
            </a:xfrm>
            <a:prstGeom prst="rect">
              <a:avLst/>
            </a:prstGeom>
            <a:noFill/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spc="-150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Occupied</a:t>
              </a:r>
              <a:endParaRPr lang="en-US" sz="800" spc="-15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67000" y="742950"/>
              <a:ext cx="457200" cy="304800"/>
            </a:xfrm>
            <a:prstGeom prst="rect">
              <a:avLst/>
            </a:prstGeom>
            <a:noFill/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pc="-150" dirty="0" smtClean="0">
                  <a:solidFill>
                    <a:schemeClr val="accent6">
                      <a:lumMod val="75000"/>
                    </a:schemeClr>
                  </a:solidFill>
                </a:rPr>
                <a:t>20</a:t>
              </a:r>
              <a:endParaRPr lang="en-US" sz="1400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67000" y="454191"/>
              <a:ext cx="457200" cy="304800"/>
            </a:xfrm>
            <a:prstGeom prst="rect">
              <a:avLst/>
            </a:prstGeom>
            <a:noFill/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pc="-150" dirty="0" smtClean="0">
                  <a:solidFill>
                    <a:schemeClr val="accent6">
                      <a:lumMod val="75000"/>
                    </a:schemeClr>
                  </a:solidFill>
                </a:rPr>
                <a:t>10</a:t>
              </a:r>
              <a:endParaRPr lang="en-US" sz="1400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8600" y="1352550"/>
              <a:ext cx="838200" cy="152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-1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76600" y="438150"/>
              <a:ext cx="1371600" cy="685800"/>
            </a:xfrm>
            <a:prstGeom prst="rect">
              <a:avLst/>
            </a:prstGeom>
            <a:solidFill>
              <a:srgbClr val="B4DE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spc="-15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76600" y="1047750"/>
              <a:ext cx="1371600" cy="1524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pc="-150" dirty="0" smtClean="0">
                  <a:latin typeface="Euphemia" pitchFamily="34" charset="0"/>
                </a:rPr>
                <a:t>No Show</a:t>
              </a:r>
              <a:endParaRPr lang="en-US" sz="800" spc="-150" dirty="0">
                <a:latin typeface="Euphemia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76600" y="438150"/>
              <a:ext cx="914400" cy="304800"/>
            </a:xfrm>
            <a:prstGeom prst="rect">
              <a:avLst/>
            </a:prstGeom>
            <a:noFill/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spc="-150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Today</a:t>
              </a:r>
              <a:endParaRPr lang="en-US" sz="800" spc="-15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76600" y="742950"/>
              <a:ext cx="914400" cy="304800"/>
            </a:xfrm>
            <a:prstGeom prst="rect">
              <a:avLst/>
            </a:prstGeom>
            <a:noFill/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spc="-150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Month</a:t>
              </a:r>
              <a:endParaRPr lang="en-US" sz="800" spc="-15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191000" y="742950"/>
              <a:ext cx="457200" cy="304800"/>
            </a:xfrm>
            <a:prstGeom prst="rect">
              <a:avLst/>
            </a:prstGeom>
            <a:noFill/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pc="-150" dirty="0" smtClean="0">
                  <a:solidFill>
                    <a:schemeClr val="accent6">
                      <a:lumMod val="75000"/>
                    </a:schemeClr>
                  </a:solidFill>
                </a:rPr>
                <a:t>20</a:t>
              </a:r>
              <a:endParaRPr lang="en-US" sz="1400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91000" y="454191"/>
              <a:ext cx="457200" cy="304800"/>
            </a:xfrm>
            <a:prstGeom prst="rect">
              <a:avLst/>
            </a:prstGeom>
            <a:noFill/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pc="-150" dirty="0" smtClean="0">
                  <a:solidFill>
                    <a:schemeClr val="accent6">
                      <a:lumMod val="75000"/>
                    </a:schemeClr>
                  </a:solidFill>
                </a:rPr>
                <a:t>10</a:t>
              </a:r>
              <a:endParaRPr lang="en-US" sz="1400" spc="-1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2400" y="2028825"/>
              <a:ext cx="914400" cy="228600"/>
            </a:xfrm>
            <a:prstGeom prst="rect">
              <a:avLst/>
            </a:prstGeom>
            <a:solidFill>
              <a:srgbClr val="05CD39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pc="-150" dirty="0" smtClean="0"/>
                <a:t>Type1</a:t>
              </a:r>
              <a:endParaRPr lang="en-US" sz="1400" spc="-15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2400" y="2257425"/>
              <a:ext cx="914400" cy="228600"/>
            </a:xfrm>
            <a:prstGeom prst="rect">
              <a:avLst/>
            </a:prstGeom>
            <a:solidFill>
              <a:srgbClr val="05CD39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pc="-150" dirty="0" smtClean="0"/>
                <a:t>Sold/</a:t>
              </a:r>
              <a:r>
                <a:rPr lang="en-US" sz="800" spc="-150" dirty="0" err="1" smtClean="0"/>
                <a:t>Avai</a:t>
              </a:r>
              <a:endParaRPr lang="en-US" sz="800" spc="-15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2400" y="2486025"/>
              <a:ext cx="914400" cy="228600"/>
            </a:xfrm>
            <a:prstGeom prst="rect">
              <a:avLst/>
            </a:prstGeom>
            <a:solidFill>
              <a:srgbClr val="05CD39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-150" dirty="0" smtClean="0"/>
                <a:t>Rate</a:t>
              </a:r>
              <a:endParaRPr lang="en-US" sz="1200" spc="-15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52400" y="2905125"/>
              <a:ext cx="914400" cy="228600"/>
            </a:xfrm>
            <a:prstGeom prst="rect">
              <a:avLst/>
            </a:prstGeom>
            <a:solidFill>
              <a:srgbClr val="05CD39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pc="-150" dirty="0" smtClean="0"/>
                <a:t>Type2</a:t>
              </a:r>
              <a:endParaRPr lang="en-US" sz="1400" spc="-15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400" y="3133725"/>
              <a:ext cx="914400" cy="228600"/>
            </a:xfrm>
            <a:prstGeom prst="rect">
              <a:avLst/>
            </a:prstGeom>
            <a:solidFill>
              <a:srgbClr val="05CD39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pc="-150" dirty="0" smtClean="0"/>
                <a:t>Sold/</a:t>
              </a:r>
              <a:r>
                <a:rPr lang="en-US" sz="800" spc="-150" dirty="0" err="1" smtClean="0"/>
                <a:t>Avai</a:t>
              </a:r>
              <a:endParaRPr lang="en-US" sz="800" spc="-15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2400" y="3362325"/>
              <a:ext cx="914400" cy="228600"/>
            </a:xfrm>
            <a:prstGeom prst="rect">
              <a:avLst/>
            </a:prstGeom>
            <a:solidFill>
              <a:srgbClr val="05CD39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-150" dirty="0" smtClean="0"/>
                <a:t>Rate</a:t>
              </a:r>
              <a:endParaRPr lang="en-US" sz="1200" spc="-150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38125" y="1352550"/>
              <a:ext cx="142875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-15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00050" y="1323975"/>
              <a:ext cx="7905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spc="-150" dirty="0" err="1" smtClean="0"/>
                <a:t>RoomType</a:t>
              </a:r>
              <a:endParaRPr lang="en-US" sz="700" spc="-15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1925" y="2905125"/>
              <a:ext cx="152400" cy="228600"/>
            </a:xfrm>
            <a:prstGeom prst="rect">
              <a:avLst/>
            </a:prstGeom>
            <a:solidFill>
              <a:srgbClr val="05C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pc="-150" dirty="0" smtClean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  <a:endParaRPr lang="en-US" sz="1050" spc="-15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61925" y="2028825"/>
              <a:ext cx="152400" cy="228600"/>
            </a:xfrm>
            <a:prstGeom prst="rect">
              <a:avLst/>
            </a:prstGeom>
            <a:solidFill>
              <a:srgbClr val="05C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pc="-150" dirty="0" smtClean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  <a:endParaRPr lang="en-US" sz="1050" spc="-15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-609599" y="285749"/>
              <a:ext cx="8610600" cy="4781550"/>
            </a:xfrm>
            <a:prstGeom prst="roundRect">
              <a:avLst>
                <a:gd name="adj" fmla="val 2528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-15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-609600" y="285750"/>
              <a:ext cx="8610600" cy="533400"/>
            </a:xfrm>
            <a:prstGeom prst="roundRect">
              <a:avLst>
                <a:gd name="adj" fmla="val 24554"/>
              </a:avLst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-150" dirty="0">
                <a:solidFill>
                  <a:srgbClr val="F771AA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-609599" y="714375"/>
              <a:ext cx="8610600" cy="3048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-15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57400" y="325993"/>
              <a:ext cx="30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New Reservation</a:t>
              </a:r>
              <a:endParaRPr lang="en-US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5400000">
              <a:off x="2782098" y="2838448"/>
              <a:ext cx="3885405" cy="79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714376" y="895350"/>
              <a:ext cx="1276350" cy="200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-15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-380999" y="81915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Phone No</a:t>
              </a:r>
              <a:endParaRPr lang="en-US" sz="1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876550" y="895349"/>
              <a:ext cx="1390651" cy="219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-15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333500" y="847725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Guest Name</a:t>
              </a:r>
              <a:endParaRPr lang="en-US" sz="12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14377" y="1209675"/>
              <a:ext cx="742950" cy="238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-15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-457199" y="1200150"/>
              <a:ext cx="116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From Date</a:t>
              </a:r>
              <a:endParaRPr lang="en-US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533527" y="1209675"/>
              <a:ext cx="447674" cy="2381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-1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943100" y="1209675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To Date</a:t>
              </a:r>
              <a:endParaRPr lang="en-US" sz="12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95327" y="1581150"/>
              <a:ext cx="134302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-15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-728661" y="1562100"/>
              <a:ext cx="1414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Arrival Mode</a:t>
              </a:r>
              <a:endParaRPr lang="en-US" sz="12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4401" y="3238499"/>
              <a:ext cx="504824" cy="200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-1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-457199" y="3200399"/>
              <a:ext cx="1343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Is Company Guest</a:t>
              </a:r>
              <a:endParaRPr lang="en-US" sz="12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24201" y="3257549"/>
              <a:ext cx="1447799" cy="200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-1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752601" y="3200399"/>
              <a:ext cx="1362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Company Guest</a:t>
              </a:r>
              <a:endParaRPr lang="en-US" sz="12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876551" y="1209675"/>
              <a:ext cx="742950" cy="238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-15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95701" y="1209675"/>
              <a:ext cx="447674" cy="2381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-15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380999" y="2886074"/>
              <a:ext cx="131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Discount Per Day</a:t>
              </a:r>
              <a:endParaRPr lang="en-US" sz="12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14401" y="2924174"/>
              <a:ext cx="1066800" cy="1905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-15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124201" y="2952749"/>
              <a:ext cx="1066800" cy="1905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pc="-15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52601" y="2895599"/>
              <a:ext cx="1333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Discount Value</a:t>
              </a:r>
              <a:endParaRPr lang="en-US" sz="12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28600" y="3619500"/>
            <a:ext cx="1419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Special Instructions</a:t>
            </a:r>
            <a:endParaRPr lang="en-US" sz="1200" dirty="0"/>
          </a:p>
        </p:txBody>
      </p:sp>
      <p:sp>
        <p:nvSpPr>
          <p:cNvPr id="94" name="Rectangle 93"/>
          <p:cNvSpPr/>
          <p:nvPr/>
        </p:nvSpPr>
        <p:spPr>
          <a:xfrm>
            <a:off x="1676400" y="3638550"/>
            <a:ext cx="3657600" cy="2095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5562601" y="1733550"/>
          <a:ext cx="3124200" cy="11658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33399"/>
                <a:gridCol w="762000"/>
                <a:gridCol w="685800"/>
                <a:gridCol w="609600"/>
                <a:gridCol w="228600"/>
                <a:gridCol w="304801"/>
              </a:tblGrid>
              <a:tr h="24130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Rcpt</a:t>
                      </a:r>
                      <a:r>
                        <a:rPr lang="en-US" sz="1050" baseline="0" dirty="0" smtClean="0"/>
                        <a:t> No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Amount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Mode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</a:t>
                      </a:r>
                      <a:endParaRPr lang="en-US" sz="1050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12/02/18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CASH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</a:t>
                      </a:r>
                      <a:endParaRPr lang="en-US" sz="1050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12/02/18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CARD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</a:t>
                      </a:r>
                      <a:endParaRPr lang="en-US" sz="1050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13/02/18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3000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CASH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Rounded Rectangle 108"/>
          <p:cNvSpPr/>
          <p:nvPr/>
        </p:nvSpPr>
        <p:spPr>
          <a:xfrm>
            <a:off x="5562600" y="895350"/>
            <a:ext cx="3048000" cy="304800"/>
          </a:xfrm>
          <a:prstGeom prst="roundRect">
            <a:avLst>
              <a:gd name="adj" fmla="val 24554"/>
            </a:avLst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Advance Details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7696200" y="1314450"/>
            <a:ext cx="914400" cy="228600"/>
          </a:xfrm>
          <a:prstGeom prst="roundRect">
            <a:avLst/>
          </a:prstGeom>
          <a:solidFill>
            <a:srgbClr val="F771AA"/>
          </a:solidFill>
          <a:ln>
            <a:solidFill>
              <a:srgbClr val="FAA8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Post Advance</a:t>
            </a:r>
            <a:endParaRPr lang="en-US" sz="1000" dirty="0"/>
          </a:p>
        </p:txBody>
      </p:sp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381000" y="2038350"/>
          <a:ext cx="5029200" cy="5943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1778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Room Type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of Rooms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Rate Plan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Rent Inc  Tax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Apply </a:t>
                      </a:r>
                      <a:r>
                        <a:rPr lang="en-US" sz="900" baseline="0" dirty="0" smtClean="0"/>
                        <a:t> Inc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Adult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pax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Child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Extra</a:t>
                      </a:r>
                      <a:endParaRPr lang="en-US" sz="9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Rectangle 88"/>
          <p:cNvSpPr/>
          <p:nvPr/>
        </p:nvSpPr>
        <p:spPr>
          <a:xfrm>
            <a:off x="304800" y="4019550"/>
            <a:ext cx="5029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286125" y="4618851"/>
            <a:ext cx="523875" cy="1905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50" dirty="0" smtClean="0"/>
              <a:t>v</a:t>
            </a:r>
            <a:endParaRPr lang="en-US" spc="-150" dirty="0"/>
          </a:p>
        </p:txBody>
      </p:sp>
      <p:sp>
        <p:nvSpPr>
          <p:cNvPr id="104" name="TextBox 103"/>
          <p:cNvSpPr txBox="1"/>
          <p:nvPr/>
        </p:nvSpPr>
        <p:spPr>
          <a:xfrm>
            <a:off x="2295525" y="4590276"/>
            <a:ext cx="962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Child</a:t>
            </a:r>
            <a:endParaRPr lang="en-US" sz="1200" dirty="0"/>
          </a:p>
        </p:txBody>
      </p:sp>
      <p:sp>
        <p:nvSpPr>
          <p:cNvPr id="105" name="Rectangle 104"/>
          <p:cNvSpPr/>
          <p:nvPr/>
        </p:nvSpPr>
        <p:spPr>
          <a:xfrm>
            <a:off x="1543050" y="4628376"/>
            <a:ext cx="523875" cy="1905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100" name="TextBox 99"/>
          <p:cNvSpPr txBox="1"/>
          <p:nvPr/>
        </p:nvSpPr>
        <p:spPr>
          <a:xfrm>
            <a:off x="923925" y="459027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Adults 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171450" y="4305300"/>
            <a:ext cx="1343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 Booking Amount</a:t>
            </a:r>
            <a:endParaRPr lang="en-US" sz="1200" dirty="0"/>
          </a:p>
        </p:txBody>
      </p:sp>
      <p:sp>
        <p:nvSpPr>
          <p:cNvPr id="102" name="Rectangle 101"/>
          <p:cNvSpPr/>
          <p:nvPr/>
        </p:nvSpPr>
        <p:spPr>
          <a:xfrm>
            <a:off x="1524000" y="4352925"/>
            <a:ext cx="1066800" cy="1905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107" name="Rectangle 106"/>
          <p:cNvSpPr/>
          <p:nvPr/>
        </p:nvSpPr>
        <p:spPr>
          <a:xfrm>
            <a:off x="4619625" y="4610100"/>
            <a:ext cx="523875" cy="1905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95" name="TextBox 94"/>
          <p:cNvSpPr txBox="1"/>
          <p:nvPr/>
        </p:nvSpPr>
        <p:spPr>
          <a:xfrm>
            <a:off x="3705225" y="4571226"/>
            <a:ext cx="962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Extra </a:t>
            </a:r>
            <a:r>
              <a:rPr lang="en-US" sz="1200" dirty="0" err="1" smtClean="0"/>
              <a:t>Pax</a:t>
            </a:r>
            <a:endParaRPr lang="en-US" sz="1200" dirty="0"/>
          </a:p>
        </p:txBody>
      </p:sp>
      <p:sp>
        <p:nvSpPr>
          <p:cNvPr id="103" name="Rectangle 102"/>
          <p:cNvSpPr/>
          <p:nvPr/>
        </p:nvSpPr>
        <p:spPr>
          <a:xfrm>
            <a:off x="304800" y="4019550"/>
            <a:ext cx="5029200" cy="228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Summary</a:t>
            </a:r>
            <a:endParaRPr lang="en-US" sz="1200" b="1" dirty="0"/>
          </a:p>
        </p:txBody>
      </p:sp>
      <p:sp>
        <p:nvSpPr>
          <p:cNvPr id="113" name="Rectangle 112"/>
          <p:cNvSpPr/>
          <p:nvPr/>
        </p:nvSpPr>
        <p:spPr>
          <a:xfrm>
            <a:off x="5105400" y="971550"/>
            <a:ext cx="247651" cy="21907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rect">
              <a:fillToRect l="50000" t="50000" r="50000" b="50000"/>
            </a:path>
            <a:tileRect/>
          </a:gra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33350"/>
            <a:ext cx="8839200" cy="48577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396278"/>
            <a:ext cx="2209800" cy="13372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396278"/>
            <a:ext cx="2209800" cy="228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Arrival Information</a:t>
            </a:r>
            <a:endParaRPr lang="en-US" sz="900" b="1" dirty="0"/>
          </a:p>
        </p:txBody>
      </p:sp>
      <p:sp>
        <p:nvSpPr>
          <p:cNvPr id="7" name="Rectangle 6"/>
          <p:cNvSpPr/>
          <p:nvPr/>
        </p:nvSpPr>
        <p:spPr>
          <a:xfrm>
            <a:off x="1162456" y="1012297"/>
            <a:ext cx="8382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8" name="TextBox 7"/>
          <p:cNvSpPr txBox="1"/>
          <p:nvPr/>
        </p:nvSpPr>
        <p:spPr>
          <a:xfrm>
            <a:off x="304800" y="955553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Arrival Date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1012297"/>
            <a:ext cx="3048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11" name="Rectangle 10"/>
          <p:cNvSpPr/>
          <p:nvPr/>
        </p:nvSpPr>
        <p:spPr>
          <a:xfrm>
            <a:off x="1162456" y="1258729"/>
            <a:ext cx="8382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12" name="TextBox 11"/>
          <p:cNvSpPr txBox="1"/>
          <p:nvPr/>
        </p:nvSpPr>
        <p:spPr>
          <a:xfrm>
            <a:off x="304800" y="1201985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Dep. Date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57400" y="1258729"/>
            <a:ext cx="3048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grpSp>
        <p:nvGrpSpPr>
          <p:cNvPr id="63" name="Group 62"/>
          <p:cNvGrpSpPr/>
          <p:nvPr/>
        </p:nvGrpSpPr>
        <p:grpSpPr>
          <a:xfrm>
            <a:off x="304800" y="2980310"/>
            <a:ext cx="2209800" cy="1905000"/>
            <a:chOff x="304800" y="1657350"/>
            <a:chExt cx="2209800" cy="1905000"/>
          </a:xfrm>
        </p:grpSpPr>
        <p:sp>
          <p:nvSpPr>
            <p:cNvPr id="14" name="Rectangle 13"/>
            <p:cNvSpPr/>
            <p:nvPr/>
          </p:nvSpPr>
          <p:spPr>
            <a:xfrm>
              <a:off x="304800" y="1657350"/>
              <a:ext cx="2209800" cy="1905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4800" y="1657350"/>
              <a:ext cx="2209800" cy="2286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Availability</a:t>
              </a:r>
              <a:endParaRPr lang="en-US" sz="900" b="1" dirty="0"/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57200" y="3361310"/>
          <a:ext cx="1828800" cy="12801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43000"/>
                <a:gridCol w="685800"/>
              </a:tblGrid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Room Type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Available</a:t>
                      </a:r>
                      <a:endParaRPr lang="en-US" sz="800" dirty="0"/>
                    </a:p>
                  </a:txBody>
                  <a:tcPr/>
                </a:tc>
              </a:tr>
              <a:tr h="13546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Deluxe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</a:tr>
              <a:tr h="13546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Standard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</a:tr>
              <a:tr h="13546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Suite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</a:tr>
              <a:tr h="13546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Executive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/>
                </a:tc>
              </a:tr>
              <a:tr h="13546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152728" y="1508409"/>
            <a:ext cx="12192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18" name="TextBox 17"/>
          <p:cNvSpPr txBox="1"/>
          <p:nvPr/>
        </p:nvSpPr>
        <p:spPr>
          <a:xfrm>
            <a:off x="285344" y="1469497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Arrival Mode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09800" y="1508409"/>
            <a:ext cx="152400" cy="152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3152" rtlCol="0" anchor="ctr"/>
          <a:lstStyle/>
          <a:p>
            <a:pPr algn="ctr"/>
            <a:r>
              <a:rPr lang="en-US" sz="1100" spc="-15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</a:t>
            </a:r>
            <a:endParaRPr lang="en-US" sz="1100" spc="-15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7000" y="361950"/>
            <a:ext cx="2514600" cy="3200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67000" y="361950"/>
            <a:ext cx="2514600" cy="228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Guest Information</a:t>
            </a:r>
            <a:endParaRPr lang="en-US" sz="900" b="1" dirty="0"/>
          </a:p>
        </p:txBody>
      </p:sp>
      <p:sp>
        <p:nvSpPr>
          <p:cNvPr id="23" name="Rectangle 22"/>
          <p:cNvSpPr/>
          <p:nvPr/>
        </p:nvSpPr>
        <p:spPr>
          <a:xfrm>
            <a:off x="5257800" y="361950"/>
            <a:ext cx="3581400" cy="2438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257800" y="361950"/>
            <a:ext cx="3581400" cy="228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Room Information</a:t>
            </a:r>
            <a:endParaRPr lang="en-US" sz="900" b="1" dirty="0"/>
          </a:p>
        </p:txBody>
      </p:sp>
      <p:sp>
        <p:nvSpPr>
          <p:cNvPr id="25" name="Rectangle 24"/>
          <p:cNvSpPr/>
          <p:nvPr/>
        </p:nvSpPr>
        <p:spPr>
          <a:xfrm>
            <a:off x="3505200" y="742950"/>
            <a:ext cx="14478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26" name="TextBox 25"/>
          <p:cNvSpPr txBox="1"/>
          <p:nvPr/>
        </p:nvSpPr>
        <p:spPr>
          <a:xfrm>
            <a:off x="2647544" y="686206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Phone No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23032" y="989382"/>
            <a:ext cx="3810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29" name="Rectangle 28"/>
          <p:cNvSpPr/>
          <p:nvPr/>
        </p:nvSpPr>
        <p:spPr>
          <a:xfrm>
            <a:off x="3962400" y="989593"/>
            <a:ext cx="9906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30" name="TextBox 29"/>
          <p:cNvSpPr txBox="1"/>
          <p:nvPr/>
        </p:nvSpPr>
        <p:spPr>
          <a:xfrm>
            <a:off x="2667000" y="95047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Guest name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57800" y="2865198"/>
            <a:ext cx="3581400" cy="1611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257800" y="2865198"/>
            <a:ext cx="3581400" cy="228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Advances &amp; Payment Information</a:t>
            </a:r>
            <a:endParaRPr lang="en-US" sz="900" b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0" y="742950"/>
          <a:ext cx="3429000" cy="13106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</a:tblGrid>
              <a:tr h="1778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Room Type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 of Rooms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Rate Plan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Rent Inc  Tax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Apply </a:t>
                      </a:r>
                      <a:r>
                        <a:rPr lang="en-US" sz="800" baseline="0" dirty="0" smtClean="0"/>
                        <a:t> Inc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Adult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pax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Child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Extra</a:t>
                      </a:r>
                      <a:endParaRPr lang="en-US" sz="8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6172200" y="2266950"/>
            <a:ext cx="8382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35" name="TextBox 34"/>
          <p:cNvSpPr txBox="1"/>
          <p:nvPr/>
        </p:nvSpPr>
        <p:spPr>
          <a:xfrm>
            <a:off x="5181600" y="2210206"/>
            <a:ext cx="1047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Discount Mode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72200" y="2495550"/>
            <a:ext cx="8382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37" name="TextBox 36"/>
          <p:cNvSpPr txBox="1"/>
          <p:nvPr/>
        </p:nvSpPr>
        <p:spPr>
          <a:xfrm>
            <a:off x="5029200" y="2438806"/>
            <a:ext cx="1199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Discount Value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505200" y="1200150"/>
            <a:ext cx="14478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39" name="Rectangle 38"/>
          <p:cNvSpPr/>
          <p:nvPr/>
        </p:nvSpPr>
        <p:spPr>
          <a:xfrm>
            <a:off x="3505200" y="1428750"/>
            <a:ext cx="14478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40" name="Rectangle 39"/>
          <p:cNvSpPr/>
          <p:nvPr/>
        </p:nvSpPr>
        <p:spPr>
          <a:xfrm>
            <a:off x="3505200" y="1657350"/>
            <a:ext cx="14478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41" name="Rectangle 40"/>
          <p:cNvSpPr/>
          <p:nvPr/>
        </p:nvSpPr>
        <p:spPr>
          <a:xfrm>
            <a:off x="3505200" y="1885950"/>
            <a:ext cx="14478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42" name="TextBox 41"/>
          <p:cNvSpPr txBox="1"/>
          <p:nvPr/>
        </p:nvSpPr>
        <p:spPr>
          <a:xfrm>
            <a:off x="2647544" y="112395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Address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39440" y="1590878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City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47544" y="1819478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Country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95472" y="2124489"/>
            <a:ext cx="14478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47" name="TextBox 46"/>
          <p:cNvSpPr txBox="1"/>
          <p:nvPr/>
        </p:nvSpPr>
        <p:spPr>
          <a:xfrm>
            <a:off x="2628088" y="2058017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Nationality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04800" y="1788670"/>
            <a:ext cx="2209800" cy="1115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04800" y="1788670"/>
            <a:ext cx="2209800" cy="228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Availability</a:t>
            </a:r>
            <a:endParaRPr lang="en-US" sz="900" b="1" dirty="0"/>
          </a:p>
        </p:txBody>
      </p:sp>
      <p:sp>
        <p:nvSpPr>
          <p:cNvPr id="50" name="Rectangle 49"/>
          <p:cNvSpPr/>
          <p:nvPr/>
        </p:nvSpPr>
        <p:spPr>
          <a:xfrm>
            <a:off x="1391056" y="2083742"/>
            <a:ext cx="1066800" cy="1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51" name="TextBox 50"/>
          <p:cNvSpPr txBox="1"/>
          <p:nvPr/>
        </p:nvSpPr>
        <p:spPr>
          <a:xfrm>
            <a:off x="152400" y="2036726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Reservation Source</a:t>
            </a:r>
            <a:endParaRPr lang="en-US" sz="1000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1391056" y="2312342"/>
            <a:ext cx="1066800" cy="1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53" name="TextBox 52"/>
          <p:cNvSpPr txBox="1"/>
          <p:nvPr/>
        </p:nvSpPr>
        <p:spPr>
          <a:xfrm>
            <a:off x="152400" y="2265326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Reserved By</a:t>
            </a:r>
            <a:endParaRPr lang="en-US" sz="10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2438400" y="2325529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Booking thru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493848" y="2372334"/>
            <a:ext cx="14478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bg2">
                    <a:lumMod val="10000"/>
                  </a:schemeClr>
                </a:solidFill>
              </a:rPr>
              <a:t>Self/company /Others</a:t>
            </a:r>
            <a:endParaRPr lang="en-US" sz="10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81144" y="2362606"/>
            <a:ext cx="152400" cy="152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3152" rtlCol="0" anchor="ctr"/>
          <a:lstStyle/>
          <a:p>
            <a:pPr algn="ctr"/>
            <a:r>
              <a:rPr lang="en-US" sz="1100" spc="-15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</a:t>
            </a:r>
            <a:endParaRPr lang="en-US" sz="1100" spc="-15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477640" y="2591206"/>
            <a:ext cx="14478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59" name="TextBox 58"/>
          <p:cNvSpPr txBox="1"/>
          <p:nvPr/>
        </p:nvSpPr>
        <p:spPr>
          <a:xfrm>
            <a:off x="2590800" y="2524734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Company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14600" y="2751710"/>
            <a:ext cx="1009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Spcial</a:t>
            </a:r>
            <a:endParaRPr lang="en-US" sz="1000" dirty="0" smtClean="0"/>
          </a:p>
          <a:p>
            <a:pPr algn="r"/>
            <a:r>
              <a:rPr lang="en-US" sz="1000" dirty="0" smtClean="0"/>
              <a:t>Instruction</a:t>
            </a:r>
            <a:endParaRPr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3485744" y="2808454"/>
            <a:ext cx="1467256" cy="6014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5562600" y="3181350"/>
          <a:ext cx="3124200" cy="10591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33399"/>
                <a:gridCol w="762000"/>
                <a:gridCol w="685800"/>
                <a:gridCol w="609600"/>
                <a:gridCol w="228600"/>
                <a:gridCol w="304801"/>
              </a:tblGrid>
              <a:tr h="2413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Rcpt</a:t>
                      </a:r>
                      <a:r>
                        <a:rPr lang="en-US" sz="800" baseline="0" dirty="0" smtClean="0"/>
                        <a:t>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Date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Amount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Mode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</a:t>
                      </a:r>
                      <a:endParaRPr lang="en-US" sz="800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12/02/18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CASH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</a:t>
                      </a:r>
                      <a:endParaRPr lang="en-US" sz="900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12/02/18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2000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</a:t>
                      </a:r>
                      <a:endParaRPr lang="en-US" sz="900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13/02/18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3000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CASH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6903392" y="2229662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 Booking Amount</a:t>
            </a:r>
            <a:endParaRPr lang="en-US" sz="900" dirty="0"/>
          </a:p>
        </p:txBody>
      </p:sp>
      <p:sp>
        <p:nvSpPr>
          <p:cNvPr id="67" name="Rectangle 66"/>
          <p:cNvSpPr/>
          <p:nvPr/>
        </p:nvSpPr>
        <p:spPr>
          <a:xfrm>
            <a:off x="7915072" y="2257222"/>
            <a:ext cx="8382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68" name="Rectangle 67"/>
          <p:cNvSpPr/>
          <p:nvPr/>
        </p:nvSpPr>
        <p:spPr>
          <a:xfrm>
            <a:off x="1172184" y="764241"/>
            <a:ext cx="12192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69" name="TextBox 68"/>
          <p:cNvSpPr txBox="1"/>
          <p:nvPr/>
        </p:nvSpPr>
        <p:spPr>
          <a:xfrm>
            <a:off x="304800" y="715601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Property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7696200" y="4629150"/>
            <a:ext cx="1143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Reserve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676400" y="133350"/>
            <a:ext cx="5638800" cy="48577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08371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Availability Screen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1352550"/>
          <a:ext cx="5029200" cy="2743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1778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Type1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Type1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Type3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Type4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Type5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Type6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Type7</a:t>
                      </a:r>
                      <a:endParaRPr lang="en-US" sz="9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Total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177800">
                <a:tc gridSpan="8">
                  <a:txBody>
                    <a:bodyPr/>
                    <a:lstStyle/>
                    <a:p>
                      <a:r>
                        <a:rPr lang="en-US" sz="900" dirty="0" smtClean="0"/>
                        <a:t>15/03/2018</a:t>
                      </a:r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Arrival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Stayover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Checkout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Available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177800">
                <a:tc gridSpan="8">
                  <a:txBody>
                    <a:bodyPr/>
                    <a:lstStyle/>
                    <a:p>
                      <a:r>
                        <a:rPr lang="en-US" sz="900" dirty="0" smtClean="0"/>
                        <a:t>16/03/2018</a:t>
                      </a:r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Arriaval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Stayover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Checkout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81200" y="624878"/>
            <a:ext cx="5029200" cy="6514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624878"/>
            <a:ext cx="5029200" cy="19941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Arrival Information</a:t>
            </a:r>
            <a:endParaRPr lang="en-US" sz="900" b="1" dirty="0"/>
          </a:p>
        </p:txBody>
      </p:sp>
      <p:sp>
        <p:nvSpPr>
          <p:cNvPr id="7" name="Rectangle 6"/>
          <p:cNvSpPr/>
          <p:nvPr/>
        </p:nvSpPr>
        <p:spPr>
          <a:xfrm>
            <a:off x="2838856" y="929678"/>
            <a:ext cx="8382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8" name="TextBox 7"/>
          <p:cNvSpPr txBox="1"/>
          <p:nvPr/>
        </p:nvSpPr>
        <p:spPr>
          <a:xfrm>
            <a:off x="1981200" y="872934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Arrival Date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3733800" y="929678"/>
            <a:ext cx="3048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10" name="Rectangle 9"/>
          <p:cNvSpPr/>
          <p:nvPr/>
        </p:nvSpPr>
        <p:spPr>
          <a:xfrm>
            <a:off x="4743856" y="932638"/>
            <a:ext cx="8382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11" name="TextBox 10"/>
          <p:cNvSpPr txBox="1"/>
          <p:nvPr/>
        </p:nvSpPr>
        <p:spPr>
          <a:xfrm>
            <a:off x="3886200" y="875894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Dep. Date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38800" y="932638"/>
            <a:ext cx="304800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/>
          </a:p>
        </p:txBody>
      </p:sp>
      <p:sp>
        <p:nvSpPr>
          <p:cNvPr id="16" name="Rounded Rectangle 15"/>
          <p:cNvSpPr/>
          <p:nvPr/>
        </p:nvSpPr>
        <p:spPr>
          <a:xfrm>
            <a:off x="6019800" y="929678"/>
            <a:ext cx="609600" cy="152400"/>
          </a:xfrm>
          <a:prstGeom prst="roundRect">
            <a:avLst/>
          </a:prstGeom>
          <a:solidFill>
            <a:srgbClr val="F771AA"/>
          </a:solidFill>
          <a:ln>
            <a:solidFill>
              <a:srgbClr val="FAA8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Check</a:t>
            </a:r>
            <a:endParaRPr lang="en-US" sz="1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248400" y="4476750"/>
            <a:ext cx="609600" cy="152400"/>
          </a:xfrm>
          <a:prstGeom prst="roundRect">
            <a:avLst/>
          </a:prstGeom>
          <a:solidFill>
            <a:srgbClr val="F771AA"/>
          </a:solidFill>
          <a:ln>
            <a:solidFill>
              <a:srgbClr val="FAA8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Print</a:t>
            </a:r>
            <a:endParaRPr lang="en-US" sz="1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334000" y="4476750"/>
            <a:ext cx="609600" cy="152400"/>
          </a:xfrm>
          <a:prstGeom prst="roundRect">
            <a:avLst/>
          </a:prstGeom>
          <a:solidFill>
            <a:srgbClr val="F771AA"/>
          </a:solidFill>
          <a:ln>
            <a:solidFill>
              <a:srgbClr val="FAA8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Email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619</Words>
  <Application>Microsoft Office PowerPoint</Application>
  <PresentationFormat>On-screen Show (16:9)</PresentationFormat>
  <Paragraphs>476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Availability Screen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hari</dc:creator>
  <cp:lastModifiedBy>dell</cp:lastModifiedBy>
  <cp:revision>103</cp:revision>
  <dcterms:created xsi:type="dcterms:W3CDTF">2018-02-22T11:30:00Z</dcterms:created>
  <dcterms:modified xsi:type="dcterms:W3CDTF">2018-03-03T11:54:03Z</dcterms:modified>
</cp:coreProperties>
</file>