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58" r:id="rId4"/>
    <p:sldId id="261" r:id="rId5"/>
    <p:sldId id="29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8" r:id="rId31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57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26300" y="381000"/>
            <a:ext cx="1803400" cy="871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FFFCF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267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787900" y="3683736"/>
            <a:ext cx="6680200" cy="5460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64279" y="787400"/>
            <a:ext cx="8727440" cy="871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rgbClr val="F267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6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12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14.png"/><Relationship Id="rId5" Type="http://schemas.openxmlformats.org/officeDocument/2006/relationships/image" Target="../media/image26.png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14.png"/><Relationship Id="rId5" Type="http://schemas.openxmlformats.org/officeDocument/2006/relationships/image" Target="../media/image26.png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5.png"/><Relationship Id="rId7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8.png"/><Relationship Id="rId4" Type="http://schemas.openxmlformats.org/officeDocument/2006/relationships/image" Target="../media/image26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23.png"/><Relationship Id="rId5" Type="http://schemas.openxmlformats.org/officeDocument/2006/relationships/image" Target="../media/image26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4.png"/><Relationship Id="rId3" Type="http://schemas.openxmlformats.org/officeDocument/2006/relationships/image" Target="../media/image33.png"/><Relationship Id="rId7" Type="http://schemas.openxmlformats.org/officeDocument/2006/relationships/image" Target="../media/image21.png"/><Relationship Id="rId12" Type="http://schemas.openxmlformats.org/officeDocument/2006/relationships/image" Target="../media/image2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35.png"/><Relationship Id="rId5" Type="http://schemas.openxmlformats.org/officeDocument/2006/relationships/image" Target="../media/image15.png"/><Relationship Id="rId15" Type="http://schemas.openxmlformats.org/officeDocument/2006/relationships/image" Target="../media/image14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8.png"/><Relationship Id="rId1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image" Target="../media/image32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5" Type="http://schemas.openxmlformats.org/officeDocument/2006/relationships/image" Target="../media/image38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35.png"/><Relationship Id="rId1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github.hpe.com/EnterpriseMapsDev/E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hpe.com/EnterpriseMapsDev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hpe.com/EnterpriseMapsDev/EM" TargetMode="External"/><Relationship Id="rId5" Type="http://schemas.openxmlformats.org/officeDocument/2006/relationships/hyperlink" Target="https://github.hpe.com/EnterpriseMapsDev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hpe.com/EnterpriseMapsDev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hyperlink" Target="https://github.hpe.com/EnterpriseMapsDev/EM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github.hpe.com/EnterpriseMapsDev/EM" TargetMode="External"/><Relationship Id="rId5" Type="http://schemas.openxmlformats.org/officeDocument/2006/relationships/image" Target="../media/image41.png"/><Relationship Id="rId10" Type="http://schemas.openxmlformats.org/officeDocument/2006/relationships/hyperlink" Target="https://github.hpe.com/EnterpriseMapsDev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hyperlink" Target="https://github.hpe.com/EnterpriseMapsDev/EM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github.hpe.com/EnterpriseMapsDev" TargetMode="External"/><Relationship Id="rId5" Type="http://schemas.openxmlformats.org/officeDocument/2006/relationships/image" Target="../media/image41.png"/><Relationship Id="rId10" Type="http://schemas.openxmlformats.org/officeDocument/2006/relationships/image" Target="../media/image42.png"/><Relationship Id="rId4" Type="http://schemas.openxmlformats.org/officeDocument/2006/relationships/image" Target="../media/image5.png"/><Relationship Id="rId9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hyperlink" Target="https://github.hpe.com/EnterpriseMapsDev/EM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hyperlink" Target="https://github.hpe.com/EnterpriseMapsDev" TargetMode="External"/><Relationship Id="rId5" Type="http://schemas.openxmlformats.org/officeDocument/2006/relationships/image" Target="../media/image41.png"/><Relationship Id="rId10" Type="http://schemas.openxmlformats.org/officeDocument/2006/relationships/image" Target="../media/image43.png"/><Relationship Id="rId4" Type="http://schemas.openxmlformats.org/officeDocument/2006/relationships/image" Target="../media/image5.png"/><Relationship Id="rId9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hyperlink" Target="https://github.hpe.com/EnterpriseMapsDev/EM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hyperlink" Target="https://github.hpe.com/EnterpriseMapsDev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hyperlink" Target="https://github.hpe.com/EnterpriseMapsDev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40.png"/><Relationship Id="rId14" Type="http://schemas.openxmlformats.org/officeDocument/2006/relationships/hyperlink" Target="https://github.hpe.com/EnterpriseMapsDev/EM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hyperlink" Target="https://github.hpe.com/EnterpriseMapsDev/EM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hyperlink" Target="https://github.hpe.com/EnterpriseMapsDev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hyperlink" Target="https://github.hpe.com/EnterpriseMapsDev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40.png"/><Relationship Id="rId14" Type="http://schemas.openxmlformats.org/officeDocument/2006/relationships/hyperlink" Target="https://github.hpe.com/EnterpriseMapsDev/EM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hyperlink" Target="https://github.hpe.com/EnterpriseMapsDev/EM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hyperlink" Target="https://github.hpe.com/EnterpriseMapsDev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43.png"/><Relationship Id="rId5" Type="http://schemas.openxmlformats.org/officeDocument/2006/relationships/image" Target="../media/image41.pn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5.png"/><Relationship Id="rId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5.png"/><Relationship Id="rId7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6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FFFF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28719" y="7780515"/>
            <a:ext cx="8223884" cy="11430"/>
          </a:xfrm>
          <a:custGeom>
            <a:avLst/>
            <a:gdLst/>
            <a:ahLst/>
            <a:cxnLst/>
            <a:rect l="l" t="t" r="r" b="b"/>
            <a:pathLst>
              <a:path w="8223884" h="11429">
                <a:moveTo>
                  <a:pt x="0" y="0"/>
                </a:moveTo>
                <a:lnTo>
                  <a:pt x="8223465" y="0"/>
                </a:lnTo>
              </a:path>
            </a:pathLst>
          </a:custGeom>
          <a:ln w="25400">
            <a:solidFill>
              <a:srgbClr val="F45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02100" y="1193800"/>
            <a:ext cx="8047355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0" dirty="0"/>
              <a:t>Distributed </a:t>
            </a:r>
            <a:r>
              <a:rPr dirty="0"/>
              <a:t>Version</a:t>
            </a:r>
            <a:r>
              <a:rPr spc="-475" dirty="0"/>
              <a:t> </a:t>
            </a:r>
            <a:r>
              <a:rPr spc="55" dirty="0"/>
              <a:t>Control</a:t>
            </a:r>
          </a:p>
        </p:txBody>
      </p:sp>
      <p:sp>
        <p:nvSpPr>
          <p:cNvPr id="5" name="object 3"/>
          <p:cNvSpPr txBox="1">
            <a:spLocks/>
          </p:cNvSpPr>
          <p:nvPr/>
        </p:nvSpPr>
        <p:spPr>
          <a:xfrm>
            <a:off x="4089400" y="3828796"/>
            <a:ext cx="8100059" cy="1338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5600" b="0" i="0">
                <a:solidFill>
                  <a:srgbClr val="F26722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647700" marR="5080" indent="-635000">
              <a:lnSpc>
                <a:spcPct val="102000"/>
              </a:lnSpc>
            </a:pPr>
            <a:r>
              <a:rPr lang="en-US" sz="4250" kern="0" spc="75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Like </a:t>
            </a:r>
            <a:r>
              <a:rPr lang="en-US" sz="4250" kern="0" spc="1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</a:t>
            </a:r>
            <a:r>
              <a:rPr lang="en-US" sz="4250" kern="0" spc="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local </a:t>
            </a:r>
            <a:r>
              <a:rPr lang="en-US" sz="4250" kern="0" spc="35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branch, </a:t>
            </a:r>
            <a:r>
              <a:rPr lang="en-US" sz="4250" kern="0" spc="1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remote</a:t>
            </a:r>
            <a:r>
              <a:rPr lang="en-US" sz="4250" kern="0" spc="-545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250" kern="0" spc="7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branch  </a:t>
            </a:r>
            <a:r>
              <a:rPr lang="en-US" sz="4250" kern="0" spc="2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</a:t>
            </a:r>
            <a:r>
              <a:rPr lang="en-US" sz="4250" kern="0" spc="3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just </a:t>
            </a:r>
            <a:r>
              <a:rPr lang="en-US" sz="4250" kern="0" spc="1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</a:t>
            </a:r>
            <a:r>
              <a:rPr lang="en-US" sz="4250" kern="0" spc="-15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 </a:t>
            </a:r>
            <a:r>
              <a:rPr lang="en-US" sz="4250" kern="0" spc="2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</a:t>
            </a:r>
            <a:r>
              <a:rPr lang="en-US" sz="4250" kern="0" spc="1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sz="4250" kern="0" spc="-484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250" kern="0" spc="35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commit.</a:t>
            </a:r>
            <a:endParaRPr lang="en-US" sz="4250" kern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88400" y="3276600"/>
            <a:ext cx="762000" cy="7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43700" y="3263900"/>
            <a:ext cx="762000" cy="73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36586" y="3522468"/>
            <a:ext cx="1283942" cy="217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26500" y="6794500"/>
            <a:ext cx="762000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69100" y="6781800"/>
            <a:ext cx="762000" cy="73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70799" y="7046558"/>
            <a:ext cx="1283931" cy="2178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74659" y="2975757"/>
            <a:ext cx="2535440" cy="11390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40000" y="3073400"/>
            <a:ext cx="1584960" cy="77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>
                <a:latin typeface="Calibri"/>
                <a:cs typeface="Calibri"/>
              </a:rPr>
              <a:t>o</a:t>
            </a:r>
            <a:r>
              <a:rPr sz="5000" spc="20" dirty="0">
                <a:latin typeface="Calibri"/>
                <a:cs typeface="Calibri"/>
              </a:rPr>
              <a:t>r</a:t>
            </a:r>
            <a:r>
              <a:rPr sz="5000" spc="150" dirty="0">
                <a:latin typeface="Calibri"/>
                <a:cs typeface="Calibri"/>
              </a:rPr>
              <a:t>i</a:t>
            </a:r>
            <a:r>
              <a:rPr sz="5000" spc="280" dirty="0">
                <a:latin typeface="Calibri"/>
                <a:cs typeface="Calibri"/>
              </a:rPr>
              <a:t>g</a:t>
            </a:r>
            <a:r>
              <a:rPr sz="5000" spc="85" dirty="0">
                <a:latin typeface="Calibri"/>
                <a:cs typeface="Calibri"/>
              </a:rPr>
              <a:t>in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74659" y="6489700"/>
            <a:ext cx="2535440" cy="11654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05100" y="6604000"/>
            <a:ext cx="1264285" cy="77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60" dirty="0">
                <a:latin typeface="Calibri"/>
                <a:cs typeface="Calibri"/>
              </a:rPr>
              <a:t>local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9920">
              <a:lnSpc>
                <a:spcPct val="100000"/>
              </a:lnSpc>
            </a:pPr>
            <a:r>
              <a:rPr spc="150" dirty="0"/>
              <a:t>git</a:t>
            </a:r>
            <a:r>
              <a:rPr spc="-170" dirty="0"/>
              <a:t> </a:t>
            </a:r>
            <a:r>
              <a:rPr spc="145" dirty="0"/>
              <a:t>push</a:t>
            </a:r>
          </a:p>
        </p:txBody>
      </p:sp>
      <p:sp>
        <p:nvSpPr>
          <p:cNvPr id="13" name="object 13"/>
          <p:cNvSpPr/>
          <p:nvPr/>
        </p:nvSpPr>
        <p:spPr>
          <a:xfrm>
            <a:off x="8141068" y="5923984"/>
            <a:ext cx="1853831" cy="933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407400" y="6019800"/>
            <a:ext cx="129921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mas</a:t>
            </a:r>
            <a:r>
              <a:rPr sz="3500" spc="-5" dirty="0">
                <a:latin typeface="Calibri"/>
                <a:cs typeface="Calibri"/>
              </a:rPr>
              <a:t>t</a:t>
            </a:r>
            <a:r>
              <a:rPr sz="3500" spc="-35" dirty="0">
                <a:latin typeface="Calibri"/>
                <a:cs typeface="Calibri"/>
              </a:rPr>
              <a:t>er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13230" y="7404100"/>
            <a:ext cx="3121469" cy="939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140700" y="7620000"/>
            <a:ext cx="254317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dirty="0">
                <a:latin typeface="Calibri"/>
                <a:cs typeface="Calibri"/>
              </a:rPr>
              <a:t>o</a:t>
            </a:r>
            <a:r>
              <a:rPr sz="3500" spc="10" dirty="0">
                <a:latin typeface="Calibri"/>
                <a:cs typeface="Calibri"/>
              </a:rPr>
              <a:t>r</a:t>
            </a:r>
            <a:r>
              <a:rPr sz="3500" spc="105" dirty="0">
                <a:latin typeface="Calibri"/>
                <a:cs typeface="Calibri"/>
              </a:rPr>
              <a:t>i</a:t>
            </a:r>
            <a:r>
              <a:rPr sz="3500" spc="190" dirty="0">
                <a:latin typeface="Calibri"/>
                <a:cs typeface="Calibri"/>
              </a:rPr>
              <a:t>g</a:t>
            </a:r>
            <a:r>
              <a:rPr sz="3500" spc="15" dirty="0">
                <a:latin typeface="Calibri"/>
                <a:cs typeface="Calibri"/>
              </a:rPr>
              <a:t>in/mas</a:t>
            </a:r>
            <a:r>
              <a:rPr sz="3500" spc="-15" dirty="0">
                <a:latin typeface="Calibri"/>
                <a:cs typeface="Calibri"/>
              </a:rPr>
              <a:t>t</a:t>
            </a:r>
            <a:r>
              <a:rPr sz="3500" spc="-35" dirty="0">
                <a:latin typeface="Calibri"/>
                <a:cs typeface="Calibri"/>
              </a:rPr>
              <a:t>er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15300" y="2451100"/>
            <a:ext cx="1758988" cy="8843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356600" y="2501900"/>
            <a:ext cx="129921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mas</a:t>
            </a:r>
            <a:r>
              <a:rPr sz="3500" spc="-5" dirty="0">
                <a:latin typeface="Calibri"/>
                <a:cs typeface="Calibri"/>
              </a:rPr>
              <a:t>t</a:t>
            </a:r>
            <a:r>
              <a:rPr sz="3500" spc="-35" dirty="0">
                <a:latin typeface="Calibri"/>
                <a:cs typeface="Calibri"/>
              </a:rPr>
              <a:t>er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32420" y="3461969"/>
            <a:ext cx="1281499" cy="21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43700" y="3263900"/>
            <a:ext cx="762000" cy="73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26500" y="6794500"/>
            <a:ext cx="762000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9100" y="6781800"/>
            <a:ext cx="762000" cy="73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70799" y="7046558"/>
            <a:ext cx="1283931" cy="217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74659" y="2975757"/>
            <a:ext cx="2535440" cy="11390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40000" y="3073400"/>
            <a:ext cx="1584960" cy="77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>
                <a:latin typeface="Calibri"/>
                <a:cs typeface="Calibri"/>
              </a:rPr>
              <a:t>o</a:t>
            </a:r>
            <a:r>
              <a:rPr sz="5000" spc="20" dirty="0">
                <a:latin typeface="Calibri"/>
                <a:cs typeface="Calibri"/>
              </a:rPr>
              <a:t>r</a:t>
            </a:r>
            <a:r>
              <a:rPr sz="5000" spc="150" dirty="0">
                <a:latin typeface="Calibri"/>
                <a:cs typeface="Calibri"/>
              </a:rPr>
              <a:t>i</a:t>
            </a:r>
            <a:r>
              <a:rPr sz="5000" spc="280" dirty="0">
                <a:latin typeface="Calibri"/>
                <a:cs typeface="Calibri"/>
              </a:rPr>
              <a:t>g</a:t>
            </a:r>
            <a:r>
              <a:rPr sz="5000" spc="85" dirty="0">
                <a:latin typeface="Calibri"/>
                <a:cs typeface="Calibri"/>
              </a:rPr>
              <a:t>in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4659" y="6489700"/>
            <a:ext cx="2535440" cy="11654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05100" y="6604000"/>
            <a:ext cx="1264285" cy="77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60" dirty="0">
                <a:latin typeface="Calibri"/>
                <a:cs typeface="Calibri"/>
              </a:rPr>
              <a:t>local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41068" y="5923984"/>
            <a:ext cx="1853831" cy="933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07400" y="6019800"/>
            <a:ext cx="129921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mas</a:t>
            </a:r>
            <a:r>
              <a:rPr sz="3500" spc="-5" dirty="0">
                <a:latin typeface="Calibri"/>
                <a:cs typeface="Calibri"/>
              </a:rPr>
              <a:t>t</a:t>
            </a:r>
            <a:r>
              <a:rPr sz="3500" spc="-35" dirty="0">
                <a:latin typeface="Calibri"/>
                <a:cs typeface="Calibri"/>
              </a:rPr>
              <a:t>er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68517" y="7404100"/>
            <a:ext cx="3121482" cy="939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96000" y="7620000"/>
            <a:ext cx="254317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dirty="0">
                <a:latin typeface="Calibri"/>
                <a:cs typeface="Calibri"/>
              </a:rPr>
              <a:t>o</a:t>
            </a:r>
            <a:r>
              <a:rPr sz="3500" spc="10" dirty="0">
                <a:latin typeface="Calibri"/>
                <a:cs typeface="Calibri"/>
              </a:rPr>
              <a:t>r</a:t>
            </a:r>
            <a:r>
              <a:rPr sz="3500" spc="105" dirty="0">
                <a:latin typeface="Calibri"/>
                <a:cs typeface="Calibri"/>
              </a:rPr>
              <a:t>i</a:t>
            </a:r>
            <a:r>
              <a:rPr sz="3500" spc="190" dirty="0">
                <a:latin typeface="Calibri"/>
                <a:cs typeface="Calibri"/>
              </a:rPr>
              <a:t>g</a:t>
            </a:r>
            <a:r>
              <a:rPr sz="3500" spc="15" dirty="0">
                <a:latin typeface="Calibri"/>
                <a:cs typeface="Calibri"/>
              </a:rPr>
              <a:t>in/mas</a:t>
            </a:r>
            <a:r>
              <a:rPr sz="3500" spc="-15" dirty="0">
                <a:latin typeface="Calibri"/>
                <a:cs typeface="Calibri"/>
              </a:rPr>
              <a:t>t</a:t>
            </a:r>
            <a:r>
              <a:rPr sz="3500" spc="-35" dirty="0">
                <a:latin typeface="Calibri"/>
                <a:cs typeface="Calibri"/>
              </a:rPr>
              <a:t>er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826500" y="3136900"/>
            <a:ext cx="762000" cy="812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26500" y="6794500"/>
            <a:ext cx="762000" cy="723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70799" y="7046558"/>
            <a:ext cx="1283931" cy="217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7220">
              <a:lnSpc>
                <a:spcPct val="100000"/>
              </a:lnSpc>
            </a:pPr>
            <a:r>
              <a:rPr spc="10" dirty="0"/>
              <a:t>Conflict!</a:t>
            </a:r>
          </a:p>
        </p:txBody>
      </p:sp>
      <p:sp>
        <p:nvSpPr>
          <p:cNvPr id="19" name="object 19"/>
          <p:cNvSpPr/>
          <p:nvPr/>
        </p:nvSpPr>
        <p:spPr>
          <a:xfrm>
            <a:off x="8191500" y="2438400"/>
            <a:ext cx="1758988" cy="8843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32800" y="2489200"/>
            <a:ext cx="129921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mas</a:t>
            </a:r>
            <a:r>
              <a:rPr sz="3500" spc="-5" dirty="0">
                <a:latin typeface="Calibri"/>
                <a:cs typeface="Calibri"/>
              </a:rPr>
              <a:t>t</a:t>
            </a:r>
            <a:r>
              <a:rPr sz="3500" spc="-35" dirty="0">
                <a:latin typeface="Calibri"/>
                <a:cs typeface="Calibri"/>
              </a:rPr>
              <a:t>er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54729" y="2172830"/>
            <a:ext cx="564838" cy="1159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7820">
              <a:lnSpc>
                <a:spcPct val="100000"/>
              </a:lnSpc>
            </a:pPr>
            <a:r>
              <a:rPr spc="150" dirty="0"/>
              <a:t>git </a:t>
            </a:r>
            <a:r>
              <a:rPr spc="145" dirty="0"/>
              <a:t>push</a:t>
            </a:r>
            <a:r>
              <a:rPr spc="-400" dirty="0"/>
              <a:t> </a:t>
            </a:r>
            <a:r>
              <a:rPr spc="-35" dirty="0"/>
              <a:t>-f</a:t>
            </a:r>
          </a:p>
        </p:txBody>
      </p:sp>
      <p:sp>
        <p:nvSpPr>
          <p:cNvPr id="4" name="object 4"/>
          <p:cNvSpPr/>
          <p:nvPr/>
        </p:nvSpPr>
        <p:spPr>
          <a:xfrm>
            <a:off x="6743700" y="3263900"/>
            <a:ext cx="762000" cy="73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26500" y="6794500"/>
            <a:ext cx="762000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69100" y="6781800"/>
            <a:ext cx="762000" cy="73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70799" y="7046558"/>
            <a:ext cx="1283931" cy="2178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74659" y="2975757"/>
            <a:ext cx="2535440" cy="11390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40000" y="3073400"/>
            <a:ext cx="1584960" cy="77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>
                <a:latin typeface="Calibri"/>
                <a:cs typeface="Calibri"/>
              </a:rPr>
              <a:t>o</a:t>
            </a:r>
            <a:r>
              <a:rPr sz="5000" spc="20" dirty="0">
                <a:latin typeface="Calibri"/>
                <a:cs typeface="Calibri"/>
              </a:rPr>
              <a:t>r</a:t>
            </a:r>
            <a:r>
              <a:rPr sz="5000" spc="150" dirty="0">
                <a:latin typeface="Calibri"/>
                <a:cs typeface="Calibri"/>
              </a:rPr>
              <a:t>i</a:t>
            </a:r>
            <a:r>
              <a:rPr sz="5000" spc="280" dirty="0">
                <a:latin typeface="Calibri"/>
                <a:cs typeface="Calibri"/>
              </a:rPr>
              <a:t>g</a:t>
            </a:r>
            <a:r>
              <a:rPr sz="5000" spc="85" dirty="0">
                <a:latin typeface="Calibri"/>
                <a:cs typeface="Calibri"/>
              </a:rPr>
              <a:t>in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74659" y="6489700"/>
            <a:ext cx="2535440" cy="11654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05100" y="6604000"/>
            <a:ext cx="1264285" cy="77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60" dirty="0">
                <a:latin typeface="Calibri"/>
                <a:cs typeface="Calibri"/>
              </a:rPr>
              <a:t>local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41068" y="5923984"/>
            <a:ext cx="1853831" cy="933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07400" y="6019800"/>
            <a:ext cx="129921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mas</a:t>
            </a:r>
            <a:r>
              <a:rPr sz="3500" spc="-5" dirty="0">
                <a:latin typeface="Calibri"/>
                <a:cs typeface="Calibri"/>
              </a:rPr>
              <a:t>t</a:t>
            </a:r>
            <a:r>
              <a:rPr sz="3500" spc="-35" dirty="0">
                <a:latin typeface="Calibri"/>
                <a:cs typeface="Calibri"/>
              </a:rPr>
              <a:t>er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838630" y="7404100"/>
            <a:ext cx="3121469" cy="939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166100" y="7620000"/>
            <a:ext cx="2543175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dirty="0">
                <a:latin typeface="Calibri"/>
                <a:cs typeface="Calibri"/>
              </a:rPr>
              <a:t>o</a:t>
            </a:r>
            <a:r>
              <a:rPr sz="3500" spc="10" dirty="0">
                <a:latin typeface="Calibri"/>
                <a:cs typeface="Calibri"/>
              </a:rPr>
              <a:t>r</a:t>
            </a:r>
            <a:r>
              <a:rPr sz="3500" spc="105" dirty="0">
                <a:latin typeface="Calibri"/>
                <a:cs typeface="Calibri"/>
              </a:rPr>
              <a:t>i</a:t>
            </a:r>
            <a:r>
              <a:rPr sz="3500" spc="190" dirty="0">
                <a:latin typeface="Calibri"/>
                <a:cs typeface="Calibri"/>
              </a:rPr>
              <a:t>g</a:t>
            </a:r>
            <a:r>
              <a:rPr sz="3500" spc="15" dirty="0">
                <a:latin typeface="Calibri"/>
                <a:cs typeface="Calibri"/>
              </a:rPr>
              <a:t>in/mas</a:t>
            </a:r>
            <a:r>
              <a:rPr sz="3500" spc="-15" dirty="0">
                <a:latin typeface="Calibri"/>
                <a:cs typeface="Calibri"/>
              </a:rPr>
              <a:t>t</a:t>
            </a:r>
            <a:r>
              <a:rPr sz="3500" spc="-35" dirty="0">
                <a:latin typeface="Calibri"/>
                <a:cs typeface="Calibri"/>
              </a:rPr>
              <a:t>er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54900" y="1625600"/>
            <a:ext cx="762000" cy="812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37600" y="3251200"/>
            <a:ext cx="762000" cy="723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86624" y="3503277"/>
            <a:ext cx="1283931" cy="2178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66100" y="2451582"/>
            <a:ext cx="1752600" cy="8864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07400" y="2514600"/>
            <a:ext cx="129921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mas</a:t>
            </a:r>
            <a:r>
              <a:rPr sz="3500" spc="-5" dirty="0">
                <a:latin typeface="Calibri"/>
                <a:cs typeface="Calibri"/>
              </a:rPr>
              <a:t>t</a:t>
            </a:r>
            <a:r>
              <a:rPr sz="3500" spc="-35" dirty="0">
                <a:latin typeface="Calibri"/>
                <a:cs typeface="Calibri"/>
              </a:rPr>
              <a:t>er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3700" y="3263900"/>
            <a:ext cx="762000" cy="73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26500" y="6794500"/>
            <a:ext cx="76200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9100" y="6781800"/>
            <a:ext cx="762000" cy="73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70799" y="7046558"/>
            <a:ext cx="1283931" cy="2178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74659" y="2975757"/>
            <a:ext cx="2535440" cy="11390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40000" y="3073400"/>
            <a:ext cx="1584960" cy="77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>
                <a:latin typeface="Calibri"/>
                <a:cs typeface="Calibri"/>
              </a:rPr>
              <a:t>o</a:t>
            </a:r>
            <a:r>
              <a:rPr sz="5000" spc="20" dirty="0">
                <a:latin typeface="Calibri"/>
                <a:cs typeface="Calibri"/>
              </a:rPr>
              <a:t>r</a:t>
            </a:r>
            <a:r>
              <a:rPr sz="5000" spc="150" dirty="0">
                <a:latin typeface="Calibri"/>
                <a:cs typeface="Calibri"/>
              </a:rPr>
              <a:t>i</a:t>
            </a:r>
            <a:r>
              <a:rPr sz="5000" spc="280" dirty="0">
                <a:latin typeface="Calibri"/>
                <a:cs typeface="Calibri"/>
              </a:rPr>
              <a:t>g</a:t>
            </a:r>
            <a:r>
              <a:rPr sz="5000" spc="85" dirty="0">
                <a:latin typeface="Calibri"/>
                <a:cs typeface="Calibri"/>
              </a:rPr>
              <a:t>in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74659" y="6489700"/>
            <a:ext cx="2535440" cy="11654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53400" y="2413000"/>
            <a:ext cx="1758988" cy="8843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394700" y="2463800"/>
            <a:ext cx="129921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solidFill>
                  <a:srgbClr val="000000"/>
                </a:solidFill>
              </a:rPr>
              <a:t>mas</a:t>
            </a:r>
            <a:r>
              <a:rPr sz="3500" spc="-5" dirty="0">
                <a:solidFill>
                  <a:srgbClr val="000000"/>
                </a:solidFill>
              </a:rPr>
              <a:t>t</a:t>
            </a:r>
            <a:r>
              <a:rPr sz="3500" spc="-35" dirty="0">
                <a:solidFill>
                  <a:srgbClr val="000000"/>
                </a:solidFill>
              </a:rPr>
              <a:t>er</a:t>
            </a:r>
            <a:endParaRPr sz="3500"/>
          </a:p>
        </p:txBody>
      </p:sp>
      <p:sp>
        <p:nvSpPr>
          <p:cNvPr id="11" name="object 11"/>
          <p:cNvSpPr/>
          <p:nvPr/>
        </p:nvSpPr>
        <p:spPr>
          <a:xfrm>
            <a:off x="8141068" y="5923984"/>
            <a:ext cx="1853831" cy="933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68517" y="7404100"/>
            <a:ext cx="3121482" cy="939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05100" y="6019800"/>
            <a:ext cx="7001509" cy="215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mas</a:t>
            </a:r>
            <a:r>
              <a:rPr sz="3500" spc="-5" dirty="0">
                <a:latin typeface="Calibri"/>
                <a:cs typeface="Calibri"/>
              </a:rPr>
              <a:t>t</a:t>
            </a:r>
            <a:r>
              <a:rPr sz="3500" spc="-35" dirty="0">
                <a:latin typeface="Calibri"/>
                <a:cs typeface="Calibri"/>
              </a:rPr>
              <a:t>er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5000" spc="60" dirty="0">
                <a:latin typeface="Calibri"/>
                <a:cs typeface="Calibri"/>
              </a:rPr>
              <a:t>local</a:t>
            </a:r>
            <a:endParaRPr sz="5000">
              <a:latin typeface="Calibri"/>
              <a:cs typeface="Calibri"/>
            </a:endParaRPr>
          </a:p>
          <a:p>
            <a:pPr marL="3403600">
              <a:lnSpc>
                <a:spcPct val="100000"/>
              </a:lnSpc>
              <a:spcBef>
                <a:spcPts val="2000"/>
              </a:spcBef>
            </a:pPr>
            <a:r>
              <a:rPr sz="3500" spc="25" dirty="0">
                <a:latin typeface="Calibri"/>
                <a:cs typeface="Calibri"/>
              </a:rPr>
              <a:t>origin/master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19999" y="3464505"/>
            <a:ext cx="1283929" cy="2178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26500" y="3136900"/>
            <a:ext cx="762000" cy="812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57220">
              <a:lnSpc>
                <a:spcPct val="100000"/>
              </a:lnSpc>
            </a:pPr>
            <a:r>
              <a:rPr spc="150" dirty="0"/>
              <a:t>git</a:t>
            </a:r>
            <a:r>
              <a:rPr spc="-150" dirty="0"/>
              <a:t> </a:t>
            </a:r>
            <a:r>
              <a:rPr spc="20" dirty="0"/>
              <a:t>fetch</a:t>
            </a:r>
          </a:p>
        </p:txBody>
      </p:sp>
      <p:sp>
        <p:nvSpPr>
          <p:cNvPr id="3" name="object 3"/>
          <p:cNvSpPr/>
          <p:nvPr/>
        </p:nvSpPr>
        <p:spPr>
          <a:xfrm>
            <a:off x="6743700" y="3263900"/>
            <a:ext cx="762000" cy="73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69100" y="6781800"/>
            <a:ext cx="762000" cy="73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4659" y="2975757"/>
            <a:ext cx="2535440" cy="11390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40000" y="3073400"/>
            <a:ext cx="1584960" cy="77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>
                <a:latin typeface="Calibri"/>
                <a:cs typeface="Calibri"/>
              </a:rPr>
              <a:t>o</a:t>
            </a:r>
            <a:r>
              <a:rPr sz="5000" spc="20" dirty="0">
                <a:latin typeface="Calibri"/>
                <a:cs typeface="Calibri"/>
              </a:rPr>
              <a:t>r</a:t>
            </a:r>
            <a:r>
              <a:rPr sz="5000" spc="150" dirty="0">
                <a:latin typeface="Calibri"/>
                <a:cs typeface="Calibri"/>
              </a:rPr>
              <a:t>i</a:t>
            </a:r>
            <a:r>
              <a:rPr sz="5000" spc="280" dirty="0">
                <a:latin typeface="Calibri"/>
                <a:cs typeface="Calibri"/>
              </a:rPr>
              <a:t>g</a:t>
            </a:r>
            <a:r>
              <a:rPr sz="5000" spc="85" dirty="0">
                <a:latin typeface="Calibri"/>
                <a:cs typeface="Calibri"/>
              </a:rPr>
              <a:t>in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74659" y="6489700"/>
            <a:ext cx="2535440" cy="11654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05100" y="6604000"/>
            <a:ext cx="1264285" cy="77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60" dirty="0">
                <a:latin typeface="Calibri"/>
                <a:cs typeface="Calibri"/>
              </a:rPr>
              <a:t>local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19999" y="3464505"/>
            <a:ext cx="1283929" cy="21780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26500" y="3136900"/>
            <a:ext cx="762000" cy="812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53400" y="2413000"/>
            <a:ext cx="1758988" cy="8843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94700" y="2463800"/>
            <a:ext cx="129921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mas</a:t>
            </a:r>
            <a:r>
              <a:rPr sz="3500" spc="-5" dirty="0">
                <a:latin typeface="Calibri"/>
                <a:cs typeface="Calibri"/>
              </a:rPr>
              <a:t>t</a:t>
            </a:r>
            <a:r>
              <a:rPr sz="3500" spc="-35" dirty="0">
                <a:latin typeface="Calibri"/>
                <a:cs typeface="Calibri"/>
              </a:rPr>
              <a:t>er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10374" y="6123076"/>
            <a:ext cx="1019378" cy="7837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56600" y="5486400"/>
            <a:ext cx="762000" cy="812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60390" y="7351268"/>
            <a:ext cx="1045583" cy="7482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21700" y="7785100"/>
            <a:ext cx="762000" cy="7239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74368" y="6952678"/>
            <a:ext cx="1853831" cy="933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81417" y="6146800"/>
            <a:ext cx="3121482" cy="939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708900" y="6210147"/>
            <a:ext cx="2543175" cy="138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0" marR="5080" indent="-431800">
              <a:lnSpc>
                <a:spcPct val="128600"/>
              </a:lnSpc>
            </a:pPr>
            <a:r>
              <a:rPr sz="3500" dirty="0">
                <a:latin typeface="Calibri"/>
                <a:cs typeface="Calibri"/>
              </a:rPr>
              <a:t>o</a:t>
            </a:r>
            <a:r>
              <a:rPr sz="3500" spc="10" dirty="0">
                <a:latin typeface="Calibri"/>
                <a:cs typeface="Calibri"/>
              </a:rPr>
              <a:t>r</a:t>
            </a:r>
            <a:r>
              <a:rPr sz="3500" spc="105" dirty="0">
                <a:latin typeface="Calibri"/>
                <a:cs typeface="Calibri"/>
              </a:rPr>
              <a:t>i</a:t>
            </a:r>
            <a:r>
              <a:rPr sz="3500" spc="190" dirty="0">
                <a:latin typeface="Calibri"/>
                <a:cs typeface="Calibri"/>
              </a:rPr>
              <a:t>g</a:t>
            </a:r>
            <a:r>
              <a:rPr sz="3500" spc="15" dirty="0">
                <a:latin typeface="Calibri"/>
                <a:cs typeface="Calibri"/>
              </a:rPr>
              <a:t>in/mas</a:t>
            </a:r>
            <a:r>
              <a:rPr sz="3500" spc="-15" dirty="0">
                <a:latin typeface="Calibri"/>
                <a:cs typeface="Calibri"/>
              </a:rPr>
              <a:t>t</a:t>
            </a:r>
            <a:r>
              <a:rPr sz="3500" spc="-25" dirty="0">
                <a:latin typeface="Calibri"/>
                <a:cs typeface="Calibri"/>
              </a:rPr>
              <a:t>er  </a:t>
            </a:r>
            <a:r>
              <a:rPr sz="3500" spc="5" dirty="0">
                <a:latin typeface="Calibri"/>
                <a:cs typeface="Calibri"/>
              </a:rPr>
              <a:t>master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4603" y="5934184"/>
            <a:ext cx="1340343" cy="890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0420" y="7393599"/>
            <a:ext cx="1219185" cy="722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50500" y="6743700"/>
            <a:ext cx="762000" cy="660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43700" y="3263900"/>
            <a:ext cx="762000" cy="736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69100" y="6781800"/>
            <a:ext cx="762000" cy="736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74659" y="2975757"/>
            <a:ext cx="2535440" cy="11390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40000" y="3073400"/>
            <a:ext cx="1584960" cy="77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>
                <a:latin typeface="Calibri"/>
                <a:cs typeface="Calibri"/>
              </a:rPr>
              <a:t>o</a:t>
            </a:r>
            <a:r>
              <a:rPr sz="5000" spc="20" dirty="0">
                <a:latin typeface="Calibri"/>
                <a:cs typeface="Calibri"/>
              </a:rPr>
              <a:t>r</a:t>
            </a:r>
            <a:r>
              <a:rPr sz="5000" spc="150" dirty="0">
                <a:latin typeface="Calibri"/>
                <a:cs typeface="Calibri"/>
              </a:rPr>
              <a:t>i</a:t>
            </a:r>
            <a:r>
              <a:rPr sz="5000" spc="280" dirty="0">
                <a:latin typeface="Calibri"/>
                <a:cs typeface="Calibri"/>
              </a:rPr>
              <a:t>g</a:t>
            </a:r>
            <a:r>
              <a:rPr sz="5000" spc="85" dirty="0">
                <a:latin typeface="Calibri"/>
                <a:cs typeface="Calibri"/>
              </a:rPr>
              <a:t>in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74659" y="6489700"/>
            <a:ext cx="2535440" cy="11654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705100" y="6604000"/>
            <a:ext cx="1264285" cy="77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60" dirty="0">
                <a:latin typeface="Calibri"/>
                <a:cs typeface="Calibri"/>
              </a:rPr>
              <a:t>local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19999" y="3464505"/>
            <a:ext cx="1283929" cy="2178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26500" y="3136900"/>
            <a:ext cx="762000" cy="812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53400" y="2413000"/>
            <a:ext cx="1758988" cy="8843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394700" y="2463800"/>
            <a:ext cx="129921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mas</a:t>
            </a:r>
            <a:r>
              <a:rPr sz="3500" spc="-5" dirty="0">
                <a:latin typeface="Calibri"/>
                <a:cs typeface="Calibri"/>
              </a:rPr>
              <a:t>t</a:t>
            </a:r>
            <a:r>
              <a:rPr sz="3500" spc="-35" dirty="0">
                <a:latin typeface="Calibri"/>
                <a:cs typeface="Calibri"/>
              </a:rPr>
              <a:t>er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10374" y="6123076"/>
            <a:ext cx="1019378" cy="7837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56600" y="5486400"/>
            <a:ext cx="762000" cy="812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31197" y="5702300"/>
            <a:ext cx="1849602" cy="9271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8519">
              <a:lnSpc>
                <a:spcPct val="100000"/>
              </a:lnSpc>
            </a:pPr>
            <a:r>
              <a:rPr spc="150" dirty="0"/>
              <a:t>git </a:t>
            </a:r>
            <a:r>
              <a:rPr spc="110" dirty="0"/>
              <a:t>merge</a:t>
            </a:r>
            <a:r>
              <a:rPr spc="-370" dirty="0"/>
              <a:t> </a:t>
            </a:r>
            <a:r>
              <a:rPr spc="40" dirty="0"/>
              <a:t>origin/master</a:t>
            </a:r>
          </a:p>
        </p:txBody>
      </p:sp>
      <p:sp>
        <p:nvSpPr>
          <p:cNvPr id="19" name="object 19"/>
          <p:cNvSpPr/>
          <p:nvPr/>
        </p:nvSpPr>
        <p:spPr>
          <a:xfrm>
            <a:off x="7381417" y="6146800"/>
            <a:ext cx="3121482" cy="939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708900" y="5753328"/>
            <a:ext cx="3496310" cy="1159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97100">
              <a:lnSpc>
                <a:spcPct val="107100"/>
              </a:lnSpc>
            </a:pPr>
            <a:r>
              <a:rPr sz="3500" spc="35" dirty="0">
                <a:latin typeface="Calibri"/>
                <a:cs typeface="Calibri"/>
              </a:rPr>
              <a:t>mas</a:t>
            </a:r>
            <a:r>
              <a:rPr sz="3500" spc="-5" dirty="0">
                <a:latin typeface="Calibri"/>
                <a:cs typeface="Calibri"/>
              </a:rPr>
              <a:t>t</a:t>
            </a:r>
            <a:r>
              <a:rPr sz="3500" spc="-25" dirty="0">
                <a:latin typeface="Calibri"/>
                <a:cs typeface="Calibri"/>
              </a:rPr>
              <a:t>er  </a:t>
            </a:r>
            <a:r>
              <a:rPr sz="3500" spc="25" dirty="0">
                <a:latin typeface="Calibri"/>
                <a:cs typeface="Calibri"/>
              </a:rPr>
              <a:t>origin/master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60390" y="7351268"/>
            <a:ext cx="1045583" cy="74825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21700" y="7785100"/>
            <a:ext cx="762000" cy="723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54603" y="5934184"/>
            <a:ext cx="1340343" cy="890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47720" y="7393599"/>
            <a:ext cx="1219185" cy="722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50500" y="6743700"/>
            <a:ext cx="762000" cy="660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50500" y="3175000"/>
            <a:ext cx="762000" cy="673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58837" y="2378184"/>
            <a:ext cx="1340340" cy="890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51950" y="3837599"/>
            <a:ext cx="1219185" cy="722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50500" y="3187700"/>
            <a:ext cx="762000" cy="660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43700" y="3263900"/>
            <a:ext cx="762000" cy="736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69100" y="6781800"/>
            <a:ext cx="762000" cy="736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74659" y="2975757"/>
            <a:ext cx="2535440" cy="11390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40000" y="3073400"/>
            <a:ext cx="1584960" cy="77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dirty="0">
                <a:latin typeface="Calibri"/>
                <a:cs typeface="Calibri"/>
              </a:rPr>
              <a:t>o</a:t>
            </a:r>
            <a:r>
              <a:rPr sz="5000" spc="20" dirty="0">
                <a:latin typeface="Calibri"/>
                <a:cs typeface="Calibri"/>
              </a:rPr>
              <a:t>r</a:t>
            </a:r>
            <a:r>
              <a:rPr sz="5000" spc="150" dirty="0">
                <a:latin typeface="Calibri"/>
                <a:cs typeface="Calibri"/>
              </a:rPr>
              <a:t>i</a:t>
            </a:r>
            <a:r>
              <a:rPr sz="5000" spc="280" dirty="0">
                <a:latin typeface="Calibri"/>
                <a:cs typeface="Calibri"/>
              </a:rPr>
              <a:t>g</a:t>
            </a:r>
            <a:r>
              <a:rPr sz="5000" spc="85" dirty="0">
                <a:latin typeface="Calibri"/>
                <a:cs typeface="Calibri"/>
              </a:rPr>
              <a:t>in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74659" y="6489700"/>
            <a:ext cx="2535440" cy="11654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05100" y="6604000"/>
            <a:ext cx="1264285" cy="77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000" spc="60" dirty="0">
                <a:latin typeface="Calibri"/>
                <a:cs typeface="Calibri"/>
              </a:rPr>
              <a:t>local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03642" y="2635567"/>
            <a:ext cx="1032852" cy="7661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0374" y="6123076"/>
            <a:ext cx="1019378" cy="7837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56600" y="5486400"/>
            <a:ext cx="762000" cy="812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9920">
              <a:lnSpc>
                <a:spcPct val="100000"/>
              </a:lnSpc>
            </a:pPr>
            <a:r>
              <a:rPr spc="150" dirty="0"/>
              <a:t>git</a:t>
            </a:r>
            <a:r>
              <a:rPr spc="-170" dirty="0"/>
              <a:t> </a:t>
            </a:r>
            <a:r>
              <a:rPr spc="145" dirty="0"/>
              <a:t>push</a:t>
            </a:r>
          </a:p>
        </p:txBody>
      </p:sp>
      <p:sp>
        <p:nvSpPr>
          <p:cNvPr id="19" name="object 19"/>
          <p:cNvSpPr/>
          <p:nvPr/>
        </p:nvSpPr>
        <p:spPr>
          <a:xfrm>
            <a:off x="8318500" y="1943100"/>
            <a:ext cx="762000" cy="812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04400" y="2362200"/>
            <a:ext cx="1758988" cy="88430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045700" y="2413000"/>
            <a:ext cx="1299210" cy="549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mas</a:t>
            </a:r>
            <a:r>
              <a:rPr sz="3500" spc="-5" dirty="0">
                <a:latin typeface="Calibri"/>
                <a:cs typeface="Calibri"/>
              </a:rPr>
              <a:t>t</a:t>
            </a:r>
            <a:r>
              <a:rPr sz="3500" spc="-35" dirty="0">
                <a:latin typeface="Calibri"/>
                <a:cs typeface="Calibri"/>
              </a:rPr>
              <a:t>er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413430" y="7327900"/>
            <a:ext cx="3121469" cy="939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60390" y="7351268"/>
            <a:ext cx="1045583" cy="74825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21700" y="7785100"/>
            <a:ext cx="762000" cy="7239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56161" y="3822535"/>
            <a:ext cx="1045585" cy="74824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09000" y="4254500"/>
            <a:ext cx="762000" cy="7239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31197" y="5702300"/>
            <a:ext cx="1849602" cy="9271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740900" y="5791200"/>
            <a:ext cx="2543175" cy="2302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ct val="100000"/>
              </a:lnSpc>
            </a:pPr>
            <a:r>
              <a:rPr sz="3500" spc="5" dirty="0">
                <a:latin typeface="Calibri"/>
                <a:cs typeface="Calibri"/>
              </a:rPr>
              <a:t>master</a:t>
            </a:r>
            <a:endParaRPr sz="3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500" dirty="0">
                <a:latin typeface="Calibri"/>
                <a:cs typeface="Calibri"/>
              </a:rPr>
              <a:t>o</a:t>
            </a:r>
            <a:r>
              <a:rPr sz="3500" spc="10" dirty="0">
                <a:latin typeface="Calibri"/>
                <a:cs typeface="Calibri"/>
              </a:rPr>
              <a:t>r</a:t>
            </a:r>
            <a:r>
              <a:rPr sz="3500" spc="105" dirty="0">
                <a:latin typeface="Calibri"/>
                <a:cs typeface="Calibri"/>
              </a:rPr>
              <a:t>i</a:t>
            </a:r>
            <a:r>
              <a:rPr sz="3500" spc="190" dirty="0">
                <a:latin typeface="Calibri"/>
                <a:cs typeface="Calibri"/>
              </a:rPr>
              <a:t>g</a:t>
            </a:r>
            <a:r>
              <a:rPr sz="3500" spc="15" dirty="0">
                <a:latin typeface="Calibri"/>
                <a:cs typeface="Calibri"/>
              </a:rPr>
              <a:t>in/mas</a:t>
            </a:r>
            <a:r>
              <a:rPr sz="3500" spc="-15" dirty="0">
                <a:latin typeface="Calibri"/>
                <a:cs typeface="Calibri"/>
              </a:rPr>
              <a:t>t</a:t>
            </a:r>
            <a:r>
              <a:rPr sz="3500" spc="-35" dirty="0">
                <a:latin typeface="Calibri"/>
                <a:cs typeface="Calibri"/>
              </a:rPr>
              <a:t>er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0" y="0"/>
                </a:moveTo>
                <a:lnTo>
                  <a:pt x="16256000" y="0"/>
                </a:lnTo>
                <a:lnTo>
                  <a:pt x="16256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solidFill>
            <a:srgbClr val="548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91019" y="4171950"/>
            <a:ext cx="4192270" cy="66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50" spc="-260" dirty="0">
                <a:solidFill>
                  <a:srgbClr val="FFFFFF"/>
                </a:solidFill>
                <a:latin typeface="Calibri"/>
                <a:cs typeface="Calibri"/>
              </a:rPr>
              <a:t>ll”, </a:t>
            </a:r>
            <a:r>
              <a:rPr sz="4250" spc="6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4250" spc="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50" spc="-45" dirty="0">
                <a:solidFill>
                  <a:srgbClr val="FFFFFF"/>
                </a:solidFill>
                <a:latin typeface="Calibri"/>
                <a:cs typeface="Calibri"/>
              </a:rPr>
              <a:t>you“push”.</a:t>
            </a:r>
            <a:endParaRPr sz="42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81600" y="4159250"/>
            <a:ext cx="1638300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375" spc="-150" baseline="-1307" dirty="0">
                <a:solidFill>
                  <a:srgbClr val="FFFFFF"/>
                </a:solidFill>
              </a:rPr>
              <a:t>Y</a:t>
            </a:r>
            <a:r>
              <a:rPr sz="6375" spc="150" baseline="-1307" dirty="0">
                <a:solidFill>
                  <a:srgbClr val="FFFFFF"/>
                </a:solidFill>
              </a:rPr>
              <a:t>ou</a:t>
            </a:r>
            <a:r>
              <a:rPr sz="6375" spc="-622" baseline="-1307" dirty="0">
                <a:solidFill>
                  <a:srgbClr val="FFFFFF"/>
                </a:solidFill>
              </a:rPr>
              <a:t> </a:t>
            </a:r>
            <a:r>
              <a:rPr sz="6375" spc="-419" baseline="-1307" dirty="0">
                <a:solidFill>
                  <a:srgbClr val="FFFFFF"/>
                </a:solidFill>
              </a:rPr>
              <a:t>“</a:t>
            </a:r>
            <a:r>
              <a:rPr sz="6375" spc="277" baseline="-1307" dirty="0">
                <a:solidFill>
                  <a:srgbClr val="FFFFFF"/>
                </a:solidFill>
              </a:rPr>
              <a:t>p</a:t>
            </a:r>
            <a:r>
              <a:rPr sz="6375" spc="-2632" baseline="-1307" dirty="0">
                <a:solidFill>
                  <a:srgbClr val="FFFFFF"/>
                </a:solidFill>
              </a:rPr>
              <a:t>u</a:t>
            </a:r>
            <a:r>
              <a:rPr sz="150" spc="-10" dirty="0">
                <a:solidFill>
                  <a:srgbClr val="FFFFFF"/>
                </a:solidFill>
              </a:rPr>
              <a:t>f</a:t>
            </a:r>
            <a:r>
              <a:rPr sz="150" dirty="0">
                <a:solidFill>
                  <a:srgbClr val="FFFFFF"/>
                </a:solidFill>
              </a:rPr>
              <a:t>e</a:t>
            </a:r>
            <a:r>
              <a:rPr sz="150" spc="-5" dirty="0">
                <a:solidFill>
                  <a:srgbClr val="FFFFFF"/>
                </a:solidFill>
              </a:rPr>
              <a:t>t</a:t>
            </a:r>
            <a:r>
              <a:rPr sz="150" dirty="0">
                <a:solidFill>
                  <a:srgbClr val="FFFFFF"/>
                </a:solidFill>
              </a:rPr>
              <a:t>ch           me</a:t>
            </a:r>
            <a:r>
              <a:rPr sz="150" spc="-5" dirty="0">
                <a:solidFill>
                  <a:srgbClr val="FFFFFF"/>
                </a:solidFill>
              </a:rPr>
              <a:t>r</a:t>
            </a:r>
            <a:r>
              <a:rPr sz="150" spc="5" dirty="0">
                <a:solidFill>
                  <a:srgbClr val="FFFFFF"/>
                </a:solidFill>
              </a:rPr>
              <a:t>ge</a:t>
            </a:r>
            <a:endParaRPr sz="1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02100" y="1790700"/>
            <a:ext cx="8051800" cy="467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6120">
              <a:lnSpc>
                <a:spcPct val="100000"/>
              </a:lnSpc>
            </a:pPr>
            <a:r>
              <a:rPr spc="105" dirty="0"/>
              <a:t>GitHub</a:t>
            </a:r>
            <a:r>
              <a:rPr spc="-160" dirty="0"/>
              <a:t> </a:t>
            </a:r>
            <a:r>
              <a:rPr spc="-5" dirty="0"/>
              <a:t>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0" y="2755900"/>
            <a:ext cx="1447800" cy="1409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83200" y="2717800"/>
            <a:ext cx="1562100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2100" y="1790700"/>
            <a:ext cx="8051800" cy="4673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7800" y="2705100"/>
            <a:ext cx="1651000" cy="1511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18000" y="4267200"/>
            <a:ext cx="3891915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3200" spc="-300" dirty="0">
                <a:solidFill>
                  <a:schemeClr val="bg2">
                    <a:lumMod val="75000"/>
                  </a:schemeClr>
                </a:solidFill>
                <a:hlinkClick r:id="rId6"/>
              </a:rPr>
              <a:t>EnterpriseMapsDev</a:t>
            </a:r>
            <a:r>
              <a:rPr lang="en-US" sz="3200" spc="-3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3200" spc="-300" dirty="0">
                <a:solidFill>
                  <a:schemeClr val="bg2">
                    <a:lumMod val="75000"/>
                  </a:schemeClr>
                </a:solidFill>
                <a:hlinkClick r:id="rId7"/>
              </a:rPr>
              <a:t>EM</a:t>
            </a:r>
            <a:r>
              <a:rPr lang="en-US" sz="3200" spc="-300" dirty="0">
                <a:solidFill>
                  <a:schemeClr val="bg2">
                    <a:lumMod val="75000"/>
                  </a:schemeClr>
                </a:solidFill>
              </a:rPr>
              <a:t> 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endParaRPr sz="105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9850">
              <a:lnSpc>
                <a:spcPct val="100000"/>
              </a:lnSpc>
            </a:pPr>
            <a:r>
              <a:rPr spc="-315" dirty="0" smtClean="0"/>
              <a:t>“</a:t>
            </a:r>
            <a:r>
              <a:rPr lang="en-US" dirty="0" smtClean="0"/>
              <a:t>What</a:t>
            </a:r>
            <a:r>
              <a:rPr lang="en-US" spc="-315" dirty="0" smtClean="0"/>
              <a:t> is </a:t>
            </a:r>
            <a:r>
              <a:rPr lang="en-US" spc="-315" dirty="0" err="1" smtClean="0"/>
              <a:t>Git</a:t>
            </a:r>
            <a:endParaRPr spc="-495" dirty="0"/>
          </a:p>
        </p:txBody>
      </p:sp>
      <p:sp>
        <p:nvSpPr>
          <p:cNvPr id="3" name="object 3"/>
          <p:cNvSpPr txBox="1"/>
          <p:nvPr/>
        </p:nvSpPr>
        <p:spPr>
          <a:xfrm>
            <a:off x="792335" y="2293124"/>
            <a:ext cx="179705" cy="2086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36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spc="36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spc="36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400" spc="360" dirty="0">
                <a:solidFill>
                  <a:srgbClr val="F45D00"/>
                </a:solidFill>
                <a:latin typeface="Trebuchet MS"/>
                <a:cs typeface="Trebuchet MS"/>
              </a:rPr>
              <a:t>▪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3334" y="2253272"/>
            <a:ext cx="64212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185" dirty="0" smtClean="0">
                <a:solidFill>
                  <a:srgbClr val="58595B"/>
                </a:solidFill>
                <a:latin typeface="Lucida Sans"/>
                <a:cs typeface="Lucida Sans"/>
              </a:rPr>
              <a:t>It is  persistent map</a:t>
            </a:r>
            <a:endParaRPr sz="3200" dirty="0">
              <a:latin typeface="Lucida Sans"/>
              <a:cs typeface="Lucida Sans"/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173334" y="2746392"/>
            <a:ext cx="64212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185" dirty="0" smtClean="0">
                <a:solidFill>
                  <a:srgbClr val="58595B"/>
                </a:solidFill>
                <a:latin typeface="Lucida Sans"/>
                <a:cs typeface="Lucida Sans"/>
              </a:rPr>
              <a:t>Content tracker</a:t>
            </a:r>
            <a:endParaRPr sz="3200" spc="-185" dirty="0">
              <a:solidFill>
                <a:srgbClr val="58595B"/>
              </a:solidFill>
              <a:latin typeface="Lucida Sans"/>
              <a:cs typeface="Lucida Sans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207028" y="3238835"/>
            <a:ext cx="64212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18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/>
                <a:cs typeface="Lucida Sans"/>
              </a:rPr>
              <a:t>Version control</a:t>
            </a:r>
            <a:endParaRPr sz="3200" spc="-185" dirty="0">
              <a:solidFill>
                <a:schemeClr val="tx1">
                  <a:lumMod val="95000"/>
                  <a:lumOff val="5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7" name="object 4"/>
          <p:cNvSpPr txBox="1"/>
          <p:nvPr/>
        </p:nvSpPr>
        <p:spPr>
          <a:xfrm>
            <a:off x="1207028" y="3882626"/>
            <a:ext cx="642126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u="sng" spc="-18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Lucida Sans"/>
                <a:cs typeface="Lucida Sans"/>
              </a:rPr>
              <a:t>Distributed version system</a:t>
            </a:r>
            <a:endParaRPr sz="3200" u="sng" spc="-185" dirty="0">
              <a:solidFill>
                <a:schemeClr val="tx1">
                  <a:lumMod val="95000"/>
                  <a:lumOff val="5000"/>
                </a:schemeClr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363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77400" y="2692400"/>
            <a:ext cx="1651000" cy="1536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16020">
              <a:lnSpc>
                <a:spcPct val="100000"/>
              </a:lnSpc>
            </a:pPr>
            <a:r>
              <a:rPr spc="-25" dirty="0"/>
              <a:t>F</a:t>
            </a:r>
            <a:r>
              <a:rPr dirty="0"/>
              <a:t>o</a:t>
            </a:r>
            <a:r>
              <a:rPr spc="20" dirty="0"/>
              <a:t>r</a:t>
            </a:r>
            <a:r>
              <a:rPr spc="80" dirty="0"/>
              <a:t>k</a:t>
            </a:r>
          </a:p>
        </p:txBody>
      </p:sp>
      <p:sp>
        <p:nvSpPr>
          <p:cNvPr id="4" name="object 4"/>
          <p:cNvSpPr/>
          <p:nvPr/>
        </p:nvSpPr>
        <p:spPr>
          <a:xfrm>
            <a:off x="4102100" y="1790700"/>
            <a:ext cx="8051800" cy="467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7800" y="2705100"/>
            <a:ext cx="1651000" cy="1511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53500" y="4267200"/>
            <a:ext cx="3089275" cy="504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70" dirty="0" smtClean="0">
                <a:solidFill>
                  <a:srgbClr val="58595B"/>
                </a:solidFill>
                <a:latin typeface="Calibri"/>
                <a:cs typeface="Calibri"/>
              </a:rPr>
              <a:t>Rocknroll-11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8000" y="4267200"/>
            <a:ext cx="389191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300" dirty="0">
                <a:solidFill>
                  <a:schemeClr val="bg2">
                    <a:lumMod val="75000"/>
                  </a:schemeClr>
                </a:solidFill>
                <a:hlinkClick r:id="rId5"/>
              </a:rPr>
              <a:t>EnterpriseMapsDev</a:t>
            </a:r>
            <a:r>
              <a:rPr lang="en-US" sz="3200" spc="-3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3200" spc="-300" dirty="0">
                <a:solidFill>
                  <a:schemeClr val="bg2">
                    <a:lumMod val="75000"/>
                  </a:schemeClr>
                </a:solidFill>
                <a:hlinkClick r:id="rId6"/>
              </a:rPr>
              <a:t>EM</a:t>
            </a:r>
            <a:r>
              <a:rPr lang="en-US" sz="3200" spc="-300" dirty="0">
                <a:solidFill>
                  <a:schemeClr val="bg2">
                    <a:lumMod val="75000"/>
                  </a:schemeClr>
                </a:solidFill>
              </a:rPr>
              <a:t> 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51700" y="787400"/>
            <a:ext cx="1747520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600" spc="120" dirty="0">
                <a:solidFill>
                  <a:srgbClr val="F26722"/>
                </a:solidFill>
                <a:latin typeface="Calibri"/>
                <a:cs typeface="Calibri"/>
              </a:rPr>
              <a:t>Clone</a:t>
            </a:r>
            <a:endParaRPr sz="5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02100" y="1790700"/>
            <a:ext cx="8051800" cy="467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7800" y="2705100"/>
            <a:ext cx="1651000" cy="1511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50400" y="6972300"/>
            <a:ext cx="1651000" cy="160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77400" y="2692400"/>
            <a:ext cx="1651000" cy="153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80600" y="3886200"/>
            <a:ext cx="977900" cy="3390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09822" y="6139891"/>
            <a:ext cx="1699260" cy="7798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75900" y="6235700"/>
            <a:ext cx="1168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origin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9064625" y="2216646"/>
            <a:ext cx="3089275" cy="504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70" dirty="0" smtClean="0">
                <a:solidFill>
                  <a:srgbClr val="58595B"/>
                </a:solidFill>
                <a:latin typeface="Calibri"/>
                <a:cs typeface="Calibri"/>
              </a:rPr>
              <a:t>Rocknroll-11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4318000" y="4267200"/>
            <a:ext cx="389191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300" dirty="0">
                <a:solidFill>
                  <a:schemeClr val="bg2">
                    <a:lumMod val="75000"/>
                  </a:schemeClr>
                </a:solidFill>
                <a:hlinkClick r:id="rId8"/>
              </a:rPr>
              <a:t>EnterpriseMapsDev</a:t>
            </a:r>
            <a:r>
              <a:rPr lang="en-US" sz="3200" spc="-3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3200" spc="-300" dirty="0">
                <a:solidFill>
                  <a:schemeClr val="bg2">
                    <a:lumMod val="75000"/>
                  </a:schemeClr>
                </a:solidFill>
                <a:hlinkClick r:id="rId9"/>
              </a:rPr>
              <a:t>EM</a:t>
            </a:r>
            <a:r>
              <a:rPr lang="en-US" sz="3200" spc="-300" dirty="0">
                <a:solidFill>
                  <a:schemeClr val="bg2">
                    <a:lumMod val="75000"/>
                  </a:schemeClr>
                </a:solidFill>
              </a:rPr>
              <a:t> 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69820">
              <a:lnSpc>
                <a:spcPct val="100000"/>
              </a:lnSpc>
            </a:pPr>
            <a:r>
              <a:rPr dirty="0"/>
              <a:t>Two</a:t>
            </a:r>
            <a:r>
              <a:rPr spc="-170" dirty="0"/>
              <a:t> </a:t>
            </a:r>
            <a:r>
              <a:rPr spc="45" dirty="0"/>
              <a:t>Remotes</a:t>
            </a:r>
          </a:p>
        </p:txBody>
      </p:sp>
      <p:sp>
        <p:nvSpPr>
          <p:cNvPr id="3" name="object 3"/>
          <p:cNvSpPr/>
          <p:nvPr/>
        </p:nvSpPr>
        <p:spPr>
          <a:xfrm>
            <a:off x="4102100" y="1790700"/>
            <a:ext cx="8051800" cy="467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7800" y="2705100"/>
            <a:ext cx="1651000" cy="1511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50400" y="6972300"/>
            <a:ext cx="1651000" cy="160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69569" y="3956532"/>
            <a:ext cx="3316860" cy="39057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7400" y="2692400"/>
            <a:ext cx="1651000" cy="1536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80600" y="3886200"/>
            <a:ext cx="977900" cy="3390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80300" y="6503950"/>
            <a:ext cx="2019300" cy="925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09822" y="6139891"/>
            <a:ext cx="1699260" cy="7798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08900" y="6235700"/>
            <a:ext cx="3835400" cy="942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9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origin</a:t>
            </a: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3000" dirty="0">
                <a:latin typeface="SimSun"/>
                <a:cs typeface="SimSun"/>
              </a:rPr>
              <a:t>upstream</a:t>
            </a:r>
          </a:p>
        </p:txBody>
      </p:sp>
      <p:sp>
        <p:nvSpPr>
          <p:cNvPr id="12" name="object 7"/>
          <p:cNvSpPr txBox="1"/>
          <p:nvPr/>
        </p:nvSpPr>
        <p:spPr>
          <a:xfrm>
            <a:off x="4491899" y="4111231"/>
            <a:ext cx="389191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300" dirty="0">
                <a:solidFill>
                  <a:schemeClr val="bg2">
                    <a:lumMod val="75000"/>
                  </a:schemeClr>
                </a:solidFill>
                <a:hlinkClick r:id="rId10"/>
              </a:rPr>
              <a:t>EnterpriseMapsDev</a:t>
            </a:r>
            <a:r>
              <a:rPr lang="en-US" sz="3200" spc="-3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3200" spc="-300" dirty="0">
                <a:solidFill>
                  <a:schemeClr val="bg2">
                    <a:lumMod val="75000"/>
                  </a:schemeClr>
                </a:solidFill>
                <a:hlinkClick r:id="rId11"/>
              </a:rPr>
              <a:t>EM</a:t>
            </a:r>
            <a:r>
              <a:rPr lang="en-US" sz="3200" spc="-300" dirty="0">
                <a:solidFill>
                  <a:schemeClr val="bg2">
                    <a:lumMod val="75000"/>
                  </a:schemeClr>
                </a:solidFill>
              </a:rPr>
              <a:t> 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endParaRPr sz="3200" dirty="0">
              <a:latin typeface="Calibri"/>
              <a:cs typeface="Calibri"/>
            </a:endParaRPr>
          </a:p>
        </p:txBody>
      </p:sp>
      <p:sp>
        <p:nvSpPr>
          <p:cNvPr id="13" name="object 6"/>
          <p:cNvSpPr txBox="1"/>
          <p:nvPr/>
        </p:nvSpPr>
        <p:spPr>
          <a:xfrm>
            <a:off x="8772318" y="2259593"/>
            <a:ext cx="3089275" cy="504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70" dirty="0" smtClean="0">
                <a:solidFill>
                  <a:srgbClr val="58595B"/>
                </a:solidFill>
                <a:latin typeface="Calibri"/>
                <a:cs typeface="Calibri"/>
              </a:rPr>
              <a:t>Rocknroll-11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69920">
              <a:lnSpc>
                <a:spcPct val="100000"/>
              </a:lnSpc>
            </a:pPr>
            <a:r>
              <a:rPr spc="195" dirty="0"/>
              <a:t>C</a:t>
            </a:r>
            <a:r>
              <a:rPr spc="100" dirty="0"/>
              <a:t>ommit</a:t>
            </a:r>
          </a:p>
        </p:txBody>
      </p:sp>
      <p:sp>
        <p:nvSpPr>
          <p:cNvPr id="3" name="object 3"/>
          <p:cNvSpPr/>
          <p:nvPr/>
        </p:nvSpPr>
        <p:spPr>
          <a:xfrm>
            <a:off x="4102100" y="1790700"/>
            <a:ext cx="8051800" cy="467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7800" y="2705100"/>
            <a:ext cx="1651000" cy="1511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50400" y="6972300"/>
            <a:ext cx="1651000" cy="160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60334" y="4317952"/>
            <a:ext cx="3036380" cy="33117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7400" y="2692400"/>
            <a:ext cx="1651000" cy="1536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80600" y="3886200"/>
            <a:ext cx="977900" cy="3390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80300" y="6503950"/>
            <a:ext cx="2019300" cy="925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09822" y="6139891"/>
            <a:ext cx="1699260" cy="7798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08900" y="6235700"/>
            <a:ext cx="3835400" cy="942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9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origin</a:t>
            </a: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3000" dirty="0">
                <a:latin typeface="SimSun"/>
                <a:cs typeface="SimSun"/>
              </a:rPr>
              <a:t>upstream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163300" y="7073900"/>
            <a:ext cx="6985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/>
          <p:cNvSpPr txBox="1"/>
          <p:nvPr/>
        </p:nvSpPr>
        <p:spPr>
          <a:xfrm>
            <a:off x="8966200" y="2216646"/>
            <a:ext cx="3089275" cy="504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70" dirty="0" smtClean="0">
                <a:solidFill>
                  <a:srgbClr val="58595B"/>
                </a:solidFill>
                <a:latin typeface="Calibri"/>
                <a:cs typeface="Calibri"/>
              </a:rPr>
              <a:t>Rocknroll-11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4491899" y="4111231"/>
            <a:ext cx="389191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-300" dirty="0">
                <a:solidFill>
                  <a:schemeClr val="bg2">
                    <a:lumMod val="75000"/>
                  </a:schemeClr>
                </a:solidFill>
                <a:hlinkClick r:id="rId11"/>
              </a:rPr>
              <a:t>EnterpriseMapsDev</a:t>
            </a:r>
            <a:r>
              <a:rPr lang="en-US" sz="3200" spc="-3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3200" spc="-300" dirty="0">
                <a:solidFill>
                  <a:schemeClr val="bg2">
                    <a:lumMod val="75000"/>
                  </a:schemeClr>
                </a:solidFill>
                <a:hlinkClick r:id="rId12"/>
              </a:rPr>
              <a:t>EM</a:t>
            </a:r>
            <a:r>
              <a:rPr lang="en-US" sz="3200" spc="-300" dirty="0">
                <a:solidFill>
                  <a:schemeClr val="bg2">
                    <a:lumMod val="75000"/>
                  </a:schemeClr>
                </a:solidFill>
              </a:rPr>
              <a:t> </a:t>
            </a:r>
            <a:r>
              <a:rPr lang="en-US" sz="2000" dirty="0">
                <a:solidFill>
                  <a:srgbClr val="C00000"/>
                </a:solidFill>
              </a:rPr>
              <a:t/>
            </a:r>
            <a:br>
              <a:rPr lang="en-US" sz="2000" dirty="0">
                <a:solidFill>
                  <a:srgbClr val="C00000"/>
                </a:solidFill>
              </a:rPr>
            </a:b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5520">
              <a:lnSpc>
                <a:spcPct val="100000"/>
              </a:lnSpc>
            </a:pPr>
            <a:r>
              <a:rPr spc="80" dirty="0"/>
              <a:t>Push </a:t>
            </a:r>
            <a:r>
              <a:rPr spc="30" dirty="0"/>
              <a:t>to</a:t>
            </a:r>
            <a:r>
              <a:rPr spc="-315" dirty="0"/>
              <a:t> </a:t>
            </a:r>
            <a:r>
              <a:rPr spc="120" dirty="0"/>
              <a:t>Origin</a:t>
            </a:r>
          </a:p>
        </p:txBody>
      </p:sp>
      <p:sp>
        <p:nvSpPr>
          <p:cNvPr id="3" name="object 3"/>
          <p:cNvSpPr/>
          <p:nvPr/>
        </p:nvSpPr>
        <p:spPr>
          <a:xfrm>
            <a:off x="4102100" y="1790700"/>
            <a:ext cx="8051800" cy="467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7800" y="2705100"/>
            <a:ext cx="1651000" cy="1511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50400" y="6972300"/>
            <a:ext cx="1651000" cy="160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69569" y="3956532"/>
            <a:ext cx="3316860" cy="39057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7400" y="2692400"/>
            <a:ext cx="1651000" cy="1536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80600" y="3886200"/>
            <a:ext cx="977900" cy="3390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80300" y="6503950"/>
            <a:ext cx="2019300" cy="925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09822" y="6139891"/>
            <a:ext cx="1699260" cy="7798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08900" y="6235700"/>
            <a:ext cx="3835400" cy="942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9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origin</a:t>
            </a: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3000" dirty="0">
                <a:latin typeface="SimSun"/>
                <a:cs typeface="SimSun"/>
              </a:rPr>
              <a:t>upstream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163300" y="7073900"/>
            <a:ext cx="6985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239500" y="2844800"/>
            <a:ext cx="6985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7"/>
          <p:cNvSpPr txBox="1"/>
          <p:nvPr/>
        </p:nvSpPr>
        <p:spPr>
          <a:xfrm>
            <a:off x="4369484" y="4511234"/>
            <a:ext cx="298840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hlinkClick r:id="rId11"/>
              </a:rPr>
              <a:t>EnterpriseMapsDev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hlinkClick r:id="rId12"/>
              </a:rPr>
              <a:t>EM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 </a:t>
            </a:r>
            <a:r>
              <a:rPr lang="en-US" sz="1400" dirty="0">
                <a:solidFill>
                  <a:srgbClr val="C00000"/>
                </a:solidFill>
              </a:rPr>
              <a:t/>
            </a:r>
            <a:br>
              <a:rPr lang="en-US" sz="1400" dirty="0">
                <a:solidFill>
                  <a:srgbClr val="C00000"/>
                </a:solidFill>
              </a:rPr>
            </a:br>
            <a:endParaRPr sz="2000" dirty="0">
              <a:latin typeface="Calibri"/>
              <a:cs typeface="Calibri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9618662" y="2268855"/>
            <a:ext cx="308927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spc="70" dirty="0" smtClean="0">
                <a:solidFill>
                  <a:srgbClr val="58595B"/>
                </a:solidFill>
                <a:latin typeface="Calibri"/>
                <a:cs typeface="Calibri"/>
              </a:rPr>
              <a:t>Rocknroll-11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02100" y="1790700"/>
            <a:ext cx="8051800" cy="467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57800" y="2705100"/>
            <a:ext cx="1651000" cy="1511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50400" y="6972300"/>
            <a:ext cx="1651000" cy="160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69569" y="3956532"/>
            <a:ext cx="3316860" cy="39057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77400" y="2692400"/>
            <a:ext cx="1651000" cy="1536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80600" y="3886200"/>
            <a:ext cx="977900" cy="3390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80300" y="6503950"/>
            <a:ext cx="2019300" cy="925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08900" y="6718300"/>
            <a:ext cx="1549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upstream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109822" y="6139891"/>
            <a:ext cx="1699260" cy="7798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375900" y="6235700"/>
            <a:ext cx="1168400" cy="460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origin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57700" y="2844800"/>
            <a:ext cx="762000" cy="660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63300" y="7073900"/>
            <a:ext cx="698500" cy="711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39500" y="2844800"/>
            <a:ext cx="698500" cy="711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57700" y="2870200"/>
            <a:ext cx="762000" cy="660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6"/>
          <p:cNvSpPr txBox="1"/>
          <p:nvPr/>
        </p:nvSpPr>
        <p:spPr>
          <a:xfrm>
            <a:off x="8966200" y="2216646"/>
            <a:ext cx="3089275" cy="504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70" dirty="0" smtClean="0">
                <a:solidFill>
                  <a:srgbClr val="58595B"/>
                </a:solidFill>
                <a:latin typeface="Calibri"/>
                <a:cs typeface="Calibri"/>
              </a:rPr>
              <a:t>Rocknroll-11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7" name="object 7"/>
          <p:cNvSpPr txBox="1"/>
          <p:nvPr/>
        </p:nvSpPr>
        <p:spPr>
          <a:xfrm>
            <a:off x="4369484" y="4356496"/>
            <a:ext cx="298840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hlinkClick r:id="rId12"/>
              </a:rPr>
              <a:t>EnterpriseMapsDev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hlinkClick r:id="rId13"/>
              </a:rPr>
              <a:t>EM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 </a:t>
            </a:r>
            <a:r>
              <a:rPr lang="en-US" sz="1400" dirty="0">
                <a:solidFill>
                  <a:srgbClr val="C00000"/>
                </a:solidFill>
              </a:rPr>
              <a:t/>
            </a:r>
            <a:br>
              <a:rPr lang="en-US" sz="1400" dirty="0">
                <a:solidFill>
                  <a:srgbClr val="C00000"/>
                </a:solidFill>
              </a:rPr>
            </a:b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06220">
              <a:lnSpc>
                <a:spcPct val="100000"/>
              </a:lnSpc>
            </a:pPr>
            <a:r>
              <a:rPr spc="50" dirty="0"/>
              <a:t>Pull </a:t>
            </a:r>
            <a:r>
              <a:rPr spc="15" dirty="0"/>
              <a:t>from</a:t>
            </a:r>
            <a:r>
              <a:rPr spc="-280" dirty="0"/>
              <a:t> </a:t>
            </a:r>
            <a:r>
              <a:rPr spc="40" dirty="0"/>
              <a:t>Upstream</a:t>
            </a:r>
          </a:p>
        </p:txBody>
      </p:sp>
      <p:sp>
        <p:nvSpPr>
          <p:cNvPr id="3" name="object 3"/>
          <p:cNvSpPr/>
          <p:nvPr/>
        </p:nvSpPr>
        <p:spPr>
          <a:xfrm>
            <a:off x="4102100" y="1790700"/>
            <a:ext cx="8051800" cy="467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7800" y="2705100"/>
            <a:ext cx="1651000" cy="1511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50400" y="6972300"/>
            <a:ext cx="1651000" cy="160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69569" y="3956532"/>
            <a:ext cx="3316860" cy="39057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7400" y="2692400"/>
            <a:ext cx="1651000" cy="1536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80600" y="3886200"/>
            <a:ext cx="977900" cy="3390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80300" y="6503950"/>
            <a:ext cx="2019300" cy="925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09822" y="6139891"/>
            <a:ext cx="1699260" cy="7798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08900" y="6235700"/>
            <a:ext cx="3835400" cy="942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9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origin</a:t>
            </a: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3000" dirty="0">
                <a:latin typeface="SimSun"/>
                <a:cs typeface="SimSun"/>
              </a:rPr>
              <a:t>upstream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57700" y="2844800"/>
            <a:ext cx="762000" cy="660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63300" y="7073900"/>
            <a:ext cx="698500" cy="711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39500" y="2844800"/>
            <a:ext cx="698500" cy="711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836400" y="7073900"/>
            <a:ext cx="762000" cy="660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7"/>
          <p:cNvSpPr txBox="1"/>
          <p:nvPr/>
        </p:nvSpPr>
        <p:spPr>
          <a:xfrm>
            <a:off x="4369484" y="4356496"/>
            <a:ext cx="298840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hlinkClick r:id="rId13"/>
              </a:rPr>
              <a:t>EnterpriseMapsDev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hlinkClick r:id="rId14"/>
              </a:rPr>
              <a:t>EM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 </a:t>
            </a:r>
            <a:r>
              <a:rPr lang="en-US" sz="1400" dirty="0">
                <a:solidFill>
                  <a:srgbClr val="C00000"/>
                </a:solidFill>
              </a:rPr>
              <a:t/>
            </a:r>
            <a:br>
              <a:rPr lang="en-US" sz="1400" dirty="0">
                <a:solidFill>
                  <a:srgbClr val="C00000"/>
                </a:solidFill>
              </a:rPr>
            </a:br>
            <a:endParaRPr sz="2000" dirty="0">
              <a:latin typeface="Calibri"/>
              <a:cs typeface="Calibri"/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8966200" y="2216646"/>
            <a:ext cx="3089275" cy="504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70" dirty="0" smtClean="0">
                <a:solidFill>
                  <a:srgbClr val="58595B"/>
                </a:solidFill>
                <a:latin typeface="Calibri"/>
                <a:cs typeface="Calibri"/>
              </a:rPr>
              <a:t>Rocknroll-11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55520">
              <a:lnSpc>
                <a:spcPct val="100000"/>
              </a:lnSpc>
            </a:pPr>
            <a:r>
              <a:rPr spc="80" dirty="0"/>
              <a:t>Push </a:t>
            </a:r>
            <a:r>
              <a:rPr spc="30" dirty="0"/>
              <a:t>to</a:t>
            </a:r>
            <a:r>
              <a:rPr spc="-315" dirty="0"/>
              <a:t> </a:t>
            </a:r>
            <a:r>
              <a:rPr spc="120" dirty="0"/>
              <a:t>Origin</a:t>
            </a:r>
          </a:p>
        </p:txBody>
      </p:sp>
      <p:sp>
        <p:nvSpPr>
          <p:cNvPr id="3" name="object 3"/>
          <p:cNvSpPr/>
          <p:nvPr/>
        </p:nvSpPr>
        <p:spPr>
          <a:xfrm>
            <a:off x="4102100" y="1790700"/>
            <a:ext cx="8051800" cy="467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7800" y="2705100"/>
            <a:ext cx="1651000" cy="1511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50400" y="6972300"/>
            <a:ext cx="1651000" cy="160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69569" y="3956532"/>
            <a:ext cx="3316860" cy="39057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7400" y="2692400"/>
            <a:ext cx="1651000" cy="1536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80600" y="3886200"/>
            <a:ext cx="977900" cy="3390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80300" y="6503950"/>
            <a:ext cx="2019300" cy="925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09822" y="6139891"/>
            <a:ext cx="1699260" cy="7798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08900" y="6235700"/>
            <a:ext cx="3835400" cy="942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9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origin</a:t>
            </a: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3000" dirty="0">
                <a:latin typeface="SimSun"/>
                <a:cs typeface="SimSun"/>
              </a:rPr>
              <a:t>upstream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57700" y="2844800"/>
            <a:ext cx="762000" cy="660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63300" y="7073900"/>
            <a:ext cx="698500" cy="711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39500" y="2844800"/>
            <a:ext cx="698500" cy="711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836400" y="7073900"/>
            <a:ext cx="762000" cy="660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61800" y="2844800"/>
            <a:ext cx="762000" cy="660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"/>
          <p:cNvSpPr txBox="1"/>
          <p:nvPr/>
        </p:nvSpPr>
        <p:spPr>
          <a:xfrm>
            <a:off x="8966200" y="2216646"/>
            <a:ext cx="3089275" cy="504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70" dirty="0" smtClean="0">
                <a:solidFill>
                  <a:srgbClr val="58595B"/>
                </a:solidFill>
                <a:latin typeface="Calibri"/>
                <a:cs typeface="Calibri"/>
              </a:rPr>
              <a:t>Rocknroll-11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8" name="object 7"/>
          <p:cNvSpPr txBox="1"/>
          <p:nvPr/>
        </p:nvSpPr>
        <p:spPr>
          <a:xfrm>
            <a:off x="4369484" y="4356496"/>
            <a:ext cx="298840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hlinkClick r:id="rId12"/>
              </a:rPr>
              <a:t>EnterpriseMapsDev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hlinkClick r:id="rId13"/>
              </a:rPr>
              <a:t>EM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 </a:t>
            </a:r>
            <a:r>
              <a:rPr lang="en-US" sz="1400" dirty="0">
                <a:solidFill>
                  <a:srgbClr val="C00000"/>
                </a:solidFill>
              </a:rPr>
              <a:t/>
            </a:r>
            <a:br>
              <a:rPr lang="en-US" sz="1400" dirty="0">
                <a:solidFill>
                  <a:srgbClr val="C00000"/>
                </a:solidFill>
              </a:rPr>
            </a:b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5220">
              <a:lnSpc>
                <a:spcPct val="100000"/>
              </a:lnSpc>
            </a:pPr>
            <a:r>
              <a:rPr spc="50" dirty="0"/>
              <a:t>Pull</a:t>
            </a:r>
            <a:r>
              <a:rPr spc="-150" dirty="0"/>
              <a:t> </a:t>
            </a:r>
            <a:r>
              <a:rPr spc="50" dirty="0"/>
              <a:t>Requests</a:t>
            </a:r>
          </a:p>
        </p:txBody>
      </p:sp>
      <p:sp>
        <p:nvSpPr>
          <p:cNvPr id="3" name="object 3"/>
          <p:cNvSpPr/>
          <p:nvPr/>
        </p:nvSpPr>
        <p:spPr>
          <a:xfrm>
            <a:off x="4102100" y="1790700"/>
            <a:ext cx="8051800" cy="467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7800" y="2705100"/>
            <a:ext cx="1651000" cy="1511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50400" y="6972300"/>
            <a:ext cx="1651000" cy="160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69569" y="3956532"/>
            <a:ext cx="3316860" cy="39057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7400" y="2692400"/>
            <a:ext cx="1651000" cy="1536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80600" y="3886200"/>
            <a:ext cx="977900" cy="3390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80300" y="6503950"/>
            <a:ext cx="2019300" cy="925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09822" y="6139891"/>
            <a:ext cx="1699260" cy="7798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08900" y="6235700"/>
            <a:ext cx="3835400" cy="942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9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origin</a:t>
            </a: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3000" dirty="0">
                <a:latin typeface="SimSun"/>
                <a:cs typeface="SimSun"/>
              </a:rPr>
              <a:t>upstream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57700" y="2844800"/>
            <a:ext cx="762000" cy="660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63300" y="7073900"/>
            <a:ext cx="698500" cy="711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39500" y="2844800"/>
            <a:ext cx="698500" cy="711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836400" y="7073900"/>
            <a:ext cx="762000" cy="660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49100" y="2844800"/>
            <a:ext cx="762000" cy="660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78900" y="2997200"/>
            <a:ext cx="1308100" cy="9271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7"/>
          <p:cNvSpPr txBox="1"/>
          <p:nvPr/>
        </p:nvSpPr>
        <p:spPr>
          <a:xfrm>
            <a:off x="4369484" y="4356496"/>
            <a:ext cx="298840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hlinkClick r:id="rId13"/>
              </a:rPr>
              <a:t>EnterpriseMapsDev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hlinkClick r:id="rId14"/>
              </a:rPr>
              <a:t>EM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 </a:t>
            </a:r>
            <a:r>
              <a:rPr lang="en-US" sz="1400" dirty="0">
                <a:solidFill>
                  <a:srgbClr val="C00000"/>
                </a:solidFill>
              </a:rPr>
              <a:t/>
            </a:r>
            <a:br>
              <a:rPr lang="en-US" sz="1400" dirty="0">
                <a:solidFill>
                  <a:srgbClr val="C00000"/>
                </a:solidFill>
              </a:rPr>
            </a:br>
            <a:endParaRPr sz="2000" dirty="0">
              <a:latin typeface="Calibri"/>
              <a:cs typeface="Calibri"/>
            </a:endParaRPr>
          </a:p>
        </p:txBody>
      </p:sp>
      <p:sp>
        <p:nvSpPr>
          <p:cNvPr id="19" name="object 6"/>
          <p:cNvSpPr txBox="1"/>
          <p:nvPr/>
        </p:nvSpPr>
        <p:spPr>
          <a:xfrm>
            <a:off x="8966200" y="2216646"/>
            <a:ext cx="3089275" cy="504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70" dirty="0" smtClean="0">
                <a:solidFill>
                  <a:srgbClr val="58595B"/>
                </a:solidFill>
                <a:latin typeface="Calibri"/>
                <a:cs typeface="Calibri"/>
              </a:rPr>
              <a:t>Rocknroll-11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5220">
              <a:lnSpc>
                <a:spcPct val="100000"/>
              </a:lnSpc>
            </a:pPr>
            <a:r>
              <a:rPr spc="50" dirty="0"/>
              <a:t>Pull</a:t>
            </a:r>
            <a:r>
              <a:rPr spc="-150" dirty="0"/>
              <a:t> </a:t>
            </a:r>
            <a:r>
              <a:rPr spc="50" dirty="0"/>
              <a:t>Requests</a:t>
            </a:r>
          </a:p>
        </p:txBody>
      </p:sp>
      <p:sp>
        <p:nvSpPr>
          <p:cNvPr id="3" name="object 3"/>
          <p:cNvSpPr/>
          <p:nvPr/>
        </p:nvSpPr>
        <p:spPr>
          <a:xfrm>
            <a:off x="4102100" y="1790700"/>
            <a:ext cx="8051800" cy="467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57800" y="2705100"/>
            <a:ext cx="1651000" cy="1511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50400" y="6972300"/>
            <a:ext cx="1651000" cy="160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69569" y="3956532"/>
            <a:ext cx="3316860" cy="39057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77400" y="2692400"/>
            <a:ext cx="1651000" cy="1536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880600" y="3886200"/>
            <a:ext cx="977900" cy="3390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80300" y="6503950"/>
            <a:ext cx="2019300" cy="925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09822" y="6139891"/>
            <a:ext cx="1699260" cy="7798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708900" y="6235700"/>
            <a:ext cx="3835400" cy="942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7970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origin</a:t>
            </a:r>
            <a:endParaRPr sz="3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3000" dirty="0">
                <a:latin typeface="SimSun"/>
                <a:cs typeface="SimSun"/>
              </a:rPr>
              <a:t>upstream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57700" y="2844800"/>
            <a:ext cx="762000" cy="660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63300" y="7073900"/>
            <a:ext cx="698500" cy="711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39500" y="2844800"/>
            <a:ext cx="698500" cy="711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836400" y="7073900"/>
            <a:ext cx="762000" cy="660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49100" y="2844800"/>
            <a:ext cx="762000" cy="660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84600" y="2844800"/>
            <a:ext cx="698500" cy="711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6"/>
          <p:cNvSpPr txBox="1"/>
          <p:nvPr/>
        </p:nvSpPr>
        <p:spPr>
          <a:xfrm>
            <a:off x="8966200" y="2216646"/>
            <a:ext cx="3089275" cy="504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200" spc="70" dirty="0" smtClean="0">
                <a:solidFill>
                  <a:srgbClr val="58595B"/>
                </a:solidFill>
                <a:latin typeface="Calibri"/>
                <a:cs typeface="Calibri"/>
              </a:rPr>
              <a:t>Rocknroll-11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9" name="object 7"/>
          <p:cNvSpPr txBox="1"/>
          <p:nvPr/>
        </p:nvSpPr>
        <p:spPr>
          <a:xfrm>
            <a:off x="4369484" y="4356496"/>
            <a:ext cx="298840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hlinkClick r:id="rId12"/>
              </a:rPr>
              <a:t>EnterpriseMapsDev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hlinkClick r:id="rId13"/>
              </a:rPr>
              <a:t>EM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 </a:t>
            </a:r>
            <a:r>
              <a:rPr lang="en-US" sz="1400" dirty="0">
                <a:solidFill>
                  <a:srgbClr val="C00000"/>
                </a:solidFill>
              </a:rPr>
              <a:t/>
            </a:r>
            <a:br>
              <a:rPr lang="en-US" sz="1400" dirty="0">
                <a:solidFill>
                  <a:srgbClr val="C00000"/>
                </a:solidFill>
              </a:rPr>
            </a:b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3900" y="1854200"/>
            <a:ext cx="4686300" cy="271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6620">
              <a:lnSpc>
                <a:spcPct val="100000"/>
              </a:lnSpc>
            </a:pPr>
            <a:r>
              <a:rPr spc="25" dirty="0"/>
              <a:t>Multiple</a:t>
            </a:r>
            <a:r>
              <a:rPr spc="-165" dirty="0"/>
              <a:t> </a:t>
            </a:r>
            <a:r>
              <a:rPr spc="80" dirty="0"/>
              <a:t>Repos</a:t>
            </a:r>
          </a:p>
        </p:txBody>
      </p:sp>
      <p:sp>
        <p:nvSpPr>
          <p:cNvPr id="4" name="object 4"/>
          <p:cNvSpPr/>
          <p:nvPr/>
        </p:nvSpPr>
        <p:spPr>
          <a:xfrm>
            <a:off x="7302500" y="2400300"/>
            <a:ext cx="1651000" cy="149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17793" y="6204254"/>
            <a:ext cx="3127174" cy="16843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51200" y="5715000"/>
            <a:ext cx="1651000" cy="1600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91900" y="5575300"/>
            <a:ext cx="1651000" cy="1473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02075" y="2910725"/>
            <a:ext cx="3275205" cy="28237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44318" y="3042676"/>
            <a:ext cx="3376850" cy="30037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0209" y="6683952"/>
            <a:ext cx="3127118" cy="164492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90778" y="5883342"/>
            <a:ext cx="3043805" cy="22301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15200" y="6743700"/>
            <a:ext cx="1651000" cy="1536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658100" y="3619500"/>
            <a:ext cx="977900" cy="33909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15200" y="1676400"/>
            <a:ext cx="1625600" cy="2032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655" dirty="0">
                <a:solidFill>
                  <a:srgbClr val="FFFCFF"/>
                </a:solidFill>
                <a:latin typeface="Calibri"/>
                <a:cs typeface="Calibri"/>
              </a:rPr>
              <a:t>…a</a:t>
            </a:r>
            <a:r>
              <a:rPr sz="4200" spc="-160" dirty="0">
                <a:solidFill>
                  <a:srgbClr val="FFFCFF"/>
                </a:solidFill>
                <a:latin typeface="Calibri"/>
                <a:cs typeface="Calibri"/>
              </a:rPr>
              <a:t> </a:t>
            </a:r>
            <a:r>
              <a:rPr sz="4200" spc="-5" dirty="0">
                <a:solidFill>
                  <a:srgbClr val="FFFCFF"/>
                </a:solidFill>
                <a:latin typeface="Calibri"/>
                <a:cs typeface="Calibri"/>
              </a:rPr>
              <a:t>Persistent </a:t>
            </a:r>
            <a:r>
              <a:rPr sz="4200" dirty="0">
                <a:solidFill>
                  <a:srgbClr val="FFFCFF"/>
                </a:solidFill>
                <a:latin typeface="Calibri"/>
                <a:cs typeface="Calibri"/>
              </a:rPr>
              <a:t>Map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6019800" y="1892300"/>
            <a:ext cx="4205605" cy="65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65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…a</a:t>
            </a:r>
            <a:r>
              <a:rPr sz="4200" spc="-16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4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Persistent </a:t>
            </a:r>
            <a:r>
              <a:rPr sz="4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Map</a:t>
            </a:r>
          </a:p>
        </p:txBody>
      </p:sp>
      <p:sp>
        <p:nvSpPr>
          <p:cNvPr id="6" name="object 3"/>
          <p:cNvSpPr txBox="1"/>
          <p:nvPr/>
        </p:nvSpPr>
        <p:spPr>
          <a:xfrm>
            <a:off x="6019800" y="2664777"/>
            <a:ext cx="5996305" cy="65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65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…a</a:t>
            </a:r>
            <a:r>
              <a:rPr sz="4200" spc="-57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4200" spc="5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Content </a:t>
            </a:r>
            <a:r>
              <a:rPr sz="42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Tracker</a:t>
            </a:r>
            <a:endParaRPr sz="4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7" name="object 3"/>
          <p:cNvSpPr txBox="1"/>
          <p:nvPr/>
        </p:nvSpPr>
        <p:spPr>
          <a:xfrm>
            <a:off x="6019800" y="3410108"/>
            <a:ext cx="6276340" cy="65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65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…a</a:t>
            </a:r>
            <a:r>
              <a:rPr sz="4200" spc="-3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42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Revision </a:t>
            </a:r>
            <a:r>
              <a:rPr sz="4200" spc="4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Control </a:t>
            </a:r>
            <a:r>
              <a:rPr sz="4200" spc="4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System</a:t>
            </a:r>
            <a:endParaRPr sz="4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6019800" y="4371578"/>
            <a:ext cx="8896985" cy="65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65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…a</a:t>
            </a:r>
            <a:r>
              <a:rPr sz="4200" spc="-38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42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Distributed Revision </a:t>
            </a:r>
            <a:r>
              <a:rPr sz="4200" spc="4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Control </a:t>
            </a:r>
            <a:r>
              <a:rPr sz="4200" spc="4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System</a:t>
            </a:r>
            <a:endParaRPr sz="4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39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02500" y="2400300"/>
            <a:ext cx="1651000" cy="149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6743700"/>
            <a:ext cx="1651000" cy="153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8100" y="3619500"/>
            <a:ext cx="977900" cy="3390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413000"/>
            <a:ext cx="76200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87900" y="2413000"/>
            <a:ext cx="762000" cy="736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00700" y="6667500"/>
            <a:ext cx="76200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2500" y="6667500"/>
            <a:ext cx="762000" cy="736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500" y="2400300"/>
            <a:ext cx="762000" cy="762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3500" y="6654800"/>
            <a:ext cx="762000" cy="762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45100" y="7467600"/>
            <a:ext cx="762000" cy="660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45200" y="7480300"/>
            <a:ext cx="698500" cy="673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7620">
              <a:lnSpc>
                <a:spcPct val="100000"/>
              </a:lnSpc>
            </a:pPr>
            <a:r>
              <a:rPr spc="130" dirty="0"/>
              <a:t>Synchronizing</a:t>
            </a:r>
            <a:r>
              <a:rPr spc="-150" dirty="0"/>
              <a:t> </a:t>
            </a:r>
            <a:r>
              <a:rPr spc="80" dirty="0"/>
              <a:t>Repos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02500" y="2400300"/>
            <a:ext cx="1651000" cy="149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6743700"/>
            <a:ext cx="1651000" cy="153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8100" y="3619500"/>
            <a:ext cx="977900" cy="3390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413000"/>
            <a:ext cx="76200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87900" y="2413000"/>
            <a:ext cx="762000" cy="736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00700" y="6667500"/>
            <a:ext cx="76200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2500" y="6667500"/>
            <a:ext cx="762000" cy="736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500" y="2400300"/>
            <a:ext cx="762000" cy="762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3500" y="6654800"/>
            <a:ext cx="762000" cy="762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45100" y="7467600"/>
            <a:ext cx="762000" cy="660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45200" y="7480300"/>
            <a:ext cx="698500" cy="673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32400" y="3162300"/>
            <a:ext cx="762000" cy="660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32500" y="3187700"/>
            <a:ext cx="698500" cy="660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7620">
              <a:lnSpc>
                <a:spcPct val="100000"/>
              </a:lnSpc>
            </a:pPr>
            <a:r>
              <a:rPr spc="130" dirty="0"/>
              <a:t>Synchronizing</a:t>
            </a:r>
            <a:r>
              <a:rPr spc="-150" dirty="0"/>
              <a:t> </a:t>
            </a:r>
            <a:r>
              <a:rPr spc="80" dirty="0"/>
              <a:t>Repos</a:t>
            </a:r>
          </a:p>
        </p:txBody>
      </p:sp>
    </p:spTree>
    <p:extLst>
      <p:ext uri="{BB962C8B-B14F-4D97-AF65-F5344CB8AC3E}">
        <p14:creationId xmlns:p14="http://schemas.microsoft.com/office/powerpoint/2010/main" val="81625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02500" y="2400300"/>
            <a:ext cx="1651000" cy="149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6743700"/>
            <a:ext cx="1651000" cy="153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8100" y="3619500"/>
            <a:ext cx="977900" cy="3390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413000"/>
            <a:ext cx="76200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87900" y="2413000"/>
            <a:ext cx="762000" cy="736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00700" y="6667500"/>
            <a:ext cx="76200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2500" y="6667500"/>
            <a:ext cx="762000" cy="736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500" y="2400300"/>
            <a:ext cx="762000" cy="762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3500" y="6654800"/>
            <a:ext cx="762000" cy="762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45100" y="7467600"/>
            <a:ext cx="762000" cy="660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45200" y="7480300"/>
            <a:ext cx="698500" cy="673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32400" y="3162300"/>
            <a:ext cx="762000" cy="660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32500" y="3187700"/>
            <a:ext cx="698500" cy="660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7620">
              <a:lnSpc>
                <a:spcPct val="100000"/>
              </a:lnSpc>
            </a:pPr>
            <a:r>
              <a:rPr spc="130" dirty="0"/>
              <a:t>Synchronizing</a:t>
            </a:r>
            <a:r>
              <a:rPr spc="-150" dirty="0"/>
              <a:t> </a:t>
            </a:r>
            <a:r>
              <a:rPr spc="80" dirty="0"/>
              <a:t>Repos</a:t>
            </a:r>
          </a:p>
        </p:txBody>
      </p:sp>
      <p:sp>
        <p:nvSpPr>
          <p:cNvPr id="16" name="object 16"/>
          <p:cNvSpPr/>
          <p:nvPr/>
        </p:nvSpPr>
        <p:spPr>
          <a:xfrm>
            <a:off x="8702075" y="2910725"/>
            <a:ext cx="3275205" cy="28237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290300" y="5499100"/>
            <a:ext cx="1651000" cy="1600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8500" y="3136900"/>
            <a:ext cx="698500" cy="711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097000" y="5080000"/>
            <a:ext cx="76200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258800" y="5080000"/>
            <a:ext cx="762000" cy="736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871700" y="5067300"/>
            <a:ext cx="762000" cy="762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703300" y="5829300"/>
            <a:ext cx="762000" cy="660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490700" y="5854700"/>
            <a:ext cx="698500" cy="660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66700" y="5803900"/>
            <a:ext cx="698500" cy="711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02500" y="2400300"/>
            <a:ext cx="1651000" cy="149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0" y="6743700"/>
            <a:ext cx="1651000" cy="153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8100" y="3619500"/>
            <a:ext cx="977900" cy="3390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38800" y="2413000"/>
            <a:ext cx="76200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87900" y="2413000"/>
            <a:ext cx="762000" cy="736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00700" y="6667500"/>
            <a:ext cx="762000" cy="723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62500" y="6667500"/>
            <a:ext cx="762000" cy="736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13500" y="2400300"/>
            <a:ext cx="762000" cy="762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3500" y="6654800"/>
            <a:ext cx="762000" cy="762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45100" y="7467600"/>
            <a:ext cx="762000" cy="660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45200" y="7480300"/>
            <a:ext cx="698500" cy="6731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32400" y="3162300"/>
            <a:ext cx="762000" cy="660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32500" y="3187700"/>
            <a:ext cx="698500" cy="660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7620">
              <a:lnSpc>
                <a:spcPct val="100000"/>
              </a:lnSpc>
            </a:pPr>
            <a:r>
              <a:rPr spc="130" dirty="0"/>
              <a:t>Synchronizing</a:t>
            </a:r>
            <a:r>
              <a:rPr spc="-150" dirty="0"/>
              <a:t> </a:t>
            </a:r>
            <a:r>
              <a:rPr spc="80" dirty="0"/>
              <a:t>Repos</a:t>
            </a:r>
          </a:p>
        </p:txBody>
      </p:sp>
      <p:sp>
        <p:nvSpPr>
          <p:cNvPr id="16" name="object 16"/>
          <p:cNvSpPr/>
          <p:nvPr/>
        </p:nvSpPr>
        <p:spPr>
          <a:xfrm>
            <a:off x="4508500" y="3136900"/>
            <a:ext cx="6985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08500" y="7442200"/>
            <a:ext cx="698500" cy="711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3700" y="3263900"/>
            <a:ext cx="762000" cy="73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69100" y="6781800"/>
            <a:ext cx="762000" cy="73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74659" y="2975757"/>
            <a:ext cx="2535440" cy="11390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4659" y="6489700"/>
            <a:ext cx="2535440" cy="11654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19">
              <a:lnSpc>
                <a:spcPct val="100000"/>
              </a:lnSpc>
            </a:pPr>
            <a:r>
              <a:rPr spc="130" dirty="0"/>
              <a:t>Synchronizing </a:t>
            </a:r>
            <a:r>
              <a:rPr spc="70" dirty="0"/>
              <a:t>with </a:t>
            </a:r>
            <a:r>
              <a:rPr spc="15" dirty="0"/>
              <a:t>a</a:t>
            </a:r>
            <a:r>
              <a:rPr spc="-480" dirty="0"/>
              <a:t> </a:t>
            </a:r>
            <a:r>
              <a:rPr spc="45" dirty="0"/>
              <a:t>Remote</a:t>
            </a:r>
          </a:p>
        </p:txBody>
      </p:sp>
      <p:sp>
        <p:nvSpPr>
          <p:cNvPr id="7" name="object 7"/>
          <p:cNvSpPr/>
          <p:nvPr/>
        </p:nvSpPr>
        <p:spPr>
          <a:xfrm>
            <a:off x="6083300" y="2451100"/>
            <a:ext cx="1758988" cy="8843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40000" y="2501900"/>
            <a:ext cx="5083810" cy="135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mas</a:t>
            </a:r>
            <a:r>
              <a:rPr sz="3500" spc="-5" dirty="0">
                <a:latin typeface="Calibri"/>
                <a:cs typeface="Calibri"/>
              </a:rPr>
              <a:t>t</a:t>
            </a:r>
            <a:r>
              <a:rPr sz="3500" spc="-35" dirty="0">
                <a:latin typeface="Calibri"/>
                <a:cs typeface="Calibri"/>
              </a:rPr>
              <a:t>er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5000" spc="100" dirty="0">
                <a:latin typeface="Calibri"/>
                <a:cs typeface="Calibri"/>
              </a:rPr>
              <a:t>origin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6368" y="5923984"/>
            <a:ext cx="1853831" cy="933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68517" y="7404100"/>
            <a:ext cx="3121482" cy="939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05100" y="6019800"/>
            <a:ext cx="5934075" cy="215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0">
              <a:lnSpc>
                <a:spcPct val="100000"/>
              </a:lnSpc>
            </a:pPr>
            <a:r>
              <a:rPr sz="3500" spc="5" dirty="0">
                <a:latin typeface="Calibri"/>
                <a:cs typeface="Calibri"/>
              </a:rPr>
              <a:t>master</a:t>
            </a:r>
            <a:endParaRPr sz="3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5000" spc="60" dirty="0">
                <a:latin typeface="Calibri"/>
                <a:cs typeface="Calibri"/>
              </a:rPr>
              <a:t>local</a:t>
            </a:r>
            <a:endParaRPr sz="5000" dirty="0">
              <a:latin typeface="Calibri"/>
              <a:cs typeface="Calibri"/>
            </a:endParaRPr>
          </a:p>
          <a:p>
            <a:pPr marL="3403600">
              <a:lnSpc>
                <a:spcPct val="100000"/>
              </a:lnSpc>
              <a:spcBef>
                <a:spcPts val="2000"/>
              </a:spcBef>
            </a:pPr>
            <a:r>
              <a:rPr sz="3500" dirty="0">
                <a:latin typeface="Calibri"/>
                <a:cs typeface="Calibri"/>
              </a:rPr>
              <a:t>o</a:t>
            </a:r>
            <a:r>
              <a:rPr sz="3500" spc="10" dirty="0">
                <a:latin typeface="Calibri"/>
                <a:cs typeface="Calibri"/>
              </a:rPr>
              <a:t>r</a:t>
            </a:r>
            <a:r>
              <a:rPr sz="3500" spc="105" dirty="0">
                <a:latin typeface="Calibri"/>
                <a:cs typeface="Calibri"/>
              </a:rPr>
              <a:t>i</a:t>
            </a:r>
            <a:r>
              <a:rPr sz="3500" spc="190" dirty="0">
                <a:latin typeface="Calibri"/>
                <a:cs typeface="Calibri"/>
              </a:rPr>
              <a:t>g</a:t>
            </a:r>
            <a:r>
              <a:rPr sz="3500" spc="15" dirty="0">
                <a:latin typeface="Calibri"/>
                <a:cs typeface="Calibri"/>
              </a:rPr>
              <a:t>in/mas</a:t>
            </a:r>
            <a:r>
              <a:rPr sz="3500" spc="-15" dirty="0">
                <a:latin typeface="Calibri"/>
                <a:cs typeface="Calibri"/>
              </a:rPr>
              <a:t>t</a:t>
            </a:r>
            <a:r>
              <a:rPr sz="3500" spc="-35" dirty="0">
                <a:latin typeface="Calibri"/>
                <a:cs typeface="Calibri"/>
              </a:rPr>
              <a:t>er</a:t>
            </a:r>
            <a:endParaRPr sz="35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2920">
              <a:lnSpc>
                <a:spcPct val="100000"/>
              </a:lnSpc>
            </a:pPr>
            <a:r>
              <a:rPr spc="204" dirty="0"/>
              <a:t>Adding </a:t>
            </a:r>
            <a:r>
              <a:rPr spc="15" dirty="0"/>
              <a:t>a</a:t>
            </a:r>
            <a:r>
              <a:rPr spc="-434" dirty="0"/>
              <a:t> </a:t>
            </a:r>
            <a:r>
              <a:rPr spc="114" dirty="0"/>
              <a:t>Commit</a:t>
            </a:r>
          </a:p>
        </p:txBody>
      </p:sp>
      <p:sp>
        <p:nvSpPr>
          <p:cNvPr id="3" name="object 3"/>
          <p:cNvSpPr/>
          <p:nvPr/>
        </p:nvSpPr>
        <p:spPr>
          <a:xfrm>
            <a:off x="6743700" y="3263900"/>
            <a:ext cx="762000" cy="73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26500" y="6794500"/>
            <a:ext cx="76200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9100" y="6781800"/>
            <a:ext cx="762000" cy="73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70799" y="7046558"/>
            <a:ext cx="1283931" cy="2178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74659" y="2975757"/>
            <a:ext cx="2535440" cy="11390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74659" y="6489700"/>
            <a:ext cx="2535440" cy="11654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83300" y="2451100"/>
            <a:ext cx="1758988" cy="8843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40000" y="2501900"/>
            <a:ext cx="5083810" cy="1351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mas</a:t>
            </a:r>
            <a:r>
              <a:rPr sz="3500" spc="-5" dirty="0">
                <a:latin typeface="Calibri"/>
                <a:cs typeface="Calibri"/>
              </a:rPr>
              <a:t>t</a:t>
            </a:r>
            <a:r>
              <a:rPr sz="3500" spc="-35" dirty="0">
                <a:latin typeface="Calibri"/>
                <a:cs typeface="Calibri"/>
              </a:rPr>
              <a:t>er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5000" spc="100" dirty="0">
                <a:latin typeface="Calibri"/>
                <a:cs typeface="Calibri"/>
              </a:rPr>
              <a:t>origin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41068" y="5923984"/>
            <a:ext cx="1853831" cy="9331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68517" y="7404100"/>
            <a:ext cx="3121482" cy="939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705100" y="6019800"/>
            <a:ext cx="7001509" cy="215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3500" spc="35" dirty="0">
                <a:latin typeface="Calibri"/>
                <a:cs typeface="Calibri"/>
              </a:rPr>
              <a:t>mas</a:t>
            </a:r>
            <a:r>
              <a:rPr sz="3500" spc="-5" dirty="0">
                <a:latin typeface="Calibri"/>
                <a:cs typeface="Calibri"/>
              </a:rPr>
              <a:t>t</a:t>
            </a:r>
            <a:r>
              <a:rPr sz="3500" spc="-35" dirty="0">
                <a:latin typeface="Calibri"/>
                <a:cs typeface="Calibri"/>
              </a:rPr>
              <a:t>er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5000" spc="60" dirty="0">
                <a:latin typeface="Calibri"/>
                <a:cs typeface="Calibri"/>
              </a:rPr>
              <a:t>local</a:t>
            </a:r>
            <a:endParaRPr sz="5000">
              <a:latin typeface="Calibri"/>
              <a:cs typeface="Calibri"/>
            </a:endParaRPr>
          </a:p>
          <a:p>
            <a:pPr marL="3403600">
              <a:lnSpc>
                <a:spcPct val="100000"/>
              </a:lnSpc>
              <a:spcBef>
                <a:spcPts val="2000"/>
              </a:spcBef>
            </a:pPr>
            <a:r>
              <a:rPr sz="3500" spc="25" dirty="0">
                <a:latin typeface="Calibri"/>
                <a:cs typeface="Calibri"/>
              </a:rPr>
              <a:t>origin/master</a:t>
            </a:r>
            <a:endParaRPr sz="3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209</Words>
  <Application>Microsoft Office PowerPoint</Application>
  <PresentationFormat>Custom</PresentationFormat>
  <Paragraphs>125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SimSun</vt:lpstr>
      <vt:lpstr>Calibri</vt:lpstr>
      <vt:lpstr>Lucida Sans</vt:lpstr>
      <vt:lpstr>Times New Roman</vt:lpstr>
      <vt:lpstr>Trebuchet MS</vt:lpstr>
      <vt:lpstr>Office Theme</vt:lpstr>
      <vt:lpstr>Distributed Version Control</vt:lpstr>
      <vt:lpstr>“What is Git</vt:lpstr>
      <vt:lpstr>Multiple Repos</vt:lpstr>
      <vt:lpstr>Synchronizing Repos</vt:lpstr>
      <vt:lpstr>Synchronizing Repos</vt:lpstr>
      <vt:lpstr>Synchronizing Repos</vt:lpstr>
      <vt:lpstr>Synchronizing Repos</vt:lpstr>
      <vt:lpstr>Synchronizing with a Remote</vt:lpstr>
      <vt:lpstr>Adding a Commit</vt:lpstr>
      <vt:lpstr>git push</vt:lpstr>
      <vt:lpstr>Conflict!</vt:lpstr>
      <vt:lpstr>git push -f</vt:lpstr>
      <vt:lpstr>master</vt:lpstr>
      <vt:lpstr>git fetch</vt:lpstr>
      <vt:lpstr>git merge origin/master</vt:lpstr>
      <vt:lpstr>git push</vt:lpstr>
      <vt:lpstr>You “pufetch           merge</vt:lpstr>
      <vt:lpstr>GitHub Features</vt:lpstr>
      <vt:lpstr>EnterpriseMapsDev/EM  </vt:lpstr>
      <vt:lpstr>Fork</vt:lpstr>
      <vt:lpstr>PowerPoint Presentation</vt:lpstr>
      <vt:lpstr>Two Remotes</vt:lpstr>
      <vt:lpstr>Commit</vt:lpstr>
      <vt:lpstr>Push to Origin</vt:lpstr>
      <vt:lpstr>PowerPoint Presentation</vt:lpstr>
      <vt:lpstr>Pull from Upstream</vt:lpstr>
      <vt:lpstr>Push to Origin</vt:lpstr>
      <vt:lpstr>Pull Requests</vt:lpstr>
      <vt:lpstr>Pull Requests</vt:lpstr>
      <vt:lpstr>What is Git?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Version Control</dc:title>
  <cp:lastModifiedBy>Jayakumar Natarajan (Product Engineering Service)</cp:lastModifiedBy>
  <cp:revision>11</cp:revision>
  <dcterms:created xsi:type="dcterms:W3CDTF">2017-01-21T16:09:31Z</dcterms:created>
  <dcterms:modified xsi:type="dcterms:W3CDTF">2017-02-21T08:09:42Z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2017-01-21T00:00:00Z</vt:filetime>
  </property>
</Properties>
</file>