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8" r:id="rId3"/>
    <p:sldId id="260" r:id="rId4"/>
    <p:sldId id="262" r:id="rId5"/>
    <p:sldId id="263" r:id="rId6"/>
    <p:sldId id="265" r:id="rId7"/>
    <p:sldId id="266" r:id="rId8"/>
    <p:sldId id="267" r:id="rId9"/>
    <p:sldId id="268" r:id="rId10"/>
    <p:sldId id="269" r:id="rId11"/>
    <p:sldId id="273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780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0" y="0"/>
                </a:moveTo>
                <a:lnTo>
                  <a:pt x="16256000" y="0"/>
                </a:lnTo>
                <a:lnTo>
                  <a:pt x="16256000" y="9144000"/>
                </a:lnTo>
                <a:lnTo>
                  <a:pt x="0" y="9144000"/>
                </a:lnTo>
                <a:lnTo>
                  <a:pt x="0" y="0"/>
                </a:lnTo>
                <a:close/>
              </a:path>
            </a:pathLst>
          </a:custGeom>
          <a:solidFill>
            <a:srgbClr val="F267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232637" y="384416"/>
            <a:ext cx="1790724" cy="8718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FFFCF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F2672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F2672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F2672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184900" y="7699189"/>
            <a:ext cx="1612900" cy="5527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828400" y="7683500"/>
            <a:ext cx="1338478" cy="50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7849680" y="7658100"/>
            <a:ext cx="659319" cy="546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91268" y="792784"/>
            <a:ext cx="9473463" cy="8718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F2672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2103120"/>
            <a:ext cx="1463040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3.png"/><Relationship Id="rId7" Type="http://schemas.openxmlformats.org/officeDocument/2006/relationships/image" Target="../media/image56.png"/><Relationship Id="rId12" Type="http://schemas.openxmlformats.org/officeDocument/2006/relationships/image" Target="../media/image59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36.png"/><Relationship Id="rId5" Type="http://schemas.openxmlformats.org/officeDocument/2006/relationships/image" Target="../media/image40.png"/><Relationship Id="rId10" Type="http://schemas.openxmlformats.org/officeDocument/2006/relationships/image" Target="../media/image58.png"/><Relationship Id="rId4" Type="http://schemas.openxmlformats.org/officeDocument/2006/relationships/image" Target="../media/image54.png"/><Relationship Id="rId9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png"/><Relationship Id="rId18" Type="http://schemas.openxmlformats.org/officeDocument/2006/relationships/image" Target="../media/image7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17" Type="http://schemas.openxmlformats.org/officeDocument/2006/relationships/image" Target="../media/image75.png"/><Relationship Id="rId2" Type="http://schemas.openxmlformats.org/officeDocument/2006/relationships/image" Target="../media/image60.png"/><Relationship Id="rId16" Type="http://schemas.openxmlformats.org/officeDocument/2006/relationships/image" Target="../media/image7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63.png"/><Relationship Id="rId15" Type="http://schemas.openxmlformats.org/officeDocument/2006/relationships/image" Target="../media/image73.png"/><Relationship Id="rId10" Type="http://schemas.openxmlformats.org/officeDocument/2006/relationships/image" Target="../media/image68.png"/><Relationship Id="rId19" Type="http://schemas.openxmlformats.org/officeDocument/2006/relationships/image" Target="../media/image77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Relationship Id="rId14" Type="http://schemas.openxmlformats.org/officeDocument/2006/relationships/image" Target="../media/image7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12" Type="http://schemas.openxmlformats.org/officeDocument/2006/relationships/image" Target="../media/image88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image" Target="../media/image87.png"/><Relationship Id="rId5" Type="http://schemas.openxmlformats.org/officeDocument/2006/relationships/image" Target="../media/image81.png"/><Relationship Id="rId10" Type="http://schemas.openxmlformats.org/officeDocument/2006/relationships/image" Target="../media/image86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12" Type="http://schemas.openxmlformats.org/officeDocument/2006/relationships/image" Target="../media/image97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3.png"/><Relationship Id="rId11" Type="http://schemas.openxmlformats.org/officeDocument/2006/relationships/image" Target="../media/image96.png"/><Relationship Id="rId5" Type="http://schemas.openxmlformats.org/officeDocument/2006/relationships/image" Target="../media/image92.png"/><Relationship Id="rId10" Type="http://schemas.openxmlformats.org/officeDocument/2006/relationships/image" Target="../media/image86.png"/><Relationship Id="rId4" Type="http://schemas.openxmlformats.org/officeDocument/2006/relationships/image" Target="../media/image91.png"/><Relationship Id="rId9" Type="http://schemas.openxmlformats.org/officeDocument/2006/relationships/image" Target="../media/image9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3" Type="http://schemas.openxmlformats.org/officeDocument/2006/relationships/image" Target="../media/image110.png"/><Relationship Id="rId7" Type="http://schemas.openxmlformats.org/officeDocument/2006/relationships/image" Target="../media/image114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3" Type="http://schemas.openxmlformats.org/officeDocument/2006/relationships/image" Target="../media/image117.png"/><Relationship Id="rId7" Type="http://schemas.openxmlformats.org/officeDocument/2006/relationships/image" Target="../media/image121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0.png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3" Type="http://schemas.openxmlformats.org/officeDocument/2006/relationships/image" Target="../media/image124.png"/><Relationship Id="rId7" Type="http://schemas.openxmlformats.org/officeDocument/2006/relationships/image" Target="../media/image128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7.png"/><Relationship Id="rId5" Type="http://schemas.openxmlformats.org/officeDocument/2006/relationships/image" Target="../media/image126.png"/><Relationship Id="rId4" Type="http://schemas.openxmlformats.org/officeDocument/2006/relationships/image" Target="../media/image125.png"/><Relationship Id="rId9" Type="http://schemas.openxmlformats.org/officeDocument/2006/relationships/image" Target="../media/image13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3" Type="http://schemas.openxmlformats.org/officeDocument/2006/relationships/image" Target="../media/image132.png"/><Relationship Id="rId7" Type="http://schemas.openxmlformats.org/officeDocument/2006/relationships/image" Target="../media/image136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5.png"/><Relationship Id="rId5" Type="http://schemas.openxmlformats.org/officeDocument/2006/relationships/image" Target="../media/image134.png"/><Relationship Id="rId4" Type="http://schemas.openxmlformats.org/officeDocument/2006/relationships/image" Target="../media/image133.png"/><Relationship Id="rId9" Type="http://schemas.openxmlformats.org/officeDocument/2006/relationships/image" Target="../media/image13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74.png"/><Relationship Id="rId18" Type="http://schemas.openxmlformats.org/officeDocument/2006/relationships/image" Target="../media/image69.png"/><Relationship Id="rId3" Type="http://schemas.openxmlformats.org/officeDocument/2006/relationships/image" Target="../media/image140.png"/><Relationship Id="rId21" Type="http://schemas.openxmlformats.org/officeDocument/2006/relationships/image" Target="../media/image153.png"/><Relationship Id="rId7" Type="http://schemas.openxmlformats.org/officeDocument/2006/relationships/image" Target="../media/image144.png"/><Relationship Id="rId12" Type="http://schemas.openxmlformats.org/officeDocument/2006/relationships/image" Target="../media/image147.png"/><Relationship Id="rId17" Type="http://schemas.openxmlformats.org/officeDocument/2006/relationships/image" Target="../media/image150.png"/><Relationship Id="rId2" Type="http://schemas.openxmlformats.org/officeDocument/2006/relationships/image" Target="../media/image139.png"/><Relationship Id="rId16" Type="http://schemas.openxmlformats.org/officeDocument/2006/relationships/image" Target="../media/image149.png"/><Relationship Id="rId20" Type="http://schemas.openxmlformats.org/officeDocument/2006/relationships/image" Target="../media/image1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3.png"/><Relationship Id="rId11" Type="http://schemas.openxmlformats.org/officeDocument/2006/relationships/image" Target="../media/image67.png"/><Relationship Id="rId5" Type="http://schemas.openxmlformats.org/officeDocument/2006/relationships/image" Target="../media/image142.png"/><Relationship Id="rId15" Type="http://schemas.openxmlformats.org/officeDocument/2006/relationships/image" Target="../media/image148.png"/><Relationship Id="rId10" Type="http://schemas.openxmlformats.org/officeDocument/2006/relationships/image" Target="../media/image146.png"/><Relationship Id="rId19" Type="http://schemas.openxmlformats.org/officeDocument/2006/relationships/image" Target="../media/image151.png"/><Relationship Id="rId4" Type="http://schemas.openxmlformats.org/officeDocument/2006/relationships/image" Target="../media/image141.png"/><Relationship Id="rId9" Type="http://schemas.openxmlformats.org/officeDocument/2006/relationships/image" Target="../media/image145.png"/><Relationship Id="rId14" Type="http://schemas.openxmlformats.org/officeDocument/2006/relationships/image" Target="../media/image70.png"/><Relationship Id="rId22" Type="http://schemas.openxmlformats.org/officeDocument/2006/relationships/image" Target="../media/image15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6.png"/><Relationship Id="rId7" Type="http://schemas.openxmlformats.org/officeDocument/2006/relationships/image" Target="../media/image49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36.png"/><Relationship Id="rId5" Type="http://schemas.openxmlformats.org/officeDocument/2006/relationships/image" Target="../media/image40.png"/><Relationship Id="rId10" Type="http://schemas.openxmlformats.org/officeDocument/2006/relationships/image" Target="../media/image51.png"/><Relationship Id="rId4" Type="http://schemas.openxmlformats.org/officeDocument/2006/relationships/image" Target="../media/image47.png"/><Relationship Id="rId9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0" y="0"/>
                </a:moveTo>
                <a:lnTo>
                  <a:pt x="16256000" y="0"/>
                </a:lnTo>
                <a:lnTo>
                  <a:pt x="16256000" y="9144000"/>
                </a:lnTo>
                <a:lnTo>
                  <a:pt x="0" y="9144000"/>
                </a:lnTo>
                <a:lnTo>
                  <a:pt x="0" y="0"/>
                </a:lnTo>
                <a:close/>
              </a:path>
            </a:pathLst>
          </a:custGeom>
          <a:solidFill>
            <a:srgbClr val="FFFF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28719" y="7780515"/>
            <a:ext cx="8223884" cy="11430"/>
          </a:xfrm>
          <a:custGeom>
            <a:avLst/>
            <a:gdLst/>
            <a:ahLst/>
            <a:cxnLst/>
            <a:rect l="l" t="t" r="r" b="b"/>
            <a:pathLst>
              <a:path w="8223884" h="11429">
                <a:moveTo>
                  <a:pt x="0" y="0"/>
                </a:moveTo>
                <a:lnTo>
                  <a:pt x="8223465" y="0"/>
                </a:lnTo>
              </a:path>
            </a:pathLst>
          </a:custGeom>
          <a:ln w="25400">
            <a:solidFill>
              <a:srgbClr val="F45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Branches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84900" y="2492188"/>
            <a:ext cx="1612900" cy="5527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369113" y="2489390"/>
            <a:ext cx="1168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master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892489" y="7736895"/>
            <a:ext cx="663195" cy="5526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48600" y="5997789"/>
            <a:ext cx="658574" cy="5527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77200" y="6896100"/>
            <a:ext cx="202839" cy="73143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187992" y="4229100"/>
            <a:ext cx="1619707" cy="5461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15700" y="2476500"/>
            <a:ext cx="1338478" cy="50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047348" y="2477325"/>
            <a:ext cx="787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HEAD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35010" y="6471615"/>
            <a:ext cx="787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5720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332269" y="4221440"/>
            <a:ext cx="656030" cy="55271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741714" y="5139087"/>
            <a:ext cx="314058" cy="69157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98215">
              <a:lnSpc>
                <a:spcPct val="100000"/>
              </a:lnSpc>
            </a:pPr>
            <a:r>
              <a:rPr spc="-260" dirty="0"/>
              <a:t>M</a:t>
            </a:r>
            <a:r>
              <a:rPr spc="-60" dirty="0"/>
              <a:t>e</a:t>
            </a:r>
            <a:r>
              <a:rPr spc="-90" dirty="0"/>
              <a:t>r</a:t>
            </a:r>
            <a:r>
              <a:rPr spc="455" dirty="0"/>
              <a:t>g</a:t>
            </a:r>
            <a:r>
              <a:rPr spc="225" dirty="0"/>
              <a:t>ing</a:t>
            </a:r>
          </a:p>
        </p:txBody>
      </p:sp>
      <p:sp>
        <p:nvSpPr>
          <p:cNvPr id="15" name="object 15"/>
          <p:cNvSpPr/>
          <p:nvPr/>
        </p:nvSpPr>
        <p:spPr>
          <a:xfrm>
            <a:off x="8472932" y="4229100"/>
            <a:ext cx="658367" cy="5461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381822" y="5136313"/>
            <a:ext cx="291940" cy="69729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849680" y="2451100"/>
            <a:ext cx="659319" cy="5461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376714" y="3488087"/>
            <a:ext cx="314058" cy="69157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708722" y="3472613"/>
            <a:ext cx="291940" cy="69729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322159" y="4695266"/>
            <a:ext cx="787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e268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830159" y="8325613"/>
            <a:ext cx="787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75"/>
              </a:lnSpc>
            </a:pPr>
            <a:r>
              <a:rPr sz="3000" dirty="0">
                <a:latin typeface="SimSun"/>
                <a:cs typeface="SimSun"/>
              </a:rPr>
              <a:t>1177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462822" y="4696967"/>
            <a:ext cx="787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007f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23" name="object 9"/>
          <p:cNvSpPr txBox="1"/>
          <p:nvPr/>
        </p:nvSpPr>
        <p:spPr>
          <a:xfrm>
            <a:off x="9598308" y="4250871"/>
            <a:ext cx="3128951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000" dirty="0" smtClean="0">
                <a:latin typeface="SimSun"/>
                <a:cs typeface="SimSun"/>
              </a:rPr>
              <a:t>Jayakumar</a:t>
            </a:r>
            <a:endParaRPr sz="2000" dirty="0">
              <a:latin typeface="SimSun"/>
              <a:cs typeface="SimSu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9505">
              <a:lnSpc>
                <a:spcPct val="100000"/>
              </a:lnSpc>
            </a:pPr>
            <a:r>
              <a:rPr spc="20" dirty="0"/>
              <a:t>Merge</a:t>
            </a:r>
            <a:r>
              <a:rPr spc="-165" dirty="0"/>
              <a:t> </a:t>
            </a:r>
            <a:r>
              <a:rPr spc="105" dirty="0"/>
              <a:t>Commits</a:t>
            </a:r>
          </a:p>
        </p:txBody>
      </p:sp>
      <p:sp>
        <p:nvSpPr>
          <p:cNvPr id="3" name="object 3"/>
          <p:cNvSpPr/>
          <p:nvPr/>
        </p:nvSpPr>
        <p:spPr>
          <a:xfrm>
            <a:off x="8860485" y="5457642"/>
            <a:ext cx="1211547" cy="7430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6106" y="6197989"/>
            <a:ext cx="467793" cy="3933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84146" y="6165494"/>
            <a:ext cx="493026" cy="4503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109200" y="6946900"/>
            <a:ext cx="469309" cy="406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03444" y="6541058"/>
            <a:ext cx="1146253" cy="5918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07327" y="5156200"/>
            <a:ext cx="466572" cy="39167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56600" y="5120868"/>
            <a:ext cx="490106" cy="45033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97531" y="4378326"/>
            <a:ext cx="1212253" cy="74268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020300" y="4096105"/>
            <a:ext cx="469900" cy="41239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880602" y="5245872"/>
            <a:ext cx="1184186" cy="20245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71323" y="5258776"/>
            <a:ext cx="1264791" cy="21319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078079" y="6298931"/>
            <a:ext cx="1264791" cy="21319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121900" y="5130800"/>
            <a:ext cx="468473" cy="4064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282089" y="4052887"/>
            <a:ext cx="493026" cy="45034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625941" y="3310346"/>
            <a:ext cx="1212251" cy="74268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856720" y="3022600"/>
            <a:ext cx="468379" cy="41247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809011" y="4177891"/>
            <a:ext cx="1184178" cy="20245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987033" y="4190795"/>
            <a:ext cx="1264791" cy="21319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591300" y="4089400"/>
            <a:ext cx="467279" cy="39049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702300" y="4305928"/>
            <a:ext cx="825500" cy="212003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064034" y="4445000"/>
            <a:ext cx="489165" cy="91138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3"/>
          <p:cNvSpPr txBox="1">
            <a:spLocks/>
          </p:cNvSpPr>
          <p:nvPr/>
        </p:nvSpPr>
        <p:spPr>
          <a:xfrm>
            <a:off x="4261154" y="7588755"/>
            <a:ext cx="6898640" cy="1490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5600" b="0" i="0">
                <a:solidFill>
                  <a:srgbClr val="F26722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832485" marR="5080" indent="-820419">
              <a:lnSpc>
                <a:spcPct val="113700"/>
              </a:lnSpc>
            </a:pPr>
            <a:r>
              <a:rPr lang="en-US" sz="4250" kern="0" spc="20" dirty="0" err="1" smtClean="0">
                <a:solidFill>
                  <a:srgbClr val="FF0000"/>
                </a:solidFill>
              </a:rPr>
              <a:t>Git</a:t>
            </a:r>
            <a:r>
              <a:rPr lang="en-US" sz="4250" kern="0" spc="20" dirty="0" smtClean="0">
                <a:solidFill>
                  <a:srgbClr val="FF0000"/>
                </a:solidFill>
              </a:rPr>
              <a:t> (mostly) </a:t>
            </a:r>
            <a:r>
              <a:rPr lang="en-US" sz="4250" kern="0" dirty="0" smtClean="0">
                <a:solidFill>
                  <a:srgbClr val="FF0000"/>
                </a:solidFill>
              </a:rPr>
              <a:t>doesn’t </a:t>
            </a:r>
            <a:r>
              <a:rPr lang="en-US" sz="4250" kern="0" spc="-5" dirty="0" smtClean="0">
                <a:solidFill>
                  <a:srgbClr val="FF0000"/>
                </a:solidFill>
              </a:rPr>
              <a:t>care</a:t>
            </a:r>
            <a:r>
              <a:rPr lang="en-US" sz="4250" kern="0" spc="-300" dirty="0" smtClean="0">
                <a:solidFill>
                  <a:srgbClr val="FF0000"/>
                </a:solidFill>
              </a:rPr>
              <a:t> </a:t>
            </a:r>
            <a:r>
              <a:rPr lang="en-US" sz="4250" kern="0" spc="75" dirty="0" smtClean="0">
                <a:solidFill>
                  <a:srgbClr val="FF0000"/>
                </a:solidFill>
              </a:rPr>
              <a:t>about  </a:t>
            </a:r>
            <a:r>
              <a:rPr lang="en-US" sz="4250" kern="0" spc="35" dirty="0" smtClean="0">
                <a:solidFill>
                  <a:srgbClr val="FF0000"/>
                </a:solidFill>
              </a:rPr>
              <a:t>your </a:t>
            </a:r>
            <a:r>
              <a:rPr lang="en-US" sz="4250" kern="0" spc="100" dirty="0" smtClean="0">
                <a:solidFill>
                  <a:srgbClr val="FF0000"/>
                </a:solidFill>
              </a:rPr>
              <a:t>working</a:t>
            </a:r>
            <a:r>
              <a:rPr lang="en-US" sz="4250" kern="0" spc="-200" dirty="0" smtClean="0">
                <a:solidFill>
                  <a:srgbClr val="FF0000"/>
                </a:solidFill>
              </a:rPr>
              <a:t> </a:t>
            </a:r>
            <a:r>
              <a:rPr lang="en-US" sz="4250" kern="0" spc="-5" dirty="0" smtClean="0">
                <a:solidFill>
                  <a:srgbClr val="FF0000"/>
                </a:solidFill>
              </a:rPr>
              <a:t>directory.</a:t>
            </a:r>
            <a:endParaRPr lang="en-US" sz="4250" kern="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39582" y="2922308"/>
            <a:ext cx="787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ecbe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84900" y="2492188"/>
            <a:ext cx="1612900" cy="5527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369113" y="2489390"/>
            <a:ext cx="1168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00000"/>
                </a:solidFill>
                <a:latin typeface="SimSun"/>
                <a:cs typeface="SimSun"/>
              </a:rPr>
              <a:t>master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92489" y="7736895"/>
            <a:ext cx="663195" cy="5526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48600" y="5997789"/>
            <a:ext cx="658574" cy="5527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77200" y="6896100"/>
            <a:ext cx="202839" cy="73143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87992" y="4229100"/>
            <a:ext cx="1619707" cy="5461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562851" y="4307185"/>
            <a:ext cx="210436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000" dirty="0" smtClean="0">
                <a:latin typeface="SimSun"/>
                <a:cs typeface="SimSun"/>
              </a:rPr>
              <a:t>Jayakumar</a:t>
            </a:r>
            <a:endParaRPr sz="2000" dirty="0">
              <a:latin typeface="SimSun"/>
              <a:cs typeface="SimSu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35010" y="6471615"/>
            <a:ext cx="787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5720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332269" y="4221440"/>
            <a:ext cx="656030" cy="5527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741714" y="5139087"/>
            <a:ext cx="314058" cy="69157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472932" y="4229100"/>
            <a:ext cx="658367" cy="5461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381822" y="5136313"/>
            <a:ext cx="291940" cy="69729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849680" y="2451100"/>
            <a:ext cx="659319" cy="5461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376714" y="3488087"/>
            <a:ext cx="314058" cy="69157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708722" y="3472613"/>
            <a:ext cx="291940" cy="69729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322159" y="4695266"/>
            <a:ext cx="787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e268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462822" y="4696967"/>
            <a:ext cx="787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007f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0798962" y="4254500"/>
            <a:ext cx="1338478" cy="508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1143348" y="4255325"/>
            <a:ext cx="787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HEAD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830159" y="8325613"/>
            <a:ext cx="787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75"/>
              </a:lnSpc>
            </a:pPr>
            <a:r>
              <a:rPr sz="3000" dirty="0">
                <a:latin typeface="SimSun"/>
                <a:cs typeface="SimSun"/>
              </a:rPr>
              <a:t>1177</a:t>
            </a:r>
            <a:endParaRPr sz="3000">
              <a:latin typeface="SimSun"/>
              <a:cs typeface="SimSu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39582" y="2922308"/>
            <a:ext cx="787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ecbe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84900" y="2492188"/>
            <a:ext cx="1612900" cy="5527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369113" y="2489390"/>
            <a:ext cx="1168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master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92489" y="7736895"/>
            <a:ext cx="663195" cy="5526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48600" y="5997789"/>
            <a:ext cx="658574" cy="5527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77200" y="6896100"/>
            <a:ext cx="202839" cy="73143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52992" y="2451100"/>
            <a:ext cx="1619707" cy="5461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921222" y="2476035"/>
            <a:ext cx="2249513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000" dirty="0" smtClean="0">
                <a:latin typeface="SimSun"/>
                <a:cs typeface="SimSun"/>
              </a:rPr>
              <a:t>Jayakumar</a:t>
            </a:r>
            <a:endParaRPr sz="2000" dirty="0">
              <a:latin typeface="SimSun"/>
              <a:cs typeface="SimSu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35010" y="6471615"/>
            <a:ext cx="787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5720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332269" y="4221440"/>
            <a:ext cx="656030" cy="5527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741714" y="5139087"/>
            <a:ext cx="314058" cy="69157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472932" y="4229100"/>
            <a:ext cx="658367" cy="5461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381822" y="5136313"/>
            <a:ext cx="291940" cy="69729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849680" y="2451100"/>
            <a:ext cx="659319" cy="5461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376714" y="3488087"/>
            <a:ext cx="314058" cy="69157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708722" y="3472613"/>
            <a:ext cx="291940" cy="69729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94965">
              <a:lnSpc>
                <a:spcPct val="100000"/>
              </a:lnSpc>
            </a:pPr>
            <a:r>
              <a:rPr dirty="0"/>
              <a:t>Fast-forward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7322159" y="4695266"/>
            <a:ext cx="787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e268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462822" y="4696967"/>
            <a:ext cx="787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007f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0163962" y="2463800"/>
            <a:ext cx="1338478" cy="508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0508348" y="2464625"/>
            <a:ext cx="787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HEAD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830159" y="8325613"/>
            <a:ext cx="787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75"/>
              </a:lnSpc>
            </a:pPr>
            <a:r>
              <a:rPr sz="3000" dirty="0">
                <a:latin typeface="SimSun"/>
                <a:cs typeface="SimSun"/>
              </a:rPr>
              <a:t>1177</a:t>
            </a:r>
            <a:endParaRPr sz="3000">
              <a:latin typeface="SimSun"/>
              <a:cs typeface="SimSu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23085">
              <a:lnSpc>
                <a:spcPct val="100000"/>
              </a:lnSpc>
            </a:pPr>
            <a:r>
              <a:rPr spc="110" dirty="0"/>
              <a:t>Checkout </a:t>
            </a:r>
            <a:r>
              <a:rPr spc="15" dirty="0"/>
              <a:t>a</a:t>
            </a:r>
            <a:r>
              <a:rPr spc="-315" dirty="0"/>
              <a:t> </a:t>
            </a:r>
            <a:r>
              <a:rPr spc="114" dirty="0"/>
              <a:t>Commit</a:t>
            </a:r>
          </a:p>
        </p:txBody>
      </p:sp>
      <p:sp>
        <p:nvSpPr>
          <p:cNvPr id="3" name="object 3"/>
          <p:cNvSpPr/>
          <p:nvPr/>
        </p:nvSpPr>
        <p:spPr>
          <a:xfrm>
            <a:off x="6184900" y="7699189"/>
            <a:ext cx="1612900" cy="5527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49680" y="7658100"/>
            <a:ext cx="659319" cy="546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01862" y="7645400"/>
            <a:ext cx="1338478" cy="50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946248" y="7700162"/>
            <a:ext cx="787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75"/>
              </a:lnSpc>
            </a:pPr>
            <a:r>
              <a:rPr sz="3000" dirty="0">
                <a:latin typeface="SimSun"/>
                <a:cs typeface="SimSun"/>
              </a:rPr>
              <a:t>HEAD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69113" y="7750321"/>
            <a:ext cx="1168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75"/>
              </a:lnSpc>
            </a:pPr>
            <a:r>
              <a:rPr sz="3000" dirty="0">
                <a:latin typeface="SimSun"/>
                <a:cs typeface="SimSun"/>
              </a:rPr>
              <a:t>master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39582" y="8183243"/>
            <a:ext cx="787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75"/>
              </a:lnSpc>
            </a:pPr>
            <a:r>
              <a:rPr sz="3000" dirty="0">
                <a:latin typeface="SimSun"/>
                <a:cs typeface="SimSun"/>
              </a:rPr>
              <a:t>ecbe</a:t>
            </a:r>
            <a:endParaRPr sz="3000">
              <a:latin typeface="SimSun"/>
              <a:cs typeface="SimSu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84900" y="7699189"/>
            <a:ext cx="1612900" cy="5527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601862" y="7645400"/>
            <a:ext cx="1338478" cy="50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49680" y="7658100"/>
            <a:ext cx="659319" cy="546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76170">
              <a:lnSpc>
                <a:spcPct val="100000"/>
              </a:lnSpc>
            </a:pPr>
            <a:r>
              <a:rPr spc="105" dirty="0"/>
              <a:t>Detached</a:t>
            </a:r>
            <a:r>
              <a:rPr spc="-150" dirty="0"/>
              <a:t> </a:t>
            </a:r>
            <a:r>
              <a:rPr spc="160" dirty="0"/>
              <a:t>HEAD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946248" y="7700162"/>
            <a:ext cx="787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75"/>
              </a:lnSpc>
            </a:pPr>
            <a:r>
              <a:rPr sz="3000" dirty="0">
                <a:latin typeface="SimSun"/>
                <a:cs typeface="SimSun"/>
              </a:rPr>
              <a:t>HEAD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69113" y="7750321"/>
            <a:ext cx="1168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75"/>
              </a:lnSpc>
            </a:pPr>
            <a:r>
              <a:rPr sz="3000" dirty="0">
                <a:latin typeface="SimSun"/>
                <a:cs typeface="SimSun"/>
              </a:rPr>
              <a:t>master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39582" y="8183243"/>
            <a:ext cx="787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75"/>
              </a:lnSpc>
            </a:pPr>
            <a:r>
              <a:rPr sz="3000" dirty="0">
                <a:latin typeface="SimSun"/>
                <a:cs typeface="SimSun"/>
              </a:rPr>
              <a:t>ecbe</a:t>
            </a:r>
            <a:endParaRPr sz="3000">
              <a:latin typeface="SimSun"/>
              <a:cs typeface="SimSu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84900" y="7699189"/>
            <a:ext cx="1612900" cy="5527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601862" y="5918200"/>
            <a:ext cx="1338478" cy="50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49680" y="7658100"/>
            <a:ext cx="659319" cy="546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76170">
              <a:lnSpc>
                <a:spcPct val="100000"/>
              </a:lnSpc>
            </a:pPr>
            <a:r>
              <a:rPr spc="105" dirty="0"/>
              <a:t>Detached</a:t>
            </a:r>
            <a:r>
              <a:rPr spc="-150" dirty="0"/>
              <a:t> </a:t>
            </a:r>
            <a:r>
              <a:rPr spc="160" dirty="0"/>
              <a:t>HEAD</a:t>
            </a:r>
          </a:p>
        </p:txBody>
      </p:sp>
      <p:sp>
        <p:nvSpPr>
          <p:cNvPr id="6" name="object 6"/>
          <p:cNvSpPr/>
          <p:nvPr/>
        </p:nvSpPr>
        <p:spPr>
          <a:xfrm>
            <a:off x="7848600" y="5972389"/>
            <a:ext cx="658574" cy="5527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77200" y="6870700"/>
            <a:ext cx="202839" cy="73143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835010" y="5919025"/>
            <a:ext cx="1898650" cy="988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3315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HEAD</a:t>
            </a:r>
            <a:endParaRPr sz="3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3000" dirty="0">
                <a:latin typeface="SimSun"/>
                <a:cs typeface="SimSun"/>
              </a:rPr>
              <a:t>a8tf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69113" y="7750321"/>
            <a:ext cx="1168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75"/>
              </a:lnSpc>
            </a:pPr>
            <a:r>
              <a:rPr sz="3000" dirty="0">
                <a:latin typeface="SimSun"/>
                <a:cs typeface="SimSun"/>
              </a:rPr>
              <a:t>master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39582" y="8183243"/>
            <a:ext cx="787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75"/>
              </a:lnSpc>
            </a:pPr>
            <a:r>
              <a:rPr sz="3000" dirty="0">
                <a:latin typeface="SimSun"/>
                <a:cs typeface="SimSun"/>
              </a:rPr>
              <a:t>ecbe</a:t>
            </a:r>
            <a:endParaRPr sz="3000">
              <a:latin typeface="SimSun"/>
              <a:cs typeface="SimSu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35010" y="6446215"/>
            <a:ext cx="787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a8tf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84900" y="7699189"/>
            <a:ext cx="1612900" cy="5527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01862" y="4178300"/>
            <a:ext cx="1338478" cy="50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49680" y="7658100"/>
            <a:ext cx="659319" cy="546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48600" y="5972389"/>
            <a:ext cx="658574" cy="5527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77200" y="6870700"/>
            <a:ext cx="202839" cy="73143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49680" y="4203700"/>
            <a:ext cx="659319" cy="5461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77200" y="5098008"/>
            <a:ext cx="203200" cy="73129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76170">
              <a:lnSpc>
                <a:spcPct val="100000"/>
              </a:lnSpc>
            </a:pPr>
            <a:r>
              <a:rPr spc="105" dirty="0"/>
              <a:t>Detached</a:t>
            </a:r>
            <a:r>
              <a:rPr spc="-150" dirty="0"/>
              <a:t> </a:t>
            </a:r>
            <a:r>
              <a:rPr spc="160" dirty="0"/>
              <a:t>HEAD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369113" y="7750321"/>
            <a:ext cx="1168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75"/>
              </a:lnSpc>
            </a:pPr>
            <a:r>
              <a:rPr sz="3000" dirty="0">
                <a:latin typeface="SimSun"/>
                <a:cs typeface="SimSun"/>
              </a:rPr>
              <a:t>master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39582" y="8183243"/>
            <a:ext cx="787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75"/>
              </a:lnSpc>
            </a:pPr>
            <a:r>
              <a:rPr sz="3000" dirty="0">
                <a:latin typeface="SimSun"/>
                <a:cs typeface="SimSun"/>
              </a:rPr>
              <a:t>ecbe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39582" y="4179125"/>
            <a:ext cx="1894205" cy="958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887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HEAD</a:t>
            </a:r>
            <a:endParaRPr sz="3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3000" dirty="0">
                <a:latin typeface="SimSun"/>
                <a:cs typeface="SimSun"/>
              </a:rPr>
              <a:t>7160</a:t>
            </a:r>
            <a:endParaRPr sz="3000">
              <a:latin typeface="SimSun"/>
              <a:cs typeface="SimSu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84900" y="7699189"/>
            <a:ext cx="1612900" cy="5527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28400" y="7683500"/>
            <a:ext cx="1338478" cy="50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49680" y="7658100"/>
            <a:ext cx="659319" cy="546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48600" y="5972389"/>
            <a:ext cx="658574" cy="5527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77200" y="6870700"/>
            <a:ext cx="202839" cy="73143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49680" y="4203700"/>
            <a:ext cx="659319" cy="5461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77200" y="5098008"/>
            <a:ext cx="203200" cy="73129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839582" y="4676622"/>
            <a:ext cx="787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7160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98148" y="7738262"/>
            <a:ext cx="787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75"/>
              </a:lnSpc>
            </a:pPr>
            <a:r>
              <a:rPr sz="3000" dirty="0">
                <a:latin typeface="SimSun"/>
                <a:cs typeface="SimSun"/>
              </a:rPr>
              <a:t>HEAD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69113" y="7750321"/>
            <a:ext cx="1168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75"/>
              </a:lnSpc>
            </a:pPr>
            <a:r>
              <a:rPr sz="3000" dirty="0">
                <a:latin typeface="SimSun"/>
                <a:cs typeface="SimSun"/>
              </a:rPr>
              <a:t>master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39582" y="8183243"/>
            <a:ext cx="787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75"/>
              </a:lnSpc>
            </a:pPr>
            <a:r>
              <a:rPr sz="3000" dirty="0">
                <a:latin typeface="SimSun"/>
                <a:cs typeface="SimSun"/>
              </a:rPr>
              <a:t>ecbe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35010" y="6446215"/>
            <a:ext cx="787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a8tf</a:t>
            </a:r>
            <a:endParaRPr sz="3000">
              <a:latin typeface="SimSun"/>
              <a:cs typeface="SimSu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98148" y="7738262"/>
            <a:ext cx="787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75"/>
              </a:lnSpc>
            </a:pPr>
            <a:r>
              <a:rPr sz="3000" dirty="0">
                <a:latin typeface="SimSun"/>
                <a:cs typeface="SimSun"/>
              </a:rPr>
              <a:t>HEAD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69113" y="7750321"/>
            <a:ext cx="1168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75"/>
              </a:lnSpc>
            </a:pPr>
            <a:r>
              <a:rPr sz="3000" dirty="0">
                <a:latin typeface="SimSun"/>
                <a:cs typeface="SimSun"/>
              </a:rPr>
              <a:t>master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39582" y="8183243"/>
            <a:ext cx="787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75"/>
              </a:lnSpc>
            </a:pPr>
            <a:r>
              <a:rPr sz="3000" dirty="0">
                <a:latin typeface="SimSun"/>
                <a:cs typeface="SimSun"/>
              </a:rPr>
              <a:t>ecbe</a:t>
            </a:r>
            <a:endParaRPr sz="3000">
              <a:latin typeface="SimSun"/>
              <a:cs typeface="SimSu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9850">
              <a:lnSpc>
                <a:spcPct val="100000"/>
              </a:lnSpc>
            </a:pPr>
            <a:r>
              <a:rPr spc="-315" dirty="0" smtClean="0"/>
              <a:t>“</a:t>
            </a:r>
            <a:r>
              <a:rPr lang="en-US" dirty="0" smtClean="0"/>
              <a:t>What</a:t>
            </a:r>
            <a:r>
              <a:rPr lang="en-US" spc="-315" dirty="0" smtClean="0"/>
              <a:t> is </a:t>
            </a:r>
            <a:r>
              <a:rPr lang="en-US" spc="-315" dirty="0" err="1" smtClean="0"/>
              <a:t>Git</a:t>
            </a:r>
            <a:endParaRPr spc="-495" dirty="0"/>
          </a:p>
        </p:txBody>
      </p:sp>
      <p:sp>
        <p:nvSpPr>
          <p:cNvPr id="3" name="object 3"/>
          <p:cNvSpPr txBox="1"/>
          <p:nvPr/>
        </p:nvSpPr>
        <p:spPr>
          <a:xfrm>
            <a:off x="792335" y="2293124"/>
            <a:ext cx="179705" cy="2086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360" dirty="0">
                <a:solidFill>
                  <a:srgbClr val="F45D00"/>
                </a:solidFill>
                <a:latin typeface="Trebuchet MS"/>
                <a:cs typeface="Trebuchet MS"/>
              </a:rPr>
              <a:t>▪</a:t>
            </a:r>
            <a:endParaRPr sz="24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620"/>
              </a:spcBef>
            </a:pPr>
            <a:r>
              <a:rPr sz="2400" spc="360" dirty="0">
                <a:solidFill>
                  <a:srgbClr val="F45D00"/>
                </a:solidFill>
                <a:latin typeface="Trebuchet MS"/>
                <a:cs typeface="Trebuchet MS"/>
              </a:rPr>
              <a:t>▪</a:t>
            </a:r>
            <a:endParaRPr sz="24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620"/>
              </a:spcBef>
            </a:pPr>
            <a:r>
              <a:rPr sz="2400" spc="360" dirty="0">
                <a:solidFill>
                  <a:srgbClr val="F45D00"/>
                </a:solidFill>
                <a:latin typeface="Trebuchet MS"/>
                <a:cs typeface="Trebuchet MS"/>
              </a:rPr>
              <a:t>▪</a:t>
            </a:r>
            <a:endParaRPr sz="24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620"/>
              </a:spcBef>
            </a:pPr>
            <a:r>
              <a:rPr sz="2400" spc="360" dirty="0">
                <a:solidFill>
                  <a:srgbClr val="F45D00"/>
                </a:solidFill>
                <a:latin typeface="Trebuchet MS"/>
                <a:cs typeface="Trebuchet MS"/>
              </a:rPr>
              <a:t>▪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3334" y="2253272"/>
            <a:ext cx="642126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spc="-185" dirty="0" smtClean="0">
                <a:solidFill>
                  <a:srgbClr val="58595B"/>
                </a:solidFill>
                <a:latin typeface="Lucida Sans"/>
                <a:cs typeface="Lucida Sans"/>
              </a:rPr>
              <a:t>It is  persistent map</a:t>
            </a:r>
            <a:endParaRPr sz="3200" dirty="0">
              <a:latin typeface="Lucida Sans"/>
              <a:cs typeface="Lucida Sans"/>
            </a:endParaRPr>
          </a:p>
        </p:txBody>
      </p:sp>
      <p:sp>
        <p:nvSpPr>
          <p:cNvPr id="5" name="object 4"/>
          <p:cNvSpPr txBox="1"/>
          <p:nvPr/>
        </p:nvSpPr>
        <p:spPr>
          <a:xfrm>
            <a:off x="1173334" y="2746392"/>
            <a:ext cx="642126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spc="-185" dirty="0" smtClean="0">
                <a:solidFill>
                  <a:srgbClr val="58595B"/>
                </a:solidFill>
                <a:latin typeface="Lucida Sans"/>
                <a:cs typeface="Lucida Sans"/>
              </a:rPr>
              <a:t>Content tracker</a:t>
            </a:r>
            <a:endParaRPr sz="3200" spc="-185" dirty="0">
              <a:solidFill>
                <a:srgbClr val="58595B"/>
              </a:solidFill>
              <a:latin typeface="Lucida Sans"/>
              <a:cs typeface="Lucida Sans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1207028" y="3238835"/>
            <a:ext cx="642126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u="sng" spc="-18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Sans"/>
                <a:cs typeface="Lucida Sans"/>
              </a:rPr>
              <a:t>Version control</a:t>
            </a:r>
            <a:endParaRPr sz="3200" u="sng" spc="-185" dirty="0">
              <a:solidFill>
                <a:schemeClr val="tx1">
                  <a:lumMod val="95000"/>
                  <a:lumOff val="5000"/>
                </a:schemeClr>
              </a:solidFill>
              <a:latin typeface="Lucida Sans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333209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35010" y="6446215"/>
            <a:ext cx="787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a8tf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39582" y="4676622"/>
            <a:ext cx="787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7160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84900" y="7699189"/>
            <a:ext cx="1612900" cy="5527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01862" y="4178300"/>
            <a:ext cx="1338478" cy="50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946248" y="4179125"/>
            <a:ext cx="787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00000"/>
                </a:solidFill>
                <a:latin typeface="SimSun"/>
                <a:cs typeface="SimSun"/>
              </a:rPr>
              <a:t>HEAD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849680" y="7658100"/>
            <a:ext cx="659319" cy="546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48600" y="5972389"/>
            <a:ext cx="658574" cy="5527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77200" y="6870700"/>
            <a:ext cx="202839" cy="73143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849680" y="4203700"/>
            <a:ext cx="659319" cy="5461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77200" y="5098008"/>
            <a:ext cx="203200" cy="73129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59500" y="4229100"/>
            <a:ext cx="1612900" cy="5461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331013" y="4225531"/>
            <a:ext cx="1168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000" dirty="0" smtClean="0">
                <a:latin typeface="SimSun"/>
                <a:cs typeface="SimSun"/>
              </a:rPr>
              <a:t>br1</a:t>
            </a:r>
            <a:endParaRPr sz="3000" dirty="0">
              <a:latin typeface="SimSun"/>
              <a:cs typeface="SimSu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69113" y="7750321"/>
            <a:ext cx="1168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75"/>
              </a:lnSpc>
            </a:pPr>
            <a:r>
              <a:rPr sz="3000" dirty="0">
                <a:latin typeface="SimSun"/>
                <a:cs typeface="SimSun"/>
              </a:rPr>
              <a:t>master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839582" y="8183243"/>
            <a:ext cx="787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75"/>
              </a:lnSpc>
            </a:pPr>
            <a:r>
              <a:rPr sz="3000" dirty="0">
                <a:latin typeface="SimSun"/>
                <a:cs typeface="SimSun"/>
              </a:rPr>
              <a:t>ecbe</a:t>
            </a:r>
            <a:endParaRPr sz="3000">
              <a:latin typeface="SimSun"/>
              <a:cs typeface="SimSu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35010" y="6446215"/>
            <a:ext cx="787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a8tf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39582" y="4676622"/>
            <a:ext cx="787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7160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84900" y="7699189"/>
            <a:ext cx="1612900" cy="5527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49680" y="7658100"/>
            <a:ext cx="659319" cy="546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48600" y="5972389"/>
            <a:ext cx="658574" cy="5527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77200" y="6870700"/>
            <a:ext cx="202839" cy="73143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49680" y="4203700"/>
            <a:ext cx="659319" cy="5461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77200" y="5098008"/>
            <a:ext cx="203200" cy="73129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28400" y="7683500"/>
            <a:ext cx="1338478" cy="508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59500" y="4229100"/>
            <a:ext cx="1612900" cy="5461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331013" y="4225531"/>
            <a:ext cx="116840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000" dirty="0" smtClean="0">
                <a:latin typeface="SimSun"/>
                <a:cs typeface="SimSun"/>
              </a:rPr>
              <a:t>br1</a:t>
            </a:r>
            <a:endParaRPr sz="3000" dirty="0">
              <a:latin typeface="SimSun"/>
              <a:cs typeface="SimSu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98148" y="7738262"/>
            <a:ext cx="787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75"/>
              </a:lnSpc>
            </a:pPr>
            <a:r>
              <a:rPr sz="3000" dirty="0">
                <a:latin typeface="SimSun"/>
                <a:cs typeface="SimSun"/>
              </a:rPr>
              <a:t>HEAD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69113" y="7750321"/>
            <a:ext cx="1168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75"/>
              </a:lnSpc>
            </a:pPr>
            <a:r>
              <a:rPr sz="3000" dirty="0">
                <a:latin typeface="SimSun"/>
                <a:cs typeface="SimSun"/>
              </a:rPr>
              <a:t>master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839582" y="8183243"/>
            <a:ext cx="787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75"/>
              </a:lnSpc>
            </a:pPr>
            <a:r>
              <a:rPr sz="3000" dirty="0">
                <a:latin typeface="SimSun"/>
                <a:cs typeface="SimSun"/>
              </a:rPr>
              <a:t>ecbe</a:t>
            </a:r>
            <a:endParaRPr sz="3000">
              <a:latin typeface="SimSun"/>
              <a:cs typeface="SimSu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">
              <a:lnSpc>
                <a:spcPct val="100000"/>
              </a:lnSpc>
            </a:pPr>
            <a:r>
              <a:rPr spc="65" dirty="0"/>
              <a:t>The </a:t>
            </a:r>
            <a:r>
              <a:rPr spc="25" dirty="0"/>
              <a:t>Git </a:t>
            </a:r>
            <a:r>
              <a:rPr spc="100" dirty="0"/>
              <a:t>Object </a:t>
            </a:r>
            <a:r>
              <a:rPr spc="-30" dirty="0"/>
              <a:t>Model,</a:t>
            </a:r>
            <a:r>
              <a:rPr spc="-515" dirty="0"/>
              <a:t> </a:t>
            </a:r>
            <a:r>
              <a:rPr spc="100" dirty="0"/>
              <a:t>Extended</a:t>
            </a:r>
          </a:p>
        </p:txBody>
      </p:sp>
      <p:sp>
        <p:nvSpPr>
          <p:cNvPr id="3" name="object 3"/>
          <p:cNvSpPr/>
          <p:nvPr/>
        </p:nvSpPr>
        <p:spPr>
          <a:xfrm>
            <a:off x="8293100" y="5397500"/>
            <a:ext cx="203200" cy="7292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93100" y="4356100"/>
            <a:ext cx="203200" cy="7330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439158" y="5412292"/>
            <a:ext cx="1211547" cy="7430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184780" y="6152643"/>
            <a:ext cx="473228" cy="3943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962819" y="6121400"/>
            <a:ext cx="489280" cy="4445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684000" y="6898847"/>
            <a:ext cx="469900" cy="41454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482115" y="6495719"/>
            <a:ext cx="1146253" cy="59185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186001" y="5108278"/>
            <a:ext cx="472041" cy="39082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932355" y="5080000"/>
            <a:ext cx="493023" cy="4445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276205" y="4332982"/>
            <a:ext cx="1212253" cy="74268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597668" y="4051300"/>
            <a:ext cx="473581" cy="41400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459275" y="5200531"/>
            <a:ext cx="1184178" cy="20245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649996" y="5213431"/>
            <a:ext cx="1264791" cy="21319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656754" y="6253584"/>
            <a:ext cx="1264789" cy="21319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696700" y="5081276"/>
            <a:ext cx="469900" cy="41454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860762" y="4013200"/>
            <a:ext cx="489737" cy="4445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204615" y="3265001"/>
            <a:ext cx="1212246" cy="74268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435388" y="2975186"/>
            <a:ext cx="473575" cy="41455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387685" y="4132550"/>
            <a:ext cx="1184173" cy="20245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565694" y="4145449"/>
            <a:ext cx="1264791" cy="21319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166100" y="4040301"/>
            <a:ext cx="469900" cy="39199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214668" y="3937000"/>
            <a:ext cx="1900631" cy="64590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439699" y="3992029"/>
            <a:ext cx="13589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branch2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851400" y="6083300"/>
            <a:ext cx="1333500" cy="5080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118709" y="6080556"/>
            <a:ext cx="787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HEAD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236779" y="6035560"/>
            <a:ext cx="1903920" cy="64463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459220" y="6081191"/>
            <a:ext cx="13589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branch1</a:t>
            </a:r>
            <a:endParaRPr sz="3000">
              <a:latin typeface="SimSun"/>
              <a:cs typeface="SimSu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8000">
              <a:lnSpc>
                <a:spcPct val="100000"/>
              </a:lnSpc>
            </a:pPr>
            <a:r>
              <a:rPr spc="5" dirty="0"/>
              <a:t>Three</a:t>
            </a:r>
            <a:r>
              <a:rPr spc="-145" dirty="0"/>
              <a:t> </a:t>
            </a:r>
            <a:r>
              <a:rPr spc="35" dirty="0"/>
              <a:t>Rules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2335" y="2253272"/>
            <a:ext cx="12534900" cy="163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9100" indent="-406400">
              <a:lnSpc>
                <a:spcPct val="100000"/>
              </a:lnSpc>
              <a:buClr>
                <a:srgbClr val="F45D00"/>
              </a:buClr>
              <a:buAutoNum type="arabicPeriod"/>
              <a:tabLst>
                <a:tab pos="419100" algn="l"/>
              </a:tabLst>
            </a:pPr>
            <a:r>
              <a:rPr sz="3200" spc="35" dirty="0">
                <a:solidFill>
                  <a:srgbClr val="58595B"/>
                </a:solidFill>
                <a:latin typeface="Calibri"/>
                <a:cs typeface="Calibri"/>
              </a:rPr>
              <a:t>The </a:t>
            </a:r>
            <a:r>
              <a:rPr sz="3200" spc="10" dirty="0">
                <a:solidFill>
                  <a:srgbClr val="58595B"/>
                </a:solidFill>
                <a:latin typeface="Calibri"/>
                <a:cs typeface="Calibri"/>
              </a:rPr>
              <a:t>current </a:t>
            </a:r>
            <a:r>
              <a:rPr sz="3200" spc="55" dirty="0">
                <a:solidFill>
                  <a:srgbClr val="58595B"/>
                </a:solidFill>
                <a:latin typeface="Calibri"/>
                <a:cs typeface="Calibri"/>
              </a:rPr>
              <a:t>branch </a:t>
            </a:r>
            <a:r>
              <a:rPr sz="3200" spc="5" dirty="0">
                <a:solidFill>
                  <a:srgbClr val="58595B"/>
                </a:solidFill>
                <a:latin typeface="Calibri"/>
                <a:cs typeface="Calibri"/>
              </a:rPr>
              <a:t>tracks </a:t>
            </a:r>
            <a:r>
              <a:rPr sz="3200" spc="55" dirty="0">
                <a:solidFill>
                  <a:srgbClr val="58595B"/>
                </a:solidFill>
                <a:latin typeface="Calibri"/>
                <a:cs typeface="Calibri"/>
              </a:rPr>
              <a:t>new</a:t>
            </a:r>
            <a:r>
              <a:rPr sz="3200" spc="-370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3200" spc="50" dirty="0">
                <a:solidFill>
                  <a:srgbClr val="58595B"/>
                </a:solidFill>
                <a:latin typeface="Calibri"/>
                <a:cs typeface="Calibri"/>
              </a:rPr>
              <a:t>commits</a:t>
            </a:r>
            <a:endParaRPr sz="3200">
              <a:latin typeface="Calibri"/>
              <a:cs typeface="Calibri"/>
            </a:endParaRPr>
          </a:p>
          <a:p>
            <a:pPr marL="419100" indent="-406400">
              <a:lnSpc>
                <a:spcPct val="100000"/>
              </a:lnSpc>
              <a:spcBef>
                <a:spcPts val="660"/>
              </a:spcBef>
              <a:buClr>
                <a:srgbClr val="F45D00"/>
              </a:buClr>
              <a:buAutoNum type="arabicPeriod"/>
              <a:tabLst>
                <a:tab pos="419100" algn="l"/>
              </a:tabLst>
            </a:pPr>
            <a:r>
              <a:rPr sz="3200" spc="10" dirty="0">
                <a:solidFill>
                  <a:srgbClr val="58595B"/>
                </a:solidFill>
                <a:latin typeface="Calibri"/>
                <a:cs typeface="Calibri"/>
              </a:rPr>
              <a:t>When</a:t>
            </a:r>
            <a:r>
              <a:rPr sz="3200" spc="-50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3200" spc="55" dirty="0">
                <a:solidFill>
                  <a:srgbClr val="58595B"/>
                </a:solidFill>
                <a:latin typeface="Calibri"/>
                <a:cs typeface="Calibri"/>
              </a:rPr>
              <a:t>you</a:t>
            </a:r>
            <a:r>
              <a:rPr sz="3200" spc="-50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3200" spc="55" dirty="0">
                <a:solidFill>
                  <a:srgbClr val="58595B"/>
                </a:solidFill>
                <a:latin typeface="Calibri"/>
                <a:cs typeface="Calibri"/>
              </a:rPr>
              <a:t>move</a:t>
            </a:r>
            <a:r>
              <a:rPr sz="3200" spc="-50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3200" spc="15" dirty="0">
                <a:solidFill>
                  <a:srgbClr val="58595B"/>
                </a:solidFill>
                <a:latin typeface="Calibri"/>
                <a:cs typeface="Calibri"/>
              </a:rPr>
              <a:t>to</a:t>
            </a:r>
            <a:r>
              <a:rPr sz="3200" spc="-50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3200" spc="25" dirty="0">
                <a:solidFill>
                  <a:srgbClr val="58595B"/>
                </a:solidFill>
                <a:latin typeface="Calibri"/>
                <a:cs typeface="Calibri"/>
              </a:rPr>
              <a:t>another</a:t>
            </a:r>
            <a:r>
              <a:rPr sz="3200" spc="-50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3200" spc="30" dirty="0">
                <a:solidFill>
                  <a:srgbClr val="58595B"/>
                </a:solidFill>
                <a:latin typeface="Calibri"/>
                <a:cs typeface="Calibri"/>
              </a:rPr>
              <a:t>commit,</a:t>
            </a:r>
            <a:r>
              <a:rPr sz="3200" spc="-50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3200" spc="15" dirty="0">
                <a:solidFill>
                  <a:srgbClr val="58595B"/>
                </a:solidFill>
                <a:latin typeface="Calibri"/>
                <a:cs typeface="Calibri"/>
              </a:rPr>
              <a:t>Git</a:t>
            </a:r>
            <a:r>
              <a:rPr sz="3200" spc="-50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3200" spc="45" dirty="0">
                <a:solidFill>
                  <a:srgbClr val="58595B"/>
                </a:solidFill>
                <a:latin typeface="Calibri"/>
                <a:cs typeface="Calibri"/>
              </a:rPr>
              <a:t>updates</a:t>
            </a:r>
            <a:r>
              <a:rPr sz="3200" spc="-50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3200" spc="25" dirty="0">
                <a:solidFill>
                  <a:srgbClr val="58595B"/>
                </a:solidFill>
                <a:latin typeface="Calibri"/>
                <a:cs typeface="Calibri"/>
              </a:rPr>
              <a:t>your</a:t>
            </a:r>
            <a:r>
              <a:rPr sz="3200" spc="-50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3200" spc="75" dirty="0">
                <a:solidFill>
                  <a:srgbClr val="58595B"/>
                </a:solidFill>
                <a:latin typeface="Calibri"/>
                <a:cs typeface="Calibri"/>
              </a:rPr>
              <a:t>working</a:t>
            </a:r>
            <a:r>
              <a:rPr sz="3200" spc="-50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3200" spc="30" dirty="0">
                <a:solidFill>
                  <a:srgbClr val="58595B"/>
                </a:solidFill>
                <a:latin typeface="Calibri"/>
                <a:cs typeface="Calibri"/>
              </a:rPr>
              <a:t>directory</a:t>
            </a:r>
            <a:endParaRPr sz="3200">
              <a:latin typeface="Calibri"/>
              <a:cs typeface="Calibri"/>
            </a:endParaRPr>
          </a:p>
          <a:p>
            <a:pPr marL="419100" indent="-406400">
              <a:lnSpc>
                <a:spcPct val="100000"/>
              </a:lnSpc>
              <a:spcBef>
                <a:spcPts val="660"/>
              </a:spcBef>
              <a:buClr>
                <a:srgbClr val="F45D00"/>
              </a:buClr>
              <a:buAutoNum type="arabicPeriod"/>
              <a:tabLst>
                <a:tab pos="419100" algn="l"/>
              </a:tabLst>
            </a:pPr>
            <a:r>
              <a:rPr sz="3200" spc="35" dirty="0">
                <a:solidFill>
                  <a:srgbClr val="58595B"/>
                </a:solidFill>
                <a:latin typeface="Calibri"/>
                <a:cs typeface="Calibri"/>
              </a:rPr>
              <a:t>Unreachable </a:t>
            </a:r>
            <a:r>
              <a:rPr sz="3200" spc="50" dirty="0">
                <a:solidFill>
                  <a:srgbClr val="58595B"/>
                </a:solidFill>
                <a:latin typeface="Calibri"/>
                <a:cs typeface="Calibri"/>
              </a:rPr>
              <a:t>objects </a:t>
            </a:r>
            <a:r>
              <a:rPr sz="3200" spc="-30" dirty="0">
                <a:solidFill>
                  <a:srgbClr val="58595B"/>
                </a:solidFill>
                <a:latin typeface="Calibri"/>
                <a:cs typeface="Calibri"/>
              </a:rPr>
              <a:t>are </a:t>
            </a:r>
            <a:r>
              <a:rPr sz="3200" spc="95" dirty="0">
                <a:solidFill>
                  <a:srgbClr val="58595B"/>
                </a:solidFill>
                <a:latin typeface="Calibri"/>
                <a:cs typeface="Calibri"/>
              </a:rPr>
              <a:t>garbage</a:t>
            </a:r>
            <a:r>
              <a:rPr sz="3200" spc="-315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3200" spc="45" dirty="0">
                <a:solidFill>
                  <a:srgbClr val="58595B"/>
                </a:solidFill>
                <a:latin typeface="Calibri"/>
                <a:cs typeface="Calibri"/>
              </a:rPr>
              <a:t>collected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10410">
              <a:lnSpc>
                <a:spcPct val="100000"/>
              </a:lnSpc>
            </a:pPr>
            <a:r>
              <a:rPr spc="65" dirty="0"/>
              <a:t>The </a:t>
            </a:r>
            <a:r>
              <a:rPr spc="-65" dirty="0"/>
              <a:t>Master</a:t>
            </a:r>
            <a:r>
              <a:rPr spc="-275" dirty="0"/>
              <a:t> </a:t>
            </a:r>
            <a:r>
              <a:rPr spc="50" dirty="0"/>
              <a:t>Branch</a:t>
            </a:r>
          </a:p>
        </p:txBody>
      </p:sp>
      <p:sp>
        <p:nvSpPr>
          <p:cNvPr id="3" name="object 3"/>
          <p:cNvSpPr/>
          <p:nvPr/>
        </p:nvSpPr>
        <p:spPr>
          <a:xfrm>
            <a:off x="5423979" y="5601690"/>
            <a:ext cx="2381313" cy="8118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35900" y="7556500"/>
            <a:ext cx="885444" cy="736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35900" y="5627567"/>
            <a:ext cx="885490" cy="7414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128000" y="6807200"/>
            <a:ext cx="203200" cy="7296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678589" y="5647499"/>
            <a:ext cx="3021965" cy="1217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SimSun"/>
                <a:cs typeface="SimSun"/>
              </a:rPr>
              <a:t>master</a:t>
            </a:r>
            <a:endParaRPr sz="4000">
              <a:latin typeface="SimSun"/>
              <a:cs typeface="SimSun"/>
            </a:endParaRPr>
          </a:p>
          <a:p>
            <a:pPr marR="5080" algn="r">
              <a:lnSpc>
                <a:spcPct val="100000"/>
              </a:lnSpc>
              <a:spcBef>
                <a:spcPts val="919"/>
              </a:spcBef>
            </a:pPr>
            <a:r>
              <a:rPr sz="3200" dirty="0">
                <a:latin typeface="SimSun"/>
                <a:cs typeface="SimSun"/>
              </a:rPr>
              <a:t>5720</a:t>
            </a:r>
            <a:endParaRPr sz="3200">
              <a:latin typeface="SimSun"/>
              <a:cs typeface="SimSu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62252" y="8358672"/>
            <a:ext cx="83820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379"/>
              </a:lnSpc>
            </a:pPr>
            <a:r>
              <a:rPr sz="3200" dirty="0">
                <a:latin typeface="SimSun"/>
                <a:cs typeface="SimSun"/>
              </a:rPr>
              <a:t>1177</a:t>
            </a:r>
            <a:endParaRPr sz="3200">
              <a:latin typeface="SimSun"/>
              <a:cs typeface="SimSun"/>
            </a:endParaRPr>
          </a:p>
        </p:txBody>
      </p:sp>
      <p:sp>
        <p:nvSpPr>
          <p:cNvPr id="9" name="object 3"/>
          <p:cNvSpPr txBox="1">
            <a:spLocks/>
          </p:cNvSpPr>
          <p:nvPr/>
        </p:nvSpPr>
        <p:spPr>
          <a:xfrm>
            <a:off x="10332986" y="6256146"/>
            <a:ext cx="5063490" cy="1490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5600" b="0" i="0">
                <a:solidFill>
                  <a:srgbClr val="F26722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 marR="5080" indent="622935">
              <a:lnSpc>
                <a:spcPct val="113700"/>
              </a:lnSpc>
            </a:pPr>
            <a:r>
              <a:rPr lang="en-US" sz="4250" kern="0" spc="140" dirty="0" smtClean="0">
                <a:solidFill>
                  <a:schemeClr val="tx1"/>
                </a:solidFill>
              </a:rPr>
              <a:t>A </a:t>
            </a:r>
            <a:r>
              <a:rPr lang="en-US" sz="4250" kern="0" spc="70" dirty="0" smtClean="0">
                <a:solidFill>
                  <a:schemeClr val="tx1"/>
                </a:solidFill>
              </a:rPr>
              <a:t>branch </a:t>
            </a:r>
            <a:r>
              <a:rPr lang="en-US" sz="4250" kern="0" spc="20" dirty="0" smtClean="0">
                <a:solidFill>
                  <a:schemeClr val="tx1"/>
                </a:solidFill>
              </a:rPr>
              <a:t>is </a:t>
            </a:r>
            <a:r>
              <a:rPr lang="en-US" sz="4250" kern="0" spc="30" dirty="0" smtClean="0">
                <a:solidFill>
                  <a:schemeClr val="tx1"/>
                </a:solidFill>
              </a:rPr>
              <a:t>just </a:t>
            </a:r>
            <a:r>
              <a:rPr lang="en-US" sz="4250" kern="0" spc="10" dirty="0" smtClean="0">
                <a:solidFill>
                  <a:schemeClr val="tx1"/>
                </a:solidFill>
              </a:rPr>
              <a:t>a  </a:t>
            </a:r>
            <a:r>
              <a:rPr lang="en-US" sz="4250" kern="0" spc="-15" dirty="0" smtClean="0">
                <a:solidFill>
                  <a:schemeClr val="tx1"/>
                </a:solidFill>
              </a:rPr>
              <a:t>reference </a:t>
            </a:r>
            <a:r>
              <a:rPr lang="en-US" sz="4250" kern="0" spc="20" dirty="0" smtClean="0">
                <a:solidFill>
                  <a:schemeClr val="tx1"/>
                </a:solidFill>
              </a:rPr>
              <a:t>to </a:t>
            </a:r>
            <a:r>
              <a:rPr lang="en-US" sz="4250" kern="0" spc="10" dirty="0" smtClean="0">
                <a:solidFill>
                  <a:schemeClr val="tx1"/>
                </a:solidFill>
              </a:rPr>
              <a:t>a</a:t>
            </a:r>
            <a:r>
              <a:rPr lang="en-US" sz="4250" kern="0" spc="-254" dirty="0" smtClean="0">
                <a:solidFill>
                  <a:schemeClr val="tx1"/>
                </a:solidFill>
              </a:rPr>
              <a:t> </a:t>
            </a:r>
            <a:r>
              <a:rPr lang="en-US" sz="4250" kern="0" spc="35" dirty="0" smtClean="0">
                <a:solidFill>
                  <a:schemeClr val="tx1"/>
                </a:solidFill>
              </a:rPr>
              <a:t>commit.</a:t>
            </a:r>
            <a:endParaRPr lang="en-US" sz="4250" kern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46630">
              <a:lnSpc>
                <a:spcPct val="100000"/>
              </a:lnSpc>
            </a:pPr>
            <a:r>
              <a:rPr spc="185" dirty="0"/>
              <a:t>A </a:t>
            </a:r>
            <a:r>
              <a:rPr spc="140" dirty="0"/>
              <a:t>Second</a:t>
            </a:r>
            <a:r>
              <a:rPr spc="-409" dirty="0"/>
              <a:t> </a:t>
            </a:r>
            <a:r>
              <a:rPr spc="50" dirty="0"/>
              <a:t>Branch</a:t>
            </a:r>
          </a:p>
        </p:txBody>
      </p:sp>
      <p:sp>
        <p:nvSpPr>
          <p:cNvPr id="3" name="object 3"/>
          <p:cNvSpPr/>
          <p:nvPr/>
        </p:nvSpPr>
        <p:spPr>
          <a:xfrm>
            <a:off x="5423979" y="5601690"/>
            <a:ext cx="2381313" cy="8118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678589" y="5647499"/>
            <a:ext cx="154940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SimSun"/>
                <a:cs typeface="SimSun"/>
              </a:rPr>
              <a:t>master</a:t>
            </a:r>
            <a:endParaRPr sz="4000">
              <a:latin typeface="SimSun"/>
              <a:cs typeface="SimSu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35900" y="7556500"/>
            <a:ext cx="885444" cy="736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35900" y="5627567"/>
            <a:ext cx="885490" cy="7414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128000" y="6807200"/>
            <a:ext cx="203200" cy="7296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743556" y="5575300"/>
            <a:ext cx="2356243" cy="8001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118600" y="5630890"/>
            <a:ext cx="312895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dirty="0" smtClean="0">
                <a:latin typeface="SimSun"/>
                <a:cs typeface="SimSun"/>
              </a:rPr>
              <a:t>Jayakumar</a:t>
            </a:r>
            <a:endParaRPr sz="3200" dirty="0">
              <a:latin typeface="SimSun"/>
              <a:cs typeface="SimSu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62252" y="8358672"/>
            <a:ext cx="83820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379"/>
              </a:lnSpc>
            </a:pPr>
            <a:r>
              <a:rPr sz="3200" dirty="0">
                <a:latin typeface="SimSun"/>
                <a:cs typeface="SimSun"/>
              </a:rPr>
              <a:t>1177</a:t>
            </a:r>
            <a:endParaRPr sz="3200">
              <a:latin typeface="SimSun"/>
              <a:cs typeface="SimSu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62252" y="6374168"/>
            <a:ext cx="838200" cy="490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SimSun"/>
                <a:cs typeface="SimSun"/>
              </a:rPr>
              <a:t>5720</a:t>
            </a:r>
            <a:endParaRPr sz="3200">
              <a:latin typeface="SimSun"/>
              <a:cs typeface="SimSu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23979" y="5601690"/>
            <a:ext cx="2381313" cy="8118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678589" y="5647499"/>
            <a:ext cx="154940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SimSun"/>
                <a:cs typeface="SimSun"/>
              </a:rPr>
              <a:t>master</a:t>
            </a:r>
            <a:endParaRPr sz="4000">
              <a:latin typeface="SimSun"/>
              <a:cs typeface="SimSu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835900" y="7556500"/>
            <a:ext cx="885444" cy="736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35900" y="5627567"/>
            <a:ext cx="885490" cy="7414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128000" y="6807200"/>
            <a:ext cx="203200" cy="7296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743556" y="5575300"/>
            <a:ext cx="2356243" cy="8001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51200" y="5549900"/>
            <a:ext cx="2145990" cy="8001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801097" y="5609564"/>
            <a:ext cx="104140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SimSun"/>
                <a:cs typeface="SimSun"/>
              </a:rPr>
              <a:t>HEAD</a:t>
            </a:r>
            <a:endParaRPr sz="4000">
              <a:latin typeface="SimSun"/>
              <a:cs typeface="SimSu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62252" y="8358672"/>
            <a:ext cx="83820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379"/>
              </a:lnSpc>
            </a:pPr>
            <a:r>
              <a:rPr sz="3200" dirty="0">
                <a:latin typeface="SimSun"/>
                <a:cs typeface="SimSun"/>
              </a:rPr>
              <a:t>1177</a:t>
            </a:r>
            <a:endParaRPr sz="3200">
              <a:latin typeface="SimSun"/>
              <a:cs typeface="SimSu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0555">
              <a:lnSpc>
                <a:spcPct val="100000"/>
              </a:lnSpc>
            </a:pPr>
            <a:r>
              <a:rPr spc="65" dirty="0"/>
              <a:t>The </a:t>
            </a:r>
            <a:r>
              <a:rPr spc="25" dirty="0"/>
              <a:t>Current</a:t>
            </a:r>
            <a:r>
              <a:rPr spc="-280" dirty="0"/>
              <a:t> </a:t>
            </a:r>
            <a:r>
              <a:rPr spc="50" dirty="0"/>
              <a:t>Branch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862252" y="6374168"/>
            <a:ext cx="838200" cy="490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SimSun"/>
                <a:cs typeface="SimSun"/>
              </a:rPr>
              <a:t>5720</a:t>
            </a:r>
            <a:endParaRPr sz="3200">
              <a:latin typeface="SimSun"/>
              <a:cs typeface="SimSun"/>
            </a:endParaRPr>
          </a:p>
        </p:txBody>
      </p:sp>
      <p:sp>
        <p:nvSpPr>
          <p:cNvPr id="14" name="object 3"/>
          <p:cNvSpPr txBox="1">
            <a:spLocks/>
          </p:cNvSpPr>
          <p:nvPr/>
        </p:nvSpPr>
        <p:spPr>
          <a:xfrm>
            <a:off x="4089666" y="4174528"/>
            <a:ext cx="8093075" cy="664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5600" b="0" i="0">
                <a:solidFill>
                  <a:srgbClr val="F26722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/>
            <a:r>
              <a:rPr lang="en-US" sz="4250" kern="0" spc="120" dirty="0" smtClean="0">
                <a:solidFill>
                  <a:schemeClr val="tx1"/>
                </a:solidFill>
              </a:rPr>
              <a:t>HEAD </a:t>
            </a:r>
            <a:r>
              <a:rPr lang="en-US" sz="4250" kern="0" spc="20" dirty="0" smtClean="0">
                <a:solidFill>
                  <a:schemeClr val="tx1"/>
                </a:solidFill>
              </a:rPr>
              <a:t>is </a:t>
            </a:r>
            <a:r>
              <a:rPr lang="en-US" sz="4250" kern="0" spc="30" dirty="0" smtClean="0">
                <a:solidFill>
                  <a:schemeClr val="tx1"/>
                </a:solidFill>
              </a:rPr>
              <a:t>just </a:t>
            </a:r>
            <a:r>
              <a:rPr lang="en-US" sz="4250" kern="0" spc="10" dirty="0" smtClean="0">
                <a:solidFill>
                  <a:schemeClr val="tx1"/>
                </a:solidFill>
              </a:rPr>
              <a:t>a </a:t>
            </a:r>
            <a:r>
              <a:rPr lang="en-US" sz="4250" kern="0" spc="-15" dirty="0" smtClean="0">
                <a:solidFill>
                  <a:schemeClr val="tx1"/>
                </a:solidFill>
              </a:rPr>
              <a:t>reference </a:t>
            </a:r>
            <a:r>
              <a:rPr lang="en-US" sz="4250" kern="0" spc="20" dirty="0" smtClean="0">
                <a:solidFill>
                  <a:schemeClr val="tx1"/>
                </a:solidFill>
              </a:rPr>
              <a:t>to </a:t>
            </a:r>
            <a:r>
              <a:rPr lang="en-US" sz="4250" kern="0" spc="10" dirty="0" smtClean="0">
                <a:solidFill>
                  <a:schemeClr val="tx1"/>
                </a:solidFill>
              </a:rPr>
              <a:t>a</a:t>
            </a:r>
            <a:r>
              <a:rPr lang="en-US" sz="4250" kern="0" spc="-665" dirty="0" smtClean="0">
                <a:solidFill>
                  <a:schemeClr val="tx1"/>
                </a:solidFill>
              </a:rPr>
              <a:t> </a:t>
            </a:r>
            <a:r>
              <a:rPr lang="en-US" sz="4250" kern="0" spc="35" dirty="0" smtClean="0">
                <a:solidFill>
                  <a:schemeClr val="tx1"/>
                </a:solidFill>
              </a:rPr>
              <a:t>branch.</a:t>
            </a:r>
            <a:endParaRPr lang="en-US" sz="4250" kern="0" dirty="0">
              <a:solidFill>
                <a:schemeClr val="tx1"/>
              </a:solidFill>
            </a:endParaRPr>
          </a:p>
        </p:txBody>
      </p:sp>
      <p:sp>
        <p:nvSpPr>
          <p:cNvPr id="15" name="object 9"/>
          <p:cNvSpPr txBox="1"/>
          <p:nvPr/>
        </p:nvSpPr>
        <p:spPr>
          <a:xfrm>
            <a:off x="9118600" y="5630890"/>
            <a:ext cx="312895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dirty="0" smtClean="0">
                <a:latin typeface="SimSun"/>
                <a:cs typeface="SimSun"/>
              </a:rPr>
              <a:t>Jayakumar</a:t>
            </a:r>
            <a:endParaRPr sz="3200" dirty="0">
              <a:latin typeface="SimSun"/>
              <a:cs typeface="SimSu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84900" y="4257488"/>
            <a:ext cx="1612900" cy="5527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369113" y="4254690"/>
            <a:ext cx="1168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master</a:t>
            </a:r>
          </a:p>
        </p:txBody>
      </p:sp>
      <p:sp>
        <p:nvSpPr>
          <p:cNvPr id="4" name="object 4"/>
          <p:cNvSpPr/>
          <p:nvPr/>
        </p:nvSpPr>
        <p:spPr>
          <a:xfrm>
            <a:off x="7892489" y="7736895"/>
            <a:ext cx="663195" cy="5526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48600" y="5997789"/>
            <a:ext cx="658574" cy="5527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77200" y="6896100"/>
            <a:ext cx="202839" cy="73143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18100" y="4267200"/>
            <a:ext cx="1338478" cy="508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011661" y="4270705"/>
            <a:ext cx="787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HEAD</a:t>
            </a:r>
          </a:p>
        </p:txBody>
      </p:sp>
      <p:sp>
        <p:nvSpPr>
          <p:cNvPr id="9" name="object 9"/>
          <p:cNvSpPr/>
          <p:nvPr/>
        </p:nvSpPr>
        <p:spPr>
          <a:xfrm>
            <a:off x="7840269" y="4221440"/>
            <a:ext cx="656030" cy="5527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066578" y="5118100"/>
            <a:ext cx="208622" cy="73308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85200" y="5981700"/>
            <a:ext cx="1619707" cy="5461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9680">
              <a:lnSpc>
                <a:spcPct val="100000"/>
              </a:lnSpc>
            </a:pPr>
            <a:r>
              <a:rPr spc="185" dirty="0"/>
              <a:t>A </a:t>
            </a:r>
            <a:r>
              <a:rPr spc="65" dirty="0"/>
              <a:t>New</a:t>
            </a:r>
            <a:r>
              <a:rPr spc="-405" dirty="0"/>
              <a:t> </a:t>
            </a:r>
            <a:r>
              <a:rPr spc="114" dirty="0"/>
              <a:t>Commit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830159" y="8325613"/>
            <a:ext cx="787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75"/>
              </a:lnSpc>
            </a:pPr>
            <a:r>
              <a:rPr sz="3000" dirty="0">
                <a:latin typeface="SimSun"/>
                <a:cs typeface="SimSun"/>
              </a:rPr>
              <a:t>1177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5" name="object 9"/>
          <p:cNvSpPr txBox="1"/>
          <p:nvPr/>
        </p:nvSpPr>
        <p:spPr>
          <a:xfrm>
            <a:off x="8745405" y="5981700"/>
            <a:ext cx="2000343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dirty="0" smtClean="0">
                <a:latin typeface="SimSun"/>
                <a:cs typeface="SimSun"/>
              </a:rPr>
              <a:t>Jayakumar</a:t>
            </a:r>
            <a:endParaRPr sz="2400" dirty="0">
              <a:latin typeface="SimSun"/>
              <a:cs typeface="SimSu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7" grpId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84900" y="4257488"/>
            <a:ext cx="1612900" cy="5527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892489" y="7736895"/>
            <a:ext cx="663195" cy="5526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48600" y="5997789"/>
            <a:ext cx="658574" cy="5527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77200" y="6896100"/>
            <a:ext cx="202839" cy="73143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835010" y="6471615"/>
            <a:ext cx="787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5720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840269" y="4221440"/>
            <a:ext cx="656030" cy="5527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66578" y="5118100"/>
            <a:ext cx="208622" cy="7330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52992" y="5981700"/>
            <a:ext cx="1619707" cy="5461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172700" y="5994400"/>
            <a:ext cx="1333500" cy="508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0464583" y="5993079"/>
            <a:ext cx="787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HEAD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830159" y="8325613"/>
            <a:ext cx="787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75"/>
              </a:lnSpc>
            </a:pPr>
            <a:r>
              <a:rPr sz="3000" dirty="0">
                <a:latin typeface="SimSun"/>
                <a:cs typeface="SimSun"/>
              </a:rPr>
              <a:t>1177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36925">
              <a:lnSpc>
                <a:spcPct val="100000"/>
              </a:lnSpc>
            </a:pPr>
            <a:r>
              <a:rPr spc="110" dirty="0"/>
              <a:t>Checkout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369113" y="4254690"/>
            <a:ext cx="2248535" cy="901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35"/>
              </a:lnSpc>
            </a:pPr>
            <a:r>
              <a:rPr sz="3000" dirty="0">
                <a:latin typeface="SimSun"/>
                <a:cs typeface="SimSun"/>
              </a:rPr>
              <a:t>master</a:t>
            </a:r>
            <a:endParaRPr sz="3000">
              <a:latin typeface="SimSun"/>
              <a:cs typeface="SimSun"/>
            </a:endParaRPr>
          </a:p>
          <a:p>
            <a:pPr marL="1473200">
              <a:lnSpc>
                <a:spcPts val="3535"/>
              </a:lnSpc>
            </a:pPr>
            <a:r>
              <a:rPr sz="3000" dirty="0">
                <a:latin typeface="SimSun"/>
                <a:cs typeface="SimSun"/>
              </a:rPr>
              <a:t>e268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6" name="object 9"/>
          <p:cNvSpPr txBox="1"/>
          <p:nvPr/>
        </p:nvSpPr>
        <p:spPr>
          <a:xfrm>
            <a:off x="8737600" y="6031468"/>
            <a:ext cx="205740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dirty="0" smtClean="0">
                <a:latin typeface="SimSun"/>
                <a:cs typeface="SimSun"/>
              </a:rPr>
              <a:t>Jayakumar</a:t>
            </a:r>
            <a:endParaRPr sz="2400" dirty="0">
              <a:latin typeface="SimSun"/>
              <a:cs typeface="SimSu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72932" y="4229100"/>
            <a:ext cx="658367" cy="546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1822" y="5136313"/>
            <a:ext cx="291940" cy="6972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76900" y="4257488"/>
            <a:ext cx="1612900" cy="5527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861113" y="4254690"/>
            <a:ext cx="1168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master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892489" y="7736895"/>
            <a:ext cx="663195" cy="5526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48600" y="5997789"/>
            <a:ext cx="658574" cy="5527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77200" y="6896100"/>
            <a:ext cx="202839" cy="73143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87992" y="4229100"/>
            <a:ext cx="1619707" cy="5461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845800" y="4254500"/>
            <a:ext cx="1333500" cy="508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137683" y="4253179"/>
            <a:ext cx="787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HEAD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35010" y="6471615"/>
            <a:ext cx="787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5720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32269" y="4221440"/>
            <a:ext cx="656030" cy="55271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741714" y="5139087"/>
            <a:ext cx="314058" cy="69157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41675">
              <a:lnSpc>
                <a:spcPct val="100000"/>
              </a:lnSpc>
            </a:pPr>
            <a:r>
              <a:rPr spc="-85" dirty="0"/>
              <a:t>Br</a:t>
            </a:r>
            <a:r>
              <a:rPr spc="165" dirty="0"/>
              <a:t>anching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7830159" y="8325613"/>
            <a:ext cx="787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75"/>
              </a:lnSpc>
            </a:pPr>
            <a:r>
              <a:rPr sz="3000" dirty="0">
                <a:latin typeface="SimSun"/>
                <a:cs typeface="SimSun"/>
              </a:rPr>
              <a:t>1177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322159" y="4695266"/>
            <a:ext cx="787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e268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462822" y="4696967"/>
            <a:ext cx="787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007f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20" name="object 9"/>
          <p:cNvSpPr txBox="1"/>
          <p:nvPr/>
        </p:nvSpPr>
        <p:spPr>
          <a:xfrm>
            <a:off x="9575800" y="4340423"/>
            <a:ext cx="3128951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000" dirty="0" smtClean="0">
                <a:latin typeface="SimSun"/>
                <a:cs typeface="SimSun"/>
              </a:rPr>
              <a:t>Jayakumar</a:t>
            </a:r>
            <a:endParaRPr sz="2000" dirty="0">
              <a:latin typeface="SimSun"/>
              <a:cs typeface="SimSu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76900" y="4257488"/>
            <a:ext cx="1612900" cy="5527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861113" y="4254690"/>
            <a:ext cx="1168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master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892489" y="7736895"/>
            <a:ext cx="663195" cy="5526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48600" y="5997789"/>
            <a:ext cx="658574" cy="5527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77200" y="6896100"/>
            <a:ext cx="202839" cy="73143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187992" y="4229100"/>
            <a:ext cx="1619707" cy="5461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07700" y="4241800"/>
            <a:ext cx="1338478" cy="50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539348" y="4242625"/>
            <a:ext cx="787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HEAD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35010" y="6471615"/>
            <a:ext cx="787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5720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332269" y="4221440"/>
            <a:ext cx="656030" cy="55271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741714" y="5139087"/>
            <a:ext cx="314058" cy="69157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36925">
              <a:lnSpc>
                <a:spcPct val="100000"/>
              </a:lnSpc>
            </a:pPr>
            <a:r>
              <a:rPr spc="110" dirty="0"/>
              <a:t>Checkout</a:t>
            </a:r>
          </a:p>
        </p:txBody>
      </p:sp>
      <p:sp>
        <p:nvSpPr>
          <p:cNvPr id="15" name="object 15"/>
          <p:cNvSpPr/>
          <p:nvPr/>
        </p:nvSpPr>
        <p:spPr>
          <a:xfrm>
            <a:off x="8472932" y="4229100"/>
            <a:ext cx="658367" cy="5461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381822" y="5136313"/>
            <a:ext cx="291940" cy="69729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322159" y="4695266"/>
            <a:ext cx="787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e268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830159" y="8325613"/>
            <a:ext cx="787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75"/>
              </a:lnSpc>
            </a:pPr>
            <a:r>
              <a:rPr sz="3000" dirty="0">
                <a:latin typeface="SimSun"/>
                <a:cs typeface="SimSun"/>
              </a:rPr>
              <a:t>1177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462822" y="4696967"/>
            <a:ext cx="787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007f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20" name="object 9"/>
          <p:cNvSpPr txBox="1"/>
          <p:nvPr/>
        </p:nvSpPr>
        <p:spPr>
          <a:xfrm>
            <a:off x="9418472" y="4278868"/>
            <a:ext cx="2748128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dirty="0" smtClean="0">
                <a:latin typeface="SimSun"/>
                <a:cs typeface="SimSun"/>
              </a:rPr>
              <a:t>Jayakumar</a:t>
            </a:r>
            <a:endParaRPr sz="3200" dirty="0">
              <a:latin typeface="SimSun"/>
              <a:cs typeface="SimSu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917</TotalTime>
  <Words>204</Words>
  <Application>Microsoft Office PowerPoint</Application>
  <PresentationFormat>Custom</PresentationFormat>
  <Paragraphs>128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SimSun</vt:lpstr>
      <vt:lpstr>Calibri</vt:lpstr>
      <vt:lpstr>Lucida Sans</vt:lpstr>
      <vt:lpstr>Trebuchet MS</vt:lpstr>
      <vt:lpstr>Office Theme</vt:lpstr>
      <vt:lpstr>Git Branches</vt:lpstr>
      <vt:lpstr>“What is Git</vt:lpstr>
      <vt:lpstr>The Master Branch</vt:lpstr>
      <vt:lpstr>A Second Branch</vt:lpstr>
      <vt:lpstr>The Current Branch</vt:lpstr>
      <vt:lpstr>A New Commit</vt:lpstr>
      <vt:lpstr>Checkout</vt:lpstr>
      <vt:lpstr>Branching</vt:lpstr>
      <vt:lpstr>Checkout</vt:lpstr>
      <vt:lpstr>Merging</vt:lpstr>
      <vt:lpstr>Merge Commits</vt:lpstr>
      <vt:lpstr>master</vt:lpstr>
      <vt:lpstr>Fast-forward</vt:lpstr>
      <vt:lpstr>Checkout a Commit</vt:lpstr>
      <vt:lpstr>Detached HEAD</vt:lpstr>
      <vt:lpstr>Detached HEAD</vt:lpstr>
      <vt:lpstr>Detached HEAD</vt:lpstr>
      <vt:lpstr>PowerPoint Presentation</vt:lpstr>
      <vt:lpstr>PowerPoint Presentation</vt:lpstr>
      <vt:lpstr>HEAD</vt:lpstr>
      <vt:lpstr>PowerPoint Presentation</vt:lpstr>
      <vt:lpstr>The Git Object Model, Extended</vt:lpstr>
      <vt:lpstr>Three Rules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Branches</dc:title>
  <cp:lastModifiedBy>Jayakumar Natarajan (Product Engineering Service)</cp:lastModifiedBy>
  <cp:revision>9</cp:revision>
  <dcterms:created xsi:type="dcterms:W3CDTF">2017-01-21T16:07:50Z</dcterms:created>
  <dcterms:modified xsi:type="dcterms:W3CDTF">2017-01-24T05:36:56Z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2017-01-21T00:00:00Z</vt:filetime>
  </property>
</Properties>
</file>