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148441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58694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11489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862089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28449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53045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6" name="对象"/>
          <p:cNvSpPr>
            <a:spLocks noGrp="1"/>
          </p:cNvSpPr>
          <p:nvPr>
            <p:ph type="sldImg"/>
          </p:nvPr>
        </p:nvSpPr>
        <p:spPr>
          <a:xfrm rot="0">
            <a:off x="4038600" y="857250"/>
            <a:ext cx="4114800" cy="2314575"/>
          </a:xfrm>
          <a:prstGeom prst="rect"/>
          <a:noFill/>
          <a:ln w="12700" cmpd="sng" cap="flat">
            <a:noFill/>
            <a:prstDash val="solid"/>
            <a:miter/>
          </a:ln>
        </p:spPr>
      </p:sp>
      <p:sp>
        <p:nvSpPr>
          <p:cNvPr id="10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87741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71172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148202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60648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8648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562292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02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258808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148367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1714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29578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69723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33196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05091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79170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69710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25035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345774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462324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325384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84238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jpe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S.JAYAKUMAR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 2422K233</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r>
              <a:rPr lang="en-US" altLang="zh-CN" sz="2400" b="0" i="0" u="none" strike="noStrike" kern="1200" cap="none" spc="0" baseline="0">
                <a:solidFill>
                  <a:schemeClr val="tx1"/>
                </a:solidFill>
                <a:latin typeface="Calibri" pitchFamily="0" charset="0"/>
                <a:ea typeface="宋体" pitchFamily="0" charset="0"/>
                <a:cs typeface="Calibri" pitchFamily="0" charset="0"/>
              </a:rPr>
              <a:t> &amp; </a:t>
            </a:r>
            <a:r>
              <a:rPr lang="en-US" altLang="zh-CN" sz="2400" b="0" i="0" u="none" strike="noStrike" kern="1200" cap="none" spc="0" baseline="0">
                <a:solidFill>
                  <a:schemeClr val="tx1"/>
                </a:solidFill>
                <a:latin typeface="Calibri" pitchFamily="0" charset="0"/>
                <a:ea typeface="宋体" pitchFamily="0" charset="0"/>
                <a:cs typeface="Calibri" pitchFamily="0" charset="0"/>
              </a:rPr>
              <a:t>2BC89BF709361869A9C456DC68D3E36D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UNIVERSITY:PIONEER COLLEGE OF ARTS AND SCIENCE,BHARATHIAR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802397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2949527" y="21232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The model achieved a good accuracy in predicting stock market trends. Visualizations include line charts, candlestick charts, and prediction comparisons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9" name="椭圆"/>
          <p:cNvSpPr>
            <a:spLocks/>
          </p:cNvSpPr>
          <p:nvPr/>
        </p:nvSpPr>
        <p:spPr>
          <a:xfrm rot="0">
            <a:off x="2475914" y="2349305"/>
            <a:ext cx="351692" cy="295420"/>
          </a:xfrm>
          <a:prstGeom prst="ellipse"/>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5603762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6" name="文本框"/>
          <p:cNvSpPr>
            <a:spLocks noGrp="1"/>
          </p:cNvSpPr>
          <p:nvPr>
            <p:ph type="title"/>
          </p:nvPr>
        </p:nvSpPr>
        <p:spPr>
          <a:xfrm rot="0">
            <a:off x="755332" y="385444"/>
            <a:ext cx="4578668"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2780714" y="1801895"/>
            <a:ext cx="6096000"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The project demonstrates the potential of Machine Learning in financial forecasting. It provides valuable insights for investors and can be extended with more data sources for higher accuracy.</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9" name="右箭头"/>
          <p:cNvSpPr>
            <a:spLocks/>
          </p:cNvSpPr>
          <p:nvPr/>
        </p:nvSpPr>
        <p:spPr>
          <a:xfrm rot="0">
            <a:off x="2110154" y="1969477"/>
            <a:ext cx="436097" cy="295420"/>
          </a:xfrm>
          <a:prstGeom prst="rightArrow">
            <a:avLst>
              <a:gd name="adj1" fmla="val 50000"/>
              <a:gd name="adj2" fmla="val 48741"/>
            </a:avLst>
          </a:prstGeom>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77001941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2" name="文本框"/>
          <p:cNvSpPr>
            <a:spLocks noGrp="1"/>
          </p:cNvSpPr>
          <p:nvPr>
            <p:ph type="title"/>
          </p:nvPr>
        </p:nvSpPr>
        <p:spPr>
          <a:xfrm rot="0">
            <a:off x="755332" y="385444"/>
            <a:ext cx="10681335"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Github</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link</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https://github.com/jayakumars6374-max/Jayakumar.git</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85849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9065407" cy="39027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PREDICTING STOCK MARKET TRENDS</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89502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1"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2"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521953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1" name="组合"/>
          <p:cNvGrpSpPr>
            <a:grpSpLocks/>
          </p:cNvGrpSpPr>
          <p:nvPr/>
        </p:nvGrpSpPr>
        <p:grpSpPr>
          <a:xfrm>
            <a:off x="7991475" y="2933700"/>
            <a:ext cx="2762251" cy="3257550"/>
            <a:chOff x="7991475" y="2933700"/>
            <a:chExt cx="2762251" cy="3257550"/>
          </a:xfrm>
        </p:grpSpPr>
        <p:sp>
          <p:nvSpPr>
            <p:cNvPr id="10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0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0" name="图片"/>
            <p:cNvPicPr>
              <a:picLocks/>
            </p:cNvPicPr>
            <p:nvPr/>
          </p:nvPicPr>
          <p:blipFill>
            <a:blip r:embed="rId1" cstate="print"/>
            <a:stretch>
              <a:fillRect/>
            </a:stretch>
          </p:blipFill>
          <p:spPr>
            <a:xfrm rot="0">
              <a:off x="7991475" y="2933700"/>
              <a:ext cx="2762251" cy="3257550"/>
            </a:xfrm>
            <a:prstGeom prst="rect"/>
            <a:noFill/>
            <a:ln w="12700" cmpd="sng" cap="flat">
              <a:noFill/>
              <a:prstDash val="solid"/>
              <a:round/>
            </a:ln>
          </p:spPr>
        </p:pic>
      </p:grpSp>
      <p:sp>
        <p:nvSpPr>
          <p:cNvPr id="11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3" name="文本框"/>
          <p:cNvSpPr>
            <a:spLocks noGrp="1"/>
          </p:cNvSpPr>
          <p:nvPr>
            <p:ph type="title"/>
          </p:nvPr>
        </p:nvSpPr>
        <p:spPr>
          <a:xfrm rot="0">
            <a:off x="834071" y="575055"/>
            <a:ext cx="56370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16" name="矩形"/>
          <p:cNvSpPr>
            <a:spLocks/>
          </p:cNvSpPr>
          <p:nvPr/>
        </p:nvSpPr>
        <p:spPr>
          <a:xfrm rot="0">
            <a:off x="1304119" y="2506290"/>
            <a:ext cx="12192000" cy="630524"/>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Difficulty in predicting stock price movements</a:t>
            </a:r>
            <a:endParaRPr lang="zh-CN" altLang="en-US"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
        <p:nvSpPr>
          <p:cNvPr id="117" name="矩形"/>
          <p:cNvSpPr>
            <a:spLocks/>
          </p:cNvSpPr>
          <p:nvPr/>
        </p:nvSpPr>
        <p:spPr>
          <a:xfrm rot="0">
            <a:off x="1304128" y="4014408"/>
            <a:ext cx="12192000" cy="630524"/>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High volatility and market uncertainty</a:t>
            </a:r>
            <a:endParaRPr lang="zh-CN" altLang="en-US"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
        <p:nvSpPr>
          <p:cNvPr id="118" name="矩形"/>
          <p:cNvSpPr>
            <a:spLocks/>
          </p:cNvSpPr>
          <p:nvPr/>
        </p:nvSpPr>
        <p:spPr>
          <a:xfrm rot="0">
            <a:off x="1304121" y="5332281"/>
            <a:ext cx="12192000" cy="630525"/>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Need for data-driven insights for investors</a:t>
            </a:r>
            <a:endParaRPr lang="zh-CN" altLang="en-US"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
        <p:nvSpPr>
          <p:cNvPr id="119" name="椭圆"/>
          <p:cNvSpPr>
            <a:spLocks/>
          </p:cNvSpPr>
          <p:nvPr/>
        </p:nvSpPr>
        <p:spPr>
          <a:xfrm rot="0">
            <a:off x="731520" y="2686929"/>
            <a:ext cx="393895" cy="211015"/>
          </a:xfrm>
          <a:prstGeom prst="ellipse"/>
          <a:solidFill>
            <a:schemeClr val="accent1"/>
          </a:solidFill>
          <a:ln w="25400" cmpd="sng" cap="flat">
            <a:solidFill>
              <a:srgbClr val="385D8A"/>
            </a:solidFill>
            <a:prstDash val="solid"/>
            <a:round/>
          </a:ln>
        </p:spPr>
      </p:sp>
      <p:sp>
        <p:nvSpPr>
          <p:cNvPr id="120" name="椭圆"/>
          <p:cNvSpPr>
            <a:spLocks/>
          </p:cNvSpPr>
          <p:nvPr/>
        </p:nvSpPr>
        <p:spPr>
          <a:xfrm rot="0">
            <a:off x="717452" y="4304714"/>
            <a:ext cx="464233" cy="196948"/>
          </a:xfrm>
          <a:prstGeom prst="ellipse"/>
          <a:solidFill>
            <a:schemeClr val="accent1"/>
          </a:solidFill>
          <a:ln w="25400" cmpd="sng" cap="flat">
            <a:solidFill>
              <a:srgbClr val="385D8A"/>
            </a:solidFill>
            <a:prstDash val="solid"/>
            <a:round/>
          </a:ln>
        </p:spPr>
      </p:sp>
      <p:sp>
        <p:nvSpPr>
          <p:cNvPr id="121" name="椭圆"/>
          <p:cNvSpPr>
            <a:spLocks/>
          </p:cNvSpPr>
          <p:nvPr/>
        </p:nvSpPr>
        <p:spPr>
          <a:xfrm rot="0">
            <a:off x="801858" y="5542671"/>
            <a:ext cx="393896" cy="253216"/>
          </a:xfrm>
          <a:prstGeom prst="ellipse"/>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203497196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9" name="文本框"/>
          <p:cNvSpPr>
            <a:spLocks noGrp="1"/>
          </p:cNvSpPr>
          <p:nvPr>
            <p:ph type="title"/>
          </p:nvPr>
        </p:nvSpPr>
        <p:spPr>
          <a:xfrm rot="0">
            <a:off x="739774" y="829626"/>
            <a:ext cx="52635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	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31"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900332" y="2630658"/>
            <a:ext cx="9349005" cy="2840324"/>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        The </a:t>
            </a:r>
            <a:r>
              <a:rPr lang="en-US" altLang="zh-CN" sz="2000" b="0" i="0"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project **"Predicting Stock Market Trends"** focuses on analyzing historical stock data and applying data-driven techniques to forecast future market movements. By leveraging tools such as machine learning algorithms, statistical models, and visualization methods, the project aims to identify key patterns, trends, and indicators that influence stock prices. The outcome provides valuable insights for investors, traders, and financial analysts to make informed decisions, reduce risks, and optimize portfolio strategies. This project highlights the integration of technology and finance to enhance prediction accuracy and support smarter investment planning.</a:t>
            </a:r>
            <a:endParaRPr lang="zh-CN" altLang="en-US" sz="2000" b="0" i="0"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Tree>
    <p:extLst>
      <p:ext uri="{BB962C8B-B14F-4D97-AF65-F5344CB8AC3E}">
        <p14:creationId xmlns:p14="http://schemas.microsoft.com/office/powerpoint/2010/main" val="18750666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2668171" y="1759692"/>
            <a:ext cx="609600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Individual </a:t>
            </a:r>
            <a:r>
              <a:rPr lang="en-US" altLang="zh-CN" sz="4000" b="0" i="1" u="none" strike="noStrike" kern="1200" cap="none" spc="0" baseline="0">
                <a:solidFill>
                  <a:schemeClr val="tx1"/>
                </a:solidFill>
                <a:latin typeface="Calibri" pitchFamily="0" charset="0"/>
                <a:ea typeface="宋体" pitchFamily="0" charset="0"/>
                <a:cs typeface="Calibri" pitchFamily="0" charset="0"/>
              </a:rPr>
              <a:t>Investors</a:t>
            </a:r>
            <a:endParaRPr lang="en-US" altLang="zh-CN" sz="40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Financial</a:t>
            </a: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4000" b="0" i="1" u="none" strike="noStrike" kern="1200" cap="none" spc="0" baseline="0">
                <a:solidFill>
                  <a:schemeClr val="tx1"/>
                </a:solidFill>
                <a:latin typeface="Calibri" pitchFamily="0" charset="0"/>
                <a:ea typeface="宋体" pitchFamily="0" charset="0"/>
                <a:cs typeface="Calibri" pitchFamily="0" charset="0"/>
              </a:rPr>
              <a:t>Analysts</a:t>
            </a:r>
            <a:endParaRPr lang="en-US" altLang="zh-CN" sz="40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Trading Firms</a:t>
            </a:r>
            <a:endParaRPr lang="en-US" altLang="zh-CN" sz="40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Portfolio Managers </a:t>
            </a:r>
            <a:endParaRPr lang="zh-CN" altLang="en-US" sz="4000" b="0" i="1" u="none" strike="noStrike" kern="1200" cap="none" spc="0" baseline="0">
              <a:solidFill>
                <a:schemeClr val="tx1"/>
              </a:solidFill>
              <a:latin typeface="Calibri" pitchFamily="0" charset="0"/>
              <a:ea typeface="宋体" pitchFamily="0" charset="0"/>
              <a:cs typeface="Calibri" pitchFamily="0" charset="0"/>
            </a:endParaRPr>
          </a:p>
        </p:txBody>
      </p:sp>
      <p:sp>
        <p:nvSpPr>
          <p:cNvPr id="142" name="右箭头"/>
          <p:cNvSpPr>
            <a:spLocks/>
          </p:cNvSpPr>
          <p:nvPr/>
        </p:nvSpPr>
        <p:spPr>
          <a:xfrm rot="0">
            <a:off x="2841674" y="3094891"/>
            <a:ext cx="351692" cy="211015"/>
          </a:xfrm>
          <a:prstGeom prst="rightArrow">
            <a:avLst>
              <a:gd name="adj1" fmla="val 50000"/>
              <a:gd name="adj2" fmla="val 48742"/>
            </a:avLst>
          </a:prstGeom>
          <a:solidFill>
            <a:schemeClr val="accent1"/>
          </a:solidFill>
          <a:ln w="25400" cmpd="sng" cap="flat">
            <a:solidFill>
              <a:srgbClr val="385D8A"/>
            </a:solidFill>
            <a:prstDash val="solid"/>
            <a:round/>
          </a:ln>
        </p:spPr>
      </p:sp>
      <p:sp>
        <p:nvSpPr>
          <p:cNvPr id="143" name="右箭头"/>
          <p:cNvSpPr>
            <a:spLocks/>
          </p:cNvSpPr>
          <p:nvPr/>
        </p:nvSpPr>
        <p:spPr>
          <a:xfrm rot="0">
            <a:off x="2813538" y="3713871"/>
            <a:ext cx="351692" cy="225083"/>
          </a:xfrm>
          <a:prstGeom prst="rightArrow">
            <a:avLst>
              <a:gd name="adj1" fmla="val 50000"/>
              <a:gd name="adj2" fmla="val 48741"/>
            </a:avLst>
          </a:prstGeom>
          <a:solidFill>
            <a:schemeClr val="accent1"/>
          </a:solidFill>
          <a:ln w="25400" cmpd="sng" cap="flat">
            <a:solidFill>
              <a:srgbClr val="385D8A"/>
            </a:solidFill>
            <a:prstDash val="solid"/>
            <a:round/>
          </a:ln>
        </p:spPr>
      </p:sp>
      <p:sp>
        <p:nvSpPr>
          <p:cNvPr id="144" name="右箭头"/>
          <p:cNvSpPr>
            <a:spLocks/>
          </p:cNvSpPr>
          <p:nvPr/>
        </p:nvSpPr>
        <p:spPr>
          <a:xfrm rot="0">
            <a:off x="2841674" y="4304714"/>
            <a:ext cx="323557" cy="281354"/>
          </a:xfrm>
          <a:prstGeom prst="rightArrow">
            <a:avLst>
              <a:gd name="adj1" fmla="val 50000"/>
              <a:gd name="adj2" fmla="val 48741"/>
            </a:avLst>
          </a:prstGeom>
          <a:solidFill>
            <a:schemeClr val="accent1"/>
          </a:solidFill>
          <a:ln w="25400" cmpd="sng" cap="flat">
            <a:solidFill>
              <a:srgbClr val="385D8A"/>
            </a:solidFill>
            <a:prstDash val="solid"/>
            <a:round/>
          </a:ln>
        </p:spPr>
      </p:sp>
      <p:sp>
        <p:nvSpPr>
          <p:cNvPr id="145" name="右箭头"/>
          <p:cNvSpPr>
            <a:spLocks/>
          </p:cNvSpPr>
          <p:nvPr/>
        </p:nvSpPr>
        <p:spPr>
          <a:xfrm rot="0">
            <a:off x="2771335" y="4937760"/>
            <a:ext cx="337625" cy="239149"/>
          </a:xfrm>
          <a:prstGeom prst="rightArrow">
            <a:avLst>
              <a:gd name="adj1" fmla="val 50000"/>
              <a:gd name="adj2" fmla="val 48738"/>
            </a:avLst>
          </a:prstGeom>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6035600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文本框"/>
          <p:cNvSpPr>
            <a:spLocks noGrp="1"/>
          </p:cNvSpPr>
          <p:nvPr>
            <p:ph type="title"/>
          </p:nvPr>
        </p:nvSpPr>
        <p:spPr>
          <a:xfrm rot="0">
            <a:off x="572233" y="1125171"/>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5" name="矩形"/>
          <p:cNvSpPr>
            <a:spLocks/>
          </p:cNvSpPr>
          <p:nvPr/>
        </p:nvSpPr>
        <p:spPr>
          <a:xfrm rot="0">
            <a:off x="2893255" y="2167654"/>
            <a:ext cx="6096000"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Programming Language: </a:t>
            </a:r>
            <a:r>
              <a:rPr lang="en-US" altLang="zh-CN" sz="3200" b="0" i="1" u="none" strike="noStrike" kern="1200" cap="none" spc="0" baseline="0">
                <a:solidFill>
                  <a:schemeClr val="tx1"/>
                </a:solidFill>
                <a:latin typeface="Calibri" pitchFamily="0" charset="0"/>
                <a:ea typeface="宋体" pitchFamily="0" charset="0"/>
                <a:cs typeface="Calibri" pitchFamily="0" charset="0"/>
              </a:rPr>
              <a:t>Python</a:t>
            </a: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Libraries: Pandas, </a:t>
            </a:r>
            <a:r>
              <a:rPr lang="en-US" altLang="zh-CN" sz="3200" b="0" i="1" u="none" strike="noStrike" kern="1200" cap="none" spc="0" baseline="0">
                <a:solidFill>
                  <a:schemeClr val="tx1"/>
                </a:solidFill>
                <a:latin typeface="Calibri" pitchFamily="0" charset="0"/>
                <a:ea typeface="宋体" pitchFamily="0" charset="0"/>
                <a:cs typeface="Calibri" pitchFamily="0" charset="0"/>
              </a:rPr>
              <a:t>NumPy</a:t>
            </a: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Scikit</a:t>
            </a:r>
            <a:r>
              <a:rPr lang="en-US" altLang="zh-CN" sz="3200" b="0" i="1" u="none" strike="noStrike" kern="1200" cap="none" spc="0" baseline="0">
                <a:solidFill>
                  <a:schemeClr val="tx1"/>
                </a:solidFill>
                <a:latin typeface="Calibri" pitchFamily="0" charset="0"/>
                <a:ea typeface="宋体" pitchFamily="0" charset="0"/>
                <a:cs typeface="Calibri" pitchFamily="0" charset="0"/>
              </a:rPr>
              <a:t>-learn, </a:t>
            </a:r>
            <a:r>
              <a:rPr lang="en-US" altLang="zh-CN" sz="3200" b="0" i="1" u="none" strike="noStrike" kern="1200" cap="none" spc="0" baseline="0">
                <a:solidFill>
                  <a:schemeClr val="tx1"/>
                </a:solidFill>
                <a:latin typeface="Calibri" pitchFamily="0" charset="0"/>
                <a:ea typeface="宋体" pitchFamily="0" charset="0"/>
                <a:cs typeface="Calibri" pitchFamily="0" charset="0"/>
              </a:rPr>
              <a:t>TensorFlow</a:t>
            </a:r>
            <a:r>
              <a:rPr lang="en-US" altLang="zh-CN" sz="3200" b="0" i="1" u="none" strike="noStrike" kern="1200" cap="none" spc="0" baseline="0">
                <a:solidFill>
                  <a:schemeClr val="tx1"/>
                </a:solidFill>
                <a:latin typeface="Calibri" pitchFamily="0" charset="0"/>
                <a:ea typeface="宋体" pitchFamily="0" charset="0"/>
                <a:cs typeface="Calibri" pitchFamily="0" charset="0"/>
              </a:rPr>
              <a:t>/</a:t>
            </a:r>
            <a:r>
              <a:rPr lang="en-US" altLang="zh-CN" sz="3200" b="0" i="1" u="none" strike="noStrike" kern="1200" cap="none" spc="0" baseline="0">
                <a:solidFill>
                  <a:schemeClr val="tx1"/>
                </a:solidFill>
                <a:latin typeface="Calibri" pitchFamily="0" charset="0"/>
                <a:ea typeface="宋体" pitchFamily="0" charset="0"/>
                <a:cs typeface="Calibri" pitchFamily="0" charset="0"/>
              </a:rPr>
              <a:t>Keras</a:t>
            </a: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Visualization: </a:t>
            </a:r>
            <a:r>
              <a:rPr lang="en-US" altLang="zh-CN" sz="3200" b="0" i="1" u="none" strike="noStrike" kern="1200" cap="none" spc="0" baseline="0">
                <a:solidFill>
                  <a:schemeClr val="tx1"/>
                </a:solidFill>
                <a:latin typeface="Calibri" pitchFamily="0" charset="0"/>
                <a:ea typeface="宋体" pitchFamily="0" charset="0"/>
                <a:cs typeface="Calibri" pitchFamily="0" charset="0"/>
              </a:rPr>
              <a:t>Matplotlib</a:t>
            </a: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Seaborn</a:t>
            </a: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Platform: </a:t>
            </a:r>
            <a:r>
              <a:rPr lang="en-US" altLang="zh-CN" sz="3200" b="0" i="1" u="none" strike="noStrike" kern="1200" cap="none" spc="0" baseline="0">
                <a:solidFill>
                  <a:schemeClr val="tx1"/>
                </a:solidFill>
                <a:latin typeface="Calibri" pitchFamily="0" charset="0"/>
                <a:ea typeface="宋体" pitchFamily="0" charset="0"/>
                <a:cs typeface="Calibri" pitchFamily="0" charset="0"/>
              </a:rPr>
              <a:t>Jupyter</a:t>
            </a:r>
            <a:r>
              <a:rPr lang="en-US" altLang="zh-CN" sz="3200" b="0" i="1" u="none" strike="noStrike" kern="1200" cap="none" spc="0" baseline="0">
                <a:solidFill>
                  <a:schemeClr val="tx1"/>
                </a:solidFill>
                <a:latin typeface="Calibri" pitchFamily="0" charset="0"/>
                <a:ea typeface="宋体" pitchFamily="0" charset="0"/>
                <a:cs typeface="Calibri" pitchFamily="0" charset="0"/>
              </a:rPr>
              <a:t> Notebook / Google </a:t>
            </a:r>
            <a:r>
              <a:rPr lang="en-US" altLang="zh-CN" sz="3200" b="0" i="1" u="none" strike="noStrike" kern="1200" cap="none" spc="0" baseline="0">
                <a:solidFill>
                  <a:schemeClr val="tx1"/>
                </a:solidFill>
                <a:latin typeface="Calibri" pitchFamily="0" charset="0"/>
                <a:ea typeface="宋体" pitchFamily="0" charset="0"/>
                <a:cs typeface="Calibri" pitchFamily="0" charset="0"/>
              </a:rPr>
              <a:t>Colab</a:t>
            </a:r>
            <a:endParaRPr lang="zh-CN" altLang="en-US" sz="32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54890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矩形"/>
          <p:cNvSpPr>
            <a:spLocks/>
          </p:cNvSpPr>
          <p:nvPr/>
        </p:nvSpPr>
        <p:spPr>
          <a:xfrm rot="0">
            <a:off x="2433710" y="1280158"/>
            <a:ext cx="6091311" cy="4977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1" u="none" strike="noStrike" kern="1200" cap="none" spc="0" baseline="0">
                <a:solidFill>
                  <a:schemeClr val="tx1"/>
                </a:solidFill>
                <a:latin typeface="Calibri" pitchFamily="0" charset="0"/>
                <a:ea typeface="宋体" pitchFamily="0" charset="0"/>
                <a:cs typeface="Calibri" pitchFamily="0" charset="0"/>
              </a:rPr>
              <a:t>Dashboard with stock price </a:t>
            </a:r>
            <a:r>
              <a:rPr lang="en-US" altLang="zh-CN" sz="3600" b="0" i="1" u="none" strike="noStrike" kern="1200" cap="none" spc="0" baseline="0">
                <a:solidFill>
                  <a:schemeClr val="tx1"/>
                </a:solidFill>
                <a:latin typeface="Calibri" pitchFamily="0" charset="0"/>
                <a:ea typeface="宋体" pitchFamily="0" charset="0"/>
                <a:cs typeface="Calibri" pitchFamily="0" charset="0"/>
              </a:rPr>
              <a:t>charts</a:t>
            </a: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600" b="0" i="1" u="none" strike="noStrike" kern="1200" cap="none" spc="0" baseline="0">
                <a:solidFill>
                  <a:schemeClr val="tx1"/>
                </a:solidFill>
                <a:latin typeface="Calibri" pitchFamily="0" charset="0"/>
                <a:ea typeface="宋体" pitchFamily="0" charset="0"/>
                <a:cs typeface="Calibri" pitchFamily="0" charset="0"/>
              </a:rPr>
              <a:t>Trend </a:t>
            </a:r>
            <a:r>
              <a:rPr lang="en-US" altLang="zh-CN" sz="3600" b="0" i="1" u="none" strike="noStrike" kern="1200" cap="none" spc="0" baseline="0">
                <a:solidFill>
                  <a:schemeClr val="tx1"/>
                </a:solidFill>
                <a:latin typeface="Calibri" pitchFamily="0" charset="0"/>
                <a:ea typeface="宋体" pitchFamily="0" charset="0"/>
                <a:cs typeface="Calibri" pitchFamily="0" charset="0"/>
              </a:rPr>
              <a:t>prediction </a:t>
            </a:r>
            <a:r>
              <a:rPr lang="en-US" altLang="zh-CN" sz="3600" b="0" i="1" u="none" strike="noStrike" kern="1200" cap="none" spc="0" baseline="0">
                <a:solidFill>
                  <a:schemeClr val="tx1"/>
                </a:solidFill>
                <a:latin typeface="Calibri" pitchFamily="0" charset="0"/>
                <a:ea typeface="宋体" pitchFamily="0" charset="0"/>
                <a:cs typeface="Calibri" pitchFamily="0" charset="0"/>
              </a:rPr>
              <a:t>graphs</a:t>
            </a: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600" b="0" i="1" u="none" strike="noStrike" kern="1200" cap="none" spc="0" baseline="0">
                <a:solidFill>
                  <a:schemeClr val="tx1"/>
                </a:solidFill>
                <a:latin typeface="Calibri" pitchFamily="0" charset="0"/>
                <a:ea typeface="宋体" pitchFamily="0" charset="0"/>
                <a:cs typeface="Calibri" pitchFamily="0" charset="0"/>
              </a:rPr>
              <a:t>User-friendly interface</a:t>
            </a: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600" b="0" i="1" u="none" strike="noStrike" kern="1200" cap="none" spc="0" baseline="0">
                <a:solidFill>
                  <a:schemeClr val="tx1"/>
                </a:solidFill>
                <a:latin typeface="Calibri" pitchFamily="0" charset="0"/>
                <a:ea typeface="宋体" pitchFamily="0" charset="0"/>
                <a:cs typeface="Calibri" pitchFamily="0" charset="0"/>
              </a:rPr>
              <a:t>- Organized portfolio management section</a:t>
            </a:r>
            <a:endParaRPr lang="zh-CN" altLang="en-US" sz="36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52920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527495" y="1593056"/>
            <a:ext cx="6096000"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Data preprocessing and </a:t>
            </a:r>
            <a:r>
              <a:rPr lang="en-US" altLang="zh-CN" sz="3200" b="0" i="0" u="none" strike="noStrike" kern="1200" cap="none" spc="0" baseline="0">
                <a:solidFill>
                  <a:schemeClr val="tx1"/>
                </a:solidFill>
                <a:latin typeface="Calibri" pitchFamily="0" charset="0"/>
                <a:ea typeface="宋体" pitchFamily="0" charset="0"/>
                <a:cs typeface="Calibri" pitchFamily="0" charset="0"/>
              </a:rPr>
              <a:t>cleaning</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200" b="0" i="0" u="none" strike="noStrike" kern="1200" cap="none" spc="0" baseline="0">
                <a:solidFill>
                  <a:schemeClr val="tx1"/>
                </a:solidFill>
                <a:latin typeface="Calibri" pitchFamily="0" charset="0"/>
                <a:ea typeface="宋体" pitchFamily="0" charset="0"/>
                <a:cs typeface="Calibri" pitchFamily="0" charset="0"/>
              </a:rPr>
              <a:t>Machine </a:t>
            </a:r>
            <a:r>
              <a:rPr lang="en-US" altLang="zh-CN" sz="3200" b="0" i="0" u="none" strike="noStrike" kern="1200" cap="none" spc="0" baseline="0">
                <a:solidFill>
                  <a:schemeClr val="tx1"/>
                </a:solidFill>
                <a:latin typeface="Calibri" pitchFamily="0" charset="0"/>
                <a:ea typeface="宋体" pitchFamily="0" charset="0"/>
                <a:cs typeface="Calibri" pitchFamily="0" charset="0"/>
              </a:rPr>
              <a:t>learning model </a:t>
            </a:r>
            <a:r>
              <a:rPr lang="en-US" altLang="zh-CN" sz="3200" b="0" i="0" u="none" strike="noStrike" kern="1200" cap="none" spc="0" baseline="0">
                <a:solidFill>
                  <a:schemeClr val="tx1"/>
                </a:solidFill>
                <a:latin typeface="Calibri" pitchFamily="0" charset="0"/>
                <a:ea typeface="宋体" pitchFamily="0" charset="0"/>
                <a:cs typeface="Calibri" pitchFamily="0" charset="0"/>
              </a:rPr>
              <a:t>training</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200" b="0" i="0" u="none" strike="noStrike" kern="1200" cap="none" spc="0" baseline="0">
                <a:solidFill>
                  <a:schemeClr val="tx1"/>
                </a:solidFill>
                <a:latin typeface="Calibri" pitchFamily="0" charset="0"/>
                <a:ea typeface="宋体" pitchFamily="0" charset="0"/>
                <a:cs typeface="Calibri" pitchFamily="0" charset="0"/>
              </a:rPr>
              <a:t>Real-time </a:t>
            </a:r>
            <a:r>
              <a:rPr lang="en-US" altLang="zh-CN" sz="3200" b="0" i="0" u="none" strike="noStrike" kern="1200" cap="none" spc="0" baseline="0">
                <a:solidFill>
                  <a:schemeClr val="tx1"/>
                </a:solidFill>
                <a:latin typeface="Calibri" pitchFamily="0" charset="0"/>
                <a:ea typeface="宋体" pitchFamily="0" charset="0"/>
                <a:cs typeface="Calibri" pitchFamily="0" charset="0"/>
              </a:rPr>
              <a:t>stock data </a:t>
            </a:r>
            <a:r>
              <a:rPr lang="en-US" altLang="zh-CN" sz="3200" b="0" i="0" u="none" strike="noStrike" kern="1200" cap="none" spc="0" baseline="0">
                <a:solidFill>
                  <a:schemeClr val="tx1"/>
                </a:solidFill>
                <a:latin typeface="Calibri" pitchFamily="0" charset="0"/>
                <a:ea typeface="宋体" pitchFamily="0" charset="0"/>
                <a:cs typeface="Calibri" pitchFamily="0" charset="0"/>
              </a:rPr>
              <a:t>fetching</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200" b="0" i="0" u="none" strike="noStrike" kern="1200" cap="none" spc="0" baseline="0">
                <a:solidFill>
                  <a:schemeClr val="tx1"/>
                </a:solidFill>
                <a:latin typeface="Calibri" pitchFamily="0" charset="0"/>
                <a:ea typeface="宋体" pitchFamily="0" charset="0"/>
                <a:cs typeface="Calibri" pitchFamily="0" charset="0"/>
              </a:rPr>
              <a:t>Trend </a:t>
            </a:r>
            <a:r>
              <a:rPr lang="en-US" altLang="zh-CN" sz="3200" b="0" i="0" u="none" strike="noStrike" kern="1200" cap="none" spc="0" baseline="0">
                <a:solidFill>
                  <a:schemeClr val="tx1"/>
                </a:solidFill>
                <a:latin typeface="Calibri" pitchFamily="0" charset="0"/>
                <a:ea typeface="宋体" pitchFamily="0" charset="0"/>
                <a:cs typeface="Calibri" pitchFamily="0" charset="0"/>
              </a:rPr>
              <a:t>prediction </a:t>
            </a:r>
            <a:r>
              <a:rPr lang="en-US" altLang="zh-CN" sz="3200" b="0" i="0" u="none" strike="noStrike" kern="1200" cap="none" spc="0" baseline="0">
                <a:solidFill>
                  <a:schemeClr val="tx1"/>
                </a:solidFill>
                <a:latin typeface="Calibri" pitchFamily="0" charset="0"/>
                <a:ea typeface="宋体" pitchFamily="0" charset="0"/>
                <a:cs typeface="Calibri" pitchFamily="0" charset="0"/>
              </a:rPr>
              <a:t>visualization</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 Portfolio tracking</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797563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pioneer-pc</dc:creator>
  <cp:lastModifiedBy>root</cp:lastModifiedBy>
  <cp:revision>8</cp:revision>
  <dcterms:modified xsi:type="dcterms:W3CDTF">2025-09-04T06:50:26Z</dcterms:modified>
</cp:coreProperties>
</file>