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5143500" cx="9144000"/>
  <p:notesSz cx="6858000" cy="9144000"/>
  <p:embeddedFontLst>
    <p:embeddedFont>
      <p:font typeface="Roboto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regular.fntdata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Roboto-italic.fntdata"/><Relationship Id="rId10" Type="http://schemas.openxmlformats.org/officeDocument/2006/relationships/slide" Target="slides/slide5.xml"/><Relationship Id="rId32" Type="http://schemas.openxmlformats.org/officeDocument/2006/relationships/font" Target="fonts/Robo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Roboto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3940c50d57_2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3940c50d57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392ff3608e_1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392ff3608e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392ff3608e_1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392ff3608e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3940c50d57_2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3940c50d57_2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392ff3608e_1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392ff3608e_1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3940c50d57_2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3940c50d57_2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3940c50d57_2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3940c50d57_2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38dca08c64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38dca08c64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3906ac214a_2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23906ac214a_2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3906ac214a_2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23906ac214a_2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38dca08c64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38dca08c64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23906ac214a_2_6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23906ac214a_2_6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23906ac214a_2_6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23906ac214a_2_6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38dca08c64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238dca08c64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238dca08c64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238dca08c64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392ff3608e_1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2392ff3608e_1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2392ff3608e_1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2392ff3608e_1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38dca08c64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38dca08c64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38dca08c64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38dca08c64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38dca08c64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38dca08c64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3906ac214a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3906ac214a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392ff3608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392ff3608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3940c50d57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3940c50d57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3940c50d57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3940c50d57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04488" y="1397247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Software Design </a:t>
            </a: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Specification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04476" y="2337938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-GB" sz="3242">
                <a:latin typeface="Times New Roman"/>
                <a:ea typeface="Times New Roman"/>
                <a:cs typeface="Times New Roman"/>
                <a:sym typeface="Times New Roman"/>
              </a:rPr>
              <a:t>Project: </a:t>
            </a:r>
            <a:r>
              <a:rPr lang="en-GB" sz="3242">
                <a:latin typeface="Times New Roman"/>
                <a:ea typeface="Times New Roman"/>
                <a:cs typeface="Times New Roman"/>
                <a:sym typeface="Times New Roman"/>
              </a:rPr>
              <a:t>CloudPi</a:t>
            </a:r>
            <a:endParaRPr sz="3242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D9D9D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CLOUD BASED STORAGE PLATFORM USING RASPBERRY PI</a:t>
            </a:r>
            <a:endParaRPr sz="3242">
              <a:solidFill>
                <a:srgbClr val="D9D9D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87" name="Google Shape;87;p13"/>
          <p:cNvCxnSpPr/>
          <p:nvPr/>
        </p:nvCxnSpPr>
        <p:spPr>
          <a:xfrm>
            <a:off x="417413" y="2214800"/>
            <a:ext cx="7731900" cy="552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8" name="Google Shape;88;p13"/>
          <p:cNvSpPr txBox="1"/>
          <p:nvPr/>
        </p:nvSpPr>
        <p:spPr>
          <a:xfrm>
            <a:off x="6428825" y="3831625"/>
            <a:ext cx="23913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D9D9D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TEAM MEMBERS:</a:t>
            </a:r>
            <a:endParaRPr>
              <a:solidFill>
                <a:srgbClr val="D9D9D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400"/>
              <a:buFont typeface="Times New Roman"/>
              <a:buAutoNum type="arabicPeriod"/>
            </a:pPr>
            <a:r>
              <a:rPr lang="en-GB">
                <a:solidFill>
                  <a:srgbClr val="D9D9D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Anas</a:t>
            </a:r>
            <a:endParaRPr>
              <a:solidFill>
                <a:srgbClr val="D9D9D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400"/>
              <a:buFont typeface="Times New Roman"/>
              <a:buAutoNum type="arabicPeriod"/>
            </a:pPr>
            <a:r>
              <a:rPr lang="en-GB">
                <a:solidFill>
                  <a:srgbClr val="D9D9D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Aswathy Krishnan</a:t>
            </a:r>
            <a:endParaRPr>
              <a:solidFill>
                <a:srgbClr val="D9D9D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400"/>
              <a:buFont typeface="Times New Roman"/>
              <a:buAutoNum type="arabicPeriod"/>
            </a:pPr>
            <a:r>
              <a:rPr lang="en-GB">
                <a:solidFill>
                  <a:srgbClr val="D9D9D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Jayalekshmi K S</a:t>
            </a:r>
            <a:endParaRPr>
              <a:solidFill>
                <a:srgbClr val="D9D9D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400"/>
              <a:buFont typeface="Times New Roman"/>
              <a:buAutoNum type="arabicPeriod"/>
            </a:pPr>
            <a:r>
              <a:rPr lang="en-GB">
                <a:solidFill>
                  <a:srgbClr val="D9D9D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Nandhakumar</a:t>
            </a:r>
            <a:endParaRPr>
              <a:solidFill>
                <a:srgbClr val="D9D9D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2"/>
          <p:cNvSpPr txBox="1"/>
          <p:nvPr>
            <p:ph idx="1" type="body"/>
          </p:nvPr>
        </p:nvSpPr>
        <p:spPr>
          <a:xfrm>
            <a:off x="311700" y="44632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Storage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3" name="Google Shape;153;p2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54" name="Google Shape;15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6175" y="838375"/>
            <a:ext cx="6558900" cy="367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"/>
          <p:cNvSpPr txBox="1"/>
          <p:nvPr>
            <p:ph type="title"/>
          </p:nvPr>
        </p:nvSpPr>
        <p:spPr>
          <a:xfrm>
            <a:off x="311700" y="23307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API DESIGN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0" name="Google Shape;160;p23"/>
          <p:cNvSpPr txBox="1"/>
          <p:nvPr>
            <p:ph idx="1" type="body"/>
          </p:nvPr>
        </p:nvSpPr>
        <p:spPr>
          <a:xfrm>
            <a:off x="311700" y="77492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REST API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1" name="Google Shape;161;p2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62" name="Google Shape;16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588" y="1368876"/>
            <a:ext cx="8298834" cy="333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COMPONENT</a:t>
            </a: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 DESIGN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8" name="Google Shape;168;p2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AutoNum type="arabicPeriod"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Django application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AutoNum type="arabicPeriod"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File upload and storage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AutoNum type="arabicPeriod"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Remote storage integration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AutoNum type="arabicPeriod"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Database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AutoNum type="arabicPeriod"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User interface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9" name="Google Shape;169;p2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Algorithm Design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5" name="Google Shape;175;p2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Times New Roman"/>
                <a:ea typeface="Times New Roman"/>
                <a:cs typeface="Times New Roman"/>
                <a:sym typeface="Times New Roman"/>
              </a:rPr>
              <a:t>1. Define the problem to be solved and the inputs and outputs of the algorithm.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>
                <a:latin typeface="Times New Roman"/>
                <a:ea typeface="Times New Roman"/>
                <a:cs typeface="Times New Roman"/>
                <a:sym typeface="Times New Roman"/>
              </a:rPr>
              <a:t>2. Choose an appropriate algorithm design paradigm (e.g. divide and conquer, dynamic programming, etc.).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>
                <a:latin typeface="Times New Roman"/>
                <a:ea typeface="Times New Roman"/>
                <a:cs typeface="Times New Roman"/>
                <a:sym typeface="Times New Roman"/>
              </a:rPr>
              <a:t>3. Choose an appropriate programming language for implementing the algorithm.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>
                <a:latin typeface="Times New Roman"/>
                <a:ea typeface="Times New Roman"/>
                <a:cs typeface="Times New Roman"/>
                <a:sym typeface="Times New Roman"/>
              </a:rPr>
              <a:t>4. Implement the algorithm using the chosen language and test it with sample data.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>
                <a:latin typeface="Times New Roman"/>
                <a:ea typeface="Times New Roman"/>
                <a:cs typeface="Times New Roman"/>
                <a:sym typeface="Times New Roman"/>
              </a:rPr>
              <a:t>5. Analyze the time and space complexity of the algorithm.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>
                <a:latin typeface="Times New Roman"/>
                <a:ea typeface="Times New Roman"/>
                <a:cs typeface="Times New Roman"/>
                <a:sym typeface="Times New Roman"/>
              </a:rPr>
              <a:t>6. Optimize the algorithm design for performance, if needed.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>
                <a:latin typeface="Times New Roman"/>
                <a:ea typeface="Times New Roman"/>
                <a:cs typeface="Times New Roman"/>
                <a:sym typeface="Times New Roman"/>
              </a:rPr>
              <a:t>7. Document the algorithm design and implementation for future reference.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6" name="Google Shape;176;p2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Data Design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2" name="Google Shape;182;p2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AutoNum type="arabicPeriod"/>
            </a:pPr>
            <a:r>
              <a:rPr lang="en-GB" sz="1600">
                <a:latin typeface="Times New Roman"/>
                <a:ea typeface="Times New Roman"/>
                <a:cs typeface="Times New Roman"/>
                <a:sym typeface="Times New Roman"/>
              </a:rPr>
              <a:t>Define the data model, including entities and attributes.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AutoNum type="arabicPeriod"/>
            </a:pPr>
            <a:r>
              <a:rPr lang="en-GB" sz="1600">
                <a:latin typeface="Times New Roman"/>
                <a:ea typeface="Times New Roman"/>
                <a:cs typeface="Times New Roman"/>
                <a:sym typeface="Times New Roman"/>
              </a:rPr>
              <a:t>Choose an appropriate DBMS based on data requirements.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AutoNum type="arabicPeriod"/>
            </a:pPr>
            <a:r>
              <a:rPr lang="en-GB" sz="1600">
                <a:latin typeface="Times New Roman"/>
                <a:ea typeface="Times New Roman"/>
                <a:cs typeface="Times New Roman"/>
                <a:sym typeface="Times New Roman"/>
              </a:rPr>
              <a:t>Optimize the database design for performance.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AutoNum type="arabicPeriod"/>
            </a:pPr>
            <a:r>
              <a:rPr lang="en-GB" sz="1600">
                <a:latin typeface="Times New Roman"/>
                <a:ea typeface="Times New Roman"/>
                <a:cs typeface="Times New Roman"/>
                <a:sym typeface="Times New Roman"/>
              </a:rPr>
              <a:t>Define backup and recovery procedures.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AutoNum type="arabicPeriod"/>
            </a:pPr>
            <a:r>
              <a:rPr lang="en-GB" sz="1600">
                <a:latin typeface="Times New Roman"/>
                <a:ea typeface="Times New Roman"/>
                <a:cs typeface="Times New Roman"/>
                <a:sym typeface="Times New Roman"/>
              </a:rPr>
              <a:t>Define data access controls.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AutoNum type="arabicPeriod"/>
            </a:pPr>
            <a:r>
              <a:rPr lang="en-GB" sz="1600">
                <a:latin typeface="Times New Roman"/>
                <a:ea typeface="Times New Roman"/>
                <a:cs typeface="Times New Roman"/>
                <a:sym typeface="Times New Roman"/>
              </a:rPr>
              <a:t>Implement data encryption.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AutoNum type="arabicPeriod"/>
            </a:pPr>
            <a:r>
              <a:rPr lang="en-GB" sz="1600">
                <a:latin typeface="Times New Roman"/>
                <a:ea typeface="Times New Roman"/>
                <a:cs typeface="Times New Roman"/>
                <a:sym typeface="Times New Roman"/>
              </a:rPr>
              <a:t>Implement data validation and cleansing procedures.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Error Handling Design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9" name="Google Shape;189;p27"/>
          <p:cNvSpPr txBox="1"/>
          <p:nvPr>
            <p:ph idx="1" type="body"/>
          </p:nvPr>
        </p:nvSpPr>
        <p:spPr>
          <a:xfrm>
            <a:off x="311700" y="10774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Times New Roman"/>
                <a:ea typeface="Times New Roman"/>
                <a:cs typeface="Times New Roman"/>
                <a:sym typeface="Times New Roman"/>
              </a:rPr>
              <a:t>1. Use meaningful error messages that provide clear information about what went wrong and how to fix it.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>
                <a:latin typeface="Times New Roman"/>
                <a:ea typeface="Times New Roman"/>
                <a:cs typeface="Times New Roman"/>
                <a:sym typeface="Times New Roman"/>
              </a:rPr>
              <a:t>2. Define error codes and include them in error messages for easy debugging.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>
                <a:latin typeface="Times New Roman"/>
                <a:ea typeface="Times New Roman"/>
                <a:cs typeface="Times New Roman"/>
                <a:sym typeface="Times New Roman"/>
              </a:rPr>
              <a:t>3. Use HTTP status codes to indicate the type of error (e.g. 404 for resource not found, 500 for server errors).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>
                <a:latin typeface="Times New Roman"/>
                <a:ea typeface="Times New Roman"/>
                <a:cs typeface="Times New Roman"/>
                <a:sym typeface="Times New Roman"/>
              </a:rPr>
              <a:t>4. Handle errors gracefully by displaying a user-friendly error page or message.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>
                <a:latin typeface="Times New Roman"/>
                <a:ea typeface="Times New Roman"/>
                <a:cs typeface="Times New Roman"/>
                <a:sym typeface="Times New Roman"/>
              </a:rPr>
              <a:t>5. Log errors for debugging purposes and to identify recurring issues.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>
                <a:latin typeface="Times New Roman"/>
                <a:ea typeface="Times New Roman"/>
                <a:cs typeface="Times New Roman"/>
                <a:sym typeface="Times New Roman"/>
              </a:rPr>
              <a:t>6. Implement retries for certain types of errors (e.g. network timeouts) to improve the user experience.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>
                <a:latin typeface="Times New Roman"/>
                <a:ea typeface="Times New Roman"/>
                <a:cs typeface="Times New Roman"/>
                <a:sym typeface="Times New Roman"/>
              </a:rPr>
              <a:t>7. Use defensive programming techniques such as input validation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>
                <a:latin typeface="Times New Roman"/>
                <a:ea typeface="Times New Roman"/>
                <a:cs typeface="Times New Roman"/>
                <a:sym typeface="Times New Roman"/>
              </a:rPr>
              <a:t> to prevent errors from occurring in the first place.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0" name="Google Shape;190;p2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Performance Design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6" name="Google Shape;196;p28"/>
          <p:cNvSpPr txBox="1"/>
          <p:nvPr>
            <p:ph idx="1" type="body"/>
          </p:nvPr>
        </p:nvSpPr>
        <p:spPr>
          <a:xfrm>
            <a:off x="311700" y="11536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GB" sz="1600">
                <a:latin typeface="Times New Roman"/>
                <a:ea typeface="Times New Roman"/>
                <a:cs typeface="Times New Roman"/>
                <a:sym typeface="Times New Roman"/>
              </a:rPr>
              <a:t>. Caching: Store frequently accessed data in memory, Use a caching framework, Set appropriate expiration times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>
                <a:latin typeface="Times New Roman"/>
                <a:ea typeface="Times New Roman"/>
                <a:cs typeface="Times New Roman"/>
                <a:sym typeface="Times New Roman"/>
              </a:rPr>
              <a:t>2. Load balancing : Distribute traffic across multiple servers, Use a load balancing solution,  Monitor server health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lang="en-GB" sz="120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lang="en-GB" sz="1600">
                <a:latin typeface="Times New Roman"/>
                <a:ea typeface="Times New Roman"/>
                <a:cs typeface="Times New Roman"/>
                <a:sym typeface="Times New Roman"/>
              </a:rPr>
              <a:t> Compression : Compress data, Set appropriate compression levels, Configure web servers for automatic compression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>
                <a:latin typeface="Times New Roman"/>
                <a:ea typeface="Times New Roman"/>
                <a:cs typeface="Times New Roman"/>
                <a:sym typeface="Times New Roman"/>
              </a:rPr>
              <a:t>4. Minification : Remove unnecessary characters, Use a minification tool, Combine multiple files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>
                <a:latin typeface="Times New Roman"/>
                <a:ea typeface="Times New Roman"/>
                <a:cs typeface="Times New Roman"/>
                <a:sym typeface="Times New Roman"/>
              </a:rPr>
              <a:t>5. Database optimization : Optimize database queries,  Normalize database tables 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7" name="Google Shape;197;p2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SECURITY DESIGN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203" name="Google Shape;203;p29"/>
          <p:cNvGrpSpPr/>
          <p:nvPr/>
        </p:nvGrpSpPr>
        <p:grpSpPr>
          <a:xfrm>
            <a:off x="323513" y="1986800"/>
            <a:ext cx="2952125" cy="1289700"/>
            <a:chOff x="323513" y="1986800"/>
            <a:chExt cx="2952125" cy="1289700"/>
          </a:xfrm>
        </p:grpSpPr>
        <p:sp>
          <p:nvSpPr>
            <p:cNvPr id="204" name="Google Shape;204;p29"/>
            <p:cNvSpPr txBox="1"/>
            <p:nvPr/>
          </p:nvSpPr>
          <p:spPr>
            <a:xfrm>
              <a:off x="323513" y="1986800"/>
              <a:ext cx="21240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457200" rtl="0" algn="just">
                <a:spcBef>
                  <a:spcPts val="300"/>
                </a:spcBef>
                <a:spcAft>
                  <a:spcPts val="0"/>
                </a:spcAft>
                <a:buNone/>
              </a:pPr>
              <a:r>
                <a:rPr b="1" lang="en-GB" sz="1800">
                  <a:latin typeface="Times"/>
                  <a:ea typeface="Times"/>
                  <a:cs typeface="Times"/>
                  <a:sym typeface="Times"/>
                </a:rPr>
                <a:t>Authentication and Authorization</a:t>
              </a:r>
              <a:endParaRPr b="1" sz="18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8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t/>
              </a:r>
              <a:endParaRPr b="1" sz="8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05" name="Google Shape;205;p29"/>
            <p:cNvCxnSpPr/>
            <p:nvPr/>
          </p:nvCxnSpPr>
          <p:spPr>
            <a:xfrm rot="10800000">
              <a:off x="2642038" y="2647950"/>
              <a:ext cx="633600" cy="0"/>
            </a:xfrm>
            <a:prstGeom prst="straightConnector1">
              <a:avLst/>
            </a:prstGeom>
            <a:noFill/>
            <a:ln cap="flat" cmpd="sng" w="9525">
              <a:solidFill>
                <a:srgbClr val="307BF3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grpSp>
        <p:nvGrpSpPr>
          <p:cNvPr id="206" name="Google Shape;206;p29"/>
          <p:cNvGrpSpPr/>
          <p:nvPr/>
        </p:nvGrpSpPr>
        <p:grpSpPr>
          <a:xfrm>
            <a:off x="5209838" y="1060350"/>
            <a:ext cx="3610650" cy="1289700"/>
            <a:chOff x="5209838" y="1060350"/>
            <a:chExt cx="3610650" cy="1289700"/>
          </a:xfrm>
        </p:grpSpPr>
        <p:sp>
          <p:nvSpPr>
            <p:cNvPr id="207" name="Google Shape;207;p29"/>
            <p:cNvSpPr txBox="1"/>
            <p:nvPr/>
          </p:nvSpPr>
          <p:spPr>
            <a:xfrm>
              <a:off x="6696488" y="1060350"/>
              <a:ext cx="21240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just">
                <a:spcBef>
                  <a:spcPts val="300"/>
                </a:spcBef>
                <a:spcAft>
                  <a:spcPts val="0"/>
                </a:spcAft>
                <a:buNone/>
              </a:pPr>
              <a:r>
                <a:rPr b="1" lang="en-GB" sz="1800">
                  <a:latin typeface="Times"/>
                  <a:ea typeface="Times"/>
                  <a:cs typeface="Times"/>
                  <a:sym typeface="Times"/>
                </a:rPr>
                <a:t>Data Security</a:t>
              </a:r>
              <a:endParaRPr b="1" sz="18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08" name="Google Shape;208;p29"/>
            <p:cNvCxnSpPr/>
            <p:nvPr/>
          </p:nvCxnSpPr>
          <p:spPr>
            <a:xfrm>
              <a:off x="5209838" y="1705200"/>
              <a:ext cx="1286700" cy="0"/>
            </a:xfrm>
            <a:prstGeom prst="straightConnector1">
              <a:avLst/>
            </a:prstGeom>
            <a:noFill/>
            <a:ln cap="flat" cmpd="sng" w="9525">
              <a:solidFill>
                <a:srgbClr val="0944A1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grpSp>
        <p:nvGrpSpPr>
          <p:cNvPr id="209" name="Google Shape;209;p29"/>
          <p:cNvGrpSpPr/>
          <p:nvPr/>
        </p:nvGrpSpPr>
        <p:grpSpPr>
          <a:xfrm>
            <a:off x="5209838" y="3020450"/>
            <a:ext cx="3610650" cy="1289700"/>
            <a:chOff x="5209838" y="3020450"/>
            <a:chExt cx="3610650" cy="1289700"/>
          </a:xfrm>
        </p:grpSpPr>
        <p:sp>
          <p:nvSpPr>
            <p:cNvPr id="210" name="Google Shape;210;p29"/>
            <p:cNvSpPr txBox="1"/>
            <p:nvPr/>
          </p:nvSpPr>
          <p:spPr>
            <a:xfrm>
              <a:off x="6696488" y="3020450"/>
              <a:ext cx="21240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just">
                <a:spcBef>
                  <a:spcPts val="300"/>
                </a:spcBef>
                <a:spcAft>
                  <a:spcPts val="0"/>
                </a:spcAft>
                <a:buNone/>
              </a:pPr>
              <a:r>
                <a:rPr b="1" lang="en-GB" sz="1800">
                  <a:latin typeface="Times"/>
                  <a:ea typeface="Times"/>
                  <a:cs typeface="Times"/>
                  <a:sym typeface="Times"/>
                </a:rPr>
                <a:t>Secure Communication</a:t>
              </a:r>
              <a:endParaRPr b="1" sz="18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just">
                <a:spcBef>
                  <a:spcPts val="30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11" name="Google Shape;211;p29"/>
            <p:cNvCxnSpPr/>
            <p:nvPr/>
          </p:nvCxnSpPr>
          <p:spPr>
            <a:xfrm>
              <a:off x="5209838" y="3648300"/>
              <a:ext cx="1286700" cy="0"/>
            </a:xfrm>
            <a:prstGeom prst="straightConnector1">
              <a:avLst/>
            </a:prstGeom>
            <a:noFill/>
            <a:ln cap="flat" cmpd="sng" w="9525">
              <a:solidFill>
                <a:srgbClr val="0D5DDF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grpSp>
        <p:nvGrpSpPr>
          <p:cNvPr id="212" name="Google Shape;212;p29"/>
          <p:cNvGrpSpPr/>
          <p:nvPr/>
        </p:nvGrpSpPr>
        <p:grpSpPr>
          <a:xfrm>
            <a:off x="2662213" y="728463"/>
            <a:ext cx="3814835" cy="3790597"/>
            <a:chOff x="2662213" y="676344"/>
            <a:chExt cx="3814835" cy="3790597"/>
          </a:xfrm>
        </p:grpSpPr>
        <p:sp>
          <p:nvSpPr>
            <p:cNvPr id="213" name="Google Shape;213;p29"/>
            <p:cNvSpPr/>
            <p:nvPr/>
          </p:nvSpPr>
          <p:spPr>
            <a:xfrm rot="3600185">
              <a:off x="3169983" y="1184511"/>
              <a:ext cx="2774659" cy="2774659"/>
            </a:xfrm>
            <a:prstGeom prst="blockArc">
              <a:avLst>
                <a:gd fmla="val 12622480" name="adj1"/>
                <a:gd fmla="val 19781569" name="adj2"/>
                <a:gd fmla="val 20773" name="adj3"/>
              </a:avLst>
            </a:prstGeom>
            <a:solidFill>
              <a:srgbClr val="0944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29"/>
            <p:cNvSpPr/>
            <p:nvPr/>
          </p:nvSpPr>
          <p:spPr>
            <a:xfrm rot="10800000">
              <a:off x="3183490" y="1163229"/>
              <a:ext cx="2774700" cy="2774700"/>
            </a:xfrm>
            <a:prstGeom prst="blockArc">
              <a:avLst>
                <a:gd fmla="val 12622480" name="adj1"/>
                <a:gd fmla="val 19662822" name="adj2"/>
                <a:gd fmla="val 20729" name="adj3"/>
              </a:avLst>
            </a:prstGeom>
            <a:solidFill>
              <a:srgbClr val="0D5D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29"/>
            <p:cNvSpPr/>
            <p:nvPr/>
          </p:nvSpPr>
          <p:spPr>
            <a:xfrm rot="-3600185">
              <a:off x="3194618" y="1184114"/>
              <a:ext cx="2774659" cy="2774659"/>
            </a:xfrm>
            <a:prstGeom prst="blockArc">
              <a:avLst>
                <a:gd fmla="val 12622480" name="adj1"/>
                <a:gd fmla="val 19703271" name="adj2"/>
                <a:gd fmla="val 20851" name="adj3"/>
              </a:avLst>
            </a:prstGeom>
            <a:solidFill>
              <a:srgbClr val="307B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16" name="Google Shape;216;p29"/>
            <p:cNvGrpSpPr/>
            <p:nvPr/>
          </p:nvGrpSpPr>
          <p:grpSpPr>
            <a:xfrm rot="-7200165">
              <a:off x="3337679" y="2826785"/>
              <a:ext cx="585011" cy="585536"/>
              <a:chOff x="1967628" y="812211"/>
              <a:chExt cx="588000" cy="588000"/>
            </a:xfrm>
          </p:grpSpPr>
          <p:sp>
            <p:nvSpPr>
              <p:cNvPr id="217" name="Google Shape;217;p29"/>
              <p:cNvSpPr/>
              <p:nvPr/>
            </p:nvSpPr>
            <p:spPr>
              <a:xfrm rot="39023">
                <a:off x="1970909" y="815492"/>
                <a:ext cx="581437" cy="581437"/>
              </a:xfrm>
              <a:prstGeom prst="pie">
                <a:avLst>
                  <a:gd fmla="val 6190354" name="adj1"/>
                  <a:gd fmla="val 14996165" name="adj2"/>
                </a:avLst>
              </a:prstGeom>
              <a:solidFill>
                <a:srgbClr val="307BF3"/>
              </a:solidFill>
              <a:ln>
                <a:noFill/>
              </a:ln>
              <a:effectLst>
                <a:outerShdw blurRad="142875" rotWithShape="0" algn="bl">
                  <a:srgbClr val="000000">
                    <a:alpha val="4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29"/>
              <p:cNvSpPr/>
              <p:nvPr/>
            </p:nvSpPr>
            <p:spPr>
              <a:xfrm rot="10800000">
                <a:off x="1970875" y="815525"/>
                <a:ext cx="581400" cy="581400"/>
              </a:xfrm>
              <a:prstGeom prst="pie">
                <a:avLst>
                  <a:gd fmla="val 4028252" name="adj1"/>
                  <a:gd fmla="val 17183677" name="adj2"/>
                </a:avLst>
              </a:prstGeom>
              <a:solidFill>
                <a:srgbClr val="307B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29"/>
            <p:cNvGrpSpPr/>
            <p:nvPr/>
          </p:nvGrpSpPr>
          <p:grpSpPr>
            <a:xfrm>
              <a:off x="4264097" y="1180331"/>
              <a:ext cx="585001" cy="585530"/>
              <a:chOff x="1970048" y="811613"/>
              <a:chExt cx="588000" cy="588000"/>
            </a:xfrm>
          </p:grpSpPr>
          <p:sp>
            <p:nvSpPr>
              <p:cNvPr id="220" name="Google Shape;220;p29"/>
              <p:cNvSpPr/>
              <p:nvPr/>
            </p:nvSpPr>
            <p:spPr>
              <a:xfrm rot="39023">
                <a:off x="1973329" y="814894"/>
                <a:ext cx="581437" cy="581437"/>
              </a:xfrm>
              <a:prstGeom prst="pie">
                <a:avLst>
                  <a:gd fmla="val 6190354" name="adj1"/>
                  <a:gd fmla="val 14996165" name="adj2"/>
                </a:avLst>
              </a:prstGeom>
              <a:solidFill>
                <a:srgbClr val="0944A1"/>
              </a:solidFill>
              <a:ln>
                <a:noFill/>
              </a:ln>
              <a:effectLst>
                <a:outerShdw blurRad="142875" rotWithShape="0" algn="bl">
                  <a:srgbClr val="000000">
                    <a:alpha val="4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29"/>
              <p:cNvSpPr/>
              <p:nvPr/>
            </p:nvSpPr>
            <p:spPr>
              <a:xfrm rot="10800000">
                <a:off x="1973295" y="814927"/>
                <a:ext cx="581400" cy="581400"/>
              </a:xfrm>
              <a:prstGeom prst="pie">
                <a:avLst>
                  <a:gd fmla="val 4028252" name="adj1"/>
                  <a:gd fmla="val 17183677" name="adj2"/>
                </a:avLst>
              </a:prstGeom>
              <a:solidFill>
                <a:srgbClr val="0944A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2" name="Google Shape;222;p29"/>
            <p:cNvGrpSpPr/>
            <p:nvPr/>
          </p:nvGrpSpPr>
          <p:grpSpPr>
            <a:xfrm rot="7200165">
              <a:off x="5229930" y="2804716"/>
              <a:ext cx="585011" cy="585536"/>
              <a:chOff x="1977085" y="811649"/>
              <a:chExt cx="588000" cy="588000"/>
            </a:xfrm>
          </p:grpSpPr>
          <p:sp>
            <p:nvSpPr>
              <p:cNvPr id="223" name="Google Shape;223;p29"/>
              <p:cNvSpPr/>
              <p:nvPr/>
            </p:nvSpPr>
            <p:spPr>
              <a:xfrm rot="39023">
                <a:off x="1980366" y="814930"/>
                <a:ext cx="581437" cy="581437"/>
              </a:xfrm>
              <a:prstGeom prst="pie">
                <a:avLst>
                  <a:gd fmla="val 6190354" name="adj1"/>
                  <a:gd fmla="val 14996165" name="adj2"/>
                </a:avLst>
              </a:prstGeom>
              <a:solidFill>
                <a:srgbClr val="0D5DDF"/>
              </a:solidFill>
              <a:ln>
                <a:noFill/>
              </a:ln>
              <a:effectLst>
                <a:outerShdw blurRad="142875" rotWithShape="0" algn="bl">
                  <a:srgbClr val="000000">
                    <a:alpha val="4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" name="Google Shape;224;p29"/>
              <p:cNvSpPr/>
              <p:nvPr/>
            </p:nvSpPr>
            <p:spPr>
              <a:xfrm rot="10800000">
                <a:off x="1980332" y="814963"/>
                <a:ext cx="581400" cy="581400"/>
              </a:xfrm>
              <a:prstGeom prst="pie">
                <a:avLst>
                  <a:gd fmla="val 4028252" name="adj1"/>
                  <a:gd fmla="val 17183677" name="adj2"/>
                </a:avLst>
              </a:prstGeom>
              <a:solidFill>
                <a:srgbClr val="0D5DD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25" name="Google Shape;225;p29"/>
            <p:cNvSpPr txBox="1"/>
            <p:nvPr/>
          </p:nvSpPr>
          <p:spPr>
            <a:xfrm>
              <a:off x="4334550" y="1255312"/>
              <a:ext cx="509100" cy="26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03 </a:t>
              </a:r>
              <a:endParaRPr b="1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6" name="Google Shape;226;p29"/>
            <p:cNvSpPr txBox="1"/>
            <p:nvPr/>
          </p:nvSpPr>
          <p:spPr>
            <a:xfrm>
              <a:off x="3375648" y="2887440"/>
              <a:ext cx="509100" cy="26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01 </a:t>
              </a:r>
              <a:endParaRPr b="1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7" name="Google Shape;227;p29"/>
            <p:cNvSpPr txBox="1"/>
            <p:nvPr/>
          </p:nvSpPr>
          <p:spPr>
            <a:xfrm>
              <a:off x="5281877" y="2857865"/>
              <a:ext cx="509100" cy="26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02 </a:t>
              </a:r>
              <a:endParaRPr b="1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28" name="Google Shape;228;p2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TESTING DESIGN</a:t>
            </a:r>
            <a:endParaRPr/>
          </a:p>
        </p:txBody>
      </p:sp>
      <p:sp>
        <p:nvSpPr>
          <p:cNvPr id="234" name="Google Shape;234;p3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Testing Scope</a:t>
            </a:r>
            <a:endParaRPr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The testing scope for Cloud Pi will include the following areas:</a:t>
            </a:r>
            <a:endParaRPr sz="16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302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"/>
              <a:buAutoNum type="arabicPeriod"/>
            </a:pPr>
            <a:r>
              <a:rPr lang="en-GB" sz="16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User authentication and authorization</a:t>
            </a:r>
            <a:endParaRPr sz="16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302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"/>
              <a:buAutoNum type="arabicPeriod"/>
            </a:pPr>
            <a:r>
              <a:rPr lang="en-GB" sz="16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File upload and download functionality</a:t>
            </a:r>
            <a:endParaRPr sz="16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302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"/>
              <a:buAutoNum type="arabicPeriod"/>
            </a:pPr>
            <a:r>
              <a:rPr lang="en-GB" sz="16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File management functionality (e.g. deletion, renaming)</a:t>
            </a:r>
            <a:endParaRPr sz="16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302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"/>
              <a:buAutoNum type="arabicPeriod"/>
            </a:pPr>
            <a:r>
              <a:rPr lang="en-GB" sz="16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Integration with Raspberry Pi</a:t>
            </a:r>
            <a:endParaRPr sz="16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302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"/>
              <a:buAutoNum type="arabicPeriod"/>
            </a:pPr>
            <a:r>
              <a:rPr lang="en-GB" sz="16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Performance and scalability</a:t>
            </a:r>
            <a:endParaRPr sz="16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3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1"/>
          <p:cNvSpPr txBox="1"/>
          <p:nvPr>
            <p:ph idx="1" type="body"/>
          </p:nvPr>
        </p:nvSpPr>
        <p:spPr>
          <a:xfrm>
            <a:off x="311700" y="523525"/>
            <a:ext cx="8520600" cy="40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 Cases</a:t>
            </a:r>
            <a:endParaRPr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3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grpSp>
        <p:nvGrpSpPr>
          <p:cNvPr id="242" name="Google Shape;242;p31"/>
          <p:cNvGrpSpPr/>
          <p:nvPr/>
        </p:nvGrpSpPr>
        <p:grpSpPr>
          <a:xfrm>
            <a:off x="308838" y="1242975"/>
            <a:ext cx="3558375" cy="924600"/>
            <a:chOff x="308838" y="1242975"/>
            <a:chExt cx="3558375" cy="924600"/>
          </a:xfrm>
        </p:grpSpPr>
        <p:cxnSp>
          <p:nvCxnSpPr>
            <p:cNvPr id="243" name="Google Shape;243;p31"/>
            <p:cNvCxnSpPr/>
            <p:nvPr/>
          </p:nvCxnSpPr>
          <p:spPr>
            <a:xfrm rot="10800000">
              <a:off x="2642013" y="1654113"/>
              <a:ext cx="1225200" cy="0"/>
            </a:xfrm>
            <a:prstGeom prst="straightConnector1">
              <a:avLst/>
            </a:prstGeom>
            <a:noFill/>
            <a:ln cap="flat" cmpd="sng" w="9525">
              <a:solidFill>
                <a:srgbClr val="249C90"/>
              </a:solidFill>
              <a:prstDash val="solid"/>
              <a:round/>
              <a:headEnd len="sm" w="sm" type="none"/>
              <a:tailEnd len="med" w="med" type="oval"/>
            </a:ln>
          </p:spPr>
        </p:cxnSp>
        <p:sp>
          <p:nvSpPr>
            <p:cNvPr id="244" name="Google Shape;244;p31"/>
            <p:cNvSpPr txBox="1"/>
            <p:nvPr/>
          </p:nvSpPr>
          <p:spPr>
            <a:xfrm>
              <a:off x="308838" y="1242975"/>
              <a:ext cx="2124000" cy="92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200">
                  <a:latin typeface="Roboto"/>
                  <a:ea typeface="Roboto"/>
                  <a:cs typeface="Roboto"/>
                  <a:sym typeface="Roboto"/>
                </a:rPr>
                <a:t>User authentication and authorization</a:t>
              </a:r>
              <a:endParaRPr b="1"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8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t/>
              </a:r>
              <a:endParaRPr b="1" sz="8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45" name="Google Shape;245;p31"/>
          <p:cNvGrpSpPr/>
          <p:nvPr/>
        </p:nvGrpSpPr>
        <p:grpSpPr>
          <a:xfrm>
            <a:off x="308838" y="2646125"/>
            <a:ext cx="3263100" cy="924600"/>
            <a:chOff x="308838" y="2646125"/>
            <a:chExt cx="3263100" cy="924600"/>
          </a:xfrm>
        </p:grpSpPr>
        <p:cxnSp>
          <p:nvCxnSpPr>
            <p:cNvPr id="246" name="Google Shape;246;p31"/>
            <p:cNvCxnSpPr/>
            <p:nvPr/>
          </p:nvCxnSpPr>
          <p:spPr>
            <a:xfrm rot="10800000">
              <a:off x="2641938" y="3108425"/>
              <a:ext cx="930000" cy="0"/>
            </a:xfrm>
            <a:prstGeom prst="straightConnector1">
              <a:avLst/>
            </a:prstGeom>
            <a:noFill/>
            <a:ln cap="flat" cmpd="sng" w="9525">
              <a:solidFill>
                <a:srgbClr val="1F887E"/>
              </a:solidFill>
              <a:prstDash val="solid"/>
              <a:round/>
              <a:headEnd len="sm" w="sm" type="none"/>
              <a:tailEnd len="med" w="med" type="oval"/>
            </a:ln>
          </p:spPr>
        </p:cxnSp>
        <p:sp>
          <p:nvSpPr>
            <p:cNvPr id="247" name="Google Shape;247;p31"/>
            <p:cNvSpPr txBox="1"/>
            <p:nvPr/>
          </p:nvSpPr>
          <p:spPr>
            <a:xfrm>
              <a:off x="308838" y="2646125"/>
              <a:ext cx="2124000" cy="92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200">
                  <a:latin typeface="Roboto"/>
                  <a:ea typeface="Roboto"/>
                  <a:cs typeface="Roboto"/>
                  <a:sym typeface="Roboto"/>
                </a:rPr>
                <a:t>File upload and download functionality</a:t>
              </a:r>
              <a:endParaRPr b="1"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8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t/>
              </a:r>
              <a:endParaRPr b="1" sz="8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48" name="Google Shape;248;p31"/>
          <p:cNvGrpSpPr/>
          <p:nvPr/>
        </p:nvGrpSpPr>
        <p:grpSpPr>
          <a:xfrm>
            <a:off x="4657738" y="3391700"/>
            <a:ext cx="4162750" cy="924600"/>
            <a:chOff x="4657738" y="3391700"/>
            <a:chExt cx="4162750" cy="924600"/>
          </a:xfrm>
        </p:grpSpPr>
        <p:cxnSp>
          <p:nvCxnSpPr>
            <p:cNvPr id="249" name="Google Shape;249;p31"/>
            <p:cNvCxnSpPr/>
            <p:nvPr/>
          </p:nvCxnSpPr>
          <p:spPr>
            <a:xfrm>
              <a:off x="4657738" y="3854000"/>
              <a:ext cx="1838700" cy="0"/>
            </a:xfrm>
            <a:prstGeom prst="straightConnector1">
              <a:avLst/>
            </a:prstGeom>
            <a:noFill/>
            <a:ln cap="flat" cmpd="sng" w="9525">
              <a:solidFill>
                <a:srgbClr val="1D7E74"/>
              </a:solidFill>
              <a:prstDash val="solid"/>
              <a:round/>
              <a:headEnd len="sm" w="sm" type="none"/>
              <a:tailEnd len="med" w="med" type="oval"/>
            </a:ln>
          </p:spPr>
        </p:cxnSp>
        <p:sp>
          <p:nvSpPr>
            <p:cNvPr id="250" name="Google Shape;250;p31"/>
            <p:cNvSpPr txBox="1"/>
            <p:nvPr/>
          </p:nvSpPr>
          <p:spPr>
            <a:xfrm>
              <a:off x="6696488" y="3391700"/>
              <a:ext cx="2124000" cy="92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200">
                  <a:latin typeface="Roboto"/>
                  <a:ea typeface="Roboto"/>
                  <a:cs typeface="Roboto"/>
                  <a:sym typeface="Roboto"/>
                </a:rPr>
                <a:t>File management functionality</a:t>
              </a:r>
              <a:endParaRPr b="1"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8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t/>
              </a:r>
              <a:endParaRPr b="1" sz="8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51" name="Google Shape;251;p31"/>
          <p:cNvGrpSpPr/>
          <p:nvPr/>
        </p:nvGrpSpPr>
        <p:grpSpPr>
          <a:xfrm>
            <a:off x="5209838" y="1242975"/>
            <a:ext cx="3610650" cy="924600"/>
            <a:chOff x="5209838" y="1242975"/>
            <a:chExt cx="3610650" cy="924600"/>
          </a:xfrm>
        </p:grpSpPr>
        <p:sp>
          <p:nvSpPr>
            <p:cNvPr id="252" name="Google Shape;252;p31"/>
            <p:cNvSpPr txBox="1"/>
            <p:nvPr/>
          </p:nvSpPr>
          <p:spPr>
            <a:xfrm>
              <a:off x="6696488" y="1242975"/>
              <a:ext cx="2124000" cy="92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200">
                  <a:latin typeface="Roboto"/>
                  <a:ea typeface="Roboto"/>
                  <a:cs typeface="Roboto"/>
                  <a:sym typeface="Roboto"/>
                </a:rPr>
                <a:t>Performance and scalability</a:t>
              </a:r>
              <a:endParaRPr b="1"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8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t/>
              </a:r>
              <a:endParaRPr b="1" sz="8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53" name="Google Shape;253;p31"/>
            <p:cNvCxnSpPr/>
            <p:nvPr/>
          </p:nvCxnSpPr>
          <p:spPr>
            <a:xfrm>
              <a:off x="5209838" y="1654113"/>
              <a:ext cx="1286700" cy="0"/>
            </a:xfrm>
            <a:prstGeom prst="straightConnector1">
              <a:avLst/>
            </a:prstGeom>
            <a:noFill/>
            <a:ln cap="flat" cmpd="sng" w="9525">
              <a:solidFill>
                <a:srgbClr val="155B54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grpSp>
        <p:nvGrpSpPr>
          <p:cNvPr id="254" name="Google Shape;254;p31"/>
          <p:cNvGrpSpPr/>
          <p:nvPr/>
        </p:nvGrpSpPr>
        <p:grpSpPr>
          <a:xfrm>
            <a:off x="5610288" y="2313350"/>
            <a:ext cx="3210200" cy="924600"/>
            <a:chOff x="5610288" y="2313350"/>
            <a:chExt cx="3210200" cy="924600"/>
          </a:xfrm>
        </p:grpSpPr>
        <p:cxnSp>
          <p:nvCxnSpPr>
            <p:cNvPr id="255" name="Google Shape;255;p31"/>
            <p:cNvCxnSpPr/>
            <p:nvPr/>
          </p:nvCxnSpPr>
          <p:spPr>
            <a:xfrm>
              <a:off x="5610288" y="2775650"/>
              <a:ext cx="886200" cy="0"/>
            </a:xfrm>
            <a:prstGeom prst="straightConnector1">
              <a:avLst/>
            </a:prstGeom>
            <a:noFill/>
            <a:ln cap="flat" cmpd="sng" w="9525">
              <a:solidFill>
                <a:srgbClr val="1B786E"/>
              </a:solidFill>
              <a:prstDash val="solid"/>
              <a:round/>
              <a:headEnd len="sm" w="sm" type="none"/>
              <a:tailEnd len="med" w="med" type="oval"/>
            </a:ln>
          </p:spPr>
        </p:cxnSp>
        <p:sp>
          <p:nvSpPr>
            <p:cNvPr id="256" name="Google Shape;256;p31"/>
            <p:cNvSpPr txBox="1"/>
            <p:nvPr/>
          </p:nvSpPr>
          <p:spPr>
            <a:xfrm>
              <a:off x="6696488" y="2313350"/>
              <a:ext cx="2124000" cy="92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200">
                  <a:latin typeface="Roboto"/>
                  <a:ea typeface="Roboto"/>
                  <a:cs typeface="Roboto"/>
                  <a:sym typeface="Roboto"/>
                </a:rPr>
                <a:t>Integration with Raspberry Pi</a:t>
              </a:r>
              <a:endParaRPr b="1"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8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t/>
              </a:r>
              <a:endParaRPr b="1" sz="8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57" name="Google Shape;257;p31"/>
          <p:cNvGrpSpPr/>
          <p:nvPr/>
        </p:nvGrpSpPr>
        <p:grpSpPr>
          <a:xfrm>
            <a:off x="2601236" y="654951"/>
            <a:ext cx="3922200" cy="3915924"/>
            <a:chOff x="2610905" y="610653"/>
            <a:chExt cx="3922200" cy="3922200"/>
          </a:xfrm>
        </p:grpSpPr>
        <p:sp>
          <p:nvSpPr>
            <p:cNvPr id="258" name="Google Shape;258;p31"/>
            <p:cNvSpPr/>
            <p:nvPr/>
          </p:nvSpPr>
          <p:spPr>
            <a:xfrm rot="-4980021">
              <a:off x="3204123" y="1186472"/>
              <a:ext cx="2771960" cy="2771960"/>
            </a:xfrm>
            <a:prstGeom prst="blockArc">
              <a:avLst>
                <a:gd fmla="val 12602522" name="adj1"/>
                <a:gd fmla="val 16867657" name="adj2"/>
                <a:gd fmla="val 20844" name="adj3"/>
              </a:avLst>
            </a:prstGeom>
            <a:solidFill>
              <a:srgbClr val="1F88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31"/>
            <p:cNvSpPr/>
            <p:nvPr/>
          </p:nvSpPr>
          <p:spPr>
            <a:xfrm rot="7920309">
              <a:off x="3183402" y="1183149"/>
              <a:ext cx="2777207" cy="2777207"/>
            </a:xfrm>
            <a:prstGeom prst="blockArc">
              <a:avLst>
                <a:gd fmla="val 12602522" name="adj1"/>
                <a:gd fmla="val 16867657" name="adj2"/>
                <a:gd fmla="val 20844" name="adj3"/>
              </a:avLst>
            </a:prstGeom>
            <a:solidFill>
              <a:srgbClr val="1B78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31"/>
            <p:cNvSpPr/>
            <p:nvPr/>
          </p:nvSpPr>
          <p:spPr>
            <a:xfrm rot="3600063">
              <a:off x="3186335" y="1195681"/>
              <a:ext cx="2777488" cy="2777488"/>
            </a:xfrm>
            <a:prstGeom prst="blockArc">
              <a:avLst>
                <a:gd fmla="val 12602522" name="adj1"/>
                <a:gd fmla="val 16867657" name="adj2"/>
                <a:gd fmla="val 20844" name="adj3"/>
              </a:avLst>
            </a:prstGeom>
            <a:solidFill>
              <a:srgbClr val="155B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31"/>
            <p:cNvSpPr/>
            <p:nvPr/>
          </p:nvSpPr>
          <p:spPr>
            <a:xfrm rot="4024705">
              <a:off x="5326681" y="1940898"/>
              <a:ext cx="578477" cy="579147"/>
            </a:xfrm>
            <a:prstGeom prst="pie">
              <a:avLst>
                <a:gd fmla="val 6190354" name="adj1"/>
                <a:gd fmla="val 14996165" name="adj2"/>
              </a:avLst>
            </a:prstGeom>
            <a:solidFill>
              <a:srgbClr val="1B786E"/>
            </a:solidFill>
            <a:ln>
              <a:noFill/>
            </a:ln>
            <a:effectLst>
              <a:outerShdw blurRad="142875" rotWithShape="0" algn="bl">
                <a:srgbClr val="000000">
                  <a:alpha val="4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31"/>
            <p:cNvSpPr/>
            <p:nvPr/>
          </p:nvSpPr>
          <p:spPr>
            <a:xfrm rot="-6816027">
              <a:off x="5326729" y="1940918"/>
              <a:ext cx="578485" cy="579035"/>
            </a:xfrm>
            <a:prstGeom prst="pie">
              <a:avLst>
                <a:gd fmla="val 4028252" name="adj1"/>
                <a:gd fmla="val 17183677" name="adj2"/>
              </a:avLst>
            </a:prstGeom>
            <a:solidFill>
              <a:srgbClr val="1B78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31"/>
            <p:cNvSpPr/>
            <p:nvPr/>
          </p:nvSpPr>
          <p:spPr>
            <a:xfrm rot="-9359762">
              <a:off x="3193941" y="1176205"/>
              <a:ext cx="2777287" cy="2777287"/>
            </a:xfrm>
            <a:prstGeom prst="blockArc">
              <a:avLst>
                <a:gd fmla="val 12602522" name="adj1"/>
                <a:gd fmla="val 16867657" name="adj2"/>
                <a:gd fmla="val 20844" name="adj3"/>
              </a:avLst>
            </a:prstGeom>
            <a:solidFill>
              <a:srgbClr val="1D7E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31"/>
            <p:cNvSpPr/>
            <p:nvPr/>
          </p:nvSpPr>
          <p:spPr>
            <a:xfrm rot="-8936366">
              <a:off x="3659126" y="3173505"/>
              <a:ext cx="578551" cy="578963"/>
            </a:xfrm>
            <a:prstGeom prst="pie">
              <a:avLst>
                <a:gd fmla="val 6190354" name="adj1"/>
                <a:gd fmla="val 14996165" name="adj2"/>
              </a:avLst>
            </a:prstGeom>
            <a:solidFill>
              <a:srgbClr val="1F887E"/>
            </a:solidFill>
            <a:ln>
              <a:noFill/>
            </a:ln>
            <a:effectLst>
              <a:outerShdw blurRad="142875" rotWithShape="0" algn="bl">
                <a:srgbClr val="000000">
                  <a:alpha val="4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31"/>
            <p:cNvSpPr/>
            <p:nvPr/>
          </p:nvSpPr>
          <p:spPr>
            <a:xfrm rot="1824498">
              <a:off x="3659375" y="3173497"/>
              <a:ext cx="578475" cy="578885"/>
            </a:xfrm>
            <a:prstGeom prst="pie">
              <a:avLst>
                <a:gd fmla="val 4028252" name="adj1"/>
                <a:gd fmla="val 17183677" name="adj2"/>
              </a:avLst>
            </a:prstGeom>
            <a:solidFill>
              <a:srgbClr val="1F88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31"/>
            <p:cNvSpPr/>
            <p:nvPr/>
          </p:nvSpPr>
          <p:spPr>
            <a:xfrm rot="-600092">
              <a:off x="3198852" y="1195456"/>
              <a:ext cx="2777611" cy="2777611"/>
            </a:xfrm>
            <a:prstGeom prst="blockArc">
              <a:avLst>
                <a:gd fmla="val 12513247" name="adj1"/>
                <a:gd fmla="val 16867657" name="adj2"/>
                <a:gd fmla="val 20844" name="adj3"/>
              </a:avLst>
            </a:prstGeom>
            <a:solidFill>
              <a:srgbClr val="249C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31"/>
            <p:cNvSpPr/>
            <p:nvPr/>
          </p:nvSpPr>
          <p:spPr>
            <a:xfrm rot="-176551">
              <a:off x="4312105" y="1195442"/>
              <a:ext cx="578563" cy="579162"/>
            </a:xfrm>
            <a:prstGeom prst="pie">
              <a:avLst>
                <a:gd fmla="val 6190354" name="adj1"/>
                <a:gd fmla="val 14996165" name="adj2"/>
              </a:avLst>
            </a:prstGeom>
            <a:solidFill>
              <a:srgbClr val="155B54"/>
            </a:solidFill>
            <a:ln>
              <a:noFill/>
            </a:ln>
            <a:effectLst>
              <a:outerShdw blurRad="142875" rotWithShape="0" algn="bl">
                <a:srgbClr val="000000">
                  <a:alpha val="4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31"/>
            <p:cNvSpPr/>
            <p:nvPr/>
          </p:nvSpPr>
          <p:spPr>
            <a:xfrm rot="10584085">
              <a:off x="4312088" y="1195622"/>
              <a:ext cx="578340" cy="578939"/>
            </a:xfrm>
            <a:prstGeom prst="pie">
              <a:avLst>
                <a:gd fmla="val 4028252" name="adj1"/>
                <a:gd fmla="val 17183677" name="adj2"/>
              </a:avLst>
            </a:prstGeom>
            <a:solidFill>
              <a:srgbClr val="155B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31"/>
            <p:cNvSpPr/>
            <p:nvPr/>
          </p:nvSpPr>
          <p:spPr>
            <a:xfrm rot="8344778">
              <a:off x="4940929" y="3162886"/>
              <a:ext cx="578465" cy="578888"/>
            </a:xfrm>
            <a:prstGeom prst="pie">
              <a:avLst>
                <a:gd fmla="val 6190354" name="adj1"/>
                <a:gd fmla="val 14996165" name="adj2"/>
              </a:avLst>
            </a:prstGeom>
            <a:solidFill>
              <a:srgbClr val="1D7E74"/>
            </a:solidFill>
            <a:ln>
              <a:noFill/>
            </a:ln>
            <a:effectLst>
              <a:outerShdw blurRad="142875" rotWithShape="0" algn="bl">
                <a:srgbClr val="000000">
                  <a:alpha val="4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31"/>
            <p:cNvSpPr/>
            <p:nvPr/>
          </p:nvSpPr>
          <p:spPr>
            <a:xfrm rot="-2495643">
              <a:off x="4941000" y="3162728"/>
              <a:ext cx="578445" cy="579093"/>
            </a:xfrm>
            <a:prstGeom prst="pie">
              <a:avLst>
                <a:gd fmla="val 4028252" name="adj1"/>
                <a:gd fmla="val 17183677" name="adj2"/>
              </a:avLst>
            </a:prstGeom>
            <a:solidFill>
              <a:srgbClr val="1D7E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31"/>
            <p:cNvSpPr/>
            <p:nvPr/>
          </p:nvSpPr>
          <p:spPr>
            <a:xfrm rot="-4556960">
              <a:off x="3257335" y="1939059"/>
              <a:ext cx="578302" cy="578957"/>
            </a:xfrm>
            <a:prstGeom prst="pie">
              <a:avLst>
                <a:gd fmla="val 6190354" name="adj1"/>
                <a:gd fmla="val 14996165" name="adj2"/>
              </a:avLst>
            </a:prstGeom>
            <a:solidFill>
              <a:srgbClr val="249C90"/>
            </a:solidFill>
            <a:ln>
              <a:noFill/>
            </a:ln>
            <a:effectLst>
              <a:outerShdw blurRad="142875" rotWithShape="0" algn="bl">
                <a:srgbClr val="000000">
                  <a:alpha val="4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31"/>
            <p:cNvSpPr/>
            <p:nvPr/>
          </p:nvSpPr>
          <p:spPr>
            <a:xfrm rot="6204541">
              <a:off x="3257468" y="1938977"/>
              <a:ext cx="578264" cy="578917"/>
            </a:xfrm>
            <a:prstGeom prst="pie">
              <a:avLst>
                <a:gd fmla="val 4028252" name="adj1"/>
                <a:gd fmla="val 17183677" name="adj2"/>
              </a:avLst>
            </a:prstGeom>
            <a:solidFill>
              <a:srgbClr val="249C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31"/>
            <p:cNvSpPr txBox="1"/>
            <p:nvPr/>
          </p:nvSpPr>
          <p:spPr>
            <a:xfrm>
              <a:off x="4341900" y="1271896"/>
              <a:ext cx="507900" cy="26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05</a:t>
              </a:r>
              <a:endParaRPr b="1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74" name="Google Shape;274;p31"/>
            <p:cNvSpPr txBox="1"/>
            <p:nvPr/>
          </p:nvSpPr>
          <p:spPr>
            <a:xfrm>
              <a:off x="3274219" y="2018364"/>
              <a:ext cx="507900" cy="26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01</a:t>
              </a:r>
              <a:endParaRPr b="1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75" name="Google Shape;275;p31"/>
            <p:cNvSpPr txBox="1"/>
            <p:nvPr/>
          </p:nvSpPr>
          <p:spPr>
            <a:xfrm>
              <a:off x="3685317" y="3247321"/>
              <a:ext cx="507900" cy="26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02</a:t>
              </a:r>
              <a:endParaRPr b="1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76" name="Google Shape;276;p31"/>
            <p:cNvSpPr txBox="1"/>
            <p:nvPr/>
          </p:nvSpPr>
          <p:spPr>
            <a:xfrm>
              <a:off x="4955323" y="3247321"/>
              <a:ext cx="507900" cy="26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03</a:t>
              </a:r>
              <a:endParaRPr b="1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77" name="Google Shape;277;p31"/>
            <p:cNvSpPr txBox="1"/>
            <p:nvPr/>
          </p:nvSpPr>
          <p:spPr>
            <a:xfrm>
              <a:off x="5364737" y="2018364"/>
              <a:ext cx="507900" cy="26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04</a:t>
              </a:r>
              <a:endParaRPr b="1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CONTENTS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4" name="Google Shape;94;p1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95" name="Google Shape;95;p14"/>
          <p:cNvSpPr txBox="1"/>
          <p:nvPr/>
        </p:nvSpPr>
        <p:spPr>
          <a:xfrm>
            <a:off x="558575" y="1066625"/>
            <a:ext cx="7405500" cy="38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AutoNum type="arabicPeriod"/>
            </a:pPr>
            <a:r>
              <a:rPr lang="en-GB" sz="1700"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AutoNum type="arabicPeriod"/>
            </a:pPr>
            <a:r>
              <a:rPr lang="en-GB" sz="1700">
                <a:latin typeface="Times New Roman"/>
                <a:ea typeface="Times New Roman"/>
                <a:cs typeface="Times New Roman"/>
                <a:sym typeface="Times New Roman"/>
              </a:rPr>
              <a:t>SYSTEM ARCHITECTURE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AutoNum type="arabicPeriod"/>
            </a:pPr>
            <a:r>
              <a:rPr lang="en-GB" sz="1700">
                <a:latin typeface="Times New Roman"/>
                <a:ea typeface="Times New Roman"/>
                <a:cs typeface="Times New Roman"/>
                <a:sym typeface="Times New Roman"/>
              </a:rPr>
              <a:t>GUI DESIGN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AutoNum type="arabicPeriod"/>
            </a:pPr>
            <a:r>
              <a:rPr lang="en-GB" sz="1700">
                <a:latin typeface="Times New Roman"/>
                <a:ea typeface="Times New Roman"/>
                <a:cs typeface="Times New Roman"/>
                <a:sym typeface="Times New Roman"/>
              </a:rPr>
              <a:t>API DESIGN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AutoNum type="arabicPeriod"/>
            </a:pPr>
            <a:r>
              <a:rPr lang="en-GB" sz="1700">
                <a:latin typeface="Times New Roman"/>
                <a:ea typeface="Times New Roman"/>
                <a:cs typeface="Times New Roman"/>
                <a:sym typeface="Times New Roman"/>
              </a:rPr>
              <a:t>COMPONENT DESIGN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AutoNum type="arabicPeriod"/>
            </a:pPr>
            <a:r>
              <a:rPr lang="en-GB" sz="1700">
                <a:latin typeface="Times New Roman"/>
                <a:ea typeface="Times New Roman"/>
                <a:cs typeface="Times New Roman"/>
                <a:sym typeface="Times New Roman"/>
              </a:rPr>
              <a:t>ALGORITHM DESIGN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AutoNum type="arabicPeriod"/>
            </a:pPr>
            <a:r>
              <a:rPr lang="en-GB" sz="1700">
                <a:latin typeface="Times New Roman"/>
                <a:ea typeface="Times New Roman"/>
                <a:cs typeface="Times New Roman"/>
                <a:sym typeface="Times New Roman"/>
              </a:rPr>
              <a:t>DATA DESIGN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AutoNum type="arabicPeriod"/>
            </a:pPr>
            <a:r>
              <a:rPr lang="en-GB" sz="1700">
                <a:latin typeface="Times New Roman"/>
                <a:ea typeface="Times New Roman"/>
                <a:cs typeface="Times New Roman"/>
                <a:sym typeface="Times New Roman"/>
              </a:rPr>
              <a:t>ERROR HANDLING DESIGN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AutoNum type="arabicPeriod"/>
            </a:pPr>
            <a:r>
              <a:rPr lang="en-GB" sz="1700">
                <a:latin typeface="Times New Roman"/>
                <a:ea typeface="Times New Roman"/>
                <a:cs typeface="Times New Roman"/>
                <a:sym typeface="Times New Roman"/>
              </a:rPr>
              <a:t>PERFORMANCE DESIGN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AutoNum type="arabicPeriod"/>
            </a:pPr>
            <a:r>
              <a:rPr lang="en-GB" sz="1700">
                <a:latin typeface="Times New Roman"/>
                <a:ea typeface="Times New Roman"/>
                <a:cs typeface="Times New Roman"/>
                <a:sym typeface="Times New Roman"/>
              </a:rPr>
              <a:t>SECURITY</a:t>
            </a:r>
            <a:r>
              <a:rPr lang="en-GB" sz="1700">
                <a:latin typeface="Times New Roman"/>
                <a:ea typeface="Times New Roman"/>
                <a:cs typeface="Times New Roman"/>
                <a:sym typeface="Times New Roman"/>
              </a:rPr>
              <a:t> DESIGN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AutoNum type="arabicPeriod"/>
            </a:pPr>
            <a:r>
              <a:rPr lang="en-GB" sz="1700">
                <a:latin typeface="Times New Roman"/>
                <a:ea typeface="Times New Roman"/>
                <a:cs typeface="Times New Roman"/>
                <a:sym typeface="Times New Roman"/>
              </a:rPr>
              <a:t>TESTING DESIGN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AutoNum type="arabicPeriod"/>
            </a:pPr>
            <a:r>
              <a:rPr lang="en-GB" sz="1700">
                <a:latin typeface="Times New Roman"/>
                <a:ea typeface="Times New Roman"/>
                <a:cs typeface="Times New Roman"/>
                <a:sym typeface="Times New Roman"/>
              </a:rPr>
              <a:t>MAINTENANCE</a:t>
            </a:r>
            <a:r>
              <a:rPr lang="en-GB" sz="1700">
                <a:latin typeface="Times New Roman"/>
                <a:ea typeface="Times New Roman"/>
                <a:cs typeface="Times New Roman"/>
                <a:sym typeface="Times New Roman"/>
              </a:rPr>
              <a:t> DESIGN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AutoNum type="arabicPeriod"/>
            </a:pPr>
            <a:r>
              <a:rPr lang="en-GB" sz="1700">
                <a:latin typeface="Times New Roman"/>
                <a:ea typeface="Times New Roman"/>
                <a:cs typeface="Times New Roman"/>
                <a:sym typeface="Times New Roman"/>
              </a:rPr>
              <a:t>DEPLOYMENT</a:t>
            </a:r>
            <a:r>
              <a:rPr lang="en-GB" sz="1700">
                <a:latin typeface="Times New Roman"/>
                <a:ea typeface="Times New Roman"/>
                <a:cs typeface="Times New Roman"/>
                <a:sym typeface="Times New Roman"/>
              </a:rPr>
              <a:t> DESIGN 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AutoNum type="arabicPeriod"/>
            </a:pPr>
            <a:r>
              <a:rPr lang="en-GB" sz="1700">
                <a:latin typeface="Times New Roman"/>
                <a:ea typeface="Times New Roman"/>
                <a:cs typeface="Times New Roman"/>
                <a:sym typeface="Times New Roman"/>
              </a:rPr>
              <a:t>CONTRIBUTIONS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2"/>
          <p:cNvSpPr txBox="1"/>
          <p:nvPr>
            <p:ph idx="1" type="body"/>
          </p:nvPr>
        </p:nvSpPr>
        <p:spPr>
          <a:xfrm>
            <a:off x="311700" y="392750"/>
            <a:ext cx="8520600" cy="41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Times New Roman"/>
                <a:ea typeface="Times New Roman"/>
                <a:cs typeface="Times New Roman"/>
                <a:sym typeface="Times New Roman"/>
              </a:rPr>
              <a:t>Test Tools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"/>
              <a:buChar char="●"/>
            </a:pPr>
            <a:r>
              <a:rPr lang="en-GB" sz="16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Selenium for automated testing of web interface</a:t>
            </a:r>
            <a:endParaRPr sz="16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302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"/>
              <a:buChar char="●"/>
            </a:pPr>
            <a:r>
              <a:rPr lang="en-GB" sz="16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JMeter for performance testing</a:t>
            </a:r>
            <a:endParaRPr sz="16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302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"/>
              <a:buChar char="●"/>
            </a:pPr>
            <a:r>
              <a:rPr lang="en-GB" sz="16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Python unittest framework for unit testing</a:t>
            </a:r>
            <a:endParaRPr sz="16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>
                <a:latin typeface="Times New Roman"/>
                <a:ea typeface="Times New Roman"/>
                <a:cs typeface="Times New Roman"/>
                <a:sym typeface="Times New Roman"/>
              </a:rPr>
              <a:t>Test Environment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>
                <a:latin typeface="Times"/>
                <a:ea typeface="Times"/>
                <a:cs typeface="Times"/>
                <a:sym typeface="Times"/>
              </a:rPr>
              <a:t>The Cloud Pi application will be tested in the following environment:</a:t>
            </a:r>
            <a:endParaRPr sz="1600">
              <a:latin typeface="Times"/>
              <a:ea typeface="Times"/>
              <a:cs typeface="Times"/>
              <a:sym typeface="Times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Font typeface="Times"/>
              <a:buChar char="●"/>
            </a:pPr>
            <a:r>
              <a:rPr lang="en-GB" sz="1600">
                <a:latin typeface="Times"/>
                <a:ea typeface="Times"/>
                <a:cs typeface="Times"/>
                <a:sym typeface="Times"/>
              </a:rPr>
              <a:t>Operating System: Ubuntu Linux 20.04 LTS</a:t>
            </a:r>
            <a:endParaRPr sz="1600">
              <a:latin typeface="Times"/>
              <a:ea typeface="Times"/>
              <a:cs typeface="Times"/>
              <a:sym typeface="Time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imes"/>
              <a:buChar char="●"/>
            </a:pPr>
            <a:r>
              <a:rPr lang="en-GB" sz="1600">
                <a:latin typeface="Times"/>
                <a:ea typeface="Times"/>
                <a:cs typeface="Times"/>
                <a:sym typeface="Times"/>
              </a:rPr>
              <a:t>Web Browser: Google Chrome version 90</a:t>
            </a:r>
            <a:endParaRPr sz="1600">
              <a:latin typeface="Times"/>
              <a:ea typeface="Times"/>
              <a:cs typeface="Times"/>
              <a:sym typeface="Time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imes"/>
              <a:buChar char="●"/>
            </a:pPr>
            <a:r>
              <a:rPr lang="en-GB" sz="1600">
                <a:latin typeface="Times"/>
                <a:ea typeface="Times"/>
                <a:cs typeface="Times"/>
                <a:sym typeface="Times"/>
              </a:rPr>
              <a:t>Python version 3.9.5</a:t>
            </a:r>
            <a:endParaRPr sz="1600">
              <a:latin typeface="Times"/>
              <a:ea typeface="Times"/>
              <a:cs typeface="Times"/>
              <a:sym typeface="Time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imes"/>
              <a:buChar char="●"/>
            </a:pPr>
            <a:r>
              <a:rPr lang="en-GB" sz="1600">
                <a:latin typeface="Times"/>
                <a:ea typeface="Times"/>
                <a:cs typeface="Times"/>
                <a:sym typeface="Times"/>
              </a:rPr>
              <a:t>Django version 3.2.4</a:t>
            </a:r>
            <a:endParaRPr b="1" sz="1600"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83" name="Google Shape;283;p3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3"/>
          <p:cNvSpPr txBox="1"/>
          <p:nvPr>
            <p:ph idx="1" type="body"/>
          </p:nvPr>
        </p:nvSpPr>
        <p:spPr>
          <a:xfrm>
            <a:off x="311700" y="914400"/>
            <a:ext cx="8520600" cy="348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Times New Roman"/>
                <a:ea typeface="Times New Roman"/>
                <a:cs typeface="Times New Roman"/>
                <a:sym typeface="Times New Roman"/>
              </a:rPr>
              <a:t>Test Data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>
                <a:latin typeface="Times"/>
                <a:ea typeface="Times"/>
                <a:cs typeface="Times"/>
                <a:sym typeface="Times"/>
              </a:rPr>
              <a:t>The following test data will be used for testing Cloud Pi:</a:t>
            </a:r>
            <a:endParaRPr sz="1600">
              <a:latin typeface="Times"/>
              <a:ea typeface="Times"/>
              <a:cs typeface="Times"/>
              <a:sym typeface="Times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Font typeface="Times"/>
              <a:buChar char="●"/>
            </a:pPr>
            <a:r>
              <a:rPr lang="en-GB" sz="1600">
                <a:latin typeface="Times"/>
                <a:ea typeface="Times"/>
                <a:cs typeface="Times"/>
                <a:sym typeface="Times"/>
              </a:rPr>
              <a:t>Test user accounts with varying levels of permissions</a:t>
            </a:r>
            <a:endParaRPr sz="1600">
              <a:latin typeface="Times"/>
              <a:ea typeface="Times"/>
              <a:cs typeface="Times"/>
              <a:sym typeface="Time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imes"/>
              <a:buChar char="●"/>
            </a:pPr>
            <a:r>
              <a:rPr lang="en-GB" sz="1600">
                <a:latin typeface="Times"/>
                <a:ea typeface="Times"/>
                <a:cs typeface="Times"/>
                <a:sym typeface="Times"/>
              </a:rPr>
              <a:t>Test files of varying sizes and formats</a:t>
            </a:r>
            <a:endParaRPr sz="1600"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3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AINTENANCE</a:t>
            </a: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DESIGN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295" name="Google Shape;295;p34"/>
          <p:cNvGrpSpPr/>
          <p:nvPr/>
        </p:nvGrpSpPr>
        <p:grpSpPr>
          <a:xfrm>
            <a:off x="616125" y="1247392"/>
            <a:ext cx="5221800" cy="324802"/>
            <a:chOff x="2789785" y="1323164"/>
            <a:chExt cx="5221800" cy="731700"/>
          </a:xfrm>
        </p:grpSpPr>
        <p:sp>
          <p:nvSpPr>
            <p:cNvPr id="296" name="Google Shape;296;p34"/>
            <p:cNvSpPr/>
            <p:nvPr/>
          </p:nvSpPr>
          <p:spPr>
            <a:xfrm>
              <a:off x="2789785" y="1323164"/>
              <a:ext cx="5221800" cy="731700"/>
            </a:xfrm>
            <a:prstGeom prst="rect">
              <a:avLst/>
            </a:prstGeom>
            <a:solidFill>
              <a:srgbClr val="0944A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34"/>
            <p:cNvSpPr txBox="1"/>
            <p:nvPr/>
          </p:nvSpPr>
          <p:spPr>
            <a:xfrm>
              <a:off x="2914389" y="1407440"/>
              <a:ext cx="4765800" cy="57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45720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lt1"/>
                  </a:solidFill>
                  <a:latin typeface="Times"/>
                  <a:ea typeface="Times"/>
                  <a:cs typeface="Times"/>
                  <a:sym typeface="Times"/>
                </a:rPr>
                <a:t>Regular software updates</a:t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98" name="Google Shape;298;p34"/>
          <p:cNvSpPr txBox="1"/>
          <p:nvPr/>
        </p:nvSpPr>
        <p:spPr>
          <a:xfrm>
            <a:off x="750055" y="2338271"/>
            <a:ext cx="4698459" cy="33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Lorem ipsum dolor sit amet, consectetur adipiscing elit. Duis sit amet odio vel purus bibendum luctus.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99" name="Google Shape;299;p34"/>
          <p:cNvGrpSpPr/>
          <p:nvPr/>
        </p:nvGrpSpPr>
        <p:grpSpPr>
          <a:xfrm>
            <a:off x="616238" y="1657492"/>
            <a:ext cx="5221800" cy="324802"/>
            <a:chOff x="2789785" y="1323164"/>
            <a:chExt cx="5221800" cy="731700"/>
          </a:xfrm>
        </p:grpSpPr>
        <p:sp>
          <p:nvSpPr>
            <p:cNvPr id="300" name="Google Shape;300;p34"/>
            <p:cNvSpPr/>
            <p:nvPr/>
          </p:nvSpPr>
          <p:spPr>
            <a:xfrm>
              <a:off x="2789785" y="1323164"/>
              <a:ext cx="5221800" cy="731700"/>
            </a:xfrm>
            <a:prstGeom prst="rect">
              <a:avLst/>
            </a:prstGeom>
            <a:solidFill>
              <a:srgbClr val="0944A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34"/>
            <p:cNvSpPr txBox="1"/>
            <p:nvPr/>
          </p:nvSpPr>
          <p:spPr>
            <a:xfrm>
              <a:off x="2914389" y="1407440"/>
              <a:ext cx="4765800" cy="57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45720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lt1"/>
                  </a:solidFill>
                  <a:latin typeface="Times"/>
                  <a:ea typeface="Times"/>
                  <a:cs typeface="Times"/>
                  <a:sym typeface="Times"/>
                </a:rPr>
                <a:t>User feedback</a:t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02" name="Google Shape;302;p34"/>
          <p:cNvGrpSpPr/>
          <p:nvPr/>
        </p:nvGrpSpPr>
        <p:grpSpPr>
          <a:xfrm>
            <a:off x="616250" y="2067592"/>
            <a:ext cx="5221800" cy="324802"/>
            <a:chOff x="2789785" y="1323164"/>
            <a:chExt cx="5221800" cy="731700"/>
          </a:xfrm>
        </p:grpSpPr>
        <p:sp>
          <p:nvSpPr>
            <p:cNvPr id="303" name="Google Shape;303;p34"/>
            <p:cNvSpPr/>
            <p:nvPr/>
          </p:nvSpPr>
          <p:spPr>
            <a:xfrm>
              <a:off x="2789785" y="1323164"/>
              <a:ext cx="5221800" cy="731700"/>
            </a:xfrm>
            <a:prstGeom prst="rect">
              <a:avLst/>
            </a:prstGeom>
            <a:solidFill>
              <a:srgbClr val="0944A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34"/>
            <p:cNvSpPr txBox="1"/>
            <p:nvPr/>
          </p:nvSpPr>
          <p:spPr>
            <a:xfrm>
              <a:off x="2914389" y="1407440"/>
              <a:ext cx="4765800" cy="57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45720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lt1"/>
                  </a:solidFill>
                  <a:latin typeface="Times"/>
                  <a:ea typeface="Times"/>
                  <a:cs typeface="Times"/>
                  <a:sym typeface="Times"/>
                </a:rPr>
                <a:t>Automated testing</a:t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05" name="Google Shape;305;p34"/>
          <p:cNvGrpSpPr/>
          <p:nvPr/>
        </p:nvGrpSpPr>
        <p:grpSpPr>
          <a:xfrm>
            <a:off x="616250" y="2477692"/>
            <a:ext cx="5221800" cy="324802"/>
            <a:chOff x="2789785" y="1323164"/>
            <a:chExt cx="5221800" cy="731700"/>
          </a:xfrm>
        </p:grpSpPr>
        <p:sp>
          <p:nvSpPr>
            <p:cNvPr id="306" name="Google Shape;306;p34"/>
            <p:cNvSpPr/>
            <p:nvPr/>
          </p:nvSpPr>
          <p:spPr>
            <a:xfrm>
              <a:off x="2789785" y="1323164"/>
              <a:ext cx="5221800" cy="731700"/>
            </a:xfrm>
            <a:prstGeom prst="rect">
              <a:avLst/>
            </a:prstGeom>
            <a:solidFill>
              <a:srgbClr val="0944A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34"/>
            <p:cNvSpPr txBox="1"/>
            <p:nvPr/>
          </p:nvSpPr>
          <p:spPr>
            <a:xfrm>
              <a:off x="2914389" y="1407440"/>
              <a:ext cx="4765800" cy="57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45720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lt1"/>
                  </a:solidFill>
                  <a:latin typeface="Times"/>
                  <a:ea typeface="Times"/>
                  <a:cs typeface="Times"/>
                  <a:sym typeface="Times"/>
                </a:rPr>
                <a:t>Scalability</a:t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08" name="Google Shape;308;p34"/>
          <p:cNvGrpSpPr/>
          <p:nvPr/>
        </p:nvGrpSpPr>
        <p:grpSpPr>
          <a:xfrm>
            <a:off x="616250" y="2943842"/>
            <a:ext cx="5221800" cy="324802"/>
            <a:chOff x="2789785" y="1323164"/>
            <a:chExt cx="5221800" cy="731700"/>
          </a:xfrm>
        </p:grpSpPr>
        <p:sp>
          <p:nvSpPr>
            <p:cNvPr id="309" name="Google Shape;309;p34"/>
            <p:cNvSpPr/>
            <p:nvPr/>
          </p:nvSpPr>
          <p:spPr>
            <a:xfrm>
              <a:off x="2789785" y="1323164"/>
              <a:ext cx="5221800" cy="731700"/>
            </a:xfrm>
            <a:prstGeom prst="rect">
              <a:avLst/>
            </a:prstGeom>
            <a:solidFill>
              <a:srgbClr val="0944A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34"/>
            <p:cNvSpPr txBox="1"/>
            <p:nvPr/>
          </p:nvSpPr>
          <p:spPr>
            <a:xfrm>
              <a:off x="2914389" y="1407440"/>
              <a:ext cx="4765800" cy="57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45720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lt1"/>
                  </a:solidFill>
                  <a:latin typeface="Times"/>
                  <a:ea typeface="Times"/>
                  <a:cs typeface="Times"/>
                  <a:sym typeface="Times"/>
                </a:rPr>
                <a:t>Documentation</a:t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11" name="Google Shape;311;p34"/>
          <p:cNvGrpSpPr/>
          <p:nvPr/>
        </p:nvGrpSpPr>
        <p:grpSpPr>
          <a:xfrm>
            <a:off x="616250" y="3409992"/>
            <a:ext cx="5221800" cy="324802"/>
            <a:chOff x="2789785" y="1323164"/>
            <a:chExt cx="5221800" cy="731700"/>
          </a:xfrm>
        </p:grpSpPr>
        <p:sp>
          <p:nvSpPr>
            <p:cNvPr id="312" name="Google Shape;312;p34"/>
            <p:cNvSpPr/>
            <p:nvPr/>
          </p:nvSpPr>
          <p:spPr>
            <a:xfrm>
              <a:off x="2789785" y="1323164"/>
              <a:ext cx="5221800" cy="731700"/>
            </a:xfrm>
            <a:prstGeom prst="rect">
              <a:avLst/>
            </a:prstGeom>
            <a:solidFill>
              <a:srgbClr val="0944A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34"/>
            <p:cNvSpPr txBox="1"/>
            <p:nvPr/>
          </p:nvSpPr>
          <p:spPr>
            <a:xfrm>
              <a:off x="2889926" y="1338196"/>
              <a:ext cx="4765800" cy="57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45720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lt1"/>
                  </a:solidFill>
                  <a:latin typeface="Times"/>
                  <a:ea typeface="Times"/>
                  <a:cs typeface="Times"/>
                  <a:sym typeface="Times"/>
                </a:rPr>
                <a:t>Security</a:t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14" name="Google Shape;314;p34"/>
          <p:cNvGrpSpPr/>
          <p:nvPr/>
        </p:nvGrpSpPr>
        <p:grpSpPr>
          <a:xfrm>
            <a:off x="616250" y="3820092"/>
            <a:ext cx="5221800" cy="324802"/>
            <a:chOff x="2789785" y="1323164"/>
            <a:chExt cx="5221800" cy="731700"/>
          </a:xfrm>
        </p:grpSpPr>
        <p:sp>
          <p:nvSpPr>
            <p:cNvPr id="315" name="Google Shape;315;p34"/>
            <p:cNvSpPr/>
            <p:nvPr/>
          </p:nvSpPr>
          <p:spPr>
            <a:xfrm>
              <a:off x="2789785" y="1323164"/>
              <a:ext cx="5221800" cy="731700"/>
            </a:xfrm>
            <a:prstGeom prst="rect">
              <a:avLst/>
            </a:prstGeom>
            <a:solidFill>
              <a:srgbClr val="0944A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34"/>
            <p:cNvSpPr txBox="1"/>
            <p:nvPr/>
          </p:nvSpPr>
          <p:spPr>
            <a:xfrm>
              <a:off x="2914389" y="1407440"/>
              <a:ext cx="4765800" cy="57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45720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lt1"/>
                  </a:solidFill>
                  <a:latin typeface="Times"/>
                  <a:ea typeface="Times"/>
                  <a:cs typeface="Times"/>
                  <a:sym typeface="Times"/>
                </a:rPr>
                <a:t>Performance </a:t>
              </a:r>
              <a:r>
                <a:rPr lang="en-GB" sz="1200">
                  <a:solidFill>
                    <a:schemeClr val="lt1"/>
                  </a:solidFill>
                  <a:latin typeface="Times"/>
                  <a:ea typeface="Times"/>
                  <a:cs typeface="Times"/>
                  <a:sym typeface="Times"/>
                </a:rPr>
                <a:t>monitoring</a:t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17" name="Google Shape;317;p3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DEPLOYMENT DESIGN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3" name="Google Shape;323;p3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The web application will be deployed on a Raspberry Pi acting as a web server.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The Apache server will handle incoming requests and serve web pages to users.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The Django application will be updated regularly with bug fixes and new features.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The application will have a built-in feedback mechanism for user input.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Industry-standard security practices will be employed to protect user data and prevent unauthorized access.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HTTPS encryption will be used to ensure secure transmission of data.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The Raspberry Pi's resources will be monitored regularly to ensure optimal operation.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4" name="Google Shape;324;p3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CONTRIBUTIONS</a:t>
            </a:r>
            <a:endParaRPr/>
          </a:p>
        </p:txBody>
      </p:sp>
      <p:sp>
        <p:nvSpPr>
          <p:cNvPr id="330" name="Google Shape;330;p3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-GB">
                <a:latin typeface="Times New Roman"/>
                <a:ea typeface="Times New Roman"/>
                <a:cs typeface="Times New Roman"/>
                <a:sym typeface="Times New Roman"/>
              </a:rPr>
              <a:t>A Anas </a:t>
            </a: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: User Interface, Frontend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-GB">
                <a:latin typeface="Times New Roman"/>
                <a:ea typeface="Times New Roman"/>
                <a:cs typeface="Times New Roman"/>
                <a:sym typeface="Times New Roman"/>
              </a:rPr>
              <a:t>Aswathy Krishnan</a:t>
            </a: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: Frontend React Js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-GB">
                <a:latin typeface="Times New Roman"/>
                <a:ea typeface="Times New Roman"/>
                <a:cs typeface="Times New Roman"/>
                <a:sym typeface="Times New Roman"/>
              </a:rPr>
              <a:t>Jayalekshmi K S</a:t>
            </a: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: Backend Django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-GB">
                <a:latin typeface="Times New Roman"/>
                <a:ea typeface="Times New Roman"/>
                <a:cs typeface="Times New Roman"/>
                <a:sym typeface="Times New Roman"/>
              </a:rPr>
              <a:t>Nandhakumar</a:t>
            </a: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: Hardware backend, Raspberry PI </a:t>
            </a:r>
            <a:endParaRPr/>
          </a:p>
        </p:txBody>
      </p:sp>
      <p:sp>
        <p:nvSpPr>
          <p:cNvPr id="331" name="Google Shape;331;p3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7"/>
          <p:cNvSpPr txBox="1"/>
          <p:nvPr>
            <p:ph type="title"/>
          </p:nvPr>
        </p:nvSpPr>
        <p:spPr>
          <a:xfrm>
            <a:off x="2144150" y="1825400"/>
            <a:ext cx="55167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5600">
                <a:latin typeface="Times New Roman"/>
                <a:ea typeface="Times New Roman"/>
                <a:cs typeface="Times New Roman"/>
                <a:sym typeface="Times New Roman"/>
              </a:rPr>
              <a:t>THANK YOU</a:t>
            </a:r>
            <a:endParaRPr sz="5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7" name="Google Shape;337;p3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PURPOSE 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"/>
              <a:buChar char="●"/>
            </a:pPr>
            <a:r>
              <a:rPr lang="en-GB" sz="16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D</a:t>
            </a:r>
            <a:r>
              <a:rPr lang="en-GB" sz="16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etailed design for the Cloud Pi system, outlining its architecture, features, data design, component design, deployment design, and operational and support issues</a:t>
            </a:r>
            <a:endParaRPr sz="16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SCOPE</a:t>
            </a:r>
            <a:endParaRPr sz="16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302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"/>
              <a:buChar char="●"/>
            </a:pPr>
            <a:r>
              <a:rPr lang="en-GB" sz="16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Intended for developers and stakeholders of the Cloud Pi system, providing a comprehensive design for its implementation and maintenance.</a:t>
            </a:r>
            <a:endParaRPr sz="16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OVERVIEW</a:t>
            </a:r>
            <a:endParaRPr sz="16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"/>
              <a:buChar char="●"/>
            </a:pPr>
            <a:r>
              <a:rPr lang="en-GB" sz="16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The Cloud Pi project aims to create a cloud-based storage solution using a Raspberry Pi server and a web-based user interface. The user interface will be built using Django web framework and will allow users to access and manage their files stored on the Raspberry Pi server. </a:t>
            </a:r>
            <a:endParaRPr sz="20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02" name="Google Shape;102;p1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type="title"/>
          </p:nvPr>
        </p:nvSpPr>
        <p:spPr>
          <a:xfrm>
            <a:off x="364575" y="52387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SYSTEM ARCHITECTURE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8" name="Google Shape;108;p1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09" name="Google Shape;109;p16"/>
          <p:cNvSpPr txBox="1"/>
          <p:nvPr>
            <p:ph type="title"/>
          </p:nvPr>
        </p:nvSpPr>
        <p:spPr>
          <a:xfrm>
            <a:off x="311700" y="139497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0" name="Google Shape;11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7725" y="1131675"/>
            <a:ext cx="4457608" cy="3422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GUI Design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6" name="Google Shape;116;p17"/>
          <p:cNvSpPr txBox="1"/>
          <p:nvPr>
            <p:ph idx="1" type="body"/>
          </p:nvPr>
        </p:nvSpPr>
        <p:spPr>
          <a:xfrm>
            <a:off x="311700" y="1017800"/>
            <a:ext cx="972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Login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7" name="Google Shape;117;p1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18" name="Google Shape;11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201" y="1352275"/>
            <a:ext cx="4309598" cy="2438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6800" y="1352275"/>
            <a:ext cx="4348601" cy="2438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/>
          <p:nvPr>
            <p:ph idx="1" type="body"/>
          </p:nvPr>
        </p:nvSpPr>
        <p:spPr>
          <a:xfrm>
            <a:off x="311700" y="436475"/>
            <a:ext cx="12498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Dashboard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5" name="Google Shape;125;p1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26" name="Google Shape;12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1450" y="830075"/>
            <a:ext cx="6838000" cy="383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 txBox="1"/>
          <p:nvPr>
            <p:ph idx="1" type="body"/>
          </p:nvPr>
        </p:nvSpPr>
        <p:spPr>
          <a:xfrm>
            <a:off x="248500" y="40842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Locked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2" name="Google Shape;132;p1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33" name="Google Shape;13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1950" y="970850"/>
            <a:ext cx="6901150" cy="388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 txBox="1"/>
          <p:nvPr>
            <p:ph idx="1" type="body"/>
          </p:nvPr>
        </p:nvSpPr>
        <p:spPr>
          <a:xfrm>
            <a:off x="488525" y="33260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Starred/ Favorites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9" name="Google Shape;139;p2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40" name="Google Shape;14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6625" y="870850"/>
            <a:ext cx="6884400" cy="378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1"/>
          <p:cNvSpPr txBox="1"/>
          <p:nvPr>
            <p:ph idx="1" type="body"/>
          </p:nvPr>
        </p:nvSpPr>
        <p:spPr>
          <a:xfrm>
            <a:off x="311700" y="34525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Upload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6" name="Google Shape;146;p2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47" name="Google Shape;14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6725" y="965500"/>
            <a:ext cx="6149050" cy="342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