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BCCC23-C47D-43AB-834A-E61CD84C8FEF}">
  <a:tblStyle styleId="{DABCCC23-C47D-43AB-834A-E61CD84C8F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a75bf1d4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a75bf1d4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a75bf1d4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a75bf1d4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1a75bf1d4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1a75bf1d4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1a75bf1d4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1a75bf1d4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1a75bf1d4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1a75bf1d4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1a75bf1d4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1a75bf1d4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155c069f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d155c069f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d155c069f7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d155c069f7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1a75bf1d4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1a75bf1d4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1a75bf1d4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1a75bf1d4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a890a66d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a890a66d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a75bf1d4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a75bf1d4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a75bf1d4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a75bf1d4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a75bf1d4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a75bf1d4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38d1938b3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38d1938b3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a75bf1d4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1a75bf1d4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a75bf1d4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1a75bf1d4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155c069f7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155c069f7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Software Requirements Specification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29625" y="3172900"/>
            <a:ext cx="7778100" cy="10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1380"/>
              <a:buFont typeface="Arial"/>
              <a:buNone/>
            </a:pPr>
            <a:r>
              <a:rPr lang="en-GB" sz="3242">
                <a:latin typeface="Times New Roman"/>
                <a:ea typeface="Times New Roman"/>
                <a:cs typeface="Times New Roman"/>
                <a:sym typeface="Times New Roman"/>
              </a:rPr>
              <a:t>Project: CloudPi</a:t>
            </a:r>
            <a:endParaRPr sz="324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1380"/>
              <a:buFont typeface="Arial"/>
              <a:buNone/>
            </a:pPr>
            <a:r>
              <a:t/>
            </a:r>
            <a:endParaRPr sz="324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BASED STORAGE PLATFORM USING RASPBERRY PI</a:t>
            </a:r>
            <a:endParaRPr sz="3242"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19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6307175" y="3942250"/>
            <a:ext cx="2378100" cy="1031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NO 15:</a:t>
            </a:r>
            <a:br>
              <a:rPr lang="en-GB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ANAS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ASWATHY KRISHNAN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JAYALEKSHMI K S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NANDHAKUMAR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8" name="Google Shape;88;p13"/>
          <p:cNvCxnSpPr/>
          <p:nvPr/>
        </p:nvCxnSpPr>
        <p:spPr>
          <a:xfrm>
            <a:off x="520675" y="2570475"/>
            <a:ext cx="8239800" cy="50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488525" y="4479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-35038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GB" sz="4794">
                <a:latin typeface="Times New Roman"/>
                <a:ea typeface="Times New Roman"/>
                <a:cs typeface="Times New Roman"/>
                <a:sym typeface="Times New Roman"/>
              </a:rPr>
              <a:t>Increasing demand for file sharing and collaboration in remote work environments.</a:t>
            </a:r>
            <a:endParaRPr sz="479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038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GB" sz="4794">
                <a:latin typeface="Times New Roman"/>
                <a:ea typeface="Times New Roman"/>
                <a:cs typeface="Times New Roman"/>
                <a:sym typeface="Times New Roman"/>
              </a:rPr>
              <a:t>Providing a secure and reliable platform for file sharing and storage.</a:t>
            </a:r>
            <a:endParaRPr sz="479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038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GB" sz="4794">
                <a:latin typeface="Times New Roman"/>
                <a:ea typeface="Times New Roman"/>
                <a:cs typeface="Times New Roman"/>
                <a:sym typeface="Times New Roman"/>
              </a:rPr>
              <a:t>The need for a cost-effective and scalable solution for storing and managing files.</a:t>
            </a:r>
            <a:endParaRPr sz="479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038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GB" sz="4794">
                <a:latin typeface="Times New Roman"/>
                <a:ea typeface="Times New Roman"/>
                <a:cs typeface="Times New Roman"/>
                <a:sym typeface="Times New Roman"/>
              </a:rPr>
              <a:t>The opportunity to develop skills in web development, cloud computing, and network security.</a:t>
            </a:r>
            <a:endParaRPr sz="479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ASSUMPTIONS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Users have access to a web browser and an internet connection to use the application.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Users have basic knowledge of how to upload and delete files.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The remote storage system is available and accessible to the application.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The Raspberry Pi is properly set up and configured to receive and process the uploaded files.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The uploaded files will not exceed the available storage capacity of the remote storage system or the Raspberry Pi.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DEPENDENCIES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-GB" sz="7200">
                <a:latin typeface="Times New Roman"/>
                <a:ea typeface="Times New Roman"/>
                <a:cs typeface="Times New Roman"/>
                <a:sym typeface="Times New Roman"/>
              </a:rPr>
              <a:t>The application relies on the Django web framework and its built-in functionality for handling file uploads and forms.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-GB" sz="7200">
                <a:latin typeface="Times New Roman"/>
                <a:ea typeface="Times New Roman"/>
                <a:cs typeface="Times New Roman"/>
                <a:sym typeface="Times New Roman"/>
              </a:rPr>
              <a:t>The Raspberry Pi must have the necessary software and libraries installed to process the uploaded files.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-GB" sz="7200">
                <a:latin typeface="Times New Roman"/>
                <a:ea typeface="Times New Roman"/>
                <a:cs typeface="Times New Roman"/>
                <a:sym typeface="Times New Roman"/>
              </a:rPr>
              <a:t>The application may depend on third-party packages or modules for specific features or functionality.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412800" y="7891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TECHNICAL REQUIREMENTS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588150" y="1396925"/>
            <a:ext cx="79677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Django framework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Raspberry Pi with Raspbian OS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Internet connection with sufficient bandwidth to handle file transfers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Web server (e.g., Apache, Nginx) to serve Django web application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Access control mechanisms to secure file uploads and downloads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466675" y="4479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Times New Roman"/>
                <a:ea typeface="Times New Roman"/>
                <a:cs typeface="Times New Roman"/>
                <a:sym typeface="Times New Roman"/>
              </a:rPr>
              <a:t>FUNCTIONAL </a:t>
            </a:r>
            <a:r>
              <a:rPr lang="en-GB" sz="2700"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621775" y="1117175"/>
            <a:ext cx="82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83" name="Google Shape;183;p26"/>
          <p:cNvGraphicFramePr/>
          <p:nvPr/>
        </p:nvGraphicFramePr>
        <p:xfrm>
          <a:off x="699750" y="130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{DABCCC23-C47D-43AB-834A-E61CD84C8FEF}</a:tableStyleId>
              </a:tblPr>
              <a:tblGrid>
                <a:gridCol w="1496400"/>
                <a:gridCol w="5742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User registration and login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he system should allow users to create an account, log in, and log out of the system.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File upload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Users should be able to upload files to the system, including specifying a name and description for each file.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File retrieval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Users should be able to view and download files that they have previously uploaded.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File deletion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Users should be able to delete files that they have previously uploaded.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Search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The system should allow users to search for files based on their name or description.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Times New Roman"/>
                <a:ea typeface="Times New Roman"/>
                <a:cs typeface="Times New Roman"/>
                <a:sym typeface="Times New Roman"/>
              </a:rPr>
              <a:t>NON FUNCTIONAL REQUIREMENTS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520675" y="1146150"/>
            <a:ext cx="7619400" cy="2966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Requirements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transfers should be fast and reliable, with minimal data loss or corruption.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system, also Raspberry Pi, should be able to handle large files and file volumes without performance degradation.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user authentication should be done securely to prevent unauthorized access to the system.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Files and data should be encrypted for maximum security.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381650" y="447375"/>
            <a:ext cx="8328300" cy="43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-GB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should be protected against malicious attacks and data breaches.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GB" sz="17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Safety </a:t>
            </a:r>
            <a:r>
              <a:rPr lang="en-GB" sz="17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r>
              <a:rPr lang="en-GB" sz="17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-GB" sz="17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Authentication : This requires implementing a user authentication system, such as a login page that prompts users to enter a username and password.</a:t>
            </a:r>
            <a:endParaRPr sz="17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-GB" sz="17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Authorisation</a:t>
            </a:r>
            <a:endParaRPr sz="17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-GB" sz="17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Encryption: Data stored on the Raspberry Pi should be encrypted to protect against unauthorized access or theft. This requires implementing encryption mechanisms.</a:t>
            </a:r>
            <a:endParaRPr sz="17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666666"/>
              </a:solidFill>
              <a:highlight>
                <a:schemeClr val="lt1"/>
              </a:highlight>
            </a:endParaRPr>
          </a:p>
        </p:txBody>
      </p:sp>
      <p:sp>
        <p:nvSpPr>
          <p:cNvPr id="196" name="Google Shape;196;p2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470125" y="434725"/>
            <a:ext cx="7947900" cy="40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SOFTWARE QUALITY ATTRIBUTES</a:t>
            </a:r>
            <a:endParaRPr b="1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Reliability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Security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Scalability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Usability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Compatibility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Maintainability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Portability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202" name="Google Shape;202;p2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3325150" y="2541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PROJECT PLAN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" y="-418150"/>
            <a:ext cx="2201960" cy="31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900" y="2627375"/>
            <a:ext cx="2438651" cy="344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3000" y="1048450"/>
            <a:ext cx="2438651" cy="3446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2988" y="2554988"/>
            <a:ext cx="2541074" cy="359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3000" y="-575650"/>
            <a:ext cx="2438651" cy="3446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848" y="1048438"/>
            <a:ext cx="2438651" cy="344681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0"/>
          <p:cNvSpPr txBox="1"/>
          <p:nvPr/>
        </p:nvSpPr>
        <p:spPr>
          <a:xfrm>
            <a:off x="1095525" y="1020050"/>
            <a:ext cx="114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Research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30"/>
          <p:cNvSpPr txBox="1"/>
          <p:nvPr/>
        </p:nvSpPr>
        <p:spPr>
          <a:xfrm>
            <a:off x="1095525" y="2571750"/>
            <a:ext cx="114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Design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30"/>
          <p:cNvSpPr txBox="1"/>
          <p:nvPr/>
        </p:nvSpPr>
        <p:spPr>
          <a:xfrm>
            <a:off x="1095525" y="4247838"/>
            <a:ext cx="12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Development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30"/>
          <p:cNvSpPr txBox="1"/>
          <p:nvPr/>
        </p:nvSpPr>
        <p:spPr>
          <a:xfrm>
            <a:off x="7076700" y="4247850"/>
            <a:ext cx="12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Testing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30"/>
          <p:cNvSpPr txBox="1"/>
          <p:nvPr/>
        </p:nvSpPr>
        <p:spPr>
          <a:xfrm>
            <a:off x="6749000" y="2571750"/>
            <a:ext cx="12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Deployment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30"/>
          <p:cNvSpPr txBox="1"/>
          <p:nvPr/>
        </p:nvSpPr>
        <p:spPr>
          <a:xfrm>
            <a:off x="6881650" y="1096238"/>
            <a:ext cx="12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Maintenance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3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1" name="Google Shape;221;p30"/>
          <p:cNvCxnSpPr/>
          <p:nvPr/>
        </p:nvCxnSpPr>
        <p:spPr>
          <a:xfrm>
            <a:off x="1509825" y="1599150"/>
            <a:ext cx="10200" cy="6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30"/>
          <p:cNvCxnSpPr/>
          <p:nvPr/>
        </p:nvCxnSpPr>
        <p:spPr>
          <a:xfrm>
            <a:off x="1553075" y="3273750"/>
            <a:ext cx="10200" cy="6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30"/>
          <p:cNvCxnSpPr/>
          <p:nvPr/>
        </p:nvCxnSpPr>
        <p:spPr>
          <a:xfrm flipH="1" rot="10800000">
            <a:off x="7437225" y="1606725"/>
            <a:ext cx="10200" cy="6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30"/>
          <p:cNvCxnSpPr/>
          <p:nvPr/>
        </p:nvCxnSpPr>
        <p:spPr>
          <a:xfrm flipH="1" rot="10800000">
            <a:off x="7437225" y="3227625"/>
            <a:ext cx="10200" cy="6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30"/>
          <p:cNvCxnSpPr/>
          <p:nvPr/>
        </p:nvCxnSpPr>
        <p:spPr>
          <a:xfrm>
            <a:off x="2660350" y="4481475"/>
            <a:ext cx="3890700" cy="3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title"/>
          </p:nvPr>
        </p:nvSpPr>
        <p:spPr>
          <a:xfrm>
            <a:off x="488525" y="5397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Performance   :   being a low cost single-board computer, it may not have the same performance capabilities as more powerful servers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Maintenance and support   :   we will need to provide ongoing maintenance and support to ensure that it remains functional and updated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Marketing and competition   :   we will need to develop effective marketing strategies to differentiate our solution from competitors in the market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32" name="Google Shape;232;p3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618825" y="295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618825" y="830200"/>
            <a:ext cx="7688700" cy="3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Survey stakeholders </a:t>
            </a: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Assumptions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Dependencies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Technical Requirements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Functional Requirements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Non functional </a:t>
            </a: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Project plan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621650" y="535350"/>
            <a:ext cx="7752300" cy="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651300" y="1213800"/>
            <a:ext cx="7841400" cy="27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Problem or challenge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Users may be concerned about the security and privacy of their files when using third-party storage solutions. Moreover </a:t>
            </a: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remote</a:t>
            </a: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 access and sharing is needed for them.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context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Users finds it very difficult to trust their confidential data with a third party cloud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The impact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A huge risk of data breaches and cyber security issues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6741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604100" y="1448400"/>
            <a:ext cx="7828800" cy="26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08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8"/>
              <a:buFont typeface="Times New Roman"/>
              <a:buChar char="●"/>
            </a:pPr>
            <a:r>
              <a:rPr lang="en-GB" sz="1768">
                <a:latin typeface="Times New Roman"/>
                <a:ea typeface="Times New Roman"/>
                <a:cs typeface="Times New Roman"/>
                <a:sym typeface="Times New Roman"/>
              </a:rPr>
              <a:t>The proposed solution:</a:t>
            </a:r>
            <a:endParaRPr sz="176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768">
                <a:latin typeface="Times New Roman"/>
                <a:ea typeface="Times New Roman"/>
                <a:cs typeface="Times New Roman"/>
                <a:sym typeface="Times New Roman"/>
              </a:rPr>
              <a:t>The proposed solution is to create a web-based platform, Cloud Pi, that allows users to store, access, and manage their files securely and efficiently on a Raspberry Pi device remotely connected.</a:t>
            </a:r>
            <a:endParaRPr sz="176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088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68"/>
              <a:buFont typeface="Times New Roman"/>
              <a:buChar char="●"/>
            </a:pPr>
            <a:r>
              <a:rPr lang="en-GB" sz="1768">
                <a:latin typeface="Times New Roman"/>
                <a:ea typeface="Times New Roman"/>
                <a:cs typeface="Times New Roman"/>
                <a:sym typeface="Times New Roman"/>
              </a:rPr>
              <a:t>The expected outcome:</a:t>
            </a:r>
            <a:endParaRPr sz="176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-GB" sz="1768">
                <a:latin typeface="Times New Roman"/>
                <a:ea typeface="Times New Roman"/>
                <a:cs typeface="Times New Roman"/>
                <a:sym typeface="Times New Roman"/>
              </a:rPr>
              <a:t>A functional web application that allows users to upload files and have them automatically transferred to a remote Raspberry Pi storage device using a Python script.</a:t>
            </a:r>
            <a:endParaRPr sz="5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663075" y="688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663075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32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23"/>
              <a:buFont typeface="Times New Roman"/>
              <a:buChar char="●"/>
            </a:pPr>
            <a:r>
              <a:rPr lang="en-GB" sz="1822">
                <a:latin typeface="Times New Roman"/>
                <a:ea typeface="Times New Roman"/>
                <a:cs typeface="Times New Roman"/>
                <a:sym typeface="Times New Roman"/>
              </a:rPr>
              <a:t>File storage and sharing</a:t>
            </a:r>
            <a:endParaRPr sz="182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32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23"/>
              <a:buFont typeface="Times New Roman"/>
              <a:buChar char="●"/>
            </a:pPr>
            <a:r>
              <a:rPr lang="en-GB" sz="1822">
                <a:latin typeface="Times New Roman"/>
                <a:ea typeface="Times New Roman"/>
                <a:cs typeface="Times New Roman"/>
                <a:sym typeface="Times New Roman"/>
              </a:rPr>
              <a:t>Remote access and control</a:t>
            </a:r>
            <a:endParaRPr sz="182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32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23"/>
              <a:buFont typeface="Times New Roman"/>
              <a:buChar char="●"/>
            </a:pPr>
            <a:r>
              <a:rPr lang="en-GB" sz="1822">
                <a:latin typeface="Times New Roman"/>
                <a:ea typeface="Times New Roman"/>
                <a:cs typeface="Times New Roman"/>
                <a:sym typeface="Times New Roman"/>
              </a:rPr>
              <a:t>Security (encryption)</a:t>
            </a:r>
            <a:endParaRPr sz="182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32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23"/>
              <a:buFont typeface="Times New Roman"/>
              <a:buChar char="●"/>
            </a:pPr>
            <a:r>
              <a:rPr lang="en-GB" sz="1822">
                <a:latin typeface="Times New Roman"/>
                <a:ea typeface="Times New Roman"/>
                <a:cs typeface="Times New Roman"/>
                <a:sym typeface="Times New Roman"/>
              </a:rPr>
              <a:t>Web application development</a:t>
            </a:r>
            <a:endParaRPr sz="182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32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23"/>
              <a:buFont typeface="Times New Roman"/>
              <a:buChar char="●"/>
            </a:pPr>
            <a:r>
              <a:rPr lang="en-GB" sz="1822">
                <a:latin typeface="Times New Roman"/>
                <a:ea typeface="Times New Roman"/>
                <a:cs typeface="Times New Roman"/>
                <a:sym typeface="Times New Roman"/>
              </a:rPr>
              <a:t>Raspberry Pi integration</a:t>
            </a:r>
            <a:endParaRPr sz="182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32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23"/>
              <a:buFont typeface="Times New Roman"/>
              <a:buChar char="●"/>
            </a:pPr>
            <a:r>
              <a:rPr lang="en-GB" sz="1822">
                <a:latin typeface="Times New Roman"/>
                <a:ea typeface="Times New Roman"/>
                <a:cs typeface="Times New Roman"/>
                <a:sym typeface="Times New Roman"/>
              </a:rPr>
              <a:t>User authentication and authorization</a:t>
            </a:r>
            <a:endParaRPr sz="182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22"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22" name="Google Shape;122;p18"/>
          <p:cNvGraphicFramePr/>
          <p:nvPr/>
        </p:nvGraphicFramePr>
        <p:xfrm>
          <a:off x="318725" y="6721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{DABCCC23-C47D-43AB-834A-E61CD84C8FEF}</a:tableStyleId>
              </a:tblPr>
              <a:tblGrid>
                <a:gridCol w="2314475"/>
                <a:gridCol w="5908975"/>
              </a:tblGrid>
              <a:tr h="38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Research Paper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Inference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8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Preventing Pollution Attacks in Cloud Storages,</a:t>
                      </a:r>
                      <a:r>
                        <a:rPr lang="en-GB" sz="12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r>
                        <a:rPr lang="en-GB" sz="9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Aswin Viswas V, Philip Samuel, 2018 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200"/>
                        <a:buFont typeface="Lato"/>
                        <a:buChar char="●"/>
                      </a:pPr>
                      <a:r>
                        <a:rPr lang="en-GB" sz="12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Utilizing remote storage to store information has numerous advantages including accessibility and operational costs. </a:t>
                      </a:r>
                      <a:endParaRPr sz="12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200"/>
                        <a:buFont typeface="Lato"/>
                        <a:buChar char="●"/>
                      </a:pPr>
                      <a:r>
                        <a:rPr lang="en-GB" sz="12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Although the security of such information is still one of the major concerns for the clients.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576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Secure distributed adaptive bin packing algorithm for cloud storage</a:t>
                      </a:r>
                      <a:r>
                        <a:rPr lang="en-GB" sz="12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r>
                        <a:rPr lang="en-GB" sz="9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Irfan Mohiuddin, Ahmad Almogren, Mohammed Al Qurishi, Mohammad Mehedi Hassan, Giancarlo Fortino, Iehab Al Rassan 2018 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200"/>
                        <a:buFont typeface="Lato"/>
                        <a:buChar char="●"/>
                      </a:pPr>
                      <a:r>
                        <a:rPr lang="en-GB" sz="12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Provides highly scalable and flexible computing and storage resources through a pay-as-you-go strategy. </a:t>
                      </a:r>
                      <a:endParaRPr sz="12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200"/>
                        <a:buFont typeface="Lato"/>
                        <a:buChar char="●"/>
                      </a:pPr>
                      <a:r>
                        <a:rPr lang="en-GB" sz="12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They are becoming more and more popular, and many companies are now moving their data from internal data centers to cloud storage providers. </a:t>
                      </a:r>
                      <a:endParaRPr sz="12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200"/>
                        <a:buFont typeface="Lato"/>
                        <a:buChar char="●"/>
                      </a:pPr>
                      <a:r>
                        <a:rPr lang="en-GB" sz="12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The ever-growing user base and storage space for remote data management will bring problems such as low resource efficiency and internal threats to static data in cloud storage.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169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An integrity verification scheme of cloud storage for internet-of-things mobile terminal devices</a:t>
                      </a:r>
                      <a:r>
                        <a:rPr lang="en-GB" sz="11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r>
                        <a:rPr lang="en-GB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, </a:t>
                      </a:r>
                      <a:r>
                        <a:rPr lang="en-GB" sz="9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Xiuqing Lu, Zhenkuan Pan, Hequn Xian,2019. 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200"/>
                        <a:buFont typeface="Lato"/>
                        <a:buChar char="●"/>
                      </a:pPr>
                      <a:r>
                        <a:rPr lang="en-GB" sz="12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Since mobile cloud computing has many advantages, such as mass storage, low cost, and scalability, most data owners store their data on cloud servers to share</a:t>
                      </a:r>
                      <a:endParaRPr sz="12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200"/>
                        <a:buFont typeface="Lato"/>
                        <a:buChar char="●"/>
                      </a:pPr>
                      <a:r>
                        <a:rPr lang="en-GB" sz="12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It exposes you to many security issues, such as data integrity. </a:t>
                      </a:r>
                      <a:endParaRPr sz="12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200"/>
                        <a:buFont typeface="Lato"/>
                        <a:buChar char="●"/>
                      </a:pPr>
                      <a:r>
                        <a:rPr lang="en-GB" sz="12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More and more test programs have been proposed to verify the integrity of the data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3" name="Google Shape;123;p18"/>
          <p:cNvSpPr txBox="1"/>
          <p:nvPr/>
        </p:nvSpPr>
        <p:spPr>
          <a:xfrm>
            <a:off x="438350" y="81900"/>
            <a:ext cx="48006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 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STAKEHOLDERS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If our cloud based storage using  </a:t>
            </a: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Raspberry Pi</a:t>
            </a: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 were to be launched out in the software market, the potential stakeholders would be :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Customers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○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Software Professionals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○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Professors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○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Accounting Staff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○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Medical,  etc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Employees 	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Individuals working for a company who help the market and support the company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Competitors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 Other companies offering similar cloud storage solutions - NextCloud, Sync.com etc.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SURVEY STAKEHOLDER ANALYSIS</a:t>
            </a:r>
            <a:endParaRPr/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Forms response chart. Question title: Do you have trouble storing large sized files on your device?. Number of responses: 13 responses." id="137" name="Google Shape;137;p20" title="Do you have trouble storing large sized files on your device?"/>
          <p:cNvPicPr preferRelativeResize="0"/>
          <p:nvPr/>
        </p:nvPicPr>
        <p:blipFill rotWithShape="1">
          <a:blip r:embed="rId3">
            <a:alphaModFix/>
          </a:blip>
          <a:srcRect b="0" l="1458" r="11751" t="0"/>
          <a:stretch/>
        </p:blipFill>
        <p:spPr>
          <a:xfrm>
            <a:off x="4724400" y="1955800"/>
            <a:ext cx="4128077" cy="20019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s response chart. Question title: Do you frown upon the fact that you have to spend money for more cloud storage?. Number of responses: 13 responses." id="138" name="Google Shape;138;p20" title="Do you frown upon the fact that you have to spend money for more cloud storage?"/>
          <p:cNvPicPr preferRelativeResize="0"/>
          <p:nvPr/>
        </p:nvPicPr>
        <p:blipFill rotWithShape="1">
          <a:blip r:embed="rId4">
            <a:alphaModFix/>
          </a:blip>
          <a:srcRect b="0" l="0" r="14522" t="0"/>
          <a:stretch/>
        </p:blipFill>
        <p:spPr>
          <a:xfrm>
            <a:off x="144875" y="1916200"/>
            <a:ext cx="4300698" cy="211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444850" y="1091900"/>
            <a:ext cx="80157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survey conducted by our group to get to know what users prefer in terms of file storage.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s response chart. Question title: Have you ever worried about how secure your files would be when you use a third party for cloud storage?. Number of responses: 13 responses." id="144" name="Google Shape;144;p21" title="Have you ever worried about how secure your files would be when you use a third party for cloud storage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386" y="2177100"/>
            <a:ext cx="4649600" cy="21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Forms response chart. Question title: Would you prefer a more personalised cloud storage software over the one you are currently using?. Number of responses: 13 responses." id="146" name="Google Shape;146;p21" title="Would you prefer a more personalised cloud storage software over the one you are currently using?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125" y="107900"/>
            <a:ext cx="3989827" cy="2069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s response chart. Question title: Have you ever wished you could remotely access and download files physically stored on your devices?. Number of responses: 13 responses." id="147" name="Google Shape;147;p21" title="Have you ever wished you could remotely access and download files physically stored on your devices?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8950" y="107900"/>
            <a:ext cx="4865039" cy="220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