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99" r:id="rId2"/>
    <p:sldId id="258" r:id="rId3"/>
    <p:sldId id="256" r:id="rId4"/>
    <p:sldId id="259" r:id="rId5"/>
    <p:sldId id="260" r:id="rId6"/>
    <p:sldId id="261" r:id="rId7"/>
    <p:sldId id="271" r:id="rId8"/>
    <p:sldId id="295" r:id="rId9"/>
    <p:sldId id="296" r:id="rId10"/>
    <p:sldId id="297" r:id="rId11"/>
    <p:sldId id="298" r:id="rId12"/>
    <p:sldId id="268" r:id="rId13"/>
    <p:sldId id="262" r:id="rId14"/>
    <p:sldId id="270" r:id="rId15"/>
    <p:sldId id="263" r:id="rId16"/>
    <p:sldId id="278" r:id="rId17"/>
  </p:sldIdLst>
  <p:sldSz cx="9144000" cy="5143500" type="screen16x9"/>
  <p:notesSz cx="6858000" cy="9144000"/>
  <p:embeddedFontLst>
    <p:embeddedFont>
      <p:font typeface="Segoe UI Black" pitchFamily="34" charset="0"/>
      <p:bold r:id="rId19"/>
      <p:boldItalic r:id="rId20"/>
    </p:embeddedFont>
    <p:embeddedFont>
      <p:font typeface="Helvetica" pitchFamily="34" charset="0"/>
      <p:regular r:id="rId21"/>
      <p:bold r:id="rId22"/>
      <p:italic r:id="rId23"/>
      <p:boldItalic r:id="rId24"/>
    </p:embeddedFont>
    <p:embeddedFont>
      <p:font typeface="Algerian" pitchFamily="82" charset="0"/>
      <p:regular r:id="rId25"/>
    </p:embeddedFont>
    <p:embeddedFont>
      <p:font typeface="Cooper Black" pitchFamily="18" charset="0"/>
      <p:regular r:id="rId26"/>
    </p:embeddedFont>
    <p:embeddedFont>
      <p:font typeface="Dosis" charset="0"/>
      <p:regular r:id="rId27"/>
      <p:bold r:id="rId28"/>
    </p:embeddedFont>
    <p:embeddedFont>
      <p:font typeface="Calibri" pitchFamily="34" charset="0"/>
      <p:regular r:id="rId29"/>
      <p:bold r:id="rId30"/>
      <p:italic r:id="rId31"/>
      <p:boldItalic r:id="rId32"/>
    </p:embeddedFont>
    <p:embeddedFont>
      <p:font typeface="Roboto" charset="0"/>
      <p:regular r:id="rId33"/>
      <p:bold r:id="rId34"/>
      <p:italic r:id="rId35"/>
      <p:boldItalic r:id="rId36"/>
    </p:embeddedFont>
    <p:embeddedFont>
      <p:font typeface="Copperplate Gothic Bold" pitchFamily="34" charset="0"/>
      <p:regular r:id="rId37"/>
    </p:embeddedFont>
    <p:embeddedFont>
      <p:font typeface="Gill Sans MT Condensed" pitchFamily="3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2102AED4-8D68-4B64-A499-4BC8146E2A52}">
          <p14:sldIdLst>
            <p14:sldId id="299"/>
            <p14:sldId id="258"/>
            <p14:sldId id="256"/>
            <p14:sldId id="259"/>
            <p14:sldId id="260"/>
            <p14:sldId id="261"/>
            <p14:sldId id="271"/>
            <p14:sldId id="295"/>
            <p14:sldId id="296"/>
            <p14:sldId id="297"/>
            <p14:sldId id="298"/>
            <p14:sldId id="268"/>
            <p14:sldId id="262"/>
            <p14:sldId id="270"/>
            <p14:sldId id="263"/>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12" autoAdjust="0"/>
  </p:normalViewPr>
  <p:slideViewPr>
    <p:cSldViewPr>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59F11-9A0C-4B3B-9E66-DC1C0A3AAE2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4DC5CA85-9585-4A62-8E5D-8BF79B3EC285}">
      <dgm:prSet/>
      <dgm:spPr/>
      <dgm:t>
        <a:bodyPr/>
        <a:lstStyle/>
        <a:p>
          <a:pPr algn="ctr" rtl="0"/>
          <a:r>
            <a:rPr lang="en-US" b="1" i="0" dirty="0" smtClean="0"/>
            <a:t>Welcome</a:t>
          </a:r>
          <a:endParaRPr lang="en-IN" dirty="0"/>
        </a:p>
      </dgm:t>
    </dgm:pt>
    <dgm:pt modelId="{A499FA0F-0E65-4D9D-B4F2-61D333376806}" type="parTrans" cxnId="{7A779DA0-5BA1-4904-B664-71CB035C06C0}">
      <dgm:prSet/>
      <dgm:spPr/>
      <dgm:t>
        <a:bodyPr/>
        <a:lstStyle/>
        <a:p>
          <a:endParaRPr lang="en-IN"/>
        </a:p>
      </dgm:t>
    </dgm:pt>
    <dgm:pt modelId="{1551C077-29BA-4AA7-82B4-D6082E761790}" type="sibTrans" cxnId="{7A779DA0-5BA1-4904-B664-71CB035C06C0}">
      <dgm:prSet/>
      <dgm:spPr/>
      <dgm:t>
        <a:bodyPr/>
        <a:lstStyle/>
        <a:p>
          <a:endParaRPr lang="en-IN"/>
        </a:p>
      </dgm:t>
    </dgm:pt>
    <dgm:pt modelId="{683E8563-ADAC-4E92-A895-6000ED7957EF}" type="pres">
      <dgm:prSet presAssocID="{FA359F11-9A0C-4B3B-9E66-DC1C0A3AAE2B}" presName="cycle" presStyleCnt="0">
        <dgm:presLayoutVars>
          <dgm:dir/>
          <dgm:resizeHandles val="exact"/>
        </dgm:presLayoutVars>
      </dgm:prSet>
      <dgm:spPr/>
      <dgm:t>
        <a:bodyPr/>
        <a:lstStyle/>
        <a:p>
          <a:endParaRPr lang="en-IN"/>
        </a:p>
      </dgm:t>
    </dgm:pt>
    <dgm:pt modelId="{8C2578E5-332A-45AA-842F-EA164177F2C8}" type="pres">
      <dgm:prSet presAssocID="{4DC5CA85-9585-4A62-8E5D-8BF79B3EC285}" presName="node" presStyleLbl="node1" presStyleIdx="0" presStyleCnt="1" custRadScaleRad="103984" custRadScaleInc="1">
        <dgm:presLayoutVars>
          <dgm:bulletEnabled val="1"/>
        </dgm:presLayoutVars>
      </dgm:prSet>
      <dgm:spPr/>
      <dgm:t>
        <a:bodyPr/>
        <a:lstStyle/>
        <a:p>
          <a:endParaRPr lang="en-IN"/>
        </a:p>
      </dgm:t>
    </dgm:pt>
  </dgm:ptLst>
  <dgm:cxnLst>
    <dgm:cxn modelId="{7A779DA0-5BA1-4904-B664-71CB035C06C0}" srcId="{FA359F11-9A0C-4B3B-9E66-DC1C0A3AAE2B}" destId="{4DC5CA85-9585-4A62-8E5D-8BF79B3EC285}" srcOrd="0" destOrd="0" parTransId="{A499FA0F-0E65-4D9D-B4F2-61D333376806}" sibTransId="{1551C077-29BA-4AA7-82B4-D6082E761790}"/>
    <dgm:cxn modelId="{73B4CD24-5CF2-477E-8406-F924AEA734F4}" type="presOf" srcId="{FA359F11-9A0C-4B3B-9E66-DC1C0A3AAE2B}" destId="{683E8563-ADAC-4E92-A895-6000ED7957EF}" srcOrd="0" destOrd="0" presId="urn:microsoft.com/office/officeart/2005/8/layout/cycle2"/>
    <dgm:cxn modelId="{753E00E8-495E-4D3D-ABFD-D7AC92327320}" type="presOf" srcId="{4DC5CA85-9585-4A62-8E5D-8BF79B3EC285}" destId="{8C2578E5-332A-45AA-842F-EA164177F2C8}" srcOrd="0" destOrd="0" presId="urn:microsoft.com/office/officeart/2005/8/layout/cycle2"/>
    <dgm:cxn modelId="{66139C7C-599F-4260-B2EA-59C1B67FB33C}" type="presParOf" srcId="{683E8563-ADAC-4E92-A895-6000ED7957EF}" destId="{8C2578E5-332A-45AA-842F-EA164177F2C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BB57C-6965-4F42-B3C4-475C9C7021A6}"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97AC38D3-67A5-4392-B12E-06BC2C69D3B6}">
      <dgm:prSet/>
      <dgm:spPr>
        <a:solidFill>
          <a:schemeClr val="accent1"/>
        </a:solidFill>
        <a:ln>
          <a:solidFill>
            <a:schemeClr val="tx1"/>
          </a:solidFill>
        </a:ln>
      </dgm:spPr>
      <dgm:t>
        <a:bodyPr/>
        <a:lstStyle/>
        <a:p>
          <a:pPr rtl="0"/>
          <a:r>
            <a:rPr lang="en-IN" dirty="0" smtClean="0">
              <a:solidFill>
                <a:schemeClr val="bg1"/>
              </a:solidFill>
              <a:latin typeface="Cooper Black" pitchFamily="18" charset="0"/>
            </a:rPr>
            <a:t>TESTING</a:t>
          </a:r>
          <a:endParaRPr lang="en-IN" dirty="0">
            <a:solidFill>
              <a:schemeClr val="bg1"/>
            </a:solidFill>
            <a:latin typeface="Cooper Black" pitchFamily="18" charset="0"/>
          </a:endParaRPr>
        </a:p>
      </dgm:t>
    </dgm:pt>
    <dgm:pt modelId="{413D40C2-7C5E-4587-826B-3F1709936AA7}" type="parTrans" cxnId="{538B4117-E34B-4B47-B5D8-6B7E0B33608D}">
      <dgm:prSet/>
      <dgm:spPr/>
      <dgm:t>
        <a:bodyPr/>
        <a:lstStyle/>
        <a:p>
          <a:endParaRPr lang="en-IN"/>
        </a:p>
      </dgm:t>
    </dgm:pt>
    <dgm:pt modelId="{34513BAA-C66B-4897-AE6A-EB6145B78D61}" type="sibTrans" cxnId="{538B4117-E34B-4B47-B5D8-6B7E0B33608D}">
      <dgm:prSet/>
      <dgm:spPr/>
      <dgm:t>
        <a:bodyPr/>
        <a:lstStyle/>
        <a:p>
          <a:endParaRPr lang="en-IN"/>
        </a:p>
      </dgm:t>
    </dgm:pt>
    <dgm:pt modelId="{B057413F-D3A7-4229-A68E-417A66E2905A}" type="pres">
      <dgm:prSet presAssocID="{769BB57C-6965-4F42-B3C4-475C9C7021A6}" presName="cycle" presStyleCnt="0">
        <dgm:presLayoutVars>
          <dgm:dir/>
          <dgm:resizeHandles val="exact"/>
        </dgm:presLayoutVars>
      </dgm:prSet>
      <dgm:spPr/>
      <dgm:t>
        <a:bodyPr/>
        <a:lstStyle/>
        <a:p>
          <a:endParaRPr lang="en-IN"/>
        </a:p>
      </dgm:t>
    </dgm:pt>
    <dgm:pt modelId="{FD5BCD10-C31F-4446-AC89-4F75E91E6AC4}" type="pres">
      <dgm:prSet presAssocID="{97AC38D3-67A5-4392-B12E-06BC2C69D3B6}" presName="node" presStyleLbl="node1" presStyleIdx="0" presStyleCnt="1" custScaleX="118920" custScaleY="65541" custRadScaleRad="103601" custRadScaleInc="-386">
        <dgm:presLayoutVars>
          <dgm:bulletEnabled val="1"/>
        </dgm:presLayoutVars>
      </dgm:prSet>
      <dgm:spPr>
        <a:prstGeom prst="rightArrow">
          <a:avLst/>
        </a:prstGeom>
      </dgm:spPr>
      <dgm:t>
        <a:bodyPr/>
        <a:lstStyle/>
        <a:p>
          <a:endParaRPr lang="en-IN"/>
        </a:p>
      </dgm:t>
    </dgm:pt>
  </dgm:ptLst>
  <dgm:cxnLst>
    <dgm:cxn modelId="{538B4117-E34B-4B47-B5D8-6B7E0B33608D}" srcId="{769BB57C-6965-4F42-B3C4-475C9C7021A6}" destId="{97AC38D3-67A5-4392-B12E-06BC2C69D3B6}" srcOrd="0" destOrd="0" parTransId="{413D40C2-7C5E-4587-826B-3F1709936AA7}" sibTransId="{34513BAA-C66B-4897-AE6A-EB6145B78D61}"/>
    <dgm:cxn modelId="{89C869A5-4777-44A5-B2E3-3A236210E000}" type="presOf" srcId="{97AC38D3-67A5-4392-B12E-06BC2C69D3B6}" destId="{FD5BCD10-C31F-4446-AC89-4F75E91E6AC4}" srcOrd="0" destOrd="0" presId="urn:microsoft.com/office/officeart/2005/8/layout/cycle2"/>
    <dgm:cxn modelId="{DB507830-6E05-415F-BC92-2D1C5986553B}" type="presOf" srcId="{769BB57C-6965-4F42-B3C4-475C9C7021A6}" destId="{B057413F-D3A7-4229-A68E-417A66E2905A}" srcOrd="0" destOrd="0" presId="urn:microsoft.com/office/officeart/2005/8/layout/cycle2"/>
    <dgm:cxn modelId="{DE0D9242-2753-490F-89F0-649960B832B6}" type="presParOf" srcId="{B057413F-D3A7-4229-A68E-417A66E2905A}" destId="{FD5BCD10-C31F-4446-AC89-4F75E91E6AC4}"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578E5-332A-45AA-842F-EA164177F2C8}">
      <dsp:nvSpPr>
        <dsp:cNvPr id="0" name=""/>
        <dsp:cNvSpPr/>
      </dsp:nvSpPr>
      <dsp:spPr>
        <a:xfrm>
          <a:off x="1440198" y="0"/>
          <a:ext cx="3462692" cy="34626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rtl="0">
            <a:lnSpc>
              <a:spcPct val="90000"/>
            </a:lnSpc>
            <a:spcBef>
              <a:spcPct val="0"/>
            </a:spcBef>
            <a:spcAft>
              <a:spcPct val="35000"/>
            </a:spcAft>
          </a:pPr>
          <a:r>
            <a:rPr lang="en-US" sz="4200" b="1" i="0" kern="1200" dirty="0" smtClean="0"/>
            <a:t>Welcome</a:t>
          </a:r>
          <a:endParaRPr lang="en-IN" sz="4200" kern="1200" dirty="0"/>
        </a:p>
      </dsp:txBody>
      <dsp:txXfrm>
        <a:off x="1947298" y="507100"/>
        <a:ext cx="2448492" cy="2448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CD10-C31F-4446-AC89-4F75E91E6AC4}">
      <dsp:nvSpPr>
        <dsp:cNvPr id="0" name=""/>
        <dsp:cNvSpPr/>
      </dsp:nvSpPr>
      <dsp:spPr>
        <a:xfrm>
          <a:off x="179541" y="576045"/>
          <a:ext cx="2910919" cy="1604309"/>
        </a:xfrm>
        <a:prstGeom prst="rightArrow">
          <a:avLst/>
        </a:prstGeom>
        <a:solidFill>
          <a:schemeClr val="accent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rtl="0">
            <a:lnSpc>
              <a:spcPct val="90000"/>
            </a:lnSpc>
            <a:spcBef>
              <a:spcPct val="0"/>
            </a:spcBef>
            <a:spcAft>
              <a:spcPct val="35000"/>
            </a:spcAft>
          </a:pPr>
          <a:r>
            <a:rPr lang="en-IN" sz="3900" kern="1200" dirty="0" smtClean="0">
              <a:solidFill>
                <a:schemeClr val="bg1"/>
              </a:solidFill>
              <a:latin typeface="Cooper Black" pitchFamily="18" charset="0"/>
            </a:rPr>
            <a:t>TESTING</a:t>
          </a:r>
          <a:endParaRPr lang="en-IN" sz="3900" kern="1200" dirty="0">
            <a:solidFill>
              <a:schemeClr val="bg1"/>
            </a:solidFill>
            <a:latin typeface="Cooper Black" pitchFamily="18" charset="0"/>
          </a:endParaRPr>
        </a:p>
      </dsp:txBody>
      <dsp:txXfrm>
        <a:off x="179541" y="977122"/>
        <a:ext cx="2509842" cy="80215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936080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dirty="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dirty="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a:t>
            </a:fld>
            <a:endParaRPr lang="en" dirty="0"/>
          </a:p>
        </p:txBody>
      </p:sp>
      <p:graphicFrame>
        <p:nvGraphicFramePr>
          <p:cNvPr id="4" name="Diagram 3"/>
          <p:cNvGraphicFramePr/>
          <p:nvPr>
            <p:extLst>
              <p:ext uri="{D42A27DB-BD31-4B8C-83A1-F6EECF244321}">
                <p14:modId xmlns:p14="http://schemas.microsoft.com/office/powerpoint/2010/main" val="3137642322"/>
              </p:ext>
            </p:extLst>
          </p:nvPr>
        </p:nvGraphicFramePr>
        <p:xfrm>
          <a:off x="1187624" y="771550"/>
          <a:ext cx="7185000" cy="3464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5354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dirty="0"/>
          </a:p>
        </p:txBody>
      </p:sp>
      <p:sp>
        <p:nvSpPr>
          <p:cNvPr id="7" name="Rectangle 6"/>
          <p:cNvSpPr/>
          <p:nvPr/>
        </p:nvSpPr>
        <p:spPr>
          <a:xfrm>
            <a:off x="1187624" y="411510"/>
            <a:ext cx="6624736" cy="461665"/>
          </a:xfrm>
          <a:prstGeom prst="rect">
            <a:avLst/>
          </a:prstGeom>
          <a:solidFill>
            <a:schemeClr val="accent1"/>
          </a:solidFill>
        </p:spPr>
        <p:txBody>
          <a:bodyPr wrap="square">
            <a:spAutoFit/>
          </a:bodyPr>
          <a:lstStyle/>
          <a:p>
            <a:pPr algn="ctr"/>
            <a:r>
              <a:rPr lang="en-IN" sz="2400" b="1" spc="10" dirty="0">
                <a:solidFill>
                  <a:srgbClr val="273239"/>
                </a:solidFill>
                <a:latin typeface="Algerian" pitchFamily="82" charset="0"/>
                <a:ea typeface="Times New Roman"/>
              </a:rPr>
              <a:t>Advantages of </a:t>
            </a:r>
            <a:r>
              <a:rPr lang="en-IN" sz="2400" b="1" spc="10" dirty="0" smtClean="0">
                <a:solidFill>
                  <a:srgbClr val="273239"/>
                </a:solidFill>
                <a:latin typeface="Algerian" pitchFamily="82" charset="0"/>
                <a:ea typeface="Times New Roman"/>
              </a:rPr>
              <a:t>Automation Testing</a:t>
            </a:r>
            <a:endParaRPr lang="en-IN" sz="2400" dirty="0">
              <a:latin typeface="Algerian" pitchFamily="82" charset="0"/>
            </a:endParaRPr>
          </a:p>
        </p:txBody>
      </p:sp>
      <p:sp>
        <p:nvSpPr>
          <p:cNvPr id="8" name="Rectangle 7"/>
          <p:cNvSpPr/>
          <p:nvPr/>
        </p:nvSpPr>
        <p:spPr>
          <a:xfrm>
            <a:off x="1043608" y="1059583"/>
            <a:ext cx="7200800" cy="3945247"/>
          </a:xfrm>
          <a:prstGeom prst="rect">
            <a:avLst/>
          </a:prstGeom>
        </p:spPr>
        <p:txBody>
          <a:bodyPr wrap="square">
            <a:spAutoFit/>
          </a:bodyPr>
          <a:lstStyle/>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Automated testing provides round the clock coverage </a:t>
            </a:r>
            <a:r>
              <a:rPr lang="en-IN" sz="2400" b="1" spc="10" dirty="0" smtClean="0">
                <a:solidFill>
                  <a:srgbClr val="273239"/>
                </a:solidFill>
                <a:latin typeface="Gill Sans MT Condensed" pitchFamily="34" charset="0"/>
                <a:ea typeface="Times New Roman"/>
                <a:cs typeface="Mangal"/>
              </a:rPr>
              <a:t>as automated </a:t>
            </a:r>
            <a:r>
              <a:rPr lang="en-IN" sz="2400" b="1" spc="10" dirty="0">
                <a:solidFill>
                  <a:srgbClr val="273239"/>
                </a:solidFill>
                <a:latin typeface="Gill Sans MT Condensed" pitchFamily="34" charset="0"/>
                <a:ea typeface="Times New Roman"/>
                <a:cs typeface="Mangal"/>
              </a:rPr>
              <a:t>tests can be run all time in </a:t>
            </a:r>
            <a:r>
              <a:rPr lang="en-IN" sz="2400" b="1" spc="10" dirty="0" smtClean="0">
                <a:solidFill>
                  <a:srgbClr val="273239"/>
                </a:solidFill>
                <a:latin typeface="Gill Sans MT Condensed" pitchFamily="34" charset="0"/>
                <a:ea typeface="Times New Roman"/>
                <a:cs typeface="Mangal"/>
              </a:rPr>
              <a:t>24*7 environment.</a:t>
            </a:r>
            <a:endParaRPr lang="en-IN" sz="2400" b="1" spc="10" dirty="0">
              <a:solidFill>
                <a:srgbClr val="273239"/>
              </a:solidFill>
              <a:latin typeface="Gill Sans MT Condensed" pitchFamily="34" charset="0"/>
              <a:ea typeface="Times New Roman"/>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Automated testing takes far less resources in execution as compared to manual testing.</a:t>
            </a:r>
            <a:endParaRPr lang="en-IN" sz="2400" b="1" dirty="0">
              <a:latin typeface="Gill Sans MT Condensed" pitchFamily="34" charset="0"/>
              <a:ea typeface="Calibri"/>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It helps to train the test engineers to increase their knowledge by producing a repository of different tests.</a:t>
            </a:r>
            <a:endParaRPr lang="en-IN" sz="2400" b="1" dirty="0">
              <a:latin typeface="Gill Sans MT Condensed" pitchFamily="34" charset="0"/>
              <a:ea typeface="Calibri"/>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Automated testing has less chances of error hence more reliable.</a:t>
            </a:r>
            <a:endParaRPr lang="en-IN" sz="2400" b="1" dirty="0">
              <a:latin typeface="Gill Sans MT Condensed" pitchFamily="34" charset="0"/>
              <a:ea typeface="Calibri"/>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As with automated testing test engineers have free time and can focus on other creative tasks.</a:t>
            </a:r>
            <a:endParaRPr lang="en-IN" sz="2400" b="1" dirty="0">
              <a:latin typeface="Gill Sans MT Condensed" pitchFamily="34" charset="0"/>
              <a:ea typeface="Calibri"/>
              <a:cs typeface="Mangal"/>
            </a:endParaRPr>
          </a:p>
          <a:p>
            <a:pPr marL="342900" lvl="0" indent="-342900" fontAlgn="base">
              <a:lnSpc>
                <a:spcPct val="107000"/>
              </a:lnSpc>
              <a:buFont typeface="Wingdings" pitchFamily="2" charset="2"/>
              <a:buChar char="Ø"/>
              <a:tabLst>
                <a:tab pos="457200" algn="l"/>
              </a:tabLst>
            </a:pPr>
            <a:endParaRPr lang="en-IN" sz="1800" dirty="0">
              <a:effectLst/>
              <a:latin typeface="Calibri"/>
              <a:ea typeface="Calibri"/>
              <a:cs typeface="Mangal"/>
            </a:endParaRPr>
          </a:p>
        </p:txBody>
      </p:sp>
    </p:spTree>
    <p:extLst>
      <p:ext uri="{BB962C8B-B14F-4D97-AF65-F5344CB8AC3E}">
        <p14:creationId xmlns:p14="http://schemas.microsoft.com/office/powerpoint/2010/main" val="18683365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11510"/>
            <a:ext cx="6552728" cy="495475"/>
          </a:xfrm>
          <a:solidFill>
            <a:schemeClr val="accent1"/>
          </a:solidFill>
        </p:spPr>
        <p:txBody>
          <a:bodyPr/>
          <a:lstStyle/>
          <a:p>
            <a:pPr algn="ctr"/>
            <a:r>
              <a:rPr lang="en-IN" b="1" spc="10" dirty="0">
                <a:solidFill>
                  <a:schemeClr val="tx1"/>
                </a:solidFill>
                <a:latin typeface="Algerian" pitchFamily="82" charset="0"/>
                <a:ea typeface="Times New Roman"/>
              </a:rPr>
              <a:t>Disadvantages of </a:t>
            </a:r>
            <a:r>
              <a:rPr lang="en-IN" b="1" spc="10" dirty="0" smtClean="0">
                <a:solidFill>
                  <a:schemeClr val="tx1"/>
                </a:solidFill>
                <a:latin typeface="Algerian" pitchFamily="82" charset="0"/>
                <a:ea typeface="Times New Roman"/>
              </a:rPr>
              <a:t>Automation </a:t>
            </a:r>
            <a:r>
              <a:rPr lang="en-IN" b="1" spc="10" dirty="0">
                <a:solidFill>
                  <a:schemeClr val="tx1"/>
                </a:solidFill>
                <a:latin typeface="Algerian" pitchFamily="82" charset="0"/>
                <a:ea typeface="Times New Roman"/>
              </a:rPr>
              <a:t>Testing </a:t>
            </a:r>
            <a:endParaRPr lang="en-IN" dirty="0">
              <a:solidFill>
                <a:schemeClr val="tx1"/>
              </a:solidFill>
              <a:latin typeface="Algerian" pitchFamily="82"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dirty="0"/>
          </a:p>
        </p:txBody>
      </p:sp>
      <p:sp>
        <p:nvSpPr>
          <p:cNvPr id="5" name="Rectangle 4"/>
          <p:cNvSpPr/>
          <p:nvPr/>
        </p:nvSpPr>
        <p:spPr>
          <a:xfrm>
            <a:off x="1115616" y="1203599"/>
            <a:ext cx="7848872" cy="3187860"/>
          </a:xfrm>
          <a:prstGeom prst="rect">
            <a:avLst/>
          </a:prstGeom>
        </p:spPr>
        <p:txBody>
          <a:bodyPr wrap="square">
            <a:spAutoFit/>
          </a:bodyPr>
          <a:lstStyle/>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Automated testing is very much expensive than the manual testing.</a:t>
            </a:r>
            <a:endParaRPr lang="en-IN" sz="2400" b="1" dirty="0">
              <a:latin typeface="Gill Sans MT Condensed" pitchFamily="34" charset="0"/>
              <a:ea typeface="Calibri"/>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It also becomes inconvenient and burdensome as to decide who would automate and who would train.</a:t>
            </a:r>
            <a:endParaRPr lang="en-IN" sz="2400" b="1" dirty="0">
              <a:latin typeface="Gill Sans MT Condensed" pitchFamily="34" charset="0"/>
              <a:ea typeface="Calibri"/>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a:solidFill>
                  <a:srgbClr val="273239"/>
                </a:solidFill>
                <a:latin typeface="Gill Sans MT Condensed" pitchFamily="34" charset="0"/>
                <a:ea typeface="Times New Roman"/>
                <a:cs typeface="Mangal"/>
              </a:rPr>
              <a:t>It has limited to some organisations as many organisations not prefer test automation.</a:t>
            </a:r>
            <a:endParaRPr lang="en-IN" sz="2400" b="1" dirty="0">
              <a:latin typeface="Gill Sans MT Condensed" pitchFamily="34" charset="0"/>
              <a:ea typeface="Calibri"/>
              <a:cs typeface="Mangal"/>
            </a:endParaRPr>
          </a:p>
          <a:p>
            <a:pPr marL="342900" lvl="0" indent="-342900" fontAlgn="base">
              <a:lnSpc>
                <a:spcPct val="107000"/>
              </a:lnSpc>
              <a:buClr>
                <a:schemeClr val="accent1"/>
              </a:buClr>
              <a:buFont typeface="Wingdings" pitchFamily="2" charset="2"/>
              <a:buChar char="Ø"/>
              <a:tabLst>
                <a:tab pos="457200" algn="l"/>
              </a:tabLst>
            </a:pPr>
            <a:r>
              <a:rPr lang="en-IN" sz="2400" b="1" spc="10" dirty="0" smtClean="0">
                <a:solidFill>
                  <a:srgbClr val="273239"/>
                </a:solidFill>
                <a:latin typeface="Gill Sans MT Condensed" pitchFamily="34" charset="0"/>
                <a:ea typeface="Times New Roman"/>
                <a:cs typeface="Mangal"/>
              </a:rPr>
              <a:t>Automated </a:t>
            </a:r>
            <a:r>
              <a:rPr lang="en-IN" sz="2400" b="1" spc="10" dirty="0">
                <a:solidFill>
                  <a:srgbClr val="273239"/>
                </a:solidFill>
                <a:latin typeface="Gill Sans MT Condensed" pitchFamily="34" charset="0"/>
                <a:ea typeface="Times New Roman"/>
                <a:cs typeface="Mangal"/>
              </a:rPr>
              <a:t>testing only removes the mechanical execution of testing process, but creation of test cases still required testing </a:t>
            </a:r>
            <a:r>
              <a:rPr lang="en-IN" sz="2400" b="1" spc="10" dirty="0" smtClean="0">
                <a:solidFill>
                  <a:srgbClr val="273239"/>
                </a:solidFill>
                <a:latin typeface="Gill Sans MT Condensed" pitchFamily="34" charset="0"/>
                <a:ea typeface="Times New Roman"/>
                <a:cs typeface="Mangal"/>
              </a:rPr>
              <a:t>professionals.</a:t>
            </a:r>
            <a:endParaRPr lang="en-IN" sz="2400" b="1" dirty="0">
              <a:latin typeface="Gill Sans MT Condensed" pitchFamily="34" charset="0"/>
              <a:ea typeface="Calibri"/>
              <a:cs typeface="Mangal"/>
            </a:endParaRPr>
          </a:p>
          <a:p>
            <a:pPr>
              <a:lnSpc>
                <a:spcPct val="107000"/>
              </a:lnSpc>
              <a:spcAft>
                <a:spcPts val="800"/>
              </a:spcAft>
            </a:pPr>
            <a:endParaRPr lang="en-IN" sz="2000" dirty="0">
              <a:effectLst/>
              <a:latin typeface="Calibri"/>
              <a:ea typeface="Calibri"/>
              <a:cs typeface="Mangal"/>
            </a:endParaRPr>
          </a:p>
        </p:txBody>
      </p:sp>
    </p:spTree>
    <p:extLst>
      <p:ext uri="{BB962C8B-B14F-4D97-AF65-F5344CB8AC3E}">
        <p14:creationId xmlns:p14="http://schemas.microsoft.com/office/powerpoint/2010/main" val="1979838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259632" y="411510"/>
            <a:ext cx="6480720" cy="432048"/>
          </a:xfrm>
          <a:prstGeom prst="rect">
            <a:avLst/>
          </a:prstGeom>
          <a:solidFill>
            <a:schemeClr val="accent1"/>
          </a:solidFill>
        </p:spPr>
        <p:txBody>
          <a:bodyPr spcFirstLastPara="1" wrap="square" lIns="91425" tIns="91425" rIns="91425" bIns="91425" anchor="ctr" anchorCtr="0">
            <a:noAutofit/>
          </a:bodyPr>
          <a:lstStyle/>
          <a:p>
            <a:pPr lvl="0" algn="ctr"/>
            <a:r>
              <a:rPr lang="en-US" sz="3200" dirty="0">
                <a:solidFill>
                  <a:srgbClr val="222222"/>
                </a:solidFill>
                <a:latin typeface="Algerian" pitchFamily="82" charset="0"/>
                <a:ea typeface="Times New Roman"/>
                <a:cs typeface="Helvetica"/>
                <a:sym typeface="Arial"/>
              </a:rPr>
              <a:t>Types </a:t>
            </a:r>
            <a:r>
              <a:rPr lang="en-US" sz="3200" dirty="0" smtClean="0">
                <a:solidFill>
                  <a:srgbClr val="222222"/>
                </a:solidFill>
                <a:latin typeface="Algerian" pitchFamily="82" charset="0"/>
                <a:ea typeface="Times New Roman"/>
                <a:cs typeface="Helvetica"/>
                <a:sym typeface="Arial"/>
              </a:rPr>
              <a:t>of </a:t>
            </a:r>
            <a:r>
              <a:rPr lang="en-US" sz="3200" dirty="0">
                <a:solidFill>
                  <a:srgbClr val="222222"/>
                </a:solidFill>
                <a:latin typeface="Algerian" pitchFamily="82" charset="0"/>
                <a:ea typeface="Times New Roman"/>
                <a:cs typeface="Helvetica"/>
                <a:sym typeface="Arial"/>
              </a:rPr>
              <a:t>Testing</a:t>
            </a:r>
            <a:endParaRPr sz="3200" dirty="0"/>
          </a:p>
        </p:txBody>
      </p:sp>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dirty="0"/>
          </a:p>
        </p:txBody>
      </p:sp>
      <p:sp>
        <p:nvSpPr>
          <p:cNvPr id="10" name="Down Arrow Callout 9"/>
          <p:cNvSpPr/>
          <p:nvPr/>
        </p:nvSpPr>
        <p:spPr>
          <a:xfrm>
            <a:off x="1259632" y="2139702"/>
            <a:ext cx="6624736" cy="2232248"/>
          </a:xfrm>
          <a:prstGeom prst="down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schemeClr val="tx1"/>
                </a:solidFill>
                <a:latin typeface="Gill Sans MT Condensed" pitchFamily="34" charset="0"/>
              </a:rPr>
              <a:t>There are many different types of testing</a:t>
            </a:r>
            <a:r>
              <a:rPr lang="en-US" sz="2800" dirty="0" smtClean="0">
                <a:solidFill>
                  <a:schemeClr val="tx1"/>
                </a:solidFill>
                <a:latin typeface="Gill Sans MT Condensed" pitchFamily="34" charset="0"/>
              </a:rPr>
              <a:t>.</a:t>
            </a:r>
            <a:r>
              <a:rPr lang="en-US" sz="2800" dirty="0">
                <a:solidFill>
                  <a:schemeClr val="tx1"/>
                </a:solidFill>
                <a:latin typeface="Gill Sans MT Condensed" pitchFamily="34" charset="0"/>
              </a:rPr>
              <a:t> </a:t>
            </a:r>
            <a:endParaRPr lang="en-US" sz="2800" dirty="0" smtClean="0">
              <a:solidFill>
                <a:schemeClr val="tx1"/>
              </a:solidFill>
              <a:latin typeface="Gill Sans MT Condensed" pitchFamily="34" charset="0"/>
            </a:endParaRPr>
          </a:p>
          <a:p>
            <a:pPr lvl="0" algn="ctr"/>
            <a:r>
              <a:rPr lang="en-US" sz="2800" dirty="0" smtClean="0">
                <a:solidFill>
                  <a:schemeClr val="tx1"/>
                </a:solidFill>
                <a:latin typeface="Gill Sans MT Condensed" pitchFamily="34" charset="0"/>
              </a:rPr>
              <a:t>Many </a:t>
            </a:r>
            <a:r>
              <a:rPr lang="en-US" sz="2800" dirty="0">
                <a:solidFill>
                  <a:schemeClr val="tx1"/>
                </a:solidFill>
                <a:latin typeface="Gill Sans MT Condensed" pitchFamily="34" charset="0"/>
              </a:rPr>
              <a:t>of these types of testing can be done manually — or they can be automated.</a:t>
            </a:r>
            <a:endParaRPr lang="en-IN" sz="2800" b="1" dirty="0">
              <a:solidFill>
                <a:schemeClr val="tx1"/>
              </a:solidFill>
              <a:latin typeface="Gill Sans MT Condensed" pitchFamily="34" charset="0"/>
              <a:ea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dirty="0"/>
          </a:p>
        </p:txBody>
      </p:sp>
      <p:pic>
        <p:nvPicPr>
          <p:cNvPr id="17" name="Picture 16" descr="Manual Testing"/>
          <p:cNvPicPr/>
          <p:nvPr/>
        </p:nvPicPr>
        <p:blipFill>
          <a:blip r:embed="rId3">
            <a:extLst>
              <a:ext uri="{28A0092B-C50C-407E-A947-70E740481C1C}">
                <a14:useLocalDpi xmlns:a14="http://schemas.microsoft.com/office/drawing/2010/main" val="0"/>
              </a:ext>
            </a:extLst>
          </a:blip>
          <a:srcRect/>
          <a:stretch>
            <a:fillRect/>
          </a:stretch>
        </p:blipFill>
        <p:spPr bwMode="auto">
          <a:xfrm>
            <a:off x="899592" y="887713"/>
            <a:ext cx="5040560" cy="35562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9" name="Text Placeholder 8"/>
          <p:cNvSpPr>
            <a:spLocks noGrp="1"/>
          </p:cNvSpPr>
          <p:nvPr>
            <p:ph type="body" idx="1"/>
          </p:nvPr>
        </p:nvSpPr>
        <p:spPr>
          <a:xfrm>
            <a:off x="990374" y="843558"/>
            <a:ext cx="7614073" cy="3528392"/>
          </a:xfrm>
          <a:noFill/>
          <a:ln>
            <a:solidFill>
              <a:schemeClr val="bg1"/>
            </a:solidFill>
          </a:ln>
        </p:spPr>
        <p:txBody>
          <a:bodyPr/>
          <a:lstStyle/>
          <a:p>
            <a:pPr marL="0" lvl="0" indent="0">
              <a:lnSpc>
                <a:spcPct val="107000"/>
              </a:lnSpc>
              <a:spcBef>
                <a:spcPts val="200"/>
              </a:spcBef>
              <a:buClr>
                <a:srgbClr val="000000"/>
              </a:buClr>
              <a:buSzTx/>
              <a:buNone/>
            </a:pPr>
            <a:endParaRPr lang="en-IN" sz="2000" b="1" i="0" dirty="0" smtClean="0">
              <a:solidFill>
                <a:srgbClr val="610B4B"/>
              </a:solidFill>
              <a:latin typeface="Algerian" pitchFamily="82" charset="0"/>
              <a:ea typeface="Times New Roman"/>
              <a:cs typeface="Helvetica"/>
              <a:sym typeface="Arial"/>
            </a:endParaRPr>
          </a:p>
          <a:p>
            <a:pPr marL="0" lvl="0" indent="0">
              <a:lnSpc>
                <a:spcPct val="107000"/>
              </a:lnSpc>
              <a:spcBef>
                <a:spcPts val="200"/>
              </a:spcBef>
              <a:buClr>
                <a:srgbClr val="000000"/>
              </a:buClr>
              <a:buSzTx/>
              <a:buNone/>
            </a:pPr>
            <a:endParaRPr lang="en-IN" sz="2000" b="1" i="0" dirty="0">
              <a:solidFill>
                <a:srgbClr val="610B4B"/>
              </a:solidFill>
              <a:latin typeface="Algerian" pitchFamily="82" charset="0"/>
              <a:ea typeface="Times New Roman"/>
              <a:cs typeface="Helvetica"/>
              <a:sym typeface="Arial"/>
            </a:endParaRPr>
          </a:p>
          <a:p>
            <a:pPr marL="0" lvl="0" indent="0">
              <a:lnSpc>
                <a:spcPct val="107000"/>
              </a:lnSpc>
              <a:spcBef>
                <a:spcPts val="200"/>
              </a:spcBef>
              <a:buClr>
                <a:srgbClr val="000000"/>
              </a:buClr>
              <a:buSzTx/>
              <a:buNone/>
            </a:pPr>
            <a:r>
              <a:rPr lang="en-IN" sz="2000" b="1" i="0" dirty="0" smtClean="0">
                <a:solidFill>
                  <a:schemeClr val="accent1"/>
                </a:solidFill>
                <a:latin typeface="Algerian" pitchFamily="82" charset="0"/>
                <a:ea typeface="Times New Roman"/>
                <a:cs typeface="Helvetica"/>
                <a:sym typeface="Arial"/>
              </a:rPr>
              <a:t>White-box </a:t>
            </a:r>
            <a:r>
              <a:rPr lang="en-IN" sz="2000" b="1" i="0" dirty="0">
                <a:solidFill>
                  <a:schemeClr val="accent1"/>
                </a:solidFill>
                <a:latin typeface="Algerian" pitchFamily="82" charset="0"/>
                <a:ea typeface="Times New Roman"/>
                <a:cs typeface="Helvetica"/>
                <a:sym typeface="Arial"/>
              </a:rPr>
              <a:t>testing:-</a:t>
            </a:r>
            <a:endParaRPr lang="en-IN" sz="2000" b="1" i="0" dirty="0">
              <a:solidFill>
                <a:schemeClr val="accent1"/>
              </a:solidFill>
              <a:latin typeface="Algerian" pitchFamily="82" charset="0"/>
              <a:ea typeface="Times New Roman"/>
              <a:cs typeface="Mangal"/>
              <a:sym typeface="Arial"/>
            </a:endParaRPr>
          </a:p>
          <a:p>
            <a:pPr marL="0" lvl="0" indent="0">
              <a:spcBef>
                <a:spcPts val="0"/>
              </a:spcBef>
              <a:buClr>
                <a:srgbClr val="000000"/>
              </a:buClr>
              <a:buSzTx/>
              <a:buNone/>
            </a:pPr>
            <a:r>
              <a:rPr lang="en-US" sz="1800" b="1" i="0" dirty="0">
                <a:solidFill>
                  <a:schemeClr val="tx1"/>
                </a:solidFill>
                <a:latin typeface="Gill Sans MT Condensed" pitchFamily="34" charset="0"/>
                <a:ea typeface="Times New Roman"/>
                <a:cs typeface="Arial"/>
                <a:sym typeface="Arial"/>
              </a:rPr>
              <a:t>The white box testing is done by Developer, where they check every line of a code before giving it to the Test Engineer. Since the code is visible for the Developer during the testing, that's why it is also known as White box testing.</a:t>
            </a:r>
            <a:endParaRPr lang="en-IN" sz="1800" b="1" i="0" dirty="0">
              <a:solidFill>
                <a:schemeClr val="tx1"/>
              </a:solidFill>
              <a:latin typeface="Gill Sans MT Condensed" pitchFamily="34" charset="0"/>
              <a:ea typeface="Times New Roman"/>
              <a:cs typeface="Arial"/>
              <a:sym typeface="Arial"/>
            </a:endParaRPr>
          </a:p>
          <a:p>
            <a:pPr marL="0" lvl="0" indent="0">
              <a:lnSpc>
                <a:spcPct val="107000"/>
              </a:lnSpc>
              <a:spcBef>
                <a:spcPts val="200"/>
              </a:spcBef>
              <a:buClr>
                <a:srgbClr val="000000"/>
              </a:buClr>
              <a:buSzTx/>
              <a:buNone/>
            </a:pPr>
            <a:r>
              <a:rPr lang="en-IN" sz="2000" b="1" i="0" dirty="0">
                <a:solidFill>
                  <a:schemeClr val="accent1"/>
                </a:solidFill>
                <a:latin typeface="Algerian" pitchFamily="82" charset="0"/>
                <a:ea typeface="Times New Roman"/>
                <a:cs typeface="Helvetica"/>
                <a:sym typeface="Arial"/>
              </a:rPr>
              <a:t>Black box </a:t>
            </a:r>
            <a:r>
              <a:rPr lang="en-IN" sz="2000" b="1" i="0" dirty="0" smtClean="0">
                <a:solidFill>
                  <a:schemeClr val="accent1"/>
                </a:solidFill>
                <a:latin typeface="Algerian" pitchFamily="82" charset="0"/>
                <a:ea typeface="Times New Roman"/>
                <a:cs typeface="Helvetica"/>
                <a:sym typeface="Arial"/>
              </a:rPr>
              <a:t>testing:-</a:t>
            </a:r>
            <a:endParaRPr lang="en-IN" sz="2000" b="1" i="0" dirty="0">
              <a:solidFill>
                <a:schemeClr val="accent1"/>
              </a:solidFill>
              <a:latin typeface="Algerian" pitchFamily="82" charset="0"/>
              <a:ea typeface="Times New Roman"/>
              <a:cs typeface="Mangal"/>
              <a:sym typeface="Arial"/>
            </a:endParaRPr>
          </a:p>
          <a:p>
            <a:pPr marL="0" lvl="0" indent="0">
              <a:spcBef>
                <a:spcPts val="0"/>
              </a:spcBef>
              <a:buClr>
                <a:srgbClr val="000000"/>
              </a:buClr>
              <a:buSzTx/>
              <a:buNone/>
            </a:pPr>
            <a:r>
              <a:rPr lang="en-US" sz="1800" b="1" i="0" dirty="0">
                <a:solidFill>
                  <a:schemeClr val="tx1"/>
                </a:solidFill>
                <a:latin typeface="Gill Sans MT Condensed" pitchFamily="34" charset="0"/>
                <a:ea typeface="Times New Roman"/>
                <a:cs typeface="Arial"/>
                <a:sym typeface="Arial"/>
              </a:rPr>
              <a:t>The black box testing is done by the Test Engineer, where they can check the functionality of an application or the software according to the customer /client's needs. In this, the code is not visible while performing the testing; that's why it is known as black-box testing.</a:t>
            </a:r>
            <a:endParaRPr lang="en-IN" sz="1800" b="1" i="0" dirty="0">
              <a:solidFill>
                <a:schemeClr val="tx1"/>
              </a:solidFill>
              <a:latin typeface="Gill Sans MT Condensed" pitchFamily="34" charset="0"/>
              <a:ea typeface="Times New Roman"/>
              <a:cs typeface="Arial"/>
              <a:sym typeface="Arial"/>
            </a:endParaRPr>
          </a:p>
          <a:p>
            <a:pPr marL="0" lvl="0" indent="0">
              <a:lnSpc>
                <a:spcPct val="107000"/>
              </a:lnSpc>
              <a:spcBef>
                <a:spcPts val="200"/>
              </a:spcBef>
              <a:buClr>
                <a:srgbClr val="000000"/>
              </a:buClr>
              <a:buSzTx/>
              <a:buNone/>
            </a:pPr>
            <a:r>
              <a:rPr lang="en-IN" sz="2000" b="1" i="0" dirty="0">
                <a:solidFill>
                  <a:schemeClr val="accent1"/>
                </a:solidFill>
                <a:latin typeface="Algerian" pitchFamily="82" charset="0"/>
                <a:ea typeface="Times New Roman"/>
                <a:cs typeface="Helvetica"/>
                <a:sym typeface="Arial"/>
              </a:rPr>
              <a:t>Gray Box </a:t>
            </a:r>
            <a:r>
              <a:rPr lang="en-IN" sz="2000" b="1" i="0" dirty="0" smtClean="0">
                <a:solidFill>
                  <a:schemeClr val="accent1"/>
                </a:solidFill>
                <a:latin typeface="Algerian" pitchFamily="82" charset="0"/>
                <a:ea typeface="Times New Roman"/>
                <a:cs typeface="Helvetica"/>
                <a:sym typeface="Arial"/>
              </a:rPr>
              <a:t>testing:-</a:t>
            </a:r>
            <a:endParaRPr lang="en-IN" sz="2000" b="1" i="0" dirty="0">
              <a:solidFill>
                <a:schemeClr val="accent1"/>
              </a:solidFill>
              <a:latin typeface="Algerian" pitchFamily="82" charset="0"/>
              <a:ea typeface="Times New Roman"/>
              <a:cs typeface="Mangal"/>
              <a:sym typeface="Arial"/>
            </a:endParaRPr>
          </a:p>
          <a:p>
            <a:pPr marL="0" lvl="0" indent="0">
              <a:spcBef>
                <a:spcPts val="0"/>
              </a:spcBef>
              <a:buClr>
                <a:srgbClr val="000000"/>
              </a:buClr>
              <a:buSzTx/>
              <a:buNone/>
            </a:pPr>
            <a:r>
              <a:rPr lang="en-US" sz="1800" b="1" i="0" dirty="0">
                <a:solidFill>
                  <a:schemeClr val="tx1"/>
                </a:solidFill>
                <a:latin typeface="Gill Sans MT Condensed" pitchFamily="34" charset="0"/>
                <a:ea typeface="Times New Roman"/>
                <a:cs typeface="Arial"/>
                <a:sym typeface="Arial"/>
              </a:rPr>
              <a:t>Gray box testing is a combination of white box and Black box testing. It can be performed by a person who knew both coding and testing. And if the single person performs white box, as well as black-box testing for the application, is known as Gray box testing.</a:t>
            </a:r>
            <a:endParaRPr lang="en-IN" sz="1800" b="1" i="0" dirty="0">
              <a:solidFill>
                <a:schemeClr val="tx1"/>
              </a:solidFill>
              <a:latin typeface="Gill Sans MT Condensed" pitchFamily="34" charset="0"/>
              <a:ea typeface="Times New Roman"/>
              <a:cs typeface="Arial"/>
              <a:sym typeface="Arial"/>
            </a:endParaRPr>
          </a:p>
          <a:p>
            <a:pPr marL="0" indent="0">
              <a:buNone/>
            </a:pPr>
            <a:endParaRPr lang="en-IN" b="1" dirty="0"/>
          </a:p>
        </p:txBody>
      </p:sp>
      <p:sp>
        <p:nvSpPr>
          <p:cNvPr id="232" name="Google Shape;232;p27"/>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xfrm>
            <a:off x="1101386" y="272850"/>
            <a:ext cx="7574400" cy="749100"/>
          </a:xfrm>
          <a:prstGeom prst="rect">
            <a:avLst/>
          </a:prstGeom>
          <a:solidFill>
            <a:schemeClr val="accent1"/>
          </a:solidFill>
        </p:spPr>
        <p:txBody>
          <a:bodyPr spcFirstLastPara="1" wrap="square" lIns="91425" tIns="91425" rIns="91425" bIns="91425" anchor="ctr" anchorCtr="0">
            <a:noAutofit/>
          </a:bodyPr>
          <a:lstStyle/>
          <a:p>
            <a:pPr lvl="0"/>
            <a:r>
              <a:rPr lang="en-IN" sz="2800" dirty="0">
                <a:solidFill>
                  <a:srgbClr val="000000"/>
                </a:solidFill>
                <a:latin typeface="Algerian" pitchFamily="82" charset="0"/>
                <a:ea typeface="Times New Roman"/>
                <a:cs typeface="Times New Roman"/>
              </a:rPr>
              <a:t>Manual </a:t>
            </a:r>
            <a:r>
              <a:rPr lang="en-IN" sz="2800" dirty="0" err="1" smtClean="0">
                <a:solidFill>
                  <a:srgbClr val="000000"/>
                </a:solidFill>
                <a:latin typeface="Algerian" pitchFamily="82" charset="0"/>
                <a:ea typeface="Times New Roman"/>
                <a:cs typeface="Times New Roman"/>
              </a:rPr>
              <a:t>vs</a:t>
            </a:r>
            <a:r>
              <a:rPr lang="en-IN" sz="2800" smtClean="0">
                <a:solidFill>
                  <a:srgbClr val="000000"/>
                </a:solidFill>
                <a:latin typeface="Algerian" pitchFamily="82" charset="0"/>
                <a:ea typeface="Times New Roman"/>
                <a:cs typeface="Times New Roman"/>
              </a:rPr>
              <a:t> Automated </a:t>
            </a:r>
            <a:r>
              <a:rPr lang="en-IN" sz="2800" dirty="0">
                <a:solidFill>
                  <a:srgbClr val="000000"/>
                </a:solidFill>
                <a:latin typeface="Algerian" pitchFamily="82" charset="0"/>
                <a:ea typeface="Times New Roman"/>
                <a:cs typeface="Times New Roman"/>
              </a:rPr>
              <a:t>Testing</a:t>
            </a:r>
            <a:endParaRPr sz="2800" dirty="0">
              <a:latin typeface="Algerian" pitchFamily="82" charset="0"/>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4101848901"/>
              </p:ext>
            </p:extLst>
          </p:nvPr>
        </p:nvGraphicFramePr>
        <p:xfrm>
          <a:off x="1104900" y="2943479"/>
          <a:ext cx="7581900" cy="198438"/>
        </p:xfrm>
        <a:graphic>
          <a:graphicData uri="http://schemas.openxmlformats.org/drawingml/2006/table">
            <a:tbl>
              <a:tblPr firstRow="1" firstCol="1" bandRow="1"/>
              <a:tblGrid>
                <a:gridCol w="7581900"/>
              </a:tblGrid>
              <a:tr h="0">
                <a:tc>
                  <a:txBody>
                    <a:bodyPr/>
                    <a:lstStyle/>
                    <a:p>
                      <a:pPr algn="ctr" fontAlgn="base">
                        <a:lnSpc>
                          <a:spcPct val="107000"/>
                        </a:lnSpc>
                        <a:spcAft>
                          <a:spcPts val="0"/>
                        </a:spcAft>
                      </a:pPr>
                      <a:endParaRPr lang="en-IN" sz="1100" dirty="0">
                        <a:effectLst/>
                        <a:latin typeface="Calibri"/>
                        <a:ea typeface="Calibri"/>
                        <a:cs typeface="Mangal"/>
                      </a:endParaRPr>
                    </a:p>
                  </a:txBody>
                  <a:tcPr marL="571500" marR="9525" marT="9525" marB="9525"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52753489"/>
              </p:ext>
            </p:extLst>
          </p:nvPr>
        </p:nvGraphicFramePr>
        <p:xfrm>
          <a:off x="1104900" y="1244854"/>
          <a:ext cx="7581900" cy="3341688"/>
        </p:xfrm>
        <a:graphic>
          <a:graphicData uri="http://schemas.openxmlformats.org/drawingml/2006/table">
            <a:tbl>
              <a:tblPr firstRow="1" firstCol="1" bandRow="1"/>
              <a:tblGrid>
                <a:gridCol w="3790950"/>
                <a:gridCol w="3790950"/>
              </a:tblGrid>
              <a:tr h="0">
                <a:tc>
                  <a:txBody>
                    <a:bodyPr/>
                    <a:lstStyle/>
                    <a:p>
                      <a:pPr algn="ctr" fontAlgn="base">
                        <a:lnSpc>
                          <a:spcPct val="107000"/>
                        </a:lnSpc>
                        <a:spcAft>
                          <a:spcPts val="0"/>
                        </a:spcAft>
                      </a:pPr>
                      <a:r>
                        <a:rPr lang="en-IN" sz="1100" dirty="0" smtClean="0">
                          <a:solidFill>
                            <a:srgbClr val="333333"/>
                          </a:solidFill>
                          <a:effectLst/>
                          <a:latin typeface="Helvetica"/>
                          <a:ea typeface="Times New Roman"/>
                          <a:cs typeface="Times New Roman"/>
                        </a:rPr>
                        <a:t>Manual Testing</a:t>
                      </a:r>
                      <a:endParaRPr lang="en-IN" sz="1100" dirty="0">
                        <a:effectLst/>
                        <a:latin typeface="Calibri"/>
                        <a:ea typeface="Calibri"/>
                        <a:cs typeface="Mangal"/>
                      </a:endParaRPr>
                    </a:p>
                  </a:txBody>
                  <a:tcPr marL="571500" marR="9525" marT="9525" marB="9525" anchor="ctr">
                    <a:lnL>
                      <a:noFill/>
                    </a:lnL>
                    <a:lnR>
                      <a:noFill/>
                    </a:lnR>
                    <a:lnT>
                      <a:noFill/>
                    </a:lnT>
                    <a:lnB>
                      <a:noFill/>
                    </a:lnB>
                  </a:tcPr>
                </a:tc>
                <a:tc>
                  <a:txBody>
                    <a:bodyPr/>
                    <a:lstStyle/>
                    <a:p>
                      <a:pPr algn="ctr" fontAlgn="base">
                        <a:lnSpc>
                          <a:spcPct val="107000"/>
                        </a:lnSpc>
                        <a:spcAft>
                          <a:spcPts val="0"/>
                        </a:spcAft>
                      </a:pPr>
                      <a:r>
                        <a:rPr lang="en-IN" sz="1100">
                          <a:solidFill>
                            <a:srgbClr val="333333"/>
                          </a:solidFill>
                          <a:effectLst/>
                          <a:latin typeface="Helvetica"/>
                          <a:ea typeface="Times New Roman"/>
                          <a:cs typeface="Times New Roman"/>
                        </a:rPr>
                        <a:t>Automated Testing</a:t>
                      </a:r>
                      <a:endParaRPr lang="en-IN" sz="1100">
                        <a:effectLst/>
                        <a:latin typeface="Calibri"/>
                        <a:ea typeface="Calibri"/>
                        <a:cs typeface="Mangal"/>
                      </a:endParaRPr>
                    </a:p>
                  </a:txBody>
                  <a:tcPr marL="571500" marR="9525" marT="9525" marB="9525" anchor="ctr">
                    <a:lnL>
                      <a:noFill/>
                    </a:lnL>
                    <a:lnR>
                      <a:noFill/>
                    </a:lnR>
                    <a:lnT>
                      <a:noFill/>
                    </a:lnT>
                    <a:lnB>
                      <a:noFill/>
                    </a:lnB>
                  </a:tcPr>
                </a:tc>
              </a:tr>
              <a:tr h="0">
                <a:tc>
                  <a:txBody>
                    <a:bodyPr/>
                    <a:lstStyle/>
                    <a:p>
                      <a:pPr marL="342900" lvl="0" indent="-342900" fontAlgn="base">
                        <a:lnSpc>
                          <a:spcPts val="1950"/>
                        </a:lnSpc>
                        <a:spcAft>
                          <a:spcPts val="0"/>
                        </a:spcAft>
                        <a:buSzPts val="1000"/>
                        <a:buFont typeface="Symbol"/>
                        <a:buChar char=""/>
                        <a:tabLst>
                          <a:tab pos="457200" algn="l"/>
                        </a:tabLst>
                      </a:pPr>
                      <a:r>
                        <a:rPr lang="en-IN" sz="1100" dirty="0">
                          <a:effectLst/>
                          <a:latin typeface="Times New Roman"/>
                          <a:ea typeface="Times New Roman"/>
                          <a:cs typeface="Mangal"/>
                        </a:rPr>
                        <a:t>Manual testing is not accurate at all times due to human error, hence it is less reliable.</a:t>
                      </a:r>
                      <a:endParaRPr lang="en-IN" sz="1100" dirty="0">
                        <a:effectLst/>
                        <a:latin typeface="Calibri"/>
                        <a:ea typeface="Calibri"/>
                        <a:cs typeface="Mangal"/>
                      </a:endParaRPr>
                    </a:p>
                  </a:txBody>
                  <a:tcPr marL="571500" marR="9525" marT="9525" marB="9525" anchor="ctr">
                    <a:lnL>
                      <a:noFill/>
                    </a:lnL>
                    <a:lnR>
                      <a:noFill/>
                    </a:lnR>
                    <a:lnT>
                      <a:noFill/>
                    </a:lnT>
                    <a:lnB>
                      <a:noFill/>
                    </a:lnB>
                  </a:tcPr>
                </a:tc>
                <a:tc>
                  <a:txBody>
                    <a:bodyPr/>
                    <a:lstStyle/>
                    <a:p>
                      <a:pPr marL="342900" lvl="0" indent="-342900" fontAlgn="base">
                        <a:lnSpc>
                          <a:spcPts val="1950"/>
                        </a:lnSpc>
                        <a:spcAft>
                          <a:spcPts val="0"/>
                        </a:spcAft>
                        <a:buSzPts val="1000"/>
                        <a:buFont typeface="Symbol"/>
                        <a:buChar char=""/>
                        <a:tabLst>
                          <a:tab pos="457200" algn="l"/>
                        </a:tabLst>
                      </a:pPr>
                      <a:r>
                        <a:rPr lang="en-IN" sz="1100">
                          <a:effectLst/>
                          <a:latin typeface="Times New Roman"/>
                          <a:ea typeface="Times New Roman"/>
                          <a:cs typeface="Mangal"/>
                        </a:rPr>
                        <a:t>Automated testing is more reliable, as it is performed by tools and/or scripts.</a:t>
                      </a:r>
                      <a:endParaRPr lang="en-IN" sz="1100">
                        <a:effectLst/>
                        <a:latin typeface="Calibri"/>
                        <a:ea typeface="Calibri"/>
                        <a:cs typeface="Mangal"/>
                      </a:endParaRPr>
                    </a:p>
                  </a:txBody>
                  <a:tcPr marL="571500" marR="9525" marT="9525" marB="9525" anchor="ctr">
                    <a:lnL>
                      <a:noFill/>
                    </a:lnL>
                    <a:lnR>
                      <a:noFill/>
                    </a:lnR>
                    <a:lnT>
                      <a:noFill/>
                    </a:lnT>
                    <a:lnB>
                      <a:noFill/>
                    </a:lnB>
                  </a:tcPr>
                </a:tc>
              </a:tr>
              <a:tr h="0">
                <a:tc>
                  <a:txBody>
                    <a:bodyPr/>
                    <a:lstStyle/>
                    <a:p>
                      <a:pPr marL="342900" lvl="0" indent="-342900" fontAlgn="base">
                        <a:lnSpc>
                          <a:spcPts val="1950"/>
                        </a:lnSpc>
                        <a:spcAft>
                          <a:spcPts val="0"/>
                        </a:spcAft>
                        <a:buSzPts val="1000"/>
                        <a:buFont typeface="Symbol"/>
                        <a:buChar char=""/>
                        <a:tabLst>
                          <a:tab pos="457200" algn="l"/>
                        </a:tabLst>
                      </a:pPr>
                      <a:r>
                        <a:rPr lang="en-IN" sz="1100" dirty="0">
                          <a:effectLst/>
                          <a:latin typeface="Times New Roman"/>
                          <a:ea typeface="Times New Roman"/>
                          <a:cs typeface="Mangal"/>
                        </a:rPr>
                        <a:t>Manual testing is time-consuming, taking up human resources.</a:t>
                      </a:r>
                      <a:endParaRPr lang="en-IN" sz="1100" dirty="0">
                        <a:effectLst/>
                        <a:latin typeface="Calibri"/>
                        <a:ea typeface="Calibri"/>
                        <a:cs typeface="Mangal"/>
                      </a:endParaRPr>
                    </a:p>
                  </a:txBody>
                  <a:tcPr marL="571500" marR="9525" marT="9525" marB="9525" anchor="ctr">
                    <a:lnL>
                      <a:noFill/>
                    </a:lnL>
                    <a:lnR>
                      <a:noFill/>
                    </a:lnR>
                    <a:lnT>
                      <a:noFill/>
                    </a:lnT>
                    <a:lnB>
                      <a:noFill/>
                    </a:lnB>
                  </a:tcPr>
                </a:tc>
                <a:tc>
                  <a:txBody>
                    <a:bodyPr/>
                    <a:lstStyle/>
                    <a:p>
                      <a:pPr marL="342900" lvl="0" indent="-342900" fontAlgn="base">
                        <a:lnSpc>
                          <a:spcPts val="1950"/>
                        </a:lnSpc>
                        <a:spcAft>
                          <a:spcPts val="0"/>
                        </a:spcAft>
                        <a:buSzPts val="1000"/>
                        <a:buFont typeface="Symbol"/>
                        <a:buChar char=""/>
                        <a:tabLst>
                          <a:tab pos="457200" algn="l"/>
                        </a:tabLst>
                      </a:pPr>
                      <a:r>
                        <a:rPr lang="en-IN" sz="1100">
                          <a:effectLst/>
                          <a:latin typeface="Times New Roman"/>
                          <a:ea typeface="Times New Roman"/>
                          <a:cs typeface="Mangal"/>
                        </a:rPr>
                        <a:t>Automated testing is executed by software tools, so it is significantly faster than a manual approach.</a:t>
                      </a:r>
                      <a:endParaRPr lang="en-IN" sz="1100">
                        <a:effectLst/>
                        <a:latin typeface="Calibri"/>
                        <a:ea typeface="Calibri"/>
                        <a:cs typeface="Mangal"/>
                      </a:endParaRPr>
                    </a:p>
                  </a:txBody>
                  <a:tcPr marL="571500" marR="9525" marT="9525" marB="9525" anchor="ctr">
                    <a:lnL>
                      <a:noFill/>
                    </a:lnL>
                    <a:lnR>
                      <a:noFill/>
                    </a:lnR>
                    <a:lnT>
                      <a:noFill/>
                    </a:lnT>
                    <a:lnB>
                      <a:noFill/>
                    </a:lnB>
                  </a:tcPr>
                </a:tc>
              </a:tr>
              <a:tr h="0">
                <a:tc>
                  <a:txBody>
                    <a:bodyPr/>
                    <a:lstStyle/>
                    <a:p>
                      <a:pPr marL="342900" lvl="0" indent="-342900" fontAlgn="base">
                        <a:lnSpc>
                          <a:spcPts val="1950"/>
                        </a:lnSpc>
                        <a:spcAft>
                          <a:spcPts val="0"/>
                        </a:spcAft>
                        <a:buSzPts val="1000"/>
                        <a:buFont typeface="Symbol"/>
                        <a:buChar char=""/>
                        <a:tabLst>
                          <a:tab pos="457200" algn="l"/>
                        </a:tabLst>
                      </a:pPr>
                      <a:r>
                        <a:rPr lang="en-IN" sz="1100" dirty="0">
                          <a:effectLst/>
                          <a:latin typeface="Times New Roman"/>
                          <a:ea typeface="Times New Roman"/>
                          <a:cs typeface="Mangal"/>
                        </a:rPr>
                        <a:t>Investment is required for human resources.</a:t>
                      </a:r>
                      <a:endParaRPr lang="en-IN" sz="1100" dirty="0">
                        <a:effectLst/>
                        <a:latin typeface="Calibri"/>
                        <a:ea typeface="Calibri"/>
                        <a:cs typeface="Mangal"/>
                      </a:endParaRPr>
                    </a:p>
                  </a:txBody>
                  <a:tcPr marL="571500" marR="9525" marT="9525" marB="9525" anchor="ctr">
                    <a:lnL>
                      <a:noFill/>
                    </a:lnL>
                    <a:lnR>
                      <a:noFill/>
                    </a:lnR>
                    <a:lnT>
                      <a:noFill/>
                    </a:lnT>
                    <a:lnB>
                      <a:noFill/>
                    </a:lnB>
                  </a:tcPr>
                </a:tc>
                <a:tc>
                  <a:txBody>
                    <a:bodyPr/>
                    <a:lstStyle/>
                    <a:p>
                      <a:pPr marL="342900" lvl="0" indent="-342900" fontAlgn="base">
                        <a:lnSpc>
                          <a:spcPts val="1950"/>
                        </a:lnSpc>
                        <a:spcAft>
                          <a:spcPts val="0"/>
                        </a:spcAft>
                        <a:buSzPts val="1000"/>
                        <a:buFont typeface="Symbol"/>
                        <a:buChar char=""/>
                        <a:tabLst>
                          <a:tab pos="457200" algn="l"/>
                        </a:tabLst>
                      </a:pPr>
                      <a:r>
                        <a:rPr lang="en-IN" sz="1100">
                          <a:effectLst/>
                          <a:latin typeface="Times New Roman"/>
                          <a:ea typeface="Times New Roman"/>
                          <a:cs typeface="Mangal"/>
                        </a:rPr>
                        <a:t>Investment is required for testing tools.</a:t>
                      </a:r>
                      <a:endParaRPr lang="en-IN" sz="1100">
                        <a:effectLst/>
                        <a:latin typeface="Calibri"/>
                        <a:ea typeface="Calibri"/>
                        <a:cs typeface="Mangal"/>
                      </a:endParaRPr>
                    </a:p>
                  </a:txBody>
                  <a:tcPr marL="571500" marR="9525" marT="9525" marB="9525" anchor="ctr">
                    <a:lnL>
                      <a:noFill/>
                    </a:lnL>
                    <a:lnR>
                      <a:noFill/>
                    </a:lnR>
                    <a:lnT>
                      <a:noFill/>
                    </a:lnT>
                    <a:lnB>
                      <a:noFill/>
                    </a:lnB>
                  </a:tcPr>
                </a:tc>
              </a:tr>
              <a:tr h="0">
                <a:tc>
                  <a:txBody>
                    <a:bodyPr/>
                    <a:lstStyle/>
                    <a:p>
                      <a:pPr marL="342900" lvl="0" indent="-342900" fontAlgn="base">
                        <a:lnSpc>
                          <a:spcPts val="1950"/>
                        </a:lnSpc>
                        <a:spcAft>
                          <a:spcPts val="0"/>
                        </a:spcAft>
                        <a:buSzPts val="1000"/>
                        <a:buFont typeface="Symbol"/>
                        <a:buChar char=""/>
                        <a:tabLst>
                          <a:tab pos="457200" algn="l"/>
                        </a:tabLst>
                      </a:pPr>
                      <a:r>
                        <a:rPr lang="en-IN" sz="1100" dirty="0">
                          <a:effectLst/>
                          <a:latin typeface="Times New Roman"/>
                          <a:ea typeface="Times New Roman"/>
                          <a:cs typeface="Mangal"/>
                        </a:rPr>
                        <a:t>Manual testing is only practical when the test cases are run once or twice, and frequent repetition is not required.</a:t>
                      </a:r>
                      <a:endParaRPr lang="en-IN" sz="1100" dirty="0">
                        <a:effectLst/>
                        <a:latin typeface="Calibri"/>
                        <a:ea typeface="Calibri"/>
                        <a:cs typeface="Mangal"/>
                      </a:endParaRPr>
                    </a:p>
                  </a:txBody>
                  <a:tcPr marL="571500" marR="9525" marT="9525" marB="9525" anchor="ctr">
                    <a:lnL>
                      <a:noFill/>
                    </a:lnL>
                    <a:lnR>
                      <a:noFill/>
                    </a:lnR>
                    <a:lnT>
                      <a:noFill/>
                    </a:lnT>
                    <a:lnB>
                      <a:noFill/>
                    </a:lnB>
                  </a:tcPr>
                </a:tc>
                <a:tc>
                  <a:txBody>
                    <a:bodyPr/>
                    <a:lstStyle/>
                    <a:p>
                      <a:pPr marL="342900" lvl="0" indent="-342900" fontAlgn="base">
                        <a:lnSpc>
                          <a:spcPts val="1950"/>
                        </a:lnSpc>
                        <a:spcAft>
                          <a:spcPts val="0"/>
                        </a:spcAft>
                        <a:buSzPts val="1000"/>
                        <a:buFont typeface="Symbol"/>
                        <a:buChar char=""/>
                        <a:tabLst>
                          <a:tab pos="457200" algn="l"/>
                        </a:tabLst>
                      </a:pPr>
                      <a:r>
                        <a:rPr lang="en-IN" sz="1100">
                          <a:effectLst/>
                          <a:latin typeface="Times New Roman"/>
                          <a:ea typeface="Times New Roman"/>
                          <a:cs typeface="Mangal"/>
                        </a:rPr>
                        <a:t>Automated testing is a practical option when the test cases are run repeatedly over a long time period.</a:t>
                      </a:r>
                      <a:endParaRPr lang="en-IN" sz="1100">
                        <a:effectLst/>
                        <a:latin typeface="Calibri"/>
                        <a:ea typeface="Calibri"/>
                        <a:cs typeface="Mangal"/>
                      </a:endParaRPr>
                    </a:p>
                  </a:txBody>
                  <a:tcPr marL="571500" marR="9525" marT="9525" marB="9525" anchor="ctr">
                    <a:lnL>
                      <a:noFill/>
                    </a:lnL>
                    <a:lnR>
                      <a:noFill/>
                    </a:lnR>
                    <a:lnT>
                      <a:noFill/>
                    </a:lnT>
                    <a:lnB>
                      <a:noFill/>
                    </a:lnB>
                  </a:tcPr>
                </a:tc>
              </a:tr>
              <a:tr h="0">
                <a:tc>
                  <a:txBody>
                    <a:bodyPr/>
                    <a:lstStyle/>
                    <a:p>
                      <a:pPr marL="342900" lvl="0" indent="-342900" fontAlgn="base">
                        <a:lnSpc>
                          <a:spcPts val="1950"/>
                        </a:lnSpc>
                        <a:spcAft>
                          <a:spcPts val="0"/>
                        </a:spcAft>
                        <a:buSzPts val="1000"/>
                        <a:buFont typeface="Symbol"/>
                        <a:buChar char=""/>
                        <a:tabLst>
                          <a:tab pos="457200" algn="l"/>
                        </a:tabLst>
                      </a:pPr>
                      <a:r>
                        <a:rPr lang="en-IN" sz="1100" dirty="0">
                          <a:effectLst/>
                          <a:latin typeface="Times New Roman"/>
                          <a:ea typeface="Times New Roman"/>
                          <a:cs typeface="Mangal"/>
                        </a:rPr>
                        <a:t>Manual testing allows for human</a:t>
                      </a:r>
                      <a:br>
                        <a:rPr lang="en-IN" sz="1100" dirty="0">
                          <a:effectLst/>
                          <a:latin typeface="Times New Roman"/>
                          <a:ea typeface="Times New Roman"/>
                          <a:cs typeface="Mangal"/>
                        </a:rPr>
                      </a:br>
                      <a:r>
                        <a:rPr lang="en-IN" sz="1100" dirty="0">
                          <a:effectLst/>
                          <a:latin typeface="Times New Roman"/>
                          <a:ea typeface="Times New Roman"/>
                          <a:cs typeface="Mangal"/>
                        </a:rPr>
                        <a:t>observation, which may be more useful if</a:t>
                      </a:r>
                      <a:br>
                        <a:rPr lang="en-IN" sz="1100" dirty="0">
                          <a:effectLst/>
                          <a:latin typeface="Times New Roman"/>
                          <a:ea typeface="Times New Roman"/>
                          <a:cs typeface="Mangal"/>
                        </a:rPr>
                      </a:br>
                      <a:r>
                        <a:rPr lang="en-IN" sz="1100" dirty="0">
                          <a:effectLst/>
                          <a:latin typeface="Times New Roman"/>
                          <a:ea typeface="Times New Roman"/>
                          <a:cs typeface="Mangal"/>
                        </a:rPr>
                        <a:t>the goal is user-friendliness or improved customer experience.</a:t>
                      </a:r>
                      <a:endParaRPr lang="en-IN" sz="1100" dirty="0">
                        <a:effectLst/>
                        <a:latin typeface="Calibri"/>
                        <a:ea typeface="Calibri"/>
                        <a:cs typeface="Mangal"/>
                      </a:endParaRPr>
                    </a:p>
                  </a:txBody>
                  <a:tcPr marL="571500" marR="9525" marT="9525" marB="9525" anchor="ctr">
                    <a:lnL>
                      <a:noFill/>
                    </a:lnL>
                    <a:lnR>
                      <a:noFill/>
                    </a:lnR>
                    <a:lnT>
                      <a:noFill/>
                    </a:lnT>
                    <a:lnB>
                      <a:noFill/>
                    </a:lnB>
                  </a:tcPr>
                </a:tc>
                <a:tc>
                  <a:txBody>
                    <a:bodyPr/>
                    <a:lstStyle/>
                    <a:p>
                      <a:pPr marL="342900" lvl="0" indent="-342900" fontAlgn="base">
                        <a:lnSpc>
                          <a:spcPts val="1950"/>
                        </a:lnSpc>
                        <a:spcAft>
                          <a:spcPts val="0"/>
                        </a:spcAft>
                        <a:buSzPts val="1000"/>
                        <a:buFont typeface="Symbol"/>
                        <a:buChar char=""/>
                        <a:tabLst>
                          <a:tab pos="457200" algn="l"/>
                        </a:tabLst>
                      </a:pPr>
                      <a:r>
                        <a:rPr lang="en-IN" sz="1100" dirty="0" smtClean="0">
                          <a:effectLst/>
                          <a:latin typeface="Times New Roman"/>
                          <a:ea typeface="Times New Roman"/>
                          <a:cs typeface="Mangal"/>
                        </a:rPr>
                        <a:t>Automated testing does not entail human observation and cannot guarantee user-friendliness or positive customer experience.</a:t>
                      </a:r>
                      <a:endParaRPr lang="en-IN" sz="1100" dirty="0">
                        <a:effectLst/>
                        <a:latin typeface="Calibri"/>
                        <a:ea typeface="Calibri"/>
                        <a:cs typeface="Mangal"/>
                      </a:endParaRPr>
                    </a:p>
                  </a:txBody>
                  <a:tcPr marL="571500" marR="9525" marT="9525" marB="9525" anchor="ctr">
                    <a:lnL>
                      <a:noFill/>
                    </a:lnL>
                    <a:lnR>
                      <a:noFill/>
                    </a:lnR>
                    <a:lnT>
                      <a:noFill/>
                    </a:lnT>
                    <a:lnB>
                      <a:noFill/>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75518192"/>
              </p:ext>
            </p:extLst>
          </p:nvPr>
        </p:nvGraphicFramePr>
        <p:xfrm>
          <a:off x="1435894" y="1131590"/>
          <a:ext cx="7479506" cy="3512120"/>
        </p:xfrm>
        <a:graphic>
          <a:graphicData uri="http://schemas.openxmlformats.org/drawingml/2006/table">
            <a:tbl>
              <a:tblPr/>
              <a:tblGrid>
                <a:gridCol w="7479506"/>
              </a:tblGrid>
              <a:tr h="36004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15208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cxnSp>
        <p:nvCxnSpPr>
          <p:cNvPr id="16" name="Straight Connector 15"/>
          <p:cNvCxnSpPr>
            <a:stCxn id="11" idx="0"/>
            <a:endCxn id="11" idx="2"/>
          </p:cNvCxnSpPr>
          <p:nvPr/>
        </p:nvCxnSpPr>
        <p:spPr>
          <a:xfrm>
            <a:off x="5175647" y="1131590"/>
            <a:ext cx="0" cy="3512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dirty="0"/>
          </a:p>
        </p:txBody>
      </p:sp>
      <p:sp>
        <p:nvSpPr>
          <p:cNvPr id="330" name="Google Shape;330;p35"/>
          <p:cNvSpPr txBox="1">
            <a:spLocks noGrp="1"/>
          </p:cNvSpPr>
          <p:nvPr>
            <p:ph type="ctrTitle" idx="4294967295"/>
          </p:nvPr>
        </p:nvSpPr>
        <p:spPr>
          <a:xfrm>
            <a:off x="0" y="1583350"/>
            <a:ext cx="9144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1"/>
                </a:solidFill>
                <a:latin typeface="Cooper Black" pitchFamily="18" charset="0"/>
              </a:rPr>
              <a:t>THANKYOU!</a:t>
            </a:r>
            <a:endParaRPr sz="6000" dirty="0">
              <a:solidFill>
                <a:schemeClr val="accent1"/>
              </a:solidFill>
              <a:latin typeface="Cooper Black"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1187624" y="1059582"/>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smtClean="0">
                <a:solidFill>
                  <a:srgbClr val="FF8700"/>
                </a:solidFill>
                <a:latin typeface="Copperplate Gothic Bold" pitchFamily="34" charset="0"/>
                <a:ea typeface="Segoe UI Black" pitchFamily="34" charset="0"/>
              </a:rPr>
              <a:t>HELLO</a:t>
            </a:r>
            <a:r>
              <a:rPr lang="en" sz="4800" dirty="0">
                <a:solidFill>
                  <a:srgbClr val="FF8700"/>
                </a:solidFill>
                <a:latin typeface="Segoe UI Black" pitchFamily="34" charset="0"/>
                <a:ea typeface="Segoe UI Black" pitchFamily="34" charset="0"/>
              </a:rPr>
              <a:t>!</a:t>
            </a:r>
            <a:endParaRPr sz="4800" dirty="0">
              <a:solidFill>
                <a:srgbClr val="FF8700"/>
              </a:solidFill>
              <a:latin typeface="Segoe UI Black" pitchFamily="34" charset="0"/>
              <a:ea typeface="Segoe UI Black" pitchFamily="34" charset="0"/>
            </a:endParaRPr>
          </a:p>
        </p:txBody>
      </p:sp>
      <p:sp>
        <p:nvSpPr>
          <p:cNvPr id="124" name="Google Shape;124;p15"/>
          <p:cNvSpPr txBox="1">
            <a:spLocks noGrp="1"/>
          </p:cNvSpPr>
          <p:nvPr>
            <p:ph type="subTitle" idx="4294967295"/>
          </p:nvPr>
        </p:nvSpPr>
        <p:spPr>
          <a:xfrm>
            <a:off x="4932040" y="3075806"/>
            <a:ext cx="3811480" cy="171128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rgbClr val="FFFFFF"/>
                </a:solidFill>
                <a:latin typeface="Algerian" pitchFamily="82" charset="0"/>
              </a:rPr>
              <a:t>I am </a:t>
            </a:r>
            <a:r>
              <a:rPr lang="en-IN" sz="2400" b="1" dirty="0" smtClean="0">
                <a:solidFill>
                  <a:srgbClr val="FFFFFF"/>
                </a:solidFill>
                <a:latin typeface="Algerian" pitchFamily="82" charset="0"/>
              </a:rPr>
              <a:t>Jayalakshmi</a:t>
            </a:r>
            <a:endParaRPr sz="2400" b="1" dirty="0">
              <a:solidFill>
                <a:srgbClr val="FFFFFF"/>
              </a:solidFill>
              <a:latin typeface="Algerian" pitchFamily="82" charset="0"/>
            </a:endParaRPr>
          </a:p>
          <a:p>
            <a:pPr marL="0" lvl="0" indent="0" algn="just" rtl="0">
              <a:spcBef>
                <a:spcPts val="600"/>
              </a:spcBef>
              <a:spcAft>
                <a:spcPts val="0"/>
              </a:spcAft>
              <a:buClr>
                <a:schemeClr val="dk1"/>
              </a:buClr>
              <a:buSzPts val="1100"/>
              <a:buFont typeface="Arial"/>
              <a:buNone/>
            </a:pPr>
            <a:r>
              <a:rPr lang="en" sz="2400" dirty="0">
                <a:solidFill>
                  <a:srgbClr val="FFFFFF"/>
                </a:solidFill>
                <a:latin typeface="Algerian" pitchFamily="82" charset="0"/>
              </a:rPr>
              <a:t>I am here </a:t>
            </a:r>
            <a:r>
              <a:rPr lang="en" sz="2400" dirty="0" smtClean="0">
                <a:solidFill>
                  <a:srgbClr val="FFFFFF"/>
                </a:solidFill>
                <a:latin typeface="Algerian" pitchFamily="82" charset="0"/>
              </a:rPr>
              <a:t>to explain about Testing</a:t>
            </a:r>
            <a:endParaRPr sz="2400" dirty="0">
              <a:solidFill>
                <a:srgbClr val="FFFFFF"/>
              </a:solidFill>
              <a:latin typeface="Algerian" pitchFamily="82" charset="0"/>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4294108"/>
              </p:ext>
            </p:extLst>
          </p:nvPr>
        </p:nvGraphicFramePr>
        <p:xfrm>
          <a:off x="0" y="2859782"/>
          <a:ext cx="3707904" cy="2448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dirty="0"/>
          </a:p>
        </p:txBody>
      </p:sp>
      <p:sp>
        <p:nvSpPr>
          <p:cNvPr id="6" name="Bevel 5"/>
          <p:cNvSpPr/>
          <p:nvPr/>
        </p:nvSpPr>
        <p:spPr>
          <a:xfrm>
            <a:off x="980602" y="915566"/>
            <a:ext cx="7056784" cy="396044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https://www.guru99.com/images/1/053018_0625_Automated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787774"/>
            <a:ext cx="2610292" cy="13078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ypes of Software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3329" y="1400495"/>
            <a:ext cx="2952328" cy="1404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indent="0" algn="ctr">
              <a:lnSpc>
                <a:spcPct val="107000"/>
              </a:lnSpc>
              <a:spcAft>
                <a:spcPts val="800"/>
              </a:spcAft>
              <a:buNone/>
            </a:pPr>
            <a:r>
              <a:rPr lang="en-IN" sz="3200" dirty="0" smtClean="0">
                <a:solidFill>
                  <a:srgbClr val="000000"/>
                </a:solidFill>
                <a:latin typeface="Gill Sans MT Condensed" pitchFamily="34" charset="0"/>
                <a:ea typeface="Calibri"/>
                <a:cs typeface="Mangal"/>
              </a:rPr>
              <a:t> </a:t>
            </a:r>
            <a:r>
              <a:rPr lang="en-IN" sz="3200" i="0" dirty="0">
                <a:solidFill>
                  <a:srgbClr val="000000"/>
                </a:solidFill>
                <a:latin typeface="Gill Sans MT Condensed" pitchFamily="34" charset="0"/>
                <a:ea typeface="Calibri"/>
                <a:cs typeface="Mangal"/>
              </a:rPr>
              <a:t>Manual testing is the process of identifying bugs and defects in software without the help of software testing automation tools. In this procedure, QA manual testers execute test cases manually while considering the end user’s perspective.</a:t>
            </a:r>
            <a:endParaRPr lang="en-IN" sz="3200" i="0" dirty="0">
              <a:effectLst/>
              <a:latin typeface="Gill Sans MT Condensed" pitchFamily="34" charset="0"/>
              <a:ea typeface="Calibri"/>
              <a:cs typeface="Mangal"/>
            </a:endParaRPr>
          </a:p>
        </p:txBody>
      </p:sp>
      <p:sp>
        <p:nvSpPr>
          <p:cNvPr id="2" name="Rectangle 1"/>
          <p:cNvSpPr/>
          <p:nvPr/>
        </p:nvSpPr>
        <p:spPr>
          <a:xfrm>
            <a:off x="2843808" y="483518"/>
            <a:ext cx="4608511" cy="707886"/>
          </a:xfrm>
          <a:prstGeom prst="rect">
            <a:avLst/>
          </a:prstGeom>
          <a:solidFill>
            <a:schemeClr val="accent1"/>
          </a:solidFill>
        </p:spPr>
        <p:txBody>
          <a:bodyPr wrap="square">
            <a:spAutoFit/>
          </a:bodyPr>
          <a:lstStyle/>
          <a:p>
            <a:pPr algn="just"/>
            <a:r>
              <a:rPr lang="en-IN" sz="4000" dirty="0">
                <a:latin typeface="Algerian" pitchFamily="82" charset="0"/>
                <a:ea typeface="Segoe UI Black" pitchFamily="34" charset="0"/>
                <a:cs typeface="Mangal"/>
              </a:rPr>
              <a:t>Manual Testing</a:t>
            </a:r>
            <a:endParaRPr lang="en-IN" sz="4000" dirty="0">
              <a:latin typeface="Algerian" pitchFamily="82" charset="0"/>
              <a:ea typeface="Segoe UI Black"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87624" y="339502"/>
            <a:ext cx="6480720" cy="576064"/>
          </a:xfrm>
          <a:prstGeom prst="rect">
            <a:avLst/>
          </a:prstGeom>
          <a:solidFill>
            <a:schemeClr val="accent1"/>
          </a:solidFill>
          <a:ln>
            <a:solidFill>
              <a:schemeClr val="bg1"/>
            </a:solidFill>
          </a:ln>
        </p:spPr>
        <p:txBody>
          <a:bodyPr spcFirstLastPara="1" wrap="square" lIns="91425" tIns="91425" rIns="91425" bIns="91425" anchor="ctr" anchorCtr="0">
            <a:noAutofit/>
          </a:bodyPr>
          <a:lstStyle/>
          <a:p>
            <a:pPr algn="ctr">
              <a:lnSpc>
                <a:spcPct val="150000"/>
              </a:lnSpc>
              <a:spcAft>
                <a:spcPts val="800"/>
              </a:spcAft>
            </a:pPr>
            <a:r>
              <a:rPr lang="en-US" sz="3200" dirty="0">
                <a:solidFill>
                  <a:schemeClr val="tx1"/>
                </a:solidFill>
                <a:latin typeface="Algerian" pitchFamily="82" charset="0"/>
                <a:ea typeface="Times New Roman"/>
                <a:cs typeface="Helvetica"/>
              </a:rPr>
              <a:t>Why we need manual testing</a:t>
            </a:r>
            <a:endParaRPr sz="3200" dirty="0">
              <a:solidFill>
                <a:schemeClr val="tx1"/>
              </a:solidFill>
              <a:latin typeface="Algerian" pitchFamily="82" charset="0"/>
            </a:endParaRPr>
          </a:p>
        </p:txBody>
      </p:sp>
      <p:sp>
        <p:nvSpPr>
          <p:cNvPr id="144" name="Google Shape;144;p18"/>
          <p:cNvSpPr txBox="1">
            <a:spLocks noGrp="1"/>
          </p:cNvSpPr>
          <p:nvPr>
            <p:ph type="body" idx="1"/>
          </p:nvPr>
        </p:nvSpPr>
        <p:spPr>
          <a:xfrm>
            <a:off x="1115616" y="1131590"/>
            <a:ext cx="7581900" cy="36483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2000" b="1" dirty="0">
                <a:solidFill>
                  <a:srgbClr val="333333"/>
                </a:solidFill>
                <a:latin typeface="Gill Sans MT Condensed" pitchFamily="34" charset="0"/>
                <a:ea typeface="Times New Roman"/>
                <a:cs typeface="Mangal"/>
              </a:rPr>
              <a:t>Whenever an application comes into the market, and it is unstable or having a bug or issues or creating a problem while end-users are using it.</a:t>
            </a:r>
            <a:endParaRPr lang="en-IN" sz="2000" b="1" dirty="0">
              <a:latin typeface="Gill Sans MT Condensed" pitchFamily="34" charset="0"/>
              <a:ea typeface="Calibri"/>
              <a:cs typeface="Mangal"/>
            </a:endParaRPr>
          </a:p>
          <a:p>
            <a:pPr algn="just">
              <a:lnSpc>
                <a:spcPct val="107000"/>
              </a:lnSpc>
              <a:spcAft>
                <a:spcPts val="800"/>
              </a:spcAft>
            </a:pPr>
            <a:r>
              <a:rPr lang="en-US" sz="2000" b="1" dirty="0">
                <a:solidFill>
                  <a:srgbClr val="333333"/>
                </a:solidFill>
                <a:latin typeface="Gill Sans MT Condensed" pitchFamily="34" charset="0"/>
                <a:ea typeface="Times New Roman"/>
                <a:cs typeface="Mangal"/>
              </a:rPr>
              <a:t>If we don't want to face these kinds of problems, we need to perform one round of testing to make the application bug free and stable and deliver a quality product to the client, because if the application is bug free, the end-user will use the application more conveniently.</a:t>
            </a:r>
            <a:endParaRPr lang="en-IN" sz="2000" b="1" dirty="0">
              <a:latin typeface="Gill Sans MT Condensed" pitchFamily="34" charset="0"/>
              <a:ea typeface="Calibri"/>
              <a:cs typeface="Mangal"/>
            </a:endParaRPr>
          </a:p>
          <a:p>
            <a:pPr algn="just">
              <a:lnSpc>
                <a:spcPts val="1560"/>
              </a:lnSpc>
              <a:spcAft>
                <a:spcPts val="800"/>
              </a:spcAft>
            </a:pPr>
            <a:r>
              <a:rPr lang="en-US" sz="2000" b="1" dirty="0">
                <a:solidFill>
                  <a:srgbClr val="333333"/>
                </a:solidFill>
                <a:latin typeface="Gill Sans MT Condensed" pitchFamily="34" charset="0"/>
                <a:ea typeface="Times New Roman"/>
                <a:cs typeface="Mangal"/>
              </a:rPr>
              <a:t>If the test engineer does manual testing, he/she can test the application as an end-user </a:t>
            </a:r>
            <a:endParaRPr lang="en-US" sz="2000" b="1" dirty="0" smtClean="0">
              <a:solidFill>
                <a:srgbClr val="333333"/>
              </a:solidFill>
              <a:latin typeface="Gill Sans MT Condensed" pitchFamily="34" charset="0"/>
              <a:ea typeface="Times New Roman"/>
              <a:cs typeface="Mangal"/>
            </a:endParaRPr>
          </a:p>
          <a:p>
            <a:pPr marL="38100" indent="0" algn="just">
              <a:lnSpc>
                <a:spcPts val="1560"/>
              </a:lnSpc>
              <a:spcAft>
                <a:spcPts val="800"/>
              </a:spcAft>
              <a:buNone/>
            </a:pPr>
            <a:r>
              <a:rPr lang="en-US" sz="2000" b="1" dirty="0">
                <a:solidFill>
                  <a:srgbClr val="333333"/>
                </a:solidFill>
                <a:latin typeface="Gill Sans MT Condensed" pitchFamily="34" charset="0"/>
                <a:ea typeface="Times New Roman"/>
                <a:cs typeface="Mangal"/>
              </a:rPr>
              <a:t> </a:t>
            </a:r>
            <a:r>
              <a:rPr lang="en-US" sz="2000" b="1" dirty="0" smtClean="0">
                <a:solidFill>
                  <a:srgbClr val="333333"/>
                </a:solidFill>
                <a:latin typeface="Gill Sans MT Condensed" pitchFamily="34" charset="0"/>
                <a:ea typeface="Times New Roman"/>
                <a:cs typeface="Mangal"/>
              </a:rPr>
              <a:t>    perspective </a:t>
            </a:r>
            <a:r>
              <a:rPr lang="en-US" sz="2000" b="1" dirty="0">
                <a:solidFill>
                  <a:srgbClr val="333333"/>
                </a:solidFill>
                <a:latin typeface="Gill Sans MT Condensed" pitchFamily="34" charset="0"/>
                <a:ea typeface="Times New Roman"/>
                <a:cs typeface="Mangal"/>
              </a:rPr>
              <a:t>and get more familiar with the product, which helps them to write the correct </a:t>
            </a:r>
            <a:endParaRPr lang="en-US" sz="2000" b="1" dirty="0" smtClean="0">
              <a:solidFill>
                <a:srgbClr val="333333"/>
              </a:solidFill>
              <a:latin typeface="Gill Sans MT Condensed" pitchFamily="34" charset="0"/>
              <a:ea typeface="Times New Roman"/>
              <a:cs typeface="Mangal"/>
            </a:endParaRPr>
          </a:p>
          <a:p>
            <a:pPr marL="38100" indent="0" algn="just">
              <a:lnSpc>
                <a:spcPts val="1560"/>
              </a:lnSpc>
              <a:spcAft>
                <a:spcPts val="800"/>
              </a:spcAft>
              <a:buNone/>
            </a:pPr>
            <a:r>
              <a:rPr lang="en-US" sz="2000" b="1" dirty="0" smtClean="0">
                <a:solidFill>
                  <a:srgbClr val="333333"/>
                </a:solidFill>
                <a:latin typeface="Gill Sans MT Condensed" pitchFamily="34" charset="0"/>
                <a:ea typeface="Times New Roman"/>
                <a:cs typeface="Mangal"/>
              </a:rPr>
              <a:t>     test cases </a:t>
            </a:r>
            <a:r>
              <a:rPr lang="en-US" sz="2000" b="1" dirty="0">
                <a:solidFill>
                  <a:srgbClr val="333333"/>
                </a:solidFill>
                <a:latin typeface="Gill Sans MT Condensed" pitchFamily="34" charset="0"/>
                <a:ea typeface="Times New Roman"/>
                <a:cs typeface="Mangal"/>
              </a:rPr>
              <a:t>of the application and give the quick feedback of the application.</a:t>
            </a:r>
            <a:endParaRPr lang="en-IN" sz="2000" b="1" dirty="0">
              <a:latin typeface="Gill Sans MT Condensed" pitchFamily="34" charset="0"/>
              <a:ea typeface="Calibri"/>
              <a:cs typeface="Mangal"/>
            </a:endParaRPr>
          </a:p>
          <a:p>
            <a:pPr marL="38100" lvl="0" indent="0" algn="l" rtl="0">
              <a:spcBef>
                <a:spcPts val="600"/>
              </a:spcBef>
              <a:spcAft>
                <a:spcPts val="0"/>
              </a:spcAft>
              <a:buSzPts val="3000"/>
              <a:buNone/>
            </a:pPr>
            <a:endParaRPr sz="20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itle 2"/>
          <p:cNvSpPr>
            <a:spLocks noGrp="1"/>
          </p:cNvSpPr>
          <p:nvPr>
            <p:ph type="title"/>
          </p:nvPr>
        </p:nvSpPr>
        <p:spPr>
          <a:xfrm>
            <a:off x="1115616" y="411510"/>
            <a:ext cx="6624736" cy="504056"/>
          </a:xfrm>
          <a:solidFill>
            <a:schemeClr val="accent1"/>
          </a:solidFill>
        </p:spPr>
        <p:txBody>
          <a:bodyPr/>
          <a:lstStyle/>
          <a:p>
            <a:pPr algn="ctr">
              <a:lnSpc>
                <a:spcPts val="3975"/>
              </a:lnSpc>
              <a:spcBef>
                <a:spcPts val="1200"/>
              </a:spcBef>
              <a:spcAft>
                <a:spcPts val="1200"/>
              </a:spcAft>
            </a:pPr>
            <a:r>
              <a:rPr lang="en-US" b="1" spc="25" dirty="0" smtClean="0">
                <a:solidFill>
                  <a:srgbClr val="000000"/>
                </a:solidFill>
                <a:latin typeface="PT Root UI_Bold"/>
                <a:ea typeface="Times New Roman"/>
                <a:cs typeface="Times New Roman"/>
              </a:rPr>
              <a:t/>
            </a:r>
            <a:br>
              <a:rPr lang="en-US" b="1" spc="25" dirty="0" smtClean="0">
                <a:solidFill>
                  <a:srgbClr val="000000"/>
                </a:solidFill>
                <a:latin typeface="PT Root UI_Bold"/>
                <a:ea typeface="Times New Roman"/>
                <a:cs typeface="Times New Roman"/>
              </a:rPr>
            </a:br>
            <a:r>
              <a:rPr lang="en-US" sz="2800" b="1" spc="25" dirty="0" smtClean="0">
                <a:solidFill>
                  <a:schemeClr val="accent3"/>
                </a:solidFill>
                <a:latin typeface="Algerian" pitchFamily="82" charset="0"/>
                <a:ea typeface="Times New Roman"/>
                <a:cs typeface="Times New Roman"/>
              </a:rPr>
              <a:t>Advantages </a:t>
            </a:r>
            <a:r>
              <a:rPr lang="en-US" sz="2800" b="1" spc="25" dirty="0">
                <a:solidFill>
                  <a:schemeClr val="accent3"/>
                </a:solidFill>
                <a:latin typeface="Algerian" pitchFamily="82" charset="0"/>
                <a:ea typeface="Times New Roman"/>
                <a:cs typeface="Times New Roman"/>
              </a:rPr>
              <a:t>of Manual Testing</a:t>
            </a:r>
            <a:r>
              <a:rPr lang="en-IN" sz="2800" dirty="0">
                <a:latin typeface="Algerian" pitchFamily="82" charset="0"/>
                <a:ea typeface="Calibri"/>
                <a:cs typeface="Mangal"/>
              </a:rPr>
              <a:t/>
            </a:r>
            <a:br>
              <a:rPr lang="en-IN" sz="2800" dirty="0">
                <a:latin typeface="Algerian" pitchFamily="82" charset="0"/>
                <a:ea typeface="Calibri"/>
                <a:cs typeface="Mangal"/>
              </a:rPr>
            </a:br>
            <a:endParaRPr lang="en-IN" sz="2800" dirty="0">
              <a:latin typeface="Algerian" pitchFamily="82" charset="0"/>
            </a:endParaRPr>
          </a:p>
        </p:txBody>
      </p:sp>
      <p:sp>
        <p:nvSpPr>
          <p:cNvPr id="4" name="Text Placeholder 3"/>
          <p:cNvSpPr>
            <a:spLocks noGrp="1"/>
          </p:cNvSpPr>
          <p:nvPr>
            <p:ph type="body" idx="1"/>
          </p:nvPr>
        </p:nvSpPr>
        <p:spPr>
          <a:xfrm>
            <a:off x="467544" y="1059582"/>
            <a:ext cx="8208912" cy="3672408"/>
          </a:xfrm>
        </p:spPr>
        <p:txBody>
          <a:bodyPr/>
          <a:lstStyle/>
          <a:p>
            <a:pPr marL="342900" lvl="0" indent="-342900">
              <a:spcAft>
                <a:spcPts val="800"/>
              </a:spcAft>
              <a:buSzPts val="1000"/>
              <a:buFont typeface="Wingdings" pitchFamily="2" charset="2"/>
              <a:buChar char="Ø"/>
              <a:tabLst>
                <a:tab pos="457200" algn="l"/>
              </a:tabLst>
            </a:pPr>
            <a:r>
              <a:rPr lang="en-US" sz="2000" b="1" dirty="0" smtClean="0">
                <a:solidFill>
                  <a:schemeClr val="accent3"/>
                </a:solidFill>
                <a:latin typeface="PT Root UI_Regular"/>
                <a:ea typeface="Times New Roman"/>
                <a:cs typeface="Times New Roman"/>
              </a:rPr>
              <a:t>It is excellent for accurate user interface testing.</a:t>
            </a:r>
            <a:endParaRPr lang="en-IN" sz="2000" b="1" dirty="0" smtClean="0">
              <a:solidFill>
                <a:schemeClr val="accent3"/>
              </a:solidFill>
              <a:latin typeface="Calibri"/>
              <a:ea typeface="Calibri"/>
              <a:cs typeface="Mangal"/>
            </a:endParaRPr>
          </a:p>
          <a:p>
            <a:pPr marL="342900" lvl="0" indent="-342900">
              <a:spcAft>
                <a:spcPts val="800"/>
              </a:spcAft>
              <a:buSzPts val="1000"/>
              <a:buFont typeface="Wingdings" pitchFamily="2" charset="2"/>
              <a:buChar char="Ø"/>
              <a:tabLst>
                <a:tab pos="457200" algn="l"/>
              </a:tabLst>
            </a:pPr>
            <a:r>
              <a:rPr lang="en-US" sz="2000" b="1" dirty="0" smtClean="0">
                <a:solidFill>
                  <a:schemeClr val="accent3"/>
                </a:solidFill>
                <a:latin typeface="PT Root UI_Regular"/>
                <a:ea typeface="Times New Roman"/>
                <a:cs typeface="Times New Roman"/>
              </a:rPr>
              <a:t>Software testers don’t need to rewrite the entire to resolve quick fixes in the application.</a:t>
            </a:r>
            <a:endParaRPr lang="en-IN" sz="2000" b="1" dirty="0" smtClean="0">
              <a:solidFill>
                <a:schemeClr val="accent3"/>
              </a:solidFill>
              <a:latin typeface="Calibri"/>
              <a:ea typeface="Calibri"/>
              <a:cs typeface="Mangal"/>
            </a:endParaRPr>
          </a:p>
          <a:p>
            <a:pPr marL="342900" lvl="0" indent="-342900">
              <a:spcAft>
                <a:spcPts val="800"/>
              </a:spcAft>
              <a:buSzPts val="1000"/>
              <a:buFont typeface="Wingdings" pitchFamily="2" charset="2"/>
              <a:buChar char="Ø"/>
              <a:tabLst>
                <a:tab pos="457200" algn="l"/>
              </a:tabLst>
            </a:pPr>
            <a:r>
              <a:rPr lang="en-US" sz="2000" b="1" dirty="0" smtClean="0">
                <a:solidFill>
                  <a:schemeClr val="accent3"/>
                </a:solidFill>
                <a:latin typeface="PT Root UI_Regular"/>
                <a:ea typeface="Times New Roman"/>
                <a:cs typeface="Times New Roman"/>
              </a:rPr>
              <a:t>Manual testing is less extensive and has a smaller immediate cost when compared to automated testing.</a:t>
            </a:r>
            <a:endParaRPr lang="en-IN" sz="2000" b="1" dirty="0" smtClean="0">
              <a:solidFill>
                <a:schemeClr val="accent3"/>
              </a:solidFill>
              <a:latin typeface="Calibri"/>
              <a:ea typeface="Calibri"/>
              <a:cs typeface="Mangal"/>
            </a:endParaRPr>
          </a:p>
          <a:p>
            <a:pPr marL="342900" lvl="0" indent="-342900">
              <a:spcAft>
                <a:spcPts val="800"/>
              </a:spcAft>
              <a:buSzPts val="1000"/>
              <a:buFont typeface="Wingdings" pitchFamily="2" charset="2"/>
              <a:buChar char="Ø"/>
              <a:tabLst>
                <a:tab pos="457200" algn="l"/>
              </a:tabLst>
            </a:pPr>
            <a:r>
              <a:rPr lang="en-US" sz="2000" b="1" dirty="0" smtClean="0">
                <a:solidFill>
                  <a:schemeClr val="accent3"/>
                </a:solidFill>
                <a:latin typeface="PT Root UI_Regular"/>
                <a:ea typeface="Times New Roman"/>
                <a:cs typeface="Times New Roman"/>
              </a:rPr>
              <a:t>Manual testing can help us replicate the accurate user experience both mobile and apps.</a:t>
            </a:r>
            <a:endParaRPr lang="en-IN" sz="2000" b="1" dirty="0" smtClean="0">
              <a:solidFill>
                <a:schemeClr val="accent3"/>
              </a:solidFill>
              <a:latin typeface="Calibri"/>
              <a:ea typeface="Calibri"/>
              <a:cs typeface="Mangal"/>
            </a:endParaRPr>
          </a:p>
          <a:p>
            <a:pPr marL="342900" lvl="0" indent="-342900">
              <a:spcAft>
                <a:spcPts val="800"/>
              </a:spcAft>
              <a:buSzPts val="1000"/>
              <a:buFont typeface="Wingdings" pitchFamily="2" charset="2"/>
              <a:buChar char="Ø"/>
              <a:tabLst>
                <a:tab pos="457200" algn="l"/>
              </a:tabLst>
            </a:pPr>
            <a:r>
              <a:rPr lang="en-US" sz="2000" b="1" dirty="0" smtClean="0">
                <a:solidFill>
                  <a:schemeClr val="accent3"/>
                </a:solidFill>
                <a:latin typeface="PT Root UI_Regular"/>
                <a:ea typeface="Times New Roman"/>
                <a:cs typeface="Times New Roman"/>
              </a:rPr>
              <a:t>It is easier to resolve extremely complex test cases by manual testing rather than automated testing.</a:t>
            </a:r>
            <a:endParaRPr lang="en-IN" sz="2000" b="1" dirty="0" smtClean="0">
              <a:solidFill>
                <a:schemeClr val="accent3"/>
              </a:solidFill>
              <a:latin typeface="Calibri"/>
              <a:ea typeface="Calibri"/>
              <a:cs typeface="Mangal"/>
            </a:endParaRPr>
          </a:p>
          <a:p>
            <a:endParaRPr lang="en-IN" sz="1400" dirty="0"/>
          </a:p>
        </p:txBody>
      </p:sp>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4900" y="1277625"/>
            <a:ext cx="7571556" cy="2950309"/>
          </a:xfrm>
        </p:spPr>
        <p:txBody>
          <a:bodyPr/>
          <a:lstStyle/>
          <a:p>
            <a:pPr>
              <a:buFont typeface="Wingdings" pitchFamily="2" charset="2"/>
              <a:buChar char="Ø"/>
            </a:pPr>
            <a:r>
              <a:rPr lang="en-US" sz="2800" b="1" dirty="0">
                <a:solidFill>
                  <a:schemeClr val="tx1"/>
                </a:solidFill>
                <a:latin typeface="Gill Sans MT Condensed" pitchFamily="34" charset="0"/>
              </a:rPr>
              <a:t>Manual Testing is time-consuming mainly while doing regression testing.</a:t>
            </a:r>
          </a:p>
          <a:p>
            <a:pPr>
              <a:buFont typeface="Wingdings" pitchFamily="2" charset="2"/>
              <a:buChar char="Ø"/>
            </a:pPr>
            <a:r>
              <a:rPr lang="en-US" sz="2800" b="1" dirty="0">
                <a:solidFill>
                  <a:schemeClr val="tx1"/>
                </a:solidFill>
                <a:latin typeface="Gill Sans MT Condensed" pitchFamily="34" charset="0"/>
              </a:rPr>
              <a:t>Manual testing is less reliable compared to automation testing because it is conducted by humans. So there will always be prone to errors and mistakes.</a:t>
            </a:r>
          </a:p>
          <a:p>
            <a:pPr>
              <a:buFont typeface="Wingdings" pitchFamily="2" charset="2"/>
              <a:buChar char="Ø"/>
            </a:pPr>
            <a:r>
              <a:rPr lang="en-US" sz="2800" b="1" dirty="0">
                <a:solidFill>
                  <a:schemeClr val="tx1"/>
                </a:solidFill>
                <a:latin typeface="Gill Sans MT Condensed" pitchFamily="34" charset="0"/>
              </a:rPr>
              <a:t>Expensive over automation testing in the long run.</a:t>
            </a:r>
          </a:p>
          <a:p>
            <a:pPr marL="38100" indent="0">
              <a:buNone/>
            </a:pPr>
            <a:endParaRPr lang="en-IN" sz="2800" b="1" dirty="0">
              <a:solidFill>
                <a:schemeClr val="tx1"/>
              </a:solidFill>
              <a:latin typeface="Gill Sans MT Condensed"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5" name="Rectangle 4"/>
          <p:cNvSpPr/>
          <p:nvPr/>
        </p:nvSpPr>
        <p:spPr>
          <a:xfrm>
            <a:off x="1270143" y="411510"/>
            <a:ext cx="6480719" cy="461665"/>
          </a:xfrm>
          <a:prstGeom prst="rect">
            <a:avLst/>
          </a:prstGeom>
          <a:solidFill>
            <a:schemeClr val="accent1"/>
          </a:solidFill>
        </p:spPr>
        <p:txBody>
          <a:bodyPr wrap="square">
            <a:spAutoFit/>
          </a:bodyPr>
          <a:lstStyle/>
          <a:p>
            <a:pPr algn="ctr"/>
            <a:r>
              <a:rPr lang="en-IN" sz="2400" b="1" dirty="0">
                <a:solidFill>
                  <a:srgbClr val="202124"/>
                </a:solidFill>
                <a:latin typeface="Algerian" pitchFamily="82" charset="0"/>
              </a:rPr>
              <a:t>Disadvantages of Manual </a:t>
            </a:r>
            <a:r>
              <a:rPr lang="en-IN" sz="2400" b="1" dirty="0" smtClean="0">
                <a:solidFill>
                  <a:srgbClr val="202124"/>
                </a:solidFill>
                <a:latin typeface="Algerian" pitchFamily="82" charset="0"/>
              </a:rPr>
              <a:t>Testing</a:t>
            </a:r>
            <a:endParaRPr lang="en-IN" sz="2400" dirty="0">
              <a:latin typeface="Algerian" pitchFamily="82" charset="0"/>
            </a:endParaRPr>
          </a:p>
        </p:txBody>
      </p:sp>
    </p:spTree>
    <p:extLst>
      <p:ext uri="{BB962C8B-B14F-4D97-AF65-F5344CB8AC3E}">
        <p14:creationId xmlns:p14="http://schemas.microsoft.com/office/powerpoint/2010/main" val="2137039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7744" y="627534"/>
            <a:ext cx="5112568" cy="584775"/>
          </a:xfrm>
          <a:prstGeom prst="rect">
            <a:avLst/>
          </a:prstGeom>
          <a:solidFill>
            <a:schemeClr val="accent1"/>
          </a:solidFill>
        </p:spPr>
        <p:txBody>
          <a:bodyPr wrap="square" anchor="ctr">
            <a:spAutoFit/>
          </a:bodyPr>
          <a:lstStyle/>
          <a:p>
            <a:pPr marL="457200" lvl="1" algn="just">
              <a:buClr>
                <a:srgbClr val="FFB840"/>
              </a:buClr>
              <a:buSzPts val="3600"/>
            </a:pPr>
            <a:r>
              <a:rPr lang="en-IN" sz="3200" b="1" dirty="0" smtClean="0">
                <a:solidFill>
                  <a:schemeClr val="accent3"/>
                </a:solidFill>
                <a:latin typeface="Algerian" pitchFamily="82" charset="0"/>
                <a:ea typeface="Roboto"/>
                <a:sym typeface="Roboto"/>
              </a:rPr>
              <a:t>Automation Testing </a:t>
            </a:r>
            <a:endParaRPr lang="en-IN" sz="3200" b="1" dirty="0">
              <a:solidFill>
                <a:schemeClr val="accent3"/>
              </a:solidFill>
              <a:latin typeface="Algerian" pitchFamily="82" charset="0"/>
              <a:ea typeface="Roboto"/>
              <a:sym typeface="Roboto"/>
            </a:endParaRPr>
          </a:p>
        </p:txBody>
      </p:sp>
      <p:sp>
        <p:nvSpPr>
          <p:cNvPr id="5" name="Rectangle 4"/>
          <p:cNvSpPr/>
          <p:nvPr/>
        </p:nvSpPr>
        <p:spPr>
          <a:xfrm>
            <a:off x="755576" y="1347614"/>
            <a:ext cx="7992888" cy="3416320"/>
          </a:xfrm>
          <a:prstGeom prst="rect">
            <a:avLst/>
          </a:prstGeom>
        </p:spPr>
        <p:txBody>
          <a:bodyPr wrap="square">
            <a:spAutoFit/>
          </a:bodyPr>
          <a:lstStyle/>
          <a:p>
            <a:pPr marL="342900" indent="-342900" algn="just">
              <a:buClr>
                <a:schemeClr val="accent1"/>
              </a:buClr>
              <a:buFont typeface="Wingdings" pitchFamily="2" charset="2"/>
              <a:buChar char="Ø"/>
            </a:pPr>
            <a:r>
              <a:rPr lang="en-US" sz="2400" b="1" dirty="0" smtClean="0">
                <a:solidFill>
                  <a:srgbClr val="333333"/>
                </a:solidFill>
                <a:latin typeface="Gill Sans MT Condensed" pitchFamily="34" charset="0"/>
              </a:rPr>
              <a:t>Automation testing is a process of changing any manual test case into the test scripts by using automation testing tools, and scripting or programming language is called automation.</a:t>
            </a:r>
          </a:p>
          <a:p>
            <a:pPr marL="342900" indent="-342900" algn="just">
              <a:buClr>
                <a:schemeClr val="accent1"/>
              </a:buClr>
              <a:buFont typeface="Wingdings" pitchFamily="2" charset="2"/>
              <a:buChar char="Ø"/>
            </a:pPr>
            <a:r>
              <a:rPr lang="en-US" sz="2400" b="1" dirty="0" smtClean="0">
                <a:solidFill>
                  <a:srgbClr val="333333"/>
                </a:solidFill>
                <a:latin typeface="Gill Sans MT Condensed" pitchFamily="34" charset="0"/>
              </a:rPr>
              <a:t>Automation testing is used to increase the efficiency, effectiveness, and coverage of Software testing.</a:t>
            </a:r>
          </a:p>
          <a:p>
            <a:pPr marL="342900" indent="-342900" algn="just">
              <a:buClr>
                <a:schemeClr val="accent1"/>
              </a:buClr>
              <a:buFont typeface="Wingdings" pitchFamily="2" charset="2"/>
              <a:buChar char="Ø"/>
            </a:pPr>
            <a:r>
              <a:rPr lang="en-US" sz="2400" b="1" dirty="0" smtClean="0">
                <a:solidFill>
                  <a:srgbClr val="333333"/>
                </a:solidFill>
                <a:latin typeface="Gill Sans MT Condensed" pitchFamily="34" charset="0"/>
              </a:rPr>
              <a:t>Automation test engineer uses automation testing tools to automate the manual design test cases without any human interference.</a:t>
            </a:r>
          </a:p>
          <a:p>
            <a:pPr marL="342900" indent="-342900" algn="just">
              <a:buClr>
                <a:schemeClr val="accent1"/>
              </a:buClr>
              <a:buFont typeface="Wingdings" pitchFamily="2" charset="2"/>
              <a:buChar char="Ø"/>
            </a:pPr>
            <a:r>
              <a:rPr lang="en-US" sz="2400" b="1" dirty="0" smtClean="0">
                <a:solidFill>
                  <a:srgbClr val="333333"/>
                </a:solidFill>
                <a:latin typeface="Gill Sans MT Condensed" pitchFamily="34" charset="0"/>
              </a:rPr>
              <a:t>And these testing tools can control the execution of tests, access the test data, and compares the actual result against the expected result.</a:t>
            </a:r>
            <a:endParaRPr lang="en-US" sz="2400" b="1" dirty="0">
              <a:solidFill>
                <a:srgbClr val="333333"/>
              </a:solidFill>
              <a:latin typeface="Gill Sans MT Condensed" pitchFamily="34" charset="0"/>
            </a:endParaRPr>
          </a:p>
        </p:txBody>
      </p:sp>
    </p:spTree>
    <p:extLst>
      <p:ext uri="{BB962C8B-B14F-4D97-AF65-F5344CB8AC3E}">
        <p14:creationId xmlns:p14="http://schemas.microsoft.com/office/powerpoint/2010/main" val="6118780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913</Words>
  <Application>Microsoft Office PowerPoint</Application>
  <PresentationFormat>On-screen Show (16:9)</PresentationFormat>
  <Paragraphs>77</Paragraphs>
  <Slides>16</Slides>
  <Notes>11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vt:i4>
      </vt:variant>
    </vt:vector>
  </HeadingPairs>
  <TitlesOfParts>
    <vt:vector size="33" baseType="lpstr">
      <vt:lpstr>Arial</vt:lpstr>
      <vt:lpstr>Segoe UI Black</vt:lpstr>
      <vt:lpstr>PT Root UI_Bold</vt:lpstr>
      <vt:lpstr>Helvetica</vt:lpstr>
      <vt:lpstr>Symbol</vt:lpstr>
      <vt:lpstr>Wingdings</vt:lpstr>
      <vt:lpstr>Algerian</vt:lpstr>
      <vt:lpstr>Cooper Black</vt:lpstr>
      <vt:lpstr>Dosis</vt:lpstr>
      <vt:lpstr>Mangal</vt:lpstr>
      <vt:lpstr>Calibri</vt:lpstr>
      <vt:lpstr>PT Root UI_Regular</vt:lpstr>
      <vt:lpstr>Roboto</vt:lpstr>
      <vt:lpstr>Copperplate Gothic Bold</vt:lpstr>
      <vt:lpstr>Times New Roman</vt:lpstr>
      <vt:lpstr>Gill Sans MT Condensed</vt:lpstr>
      <vt:lpstr>William template</vt:lpstr>
      <vt:lpstr>PowerPoint Presentation</vt:lpstr>
      <vt:lpstr>HELLO!</vt:lpstr>
      <vt:lpstr>PowerPoint Presentation</vt:lpstr>
      <vt:lpstr>PowerPoint Presentation</vt:lpstr>
      <vt:lpstr>PowerPoint Presentation</vt:lpstr>
      <vt:lpstr>Why we need manual testing</vt:lpstr>
      <vt:lpstr> Advantages of Manual Testing </vt:lpstr>
      <vt:lpstr>PowerPoint Presentation</vt:lpstr>
      <vt:lpstr>PowerPoint Presentation</vt:lpstr>
      <vt:lpstr>PowerPoint Presentation</vt:lpstr>
      <vt:lpstr>Disadvantages of Automation Testing </vt:lpstr>
      <vt:lpstr>Types of Testing</vt:lpstr>
      <vt:lpstr>PowerPoint Presentation</vt:lpstr>
      <vt:lpstr>PowerPoint Presentation</vt:lpstr>
      <vt:lpstr>Manual vs Automated Testing</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Ideapad320</dc:creator>
  <cp:lastModifiedBy>Ideapad320</cp:lastModifiedBy>
  <cp:revision>26</cp:revision>
  <dcterms:modified xsi:type="dcterms:W3CDTF">2022-04-06T17:23:24Z</dcterms:modified>
</cp:coreProperties>
</file>